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90" r:id="rId6"/>
    <p:sldId id="286" r:id="rId7"/>
    <p:sldId id="289" r:id="rId8"/>
    <p:sldId id="293" r:id="rId9"/>
    <p:sldId id="294" r:id="rId10"/>
    <p:sldId id="295" r:id="rId11"/>
    <p:sldId id="296"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114" d="100"/>
          <a:sy n="114" d="100"/>
        </p:scale>
        <p:origin x="414"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4/12/2023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4/12/2023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CAST Updates</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p:txBody>
          <a:bodyPr>
            <a:normAutofit fontScale="85000" lnSpcReduction="20000"/>
          </a:bodyPr>
          <a:lstStyle/>
          <a:p>
            <a:pPr marL="0" indent="0">
              <a:buNone/>
            </a:pPr>
            <a:r>
              <a:rPr lang="en-US" dirty="0"/>
              <a:t>Helen Golimowski</a:t>
            </a:r>
          </a:p>
          <a:p>
            <a:pPr marL="0" indent="0">
              <a:buNone/>
            </a:pPr>
            <a:r>
              <a:rPr lang="en-US" dirty="0"/>
              <a:t>helen@devereuxconsulting.com</a:t>
            </a:r>
          </a:p>
          <a:p>
            <a:pPr marL="0" indent="0">
              <a:buNone/>
            </a:pPr>
            <a:r>
              <a:rPr lang="en-US" dirty="0"/>
              <a:t>April 24, 2023</a:t>
            </a:r>
          </a:p>
          <a:p>
            <a:pPr marL="0" indent="0">
              <a:buNone/>
            </a:pPr>
            <a:endParaRPr lang="en-US" dirty="0"/>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93D7-8189-D293-1C16-7E2B20979C7E}"/>
              </a:ext>
            </a:extLst>
          </p:cNvPr>
          <p:cNvSpPr>
            <a:spLocks noGrp="1"/>
          </p:cNvSpPr>
          <p:nvPr>
            <p:ph type="title"/>
          </p:nvPr>
        </p:nvSpPr>
        <p:spPr>
          <a:xfrm>
            <a:off x="444500" y="542925"/>
            <a:ext cx="11214100" cy="535531"/>
          </a:xfrm>
        </p:spPr>
        <p:txBody>
          <a:bodyPr wrap="square" anchor="t">
            <a:normAutofit/>
          </a:bodyPr>
          <a:lstStyle/>
          <a:p>
            <a:r>
              <a:rPr lang="en-US" dirty="0"/>
              <a:t>Good News for the Chesapeake Bay!</a:t>
            </a:r>
          </a:p>
        </p:txBody>
      </p:sp>
      <p:sp>
        <p:nvSpPr>
          <p:cNvPr id="3" name="Slide Number Placeholder 2">
            <a:extLst>
              <a:ext uri="{FF2B5EF4-FFF2-40B4-BE49-F238E27FC236}">
                <a16:creationId xmlns:a16="http://schemas.microsoft.com/office/drawing/2014/main" id="{03A85117-F42F-642F-5CE5-D52967B4BC00}"/>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2</a:t>
            </a:fld>
            <a:endParaRPr lang="en-US" noProof="0"/>
          </a:p>
        </p:txBody>
      </p:sp>
      <p:sp>
        <p:nvSpPr>
          <p:cNvPr id="4" name="Content Placeholder 3">
            <a:extLst>
              <a:ext uri="{FF2B5EF4-FFF2-40B4-BE49-F238E27FC236}">
                <a16:creationId xmlns:a16="http://schemas.microsoft.com/office/drawing/2014/main" id="{3ED3F530-690A-BED7-E70D-F46F20135D09}"/>
              </a:ext>
            </a:extLst>
          </p:cNvPr>
          <p:cNvSpPr>
            <a:spLocks noGrp="1"/>
          </p:cNvSpPr>
          <p:nvPr>
            <p:ph sz="half" idx="1"/>
          </p:nvPr>
        </p:nvSpPr>
        <p:spPr>
          <a:xfrm>
            <a:off x="443365" y="1517715"/>
            <a:ext cx="5184437" cy="4659248"/>
          </a:xfrm>
        </p:spPr>
        <p:txBody>
          <a:bodyPr>
            <a:normAutofit/>
          </a:bodyPr>
          <a:lstStyle/>
          <a:p>
            <a:r>
              <a:rPr lang="en-US" dirty="0"/>
              <a:t>The aquatic life was restored in roughly 400 miles of rivers and streams and 2,000 acres of lakes in the Chesapeake Bay watershed</a:t>
            </a:r>
          </a:p>
          <a:p>
            <a:r>
              <a:rPr lang="en-US" dirty="0"/>
              <a:t>Recreation was restored in roughly 350 miles of rivers and streams and 400 acres of lakes in the Chesapeake Bay watershed</a:t>
            </a:r>
          </a:p>
          <a:p>
            <a:r>
              <a:rPr lang="en-US" dirty="0"/>
              <a:t>Fish consumption use was restored in roughly 60 miles of rivers and streams and 800 acres of lakes in the Chesapeake Bay watershed</a:t>
            </a:r>
          </a:p>
          <a:p>
            <a:r>
              <a:rPr lang="en-US" dirty="0"/>
              <a:t>While not conclusive evidence of a causal relationship, we hope that CAST helped planners reach these goals </a:t>
            </a:r>
          </a:p>
        </p:txBody>
      </p:sp>
      <p:pic>
        <p:nvPicPr>
          <p:cNvPr id="6" name="Picture 5" descr="A person on a boat&#10;&#10;Description automatically generated with medium confidence">
            <a:extLst>
              <a:ext uri="{FF2B5EF4-FFF2-40B4-BE49-F238E27FC236}">
                <a16:creationId xmlns:a16="http://schemas.microsoft.com/office/drawing/2014/main" id="{2E678AEC-5F13-15EA-013A-049A9C860C31}"/>
              </a:ext>
            </a:extLst>
          </p:cNvPr>
          <p:cNvPicPr>
            <a:picLocks noChangeAspect="1"/>
          </p:cNvPicPr>
          <p:nvPr/>
        </p:nvPicPr>
        <p:blipFill rotWithShape="1">
          <a:blip r:embed="rId2"/>
          <a:srcRect l="13640" r="12084" b="-2"/>
          <a:stretch/>
        </p:blipFill>
        <p:spPr>
          <a:xfrm>
            <a:off x="6474163" y="1517715"/>
            <a:ext cx="5184437" cy="4659248"/>
          </a:xfrm>
          <a:prstGeom prst="rect">
            <a:avLst/>
          </a:prstGeom>
          <a:noFill/>
        </p:spPr>
      </p:pic>
      <p:pic>
        <p:nvPicPr>
          <p:cNvPr id="1026" name="Picture 2" descr="Image result for icon smiley face wink">
            <a:extLst>
              <a:ext uri="{FF2B5EF4-FFF2-40B4-BE49-F238E27FC236}">
                <a16:creationId xmlns:a16="http://schemas.microsoft.com/office/drawing/2014/main" id="{0138A7E6-FF0C-8637-1AD2-824B1CAE82E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613" y1="31092" x2="55462" y2="52941"/>
                      </a14:backgroundRemoval>
                    </a14:imgEffect>
                  </a14:imgLayer>
                </a14:imgProps>
              </a:ext>
              <a:ext uri="{28A0092B-C50C-407E-A947-70E740481C1C}">
                <a14:useLocalDpi xmlns:a14="http://schemas.microsoft.com/office/drawing/2010/main" val="0"/>
              </a:ext>
            </a:extLst>
          </a:blip>
          <a:srcRect/>
          <a:stretch>
            <a:fillRect/>
          </a:stretch>
        </p:blipFill>
        <p:spPr bwMode="auto">
          <a:xfrm>
            <a:off x="4871103" y="5671634"/>
            <a:ext cx="505329" cy="50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1DC2-8EA3-F47C-A973-8D43AE17FFBC}"/>
              </a:ext>
            </a:extLst>
          </p:cNvPr>
          <p:cNvSpPr>
            <a:spLocks noGrp="1"/>
          </p:cNvSpPr>
          <p:nvPr>
            <p:ph type="title"/>
          </p:nvPr>
        </p:nvSpPr>
        <p:spPr/>
        <p:txBody>
          <a:bodyPr/>
          <a:lstStyle/>
          <a:p>
            <a:r>
              <a:rPr lang="en-US" dirty="0"/>
              <a:t>Ecosystem Benefits Browser</a:t>
            </a:r>
          </a:p>
        </p:txBody>
      </p:sp>
      <p:sp>
        <p:nvSpPr>
          <p:cNvPr id="3" name="Slide Number Placeholder 2">
            <a:extLst>
              <a:ext uri="{FF2B5EF4-FFF2-40B4-BE49-F238E27FC236}">
                <a16:creationId xmlns:a16="http://schemas.microsoft.com/office/drawing/2014/main" id="{77F933FC-622B-0E02-AF99-BAFF5067B9DE}"/>
              </a:ext>
            </a:extLst>
          </p:cNvPr>
          <p:cNvSpPr>
            <a:spLocks noGrp="1"/>
          </p:cNvSpPr>
          <p:nvPr>
            <p:ph type="sldNum" sz="quarter" idx="12"/>
          </p:nvPr>
        </p:nvSpPr>
        <p:spPr/>
        <p:txBody>
          <a:bodyPr/>
          <a:lstStyle/>
          <a:p>
            <a:fld id="{C263D6C4-4840-40CC-AC84-17E24B3B7BDE}" type="slidenum">
              <a:rPr lang="en-US" noProof="0" smtClean="0"/>
              <a:pPr/>
              <a:t>3</a:t>
            </a:fld>
            <a:endParaRPr lang="en-US" noProof="0" dirty="0"/>
          </a:p>
        </p:txBody>
      </p:sp>
      <p:sp>
        <p:nvSpPr>
          <p:cNvPr id="5" name="Text Placeholder 4">
            <a:extLst>
              <a:ext uri="{FF2B5EF4-FFF2-40B4-BE49-F238E27FC236}">
                <a16:creationId xmlns:a16="http://schemas.microsoft.com/office/drawing/2014/main" id="{2EA66D2B-DFD1-FA48-572F-BCC155D3535B}"/>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The Chesapeake Bay Program developed the Ecosystem Benefits Browser, an interactive tool that visualizes and summarizes the Goals, Outcomes, and Co-benefits associated with CAST BMPs</a:t>
            </a:r>
          </a:p>
          <a:p>
            <a:pPr marL="285750" indent="-285750">
              <a:buFont typeface="Arial" panose="020B0604020202020204" pitchFamily="34" charset="0"/>
              <a:buChar char="•"/>
            </a:pPr>
            <a:r>
              <a:rPr lang="en-US" dirty="0"/>
              <a:t>It was reviewed at the STAC Ecosystem Services workshop and at the GIT Co-Chairs meeting on March 22, 2023. Overall, feedback has been positive!</a:t>
            </a:r>
          </a:p>
          <a:p>
            <a:pPr marL="285750" indent="-285750">
              <a:buFont typeface="Arial" panose="020B0604020202020204" pitchFamily="34" charset="0"/>
              <a:buChar char="•"/>
            </a:pPr>
            <a:r>
              <a:rPr lang="en-US" dirty="0"/>
              <a:t>The link to the Browser can be found on the Ecosystem Benefits page</a:t>
            </a:r>
          </a:p>
          <a:p>
            <a:pPr marL="285750" indent="-285750">
              <a:buFont typeface="Arial" panose="020B0604020202020204" pitchFamily="34" charset="0"/>
              <a:buChar char="•"/>
            </a:pPr>
            <a:r>
              <a:rPr lang="en-US" dirty="0"/>
              <a:t>Please reach out to Olivia and Helen via CAST Contact Us to let us know how you are using the new tool</a:t>
            </a:r>
          </a:p>
        </p:txBody>
      </p:sp>
      <p:pic>
        <p:nvPicPr>
          <p:cNvPr id="11" name="Picture Placeholder 10" descr="Diagram, schematic&#10;&#10;Description automatically generated">
            <a:extLst>
              <a:ext uri="{FF2B5EF4-FFF2-40B4-BE49-F238E27FC236}">
                <a16:creationId xmlns:a16="http://schemas.microsoft.com/office/drawing/2014/main" id="{B3572978-B1F4-FAD6-2538-607DEA4B6416}"/>
              </a:ext>
            </a:extLst>
          </p:cNvPr>
          <p:cNvPicPr>
            <a:picLocks noGrp="1" noChangeAspect="1"/>
          </p:cNvPicPr>
          <p:nvPr>
            <p:ph type="pic" idx="1"/>
          </p:nvPr>
        </p:nvPicPr>
        <p:blipFill>
          <a:blip r:embed="rId2"/>
          <a:srcRect l="8192" r="8192"/>
          <a:stretch>
            <a:fillRect/>
          </a:stretch>
        </p:blipFill>
        <p:spPr/>
      </p:pic>
      <p:sp>
        <p:nvSpPr>
          <p:cNvPr id="12" name="TextBox 11">
            <a:extLst>
              <a:ext uri="{FF2B5EF4-FFF2-40B4-BE49-F238E27FC236}">
                <a16:creationId xmlns:a16="http://schemas.microsoft.com/office/drawing/2014/main" id="{8B47CC55-C96E-A54A-C3B4-778F6384C5FF}"/>
              </a:ext>
            </a:extLst>
          </p:cNvPr>
          <p:cNvSpPr txBox="1"/>
          <p:nvPr/>
        </p:nvSpPr>
        <p:spPr>
          <a:xfrm>
            <a:off x="4033175" y="6128305"/>
            <a:ext cx="5027851" cy="369332"/>
          </a:xfrm>
          <a:prstGeom prst="rect">
            <a:avLst/>
          </a:prstGeom>
          <a:noFill/>
        </p:spPr>
        <p:txBody>
          <a:bodyPr wrap="none" rtlCol="0">
            <a:spAutoFit/>
          </a:bodyPr>
          <a:lstStyle/>
          <a:p>
            <a:r>
              <a:rPr lang="en-US" dirty="0">
                <a:solidFill>
                  <a:schemeClr val="bg1"/>
                </a:solidFill>
              </a:rPr>
              <a:t>https://cast.chesapeakebay.net/ecohealth/index</a:t>
            </a:r>
          </a:p>
        </p:txBody>
      </p:sp>
    </p:spTree>
    <p:extLst>
      <p:ext uri="{BB962C8B-B14F-4D97-AF65-F5344CB8AC3E}">
        <p14:creationId xmlns:p14="http://schemas.microsoft.com/office/powerpoint/2010/main" val="201666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6A4EB-86E2-DDD6-8DC8-BE78D48187FC}"/>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4</a:t>
            </a:fld>
            <a:endParaRPr lang="en-US" noProof="0"/>
          </a:p>
        </p:txBody>
      </p:sp>
      <p:pic>
        <p:nvPicPr>
          <p:cNvPr id="6" name="Content Placeholder 5" descr="Timeline&#10;&#10;Description automatically generated">
            <a:extLst>
              <a:ext uri="{FF2B5EF4-FFF2-40B4-BE49-F238E27FC236}">
                <a16:creationId xmlns:a16="http://schemas.microsoft.com/office/drawing/2014/main" id="{5606C068-E537-84EF-0E9E-E5A1C8719DD3}"/>
              </a:ext>
            </a:extLst>
          </p:cNvPr>
          <p:cNvPicPr>
            <a:picLocks noGrp="1" noChangeAspect="1"/>
          </p:cNvPicPr>
          <p:nvPr>
            <p:ph idx="1"/>
          </p:nvPr>
        </p:nvPicPr>
        <p:blipFill>
          <a:blip r:embed="rId2"/>
          <a:stretch>
            <a:fillRect/>
          </a:stretch>
        </p:blipFill>
        <p:spPr>
          <a:xfrm>
            <a:off x="915030" y="401166"/>
            <a:ext cx="10361940" cy="5828589"/>
          </a:xfrm>
          <a:noFill/>
        </p:spPr>
      </p:pic>
    </p:spTree>
    <p:extLst>
      <p:ext uri="{BB962C8B-B14F-4D97-AF65-F5344CB8AC3E}">
        <p14:creationId xmlns:p14="http://schemas.microsoft.com/office/powerpoint/2010/main" val="237035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8050-B697-F693-387A-582F713CF1BB}"/>
              </a:ext>
            </a:extLst>
          </p:cNvPr>
          <p:cNvSpPr>
            <a:spLocks noGrp="1"/>
          </p:cNvSpPr>
          <p:nvPr>
            <p:ph type="title"/>
          </p:nvPr>
        </p:nvSpPr>
        <p:spPr>
          <a:xfrm>
            <a:off x="444500" y="542925"/>
            <a:ext cx="11214100" cy="535531"/>
          </a:xfrm>
        </p:spPr>
        <p:txBody>
          <a:bodyPr vert="horz" wrap="square" lIns="91440" tIns="45720" rIns="91440" bIns="45720" rtlCol="0" anchor="t">
            <a:normAutofit fontScale="90000"/>
          </a:bodyPr>
          <a:lstStyle/>
          <a:p>
            <a:r>
              <a:rPr lang="en-US" sz="2400" b="1" kern="1200" spc="-70" baseline="0" dirty="0">
                <a:latin typeface="+mj-lt"/>
                <a:ea typeface="+mj-ea"/>
                <a:cs typeface="+mj-cs"/>
              </a:rPr>
              <a:t>Maps: </a:t>
            </a:r>
            <a:r>
              <a:rPr lang="en-US" sz="2400" b="1" kern="1200" spc="-70" baseline="0" dirty="0">
                <a:ln w="12700">
                  <a:noFill/>
                </a:ln>
                <a:latin typeface="+mj-lt"/>
                <a:ea typeface="+mj-ea"/>
                <a:cs typeface="+mj-cs"/>
              </a:rPr>
              <a:t>Integrate the land use with the planning and assessment functionality</a:t>
            </a:r>
            <a:br>
              <a:rPr lang="en-US" sz="1500" b="1" kern="1200" spc="-70" baseline="0" dirty="0">
                <a:ln w="12700">
                  <a:noFill/>
                </a:ln>
                <a:latin typeface="+mj-lt"/>
                <a:ea typeface="+mj-ea"/>
                <a:cs typeface="+mj-cs"/>
              </a:rPr>
            </a:br>
            <a:endParaRPr lang="en-US" sz="1500" b="1" kern="1200" spc="-70" baseline="0" dirty="0">
              <a:latin typeface="+mj-lt"/>
              <a:ea typeface="+mj-ea"/>
              <a:cs typeface="+mj-cs"/>
            </a:endParaRPr>
          </a:p>
        </p:txBody>
      </p:sp>
      <p:sp>
        <p:nvSpPr>
          <p:cNvPr id="3" name="Slide Number Placeholder 2">
            <a:extLst>
              <a:ext uri="{FF2B5EF4-FFF2-40B4-BE49-F238E27FC236}">
                <a16:creationId xmlns:a16="http://schemas.microsoft.com/office/drawing/2014/main" id="{0DDF7E61-FDDD-49C3-29CD-7CF26678DBB6}"/>
              </a:ext>
            </a:extLst>
          </p:cNvPr>
          <p:cNvSpPr>
            <a:spLocks noGrp="1"/>
          </p:cNvSpPr>
          <p:nvPr>
            <p:ph type="sldNum" sz="quarter" idx="12"/>
          </p:nvPr>
        </p:nvSpPr>
        <p:spPr>
          <a:xfrm>
            <a:off x="11252200" y="6315075"/>
            <a:ext cx="406400" cy="365125"/>
          </a:xfrm>
        </p:spPr>
        <p:txBody>
          <a:bodyPr vert="horz" lIns="91440" tIns="45720" rIns="91440" bIns="45720" rtlCol="0" anchor="ctr">
            <a:normAutofit/>
          </a:bodyPr>
          <a:lstStyle/>
          <a:p>
            <a:pPr>
              <a:spcAft>
                <a:spcPts val="600"/>
              </a:spcAft>
            </a:pPr>
            <a:fld id="{C263D6C4-4840-40CC-AC84-17E24B3B7BDE}" type="slidenum">
              <a:rPr lang="en-US" smtClean="0"/>
              <a:pPr>
                <a:spcAft>
                  <a:spcPts val="600"/>
                </a:spcAft>
              </a:pPr>
              <a:t>5</a:t>
            </a:fld>
            <a:endParaRPr lang="en-US"/>
          </a:p>
        </p:txBody>
      </p:sp>
      <p:sp>
        <p:nvSpPr>
          <p:cNvPr id="12" name="Content Placeholder 2">
            <a:extLst>
              <a:ext uri="{FF2B5EF4-FFF2-40B4-BE49-F238E27FC236}">
                <a16:creationId xmlns:a16="http://schemas.microsoft.com/office/drawing/2014/main" id="{D7BE2EEB-9020-C177-3E55-2932ADBB31D7}"/>
              </a:ext>
            </a:extLst>
          </p:cNvPr>
          <p:cNvSpPr txBox="1">
            <a:spLocks/>
          </p:cNvSpPr>
          <p:nvPr/>
        </p:nvSpPr>
        <p:spPr>
          <a:xfrm>
            <a:off x="444500" y="1390261"/>
            <a:ext cx="5157787" cy="4799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t>Seeking contractor support for the following:</a:t>
            </a:r>
          </a:p>
          <a:p>
            <a:pPr lvl="1"/>
            <a:r>
              <a:rPr lang="en-US" sz="1500" dirty="0"/>
              <a:t>Develop a new API service specific to the Chesapeake 1-meter dataset</a:t>
            </a:r>
          </a:p>
          <a:p>
            <a:pPr lvl="1"/>
            <a:r>
              <a:rPr lang="en-US" sz="1500" dirty="0"/>
              <a:t>Use zonal algorithms that are easily parallelizable and can manage large queries through a distributed data processing cluster</a:t>
            </a:r>
          </a:p>
          <a:p>
            <a:pPr lvl="1"/>
            <a:r>
              <a:rPr lang="en-US" sz="1500" dirty="0"/>
              <a:t>To work in an online tool, develop an algorithm using the number of vertices of an area of interest, as opposed to area dependent</a:t>
            </a:r>
          </a:p>
          <a:p>
            <a:pPr lvl="1"/>
            <a:r>
              <a:rPr lang="en-US" sz="1500" dirty="0"/>
              <a:t>The Fast-Zonal Statistics (FZS) API is labeled “fast” because to determine the zonal sum for a polygon over a raster surface, only the cells which intersect the boundary of the polygon must be traversed rather than all the interior cells. This means that computationally the approach scales much better with increased data resolution as the FZS algorithm is constant in relation to the length (meters) of the polygon perimeter rather than its area (meters square). (Haag et al. 2020, https://www.sciencedirect.com/science/article/pii/S0098300419306697)</a:t>
            </a:r>
          </a:p>
        </p:txBody>
      </p:sp>
      <p:pic>
        <p:nvPicPr>
          <p:cNvPr id="8" name="Content Placeholder 4">
            <a:extLst>
              <a:ext uri="{FF2B5EF4-FFF2-40B4-BE49-F238E27FC236}">
                <a16:creationId xmlns:a16="http://schemas.microsoft.com/office/drawing/2014/main" id="{565CC9D4-734C-1D14-17E1-B7D648F10EE4}"/>
              </a:ext>
            </a:extLst>
          </p:cNvPr>
          <p:cNvPicPr>
            <a:picLocks noChangeAspect="1"/>
          </p:cNvPicPr>
          <p:nvPr/>
        </p:nvPicPr>
        <p:blipFill>
          <a:blip r:embed="rId2"/>
          <a:stretch>
            <a:fillRect/>
          </a:stretch>
        </p:blipFill>
        <p:spPr>
          <a:xfrm>
            <a:off x="5843062" y="1474237"/>
            <a:ext cx="5815538" cy="45568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48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8050-B697-F693-387A-582F713CF1BB}"/>
              </a:ext>
            </a:extLst>
          </p:cNvPr>
          <p:cNvSpPr>
            <a:spLocks noGrp="1"/>
          </p:cNvSpPr>
          <p:nvPr>
            <p:ph type="title"/>
          </p:nvPr>
        </p:nvSpPr>
        <p:spPr>
          <a:xfrm>
            <a:off x="444500" y="542925"/>
            <a:ext cx="11214100" cy="535531"/>
          </a:xfrm>
        </p:spPr>
        <p:txBody>
          <a:bodyPr vert="horz" wrap="square" lIns="91440" tIns="45720" rIns="91440" bIns="45720" rtlCol="0" anchor="t">
            <a:normAutofit fontScale="90000"/>
          </a:bodyPr>
          <a:lstStyle/>
          <a:p>
            <a:r>
              <a:rPr lang="en-US" sz="2400" b="1" kern="1200" spc="-70" baseline="0" dirty="0">
                <a:latin typeface="+mj-lt"/>
                <a:ea typeface="+mj-ea"/>
                <a:cs typeface="+mj-cs"/>
              </a:rPr>
              <a:t>Maps: </a:t>
            </a:r>
            <a:r>
              <a:rPr lang="en-US" sz="2400" b="1" kern="1200" spc="-70" baseline="0" dirty="0">
                <a:ln w="12700">
                  <a:noFill/>
                </a:ln>
                <a:latin typeface="+mj-lt"/>
                <a:ea typeface="+mj-ea"/>
                <a:cs typeface="+mj-cs"/>
              </a:rPr>
              <a:t>Integrate the land use with the planning and assessment functionality</a:t>
            </a:r>
            <a:br>
              <a:rPr lang="en-US" sz="1500" b="1" kern="1200" spc="-70" baseline="0" dirty="0">
                <a:ln w="12700">
                  <a:noFill/>
                </a:ln>
                <a:latin typeface="+mj-lt"/>
                <a:ea typeface="+mj-ea"/>
                <a:cs typeface="+mj-cs"/>
              </a:rPr>
            </a:br>
            <a:endParaRPr lang="en-US" sz="1500" b="1" kern="1200" spc="-70" baseline="0" dirty="0">
              <a:latin typeface="+mj-lt"/>
              <a:ea typeface="+mj-ea"/>
              <a:cs typeface="+mj-cs"/>
            </a:endParaRPr>
          </a:p>
        </p:txBody>
      </p:sp>
      <p:sp>
        <p:nvSpPr>
          <p:cNvPr id="3" name="Slide Number Placeholder 2">
            <a:extLst>
              <a:ext uri="{FF2B5EF4-FFF2-40B4-BE49-F238E27FC236}">
                <a16:creationId xmlns:a16="http://schemas.microsoft.com/office/drawing/2014/main" id="{0DDF7E61-FDDD-49C3-29CD-7CF26678DBB6}"/>
              </a:ext>
            </a:extLst>
          </p:cNvPr>
          <p:cNvSpPr>
            <a:spLocks noGrp="1"/>
          </p:cNvSpPr>
          <p:nvPr>
            <p:ph type="sldNum" sz="quarter" idx="12"/>
          </p:nvPr>
        </p:nvSpPr>
        <p:spPr>
          <a:xfrm>
            <a:off x="11252200" y="6315075"/>
            <a:ext cx="406400" cy="365125"/>
          </a:xfrm>
        </p:spPr>
        <p:txBody>
          <a:bodyPr vert="horz" lIns="91440" tIns="45720" rIns="91440" bIns="45720" rtlCol="0" anchor="ctr">
            <a:normAutofit/>
          </a:bodyPr>
          <a:lstStyle/>
          <a:p>
            <a:pPr>
              <a:spcAft>
                <a:spcPts val="600"/>
              </a:spcAft>
            </a:pPr>
            <a:fld id="{C263D6C4-4840-40CC-AC84-17E24B3B7BDE}" type="slidenum">
              <a:rPr lang="en-US" smtClean="0"/>
              <a:pPr>
                <a:spcAft>
                  <a:spcPts val="600"/>
                </a:spcAft>
              </a:pPr>
              <a:t>6</a:t>
            </a:fld>
            <a:endParaRPr lang="en-US"/>
          </a:p>
        </p:txBody>
      </p:sp>
      <p:sp>
        <p:nvSpPr>
          <p:cNvPr id="12" name="Content Placeholder 2">
            <a:extLst>
              <a:ext uri="{FF2B5EF4-FFF2-40B4-BE49-F238E27FC236}">
                <a16:creationId xmlns:a16="http://schemas.microsoft.com/office/drawing/2014/main" id="{D7BE2EEB-9020-C177-3E55-2932ADBB31D7}"/>
              </a:ext>
            </a:extLst>
          </p:cNvPr>
          <p:cNvSpPr txBox="1">
            <a:spLocks/>
          </p:cNvSpPr>
          <p:nvPr/>
        </p:nvSpPr>
        <p:spPr>
          <a:xfrm>
            <a:off x="444500" y="1390261"/>
            <a:ext cx="5157787" cy="4799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t>Seeking contractor support for the following:</a:t>
            </a:r>
          </a:p>
          <a:p>
            <a:pPr lvl="1"/>
            <a:r>
              <a:rPr lang="en-US" sz="1500" dirty="0"/>
              <a:t>Develop a new API service specific to the Chesapeake 1-meter dataset</a:t>
            </a:r>
          </a:p>
          <a:p>
            <a:pPr lvl="1"/>
            <a:r>
              <a:rPr lang="en-US" sz="1500" dirty="0"/>
              <a:t>Use zonal algorithms that are easily parallelizable and can manage large queries through a distributed data processing cluster</a:t>
            </a:r>
          </a:p>
          <a:p>
            <a:pPr lvl="1"/>
            <a:r>
              <a:rPr lang="en-US" sz="1500" dirty="0"/>
              <a:t>To work in an online tool, develop an algorithm using the number of vertices of an area of interest, as opposed to area dependent</a:t>
            </a:r>
          </a:p>
          <a:p>
            <a:pPr lvl="1"/>
            <a:r>
              <a:rPr lang="en-US" sz="1500" dirty="0"/>
              <a:t>The Fast-Zonal Statistics (FZS) API is labeled “fast” because to determine the zonal sum for a polygon over a raster surface, only the cells which intersect the boundary of the polygon must be traversed rather than all the interior cells. This means that computationally the approach scales much better with increased data resolution as the FZS algorithm is constant in relation to the length (meters) of the polygon perimeter rather than its area (meters square). (Haag et al. 2020, https://www.sciencedirect.com/science/article/pii/S0098300419306697)</a:t>
            </a:r>
          </a:p>
        </p:txBody>
      </p:sp>
      <p:pic>
        <p:nvPicPr>
          <p:cNvPr id="7" name="Picture 6">
            <a:extLst>
              <a:ext uri="{FF2B5EF4-FFF2-40B4-BE49-F238E27FC236}">
                <a16:creationId xmlns:a16="http://schemas.microsoft.com/office/drawing/2014/main" id="{4894D848-4505-DB7B-CE6B-F89D2913EFCA}"/>
              </a:ext>
            </a:extLst>
          </p:cNvPr>
          <p:cNvPicPr>
            <a:picLocks noChangeAspect="1"/>
          </p:cNvPicPr>
          <p:nvPr/>
        </p:nvPicPr>
        <p:blipFill>
          <a:blip r:embed="rId2"/>
          <a:stretch>
            <a:fillRect/>
          </a:stretch>
        </p:blipFill>
        <p:spPr>
          <a:xfrm>
            <a:off x="7325550" y="1235922"/>
            <a:ext cx="3508311" cy="4432078"/>
          </a:xfrm>
          <a:prstGeom prst="rect">
            <a:avLst/>
          </a:prstGeom>
          <a:noFill/>
        </p:spPr>
      </p:pic>
      <p:sp>
        <p:nvSpPr>
          <p:cNvPr id="9" name="TextBox 8">
            <a:extLst>
              <a:ext uri="{FF2B5EF4-FFF2-40B4-BE49-F238E27FC236}">
                <a16:creationId xmlns:a16="http://schemas.microsoft.com/office/drawing/2014/main" id="{96B8518F-E2DB-DB78-D4DE-DD4A0C1BA920}"/>
              </a:ext>
            </a:extLst>
          </p:cNvPr>
          <p:cNvSpPr txBox="1"/>
          <p:nvPr/>
        </p:nvSpPr>
        <p:spPr>
          <a:xfrm>
            <a:off x="6500812" y="5774533"/>
            <a:ext cx="5157788" cy="5405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algn="ctr">
              <a:lnSpc>
                <a:spcPct val="90000"/>
              </a:lnSpc>
              <a:spcBef>
                <a:spcPts val="1000"/>
              </a:spcBef>
              <a:buClr>
                <a:schemeClr val="accent2"/>
              </a:buClr>
            </a:pPr>
            <a:r>
              <a:rPr lang="en-US" sz="800" b="1" kern="1200" dirty="0">
                <a:solidFill>
                  <a:schemeClr val="bg1"/>
                </a:solidFill>
                <a:latin typeface="+mn-lt"/>
                <a:ea typeface="+mn-ea"/>
                <a:cs typeface="+mn-cs"/>
              </a:rPr>
              <a:t>Approach decreases the</a:t>
            </a:r>
            <a:r>
              <a:rPr lang="en-US" sz="800" b="1" kern="1200" dirty="0">
                <a:solidFill>
                  <a:schemeClr val="bg1"/>
                </a:solidFill>
                <a:effectLst/>
                <a:latin typeface="+mn-lt"/>
                <a:ea typeface="+mn-ea"/>
                <a:cs typeface="+mn-cs"/>
              </a:rPr>
              <a:t> </a:t>
            </a:r>
            <a:r>
              <a:rPr lang="en-US" sz="800" b="1" u="sng" kern="1200" dirty="0">
                <a:solidFill>
                  <a:schemeClr val="bg1"/>
                </a:solidFill>
                <a:effectLst/>
                <a:latin typeface="+mn-lt"/>
                <a:ea typeface="+mn-ea"/>
                <a:cs typeface="+mn-cs"/>
              </a:rPr>
              <a:t>processing time to seconds</a:t>
            </a:r>
            <a:r>
              <a:rPr lang="en-US" sz="800" b="1" kern="1200" dirty="0">
                <a:solidFill>
                  <a:schemeClr val="bg1"/>
                </a:solidFill>
                <a:latin typeface="+mn-lt"/>
                <a:ea typeface="+mn-ea"/>
                <a:cs typeface="+mn-cs"/>
              </a:rPr>
              <a:t>. </a:t>
            </a:r>
            <a:endParaRPr lang="en-US" sz="800" b="1" u="sng" kern="1200" dirty="0">
              <a:solidFill>
                <a:schemeClr val="bg1"/>
              </a:solidFill>
              <a:effectLst/>
              <a:latin typeface="+mn-lt"/>
              <a:ea typeface="+mn-ea"/>
              <a:cs typeface="+mn-cs"/>
            </a:endParaRPr>
          </a:p>
          <a:p>
            <a:pPr algn="ctr">
              <a:lnSpc>
                <a:spcPct val="90000"/>
              </a:lnSpc>
              <a:spcBef>
                <a:spcPts val="1000"/>
              </a:spcBef>
              <a:buClr>
                <a:schemeClr val="accent2"/>
              </a:buClr>
            </a:pPr>
            <a:r>
              <a:rPr lang="en-US" sz="800" b="1" kern="1200" dirty="0">
                <a:solidFill>
                  <a:schemeClr val="bg1"/>
                </a:solidFill>
                <a:effectLst/>
                <a:latin typeface="+mn-lt"/>
                <a:ea typeface="+mn-ea"/>
                <a:cs typeface="+mn-cs"/>
              </a:rPr>
              <a:t>Visualization of the 1-meter data could be achieved through a separate map tiling service</a:t>
            </a:r>
          </a:p>
          <a:p>
            <a:pPr algn="ctr">
              <a:lnSpc>
                <a:spcPct val="90000"/>
              </a:lnSpc>
              <a:spcBef>
                <a:spcPts val="1000"/>
              </a:spcBef>
              <a:buClr>
                <a:schemeClr val="accent2"/>
              </a:buClr>
            </a:pPr>
            <a:endParaRPr lang="en-US" sz="800" b="1" kern="1200" dirty="0">
              <a:solidFill>
                <a:schemeClr val="bg1"/>
              </a:solidFill>
              <a:latin typeface="+mn-lt"/>
              <a:ea typeface="+mn-ea"/>
              <a:cs typeface="+mn-cs"/>
            </a:endParaRPr>
          </a:p>
        </p:txBody>
      </p:sp>
    </p:spTree>
    <p:extLst>
      <p:ext uri="{BB962C8B-B14F-4D97-AF65-F5344CB8AC3E}">
        <p14:creationId xmlns:p14="http://schemas.microsoft.com/office/powerpoint/2010/main" val="15804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E8A-13FF-DE1C-4ABF-CA304972AADC}"/>
              </a:ext>
            </a:extLst>
          </p:cNvPr>
          <p:cNvSpPr>
            <a:spLocks noGrp="1"/>
          </p:cNvSpPr>
          <p:nvPr>
            <p:ph type="title"/>
          </p:nvPr>
        </p:nvSpPr>
        <p:spPr/>
        <p:txBody>
          <a:bodyPr/>
          <a:lstStyle/>
          <a:p>
            <a:r>
              <a:rPr lang="en-US" dirty="0"/>
              <a:t>Future Update</a:t>
            </a:r>
          </a:p>
        </p:txBody>
      </p:sp>
      <p:sp>
        <p:nvSpPr>
          <p:cNvPr id="3" name="Slide Number Placeholder 2">
            <a:extLst>
              <a:ext uri="{FF2B5EF4-FFF2-40B4-BE49-F238E27FC236}">
                <a16:creationId xmlns:a16="http://schemas.microsoft.com/office/drawing/2014/main" id="{D04FA631-AE49-8DAC-1559-8A4BB3C35E9D}"/>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sp>
        <p:nvSpPr>
          <p:cNvPr id="4" name="Text Placeholder 3">
            <a:extLst>
              <a:ext uri="{FF2B5EF4-FFF2-40B4-BE49-F238E27FC236}">
                <a16:creationId xmlns:a16="http://schemas.microsoft.com/office/drawing/2014/main" id="{A46CDE15-4136-52FB-6475-BFD948A3424D}"/>
              </a:ext>
            </a:extLst>
          </p:cNvPr>
          <p:cNvSpPr>
            <a:spLocks noGrp="1"/>
          </p:cNvSpPr>
          <p:nvPr>
            <p:ph type="body" sz="half" idx="2"/>
          </p:nvPr>
        </p:nvSpPr>
        <p:spPr>
          <a:xfrm>
            <a:off x="443366" y="1602297"/>
            <a:ext cx="5081386" cy="4421431"/>
          </a:xfrm>
        </p:spPr>
        <p:txBody>
          <a:bodyPr>
            <a:normAutofit fontScale="92500" lnSpcReduction="20000"/>
          </a:bodyPr>
          <a:lstStyle/>
          <a:p>
            <a:pPr marL="285750" indent="-285750">
              <a:buFont typeface="Arial" panose="020B0604020202020204" pitchFamily="34" charset="0"/>
              <a:buChar char="•"/>
            </a:pPr>
            <a:r>
              <a:rPr lang="en-US" dirty="0"/>
              <a:t>We are moving forward with CAST improvements that were planned as part of the WQGIT priorities</a:t>
            </a:r>
          </a:p>
          <a:p>
            <a:pPr marL="285750" indent="-285750">
              <a:buFont typeface="Arial" panose="020B0604020202020204" pitchFamily="34" charset="0"/>
              <a:buChar char="•"/>
            </a:pPr>
            <a:r>
              <a:rPr lang="en-US" dirty="0"/>
              <a:t>One updates is to improve transparency in reporting BMPs annually</a:t>
            </a:r>
          </a:p>
          <a:p>
            <a:pPr marL="285750" indent="-285750">
              <a:buFont typeface="Arial" panose="020B0604020202020204" pitchFamily="34" charset="0"/>
              <a:buChar char="•"/>
            </a:pPr>
            <a:r>
              <a:rPr lang="en-US" dirty="0"/>
              <a:t>This includes updates to the software used in annual reporting</a:t>
            </a:r>
          </a:p>
          <a:p>
            <a:pPr marL="742950" lvl="1" indent="-285750">
              <a:buFont typeface="Arial" panose="020B0604020202020204" pitchFamily="34" charset="0"/>
              <a:buChar char="•"/>
            </a:pPr>
            <a:r>
              <a:rPr lang="en-US" b="0" i="0" dirty="0">
                <a:solidFill>
                  <a:schemeClr val="bg1"/>
                </a:solidFill>
                <a:effectLst/>
                <a:latin typeface="-apple-system"/>
              </a:rPr>
              <a:t>Re-design NPSBMPV6 database to meet CBPO database standards and best practices. </a:t>
            </a:r>
          </a:p>
          <a:p>
            <a:pPr marL="742950" lvl="1" indent="-285750">
              <a:buFont typeface="Arial" panose="020B0604020202020204" pitchFamily="34" charset="0"/>
              <a:buChar char="•"/>
            </a:pPr>
            <a:r>
              <a:rPr lang="en-US" b="0" i="0" dirty="0">
                <a:solidFill>
                  <a:schemeClr val="bg1"/>
                </a:solidFill>
                <a:effectLst/>
                <a:latin typeface="-apple-system"/>
              </a:rPr>
              <a:t>Design and build processes to upload XML and Excel files via CAST including data validation and error reporting. This could be another application but would make sense to include it in the NEIEN Portal on CAST.</a:t>
            </a:r>
          </a:p>
          <a:p>
            <a:pPr marL="742950" lvl="1" indent="-285750">
              <a:buFont typeface="Arial" panose="020B0604020202020204" pitchFamily="34" charset="0"/>
              <a:buChar char="•"/>
            </a:pPr>
            <a:r>
              <a:rPr lang="en-US" b="0" i="0" dirty="0">
                <a:solidFill>
                  <a:schemeClr val="bg1"/>
                </a:solidFill>
                <a:effectLst/>
                <a:latin typeface="-apple-system"/>
              </a:rPr>
              <a:t>Design and build the Progress Run Process. This process pulls BMPs from the NPSBMPV6 database and loads them into CAST including error reporting. Developing this as a process on the </a:t>
            </a:r>
            <a:r>
              <a:rPr lang="en-US" b="0" i="0" dirty="0" err="1">
                <a:solidFill>
                  <a:schemeClr val="bg1"/>
                </a:solidFill>
                <a:effectLst/>
                <a:latin typeface="-apple-system"/>
              </a:rPr>
              <a:t>CoreCAST</a:t>
            </a:r>
            <a:r>
              <a:rPr lang="en-US" b="0" i="0" dirty="0">
                <a:solidFill>
                  <a:schemeClr val="bg1"/>
                </a:solidFill>
                <a:effectLst/>
                <a:latin typeface="-apple-system"/>
              </a:rPr>
              <a:t> Process would be faster and more efficient. </a:t>
            </a:r>
          </a:p>
          <a:p>
            <a:pPr marL="742950" lvl="1" indent="-285750">
              <a:buFont typeface="Arial" panose="020B0604020202020204" pitchFamily="34" charset="0"/>
              <a:buChar char="•"/>
            </a:pPr>
            <a:r>
              <a:rPr lang="en-US" b="0" i="0" dirty="0">
                <a:solidFill>
                  <a:schemeClr val="bg1"/>
                </a:solidFill>
                <a:effectLst/>
                <a:latin typeface="-apple-system"/>
              </a:rPr>
              <a:t>Longer Term: Develop RESTful API services for automated submission and reporting of submitted BMPs and for consumption of BMP and Scenario-related data. </a:t>
            </a:r>
          </a:p>
          <a:p>
            <a:pPr marL="285750" indent="-285750">
              <a:buFont typeface="Arial" panose="020B0604020202020204" pitchFamily="34" charset="0"/>
              <a:buChar char="•"/>
            </a:pPr>
            <a:r>
              <a:rPr lang="en-US" dirty="0"/>
              <a:t>No changes to the current NEIEN schema or requirements to change the xml format</a:t>
            </a:r>
          </a:p>
          <a:p>
            <a:pPr marL="285750" indent="-285750">
              <a:buFont typeface="Arial" panose="020B0604020202020204" pitchFamily="34" charset="0"/>
              <a:buChar char="•"/>
            </a:pPr>
            <a:r>
              <a:rPr lang="en-US" dirty="0"/>
              <a:t>Updates will take more than a year to implement, and will therefore not affect 2023 progress</a:t>
            </a:r>
          </a:p>
        </p:txBody>
      </p:sp>
      <p:pic>
        <p:nvPicPr>
          <p:cNvPr id="6" name="Content Placeholder 5">
            <a:extLst>
              <a:ext uri="{FF2B5EF4-FFF2-40B4-BE49-F238E27FC236}">
                <a16:creationId xmlns:a16="http://schemas.microsoft.com/office/drawing/2014/main" id="{7B84148A-B6ED-CE25-379A-F90408C240D9}"/>
              </a:ext>
            </a:extLst>
          </p:cNvPr>
          <p:cNvPicPr>
            <a:picLocks noGrp="1" noChangeAspect="1"/>
          </p:cNvPicPr>
          <p:nvPr>
            <p:ph idx="1"/>
          </p:nvPr>
        </p:nvPicPr>
        <p:blipFill>
          <a:blip r:embed="rId2"/>
          <a:stretch>
            <a:fillRect/>
          </a:stretch>
        </p:blipFill>
        <p:spPr>
          <a:xfrm>
            <a:off x="5524752" y="1445378"/>
            <a:ext cx="6133848" cy="4578350"/>
          </a:xfrm>
          <a:prstGeom prst="rect">
            <a:avLst/>
          </a:prstGeom>
        </p:spPr>
      </p:pic>
    </p:spTree>
    <p:extLst>
      <p:ext uri="{BB962C8B-B14F-4D97-AF65-F5344CB8AC3E}">
        <p14:creationId xmlns:p14="http://schemas.microsoft.com/office/powerpoint/2010/main" val="131099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DF0D13-7174-E953-09A1-EC34F419E9F6}"/>
              </a:ext>
            </a:extLst>
          </p:cNvPr>
          <p:cNvSpPr>
            <a:spLocks noGrp="1"/>
          </p:cNvSpPr>
          <p:nvPr>
            <p:ph type="title"/>
          </p:nvPr>
        </p:nvSpPr>
        <p:spPr>
          <a:xfrm>
            <a:off x="444500" y="542925"/>
            <a:ext cx="11214100" cy="535531"/>
          </a:xfrm>
        </p:spPr>
        <p:txBody>
          <a:bodyPr/>
          <a:lstStyle/>
          <a:p>
            <a:r>
              <a:rPr lang="en-US" dirty="0"/>
              <a:t>March CAST Webinar</a:t>
            </a:r>
          </a:p>
        </p:txBody>
      </p:sp>
      <p:sp>
        <p:nvSpPr>
          <p:cNvPr id="3" name="Slide Number Placeholder 2">
            <a:extLst>
              <a:ext uri="{FF2B5EF4-FFF2-40B4-BE49-F238E27FC236}">
                <a16:creationId xmlns:a16="http://schemas.microsoft.com/office/drawing/2014/main" id="{9812937D-6B35-617B-D5AC-4D64FC78553B}"/>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8</a:t>
            </a:fld>
            <a:endParaRPr lang="en-US" noProof="0"/>
          </a:p>
        </p:txBody>
      </p:sp>
      <p:sp>
        <p:nvSpPr>
          <p:cNvPr id="13" name="Content Placeholder 3">
            <a:extLst>
              <a:ext uri="{FF2B5EF4-FFF2-40B4-BE49-F238E27FC236}">
                <a16:creationId xmlns:a16="http://schemas.microsoft.com/office/drawing/2014/main" id="{C2AB24DA-4D4F-D27F-5A86-167BCFF01EF2}"/>
              </a:ext>
            </a:extLst>
          </p:cNvPr>
          <p:cNvSpPr>
            <a:spLocks noGrp="1"/>
          </p:cNvSpPr>
          <p:nvPr>
            <p:ph sz="half" idx="1"/>
          </p:nvPr>
        </p:nvSpPr>
        <p:spPr>
          <a:xfrm>
            <a:off x="443365" y="1517715"/>
            <a:ext cx="5184437" cy="4659248"/>
          </a:xfrm>
        </p:spPr>
        <p:txBody>
          <a:bodyPr>
            <a:normAutofit fontScale="92500" lnSpcReduction="10000"/>
          </a:bodyPr>
          <a:lstStyle/>
          <a:p>
            <a:r>
              <a:rPr lang="en-US" dirty="0"/>
              <a:t>Conowingo and Climate Change WIPs</a:t>
            </a:r>
          </a:p>
          <a:p>
            <a:pPr lvl="1"/>
            <a:r>
              <a:rPr lang="en-US" dirty="0"/>
              <a:t>Last month’s CAST webinar highlighted the Conowingo WIP and climate change. We first defined and dove into the background of the Conowingo WIP. Then, we discussed how climate change impacts the TMDLs and how it is addressed in the WIPs. Finally, we demonstrated how to use tools in CAST to quantify the differences between the Conowingo WIP and Climate Change WIP scenarios.</a:t>
            </a:r>
          </a:p>
          <a:p>
            <a:r>
              <a:rPr lang="en-US" dirty="0"/>
              <a:t>A recording of the webinar is available on the Free Training Videos page, under Scenarios Analysis</a:t>
            </a:r>
          </a:p>
          <a:p>
            <a:r>
              <a:rPr lang="en-US" dirty="0"/>
              <a:t>In total, there are 32 videos ranging from 2 minutes to an hour available to all</a:t>
            </a:r>
          </a:p>
          <a:p>
            <a:r>
              <a:rPr lang="en-US" dirty="0"/>
              <a:t>https://cast.chesapeakebay.net/Learning/FreeTrainingVideos</a:t>
            </a:r>
          </a:p>
          <a:p>
            <a:endParaRPr lang="en-US" dirty="0"/>
          </a:p>
        </p:txBody>
      </p:sp>
      <p:pic>
        <p:nvPicPr>
          <p:cNvPr id="6" name="Content Placeholder 5">
            <a:extLst>
              <a:ext uri="{FF2B5EF4-FFF2-40B4-BE49-F238E27FC236}">
                <a16:creationId xmlns:a16="http://schemas.microsoft.com/office/drawing/2014/main" id="{B2836647-07DC-3524-71EC-D2907BEFFD38}"/>
              </a:ext>
            </a:extLst>
          </p:cNvPr>
          <p:cNvPicPr>
            <a:picLocks noGrp="1" noChangeAspect="1"/>
          </p:cNvPicPr>
          <p:nvPr>
            <p:ph sz="half" idx="2"/>
          </p:nvPr>
        </p:nvPicPr>
        <p:blipFill>
          <a:blip r:embed="rId2"/>
          <a:stretch>
            <a:fillRect/>
          </a:stretch>
        </p:blipFill>
        <p:spPr>
          <a:xfrm>
            <a:off x="6096000" y="1517715"/>
            <a:ext cx="5562600" cy="4477892"/>
          </a:xfrm>
          <a:prstGeom prst="rect">
            <a:avLst/>
          </a:prstGeom>
          <a:noFill/>
        </p:spPr>
      </p:pic>
      <p:sp>
        <p:nvSpPr>
          <p:cNvPr id="8" name="Oval 7">
            <a:extLst>
              <a:ext uri="{FF2B5EF4-FFF2-40B4-BE49-F238E27FC236}">
                <a16:creationId xmlns:a16="http://schemas.microsoft.com/office/drawing/2014/main" id="{6264571C-F7AE-358E-65FC-E9B905809E53}"/>
              </a:ext>
            </a:extLst>
          </p:cNvPr>
          <p:cNvSpPr/>
          <p:nvPr/>
        </p:nvSpPr>
        <p:spPr>
          <a:xfrm>
            <a:off x="6744749" y="5226341"/>
            <a:ext cx="1602297" cy="3103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93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wrap="square" anchor="t">
            <a:normAutofit/>
          </a:bodyPr>
          <a:lstStyle/>
          <a:p>
            <a:r>
              <a:rPr lang="en-US" dirty="0"/>
              <a:t>April CAST Webinar</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9</a:t>
            </a:fld>
            <a:endParaRPr lang="en-US"/>
          </a:p>
        </p:txBody>
      </p:sp>
      <p:sp>
        <p:nvSpPr>
          <p:cNvPr id="10" name="Text Placeholder 9">
            <a:extLst>
              <a:ext uri="{FF2B5EF4-FFF2-40B4-BE49-F238E27FC236}">
                <a16:creationId xmlns:a16="http://schemas.microsoft.com/office/drawing/2014/main" id="{EF2BC084-E6DB-4DE7-B309-042A85EBA700}"/>
              </a:ext>
            </a:extLst>
          </p:cNvPr>
          <p:cNvSpPr>
            <a:spLocks noGrp="1"/>
          </p:cNvSpPr>
          <p:nvPr>
            <p:ph idx="1"/>
          </p:nvPr>
        </p:nvSpPr>
        <p:spPr>
          <a:xfrm>
            <a:off x="443365" y="1825625"/>
            <a:ext cx="11215235" cy="4351338"/>
          </a:xfrm>
        </p:spPr>
        <p:txBody>
          <a:bodyPr>
            <a:normAutofit lnSpcReduction="10000"/>
          </a:bodyPr>
          <a:lstStyle/>
          <a:p>
            <a:r>
              <a:rPr lang="en-US" dirty="0"/>
              <a:t>BMP Targeting Maps</a:t>
            </a:r>
          </a:p>
          <a:p>
            <a:pPr lvl="1"/>
            <a:r>
              <a:rPr lang="en-US" sz="2800" dirty="0"/>
              <a:t>This month’s webinar will highlight the BMP targeting maps. We will explain how to read the maps and use the BMP pounds reduced and costs by county tool. Then, we will walk through the steps to create a planning scenario based on this BMP targeting information, and how to read the results of the scenario. Finally, we will circle back and share the CAST resources that were used to create the targeting maps and tools.</a:t>
            </a:r>
          </a:p>
          <a:p>
            <a:r>
              <a:rPr lang="en-US" dirty="0"/>
              <a:t>Thursday, April 20</a:t>
            </a:r>
            <a:r>
              <a:rPr lang="en-US" baseline="30000" dirty="0"/>
              <a:t>th</a:t>
            </a:r>
            <a:r>
              <a:rPr lang="en-US" dirty="0"/>
              <a:t> at noon EST</a:t>
            </a:r>
          </a:p>
          <a:p>
            <a:r>
              <a:rPr lang="en-US" dirty="0"/>
              <a:t>Information will be included in the CAST Newsletter and posted to the Free Training Videos</a:t>
            </a:r>
          </a:p>
        </p:txBody>
      </p:sp>
    </p:spTree>
    <p:extLst>
      <p:ext uri="{BB962C8B-B14F-4D97-AF65-F5344CB8AC3E}">
        <p14:creationId xmlns:p14="http://schemas.microsoft.com/office/powerpoint/2010/main" val="187397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10290</TotalTime>
  <Words>1021</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-apple-system</vt:lpstr>
      <vt:lpstr>Arial</vt:lpstr>
      <vt:lpstr>Calibri</vt:lpstr>
      <vt:lpstr>Trade Gothic LT Pro</vt:lpstr>
      <vt:lpstr>Trebuchet MS</vt:lpstr>
      <vt:lpstr>Office Theme</vt:lpstr>
      <vt:lpstr>CAST Updates</vt:lpstr>
      <vt:lpstr>Good News for the Chesapeake Bay!</vt:lpstr>
      <vt:lpstr>Ecosystem Benefits Browser</vt:lpstr>
      <vt:lpstr>PowerPoint Presentation</vt:lpstr>
      <vt:lpstr>Maps: Integrate the land use with the planning and assessment functionality </vt:lpstr>
      <vt:lpstr>Maps: Integrate the land use with the planning and assessment functionality </vt:lpstr>
      <vt:lpstr>Future Update</vt:lpstr>
      <vt:lpstr>March CAST Webinar</vt:lpstr>
      <vt:lpstr>April CAST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 Updates</dc:title>
  <dc:creator>Helen Golimowski</dc:creator>
  <cp:lastModifiedBy>Helen Golimowski</cp:lastModifiedBy>
  <cp:revision>14</cp:revision>
  <dcterms:created xsi:type="dcterms:W3CDTF">2023-04-04T15:38:21Z</dcterms:created>
  <dcterms:modified xsi:type="dcterms:W3CDTF">2023-04-12T20:09:51Z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