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65" r:id="rId3"/>
  </p:sldMasterIdLst>
  <p:notesMasterIdLst>
    <p:notesMasterId r:id="rId34"/>
  </p:notesMasterIdLst>
  <p:sldIdLst>
    <p:sldId id="256" r:id="rId4"/>
    <p:sldId id="257" r:id="rId5"/>
    <p:sldId id="258" r:id="rId6"/>
    <p:sldId id="259" r:id="rId7"/>
    <p:sldId id="283" r:id="rId8"/>
    <p:sldId id="284" r:id="rId9"/>
    <p:sldId id="285"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x="12192000" cy="6858000"/>
  <p:notesSz cx="6858000" cy="9144000"/>
  <p:embeddedFontLst>
    <p:embeddedFont>
      <p:font typeface="Arial Narrow" panose="020B0606020202030204"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Century Gothic" panose="020B0502020202020204" pitchFamily="34" charset="0"/>
      <p:regular r:id="rId47"/>
      <p:bold r:id="rId48"/>
      <p:italic r:id="rId49"/>
      <p:boldItalic r:id="rId50"/>
    </p:embeddedFont>
    <p:embeddedFont>
      <p:font typeface="Georgia" panose="02040502050405020303" pitchFamily="18" charset="0"/>
      <p:regular r:id="rId51"/>
      <p:bold r:id="rId52"/>
      <p:italic r:id="rId53"/>
      <p:boldItalic r:id="rId54"/>
    </p:embeddedFont>
    <p:embeddedFont>
      <p:font typeface="Gill Sans" panose="020B0604020202020204" charset="0"/>
      <p:regular r:id="rId55"/>
      <p:bold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ihk20CMAFHOaUGts2h1eq8dd+9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ileh Soueidan - NOAA Affiliat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0A8607-98C1-45B4-A04D-1B0BB48D2195}">
  <a:tblStyle styleId="{9E0A8607-98C1-45B4-A04D-1B0BB48D219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70850" autoAdjust="0"/>
  </p:normalViewPr>
  <p:slideViewPr>
    <p:cSldViewPr snapToGrid="0">
      <p:cViewPr varScale="1">
        <p:scale>
          <a:sx n="67" d="100"/>
          <a:sy n="67" d="100"/>
        </p:scale>
        <p:origin x="6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49" Type="http://schemas.openxmlformats.org/officeDocument/2006/relationships/font" Target="fonts/font15.fntdata"/><Relationship Id="rId57" Type="http://customschemas.google.com/relationships/presentationmetadata" Target="metadata"/><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5.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7434e6b7a8_0_8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17434e6b7a8_0_8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g17434e6b7a8_0_8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7434e6b7a8_0_8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17434e6b7a8_0_8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g17434e6b7a8_0_8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7434e6b7a8_0_8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17434e6b7a8_0_8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g17434e6b7a8_0_8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7434e6b7a8_0_8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17434e6b7a8_0_8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17434e6b7a8_0_8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7434e6b7a8_0_8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17434e6b7a8_0_8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g17434e6b7a8_0_8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7434e6b7a8_0_8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17434e6b7a8_0_8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Role for WQ GIT: Evaluate BMPs, extent of impact, and to identify any landscape characteristics influencing the temperature impacts of BMPs</a:t>
            </a:r>
            <a:endParaRPr dirty="0"/>
          </a:p>
        </p:txBody>
      </p:sp>
      <p:sp>
        <p:nvSpPr>
          <p:cNvPr id="208" name="Google Shape;208;g17434e6b7a8_0_8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7434e6b7a8_0_8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17434e6b7a8_0_8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g17434e6b7a8_0_8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7434e6b7a8_0_8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17434e6b7a8_0_8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 Additional CAST scenario outputs could help inform managers on the aggregate effects of their land use and land management decisions related to the Chesapeake TMDL.</a:t>
            </a:r>
            <a:endParaRPr dirty="0"/>
          </a:p>
        </p:txBody>
      </p:sp>
      <p:sp>
        <p:nvSpPr>
          <p:cNvPr id="225" name="Google Shape;225;g17434e6b7a8_0_8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7434e6b7a8_0_7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g17434e6b7a8_0_7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20f8bf31e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220f8bf31e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Rising water temperatures in the Chesapeake Bay present a wide range of ecological considerations, impacting fisheries</a:t>
            </a:r>
            <a:endParaRPr/>
          </a:p>
          <a:p>
            <a:pPr marL="457200" lvl="0" indent="-304800" algn="l" rtl="0">
              <a:spcBef>
                <a:spcPts val="0"/>
              </a:spcBef>
              <a:spcAft>
                <a:spcPts val="0"/>
              </a:spcAft>
              <a:buClr>
                <a:schemeClr val="dk1"/>
              </a:buClr>
              <a:buSzPts val="1200"/>
              <a:buChar char="●"/>
            </a:pPr>
            <a:r>
              <a:rPr lang="en-US"/>
              <a:t>A review of regional species climate vulnerability scores and bay-specific research revealed both positive and negative responses to this rising water temperature</a:t>
            </a:r>
            <a:endParaRPr/>
          </a:p>
          <a:p>
            <a:pPr marL="457200" lvl="0" indent="-304800" algn="l" rtl="0">
              <a:spcBef>
                <a:spcPts val="0"/>
              </a:spcBef>
              <a:spcAft>
                <a:spcPts val="0"/>
              </a:spcAft>
              <a:buClr>
                <a:schemeClr val="dk1"/>
              </a:buClr>
              <a:buSzPts val="1200"/>
              <a:buChar char="●"/>
            </a:pPr>
            <a:r>
              <a:rPr lang="en-US"/>
              <a:t>Positive impacts are likely for blue crabs and some forage species, as warmer temperatures support higher productivity and increased habitat range</a:t>
            </a:r>
            <a:endParaRPr/>
          </a:p>
          <a:p>
            <a:pPr marL="457200" lvl="0" indent="-304800" algn="l" rtl="0">
              <a:spcBef>
                <a:spcPts val="0"/>
              </a:spcBef>
              <a:spcAft>
                <a:spcPts val="0"/>
              </a:spcAft>
              <a:buClr>
                <a:schemeClr val="dk1"/>
              </a:buClr>
              <a:buSzPts val="1200"/>
              <a:buChar char="●"/>
            </a:pPr>
            <a:r>
              <a:rPr lang="en-US"/>
              <a:t>While oysters can thrive in higher temperature regimes, they are highly vulnerable to other climatic impacts such as ocean acidification and salinity driven by precipitation. Negative impacts are predicted for oysters due to their already depressed populations as a result of disease, overfishing, and habitat loss</a:t>
            </a:r>
            <a:endParaRPr/>
          </a:p>
          <a:p>
            <a:pPr marL="457200" lvl="0" indent="-304800" algn="l" rtl="0">
              <a:spcBef>
                <a:spcPts val="0"/>
              </a:spcBef>
              <a:spcAft>
                <a:spcPts val="0"/>
              </a:spcAft>
              <a:buClr>
                <a:schemeClr val="dk1"/>
              </a:buClr>
              <a:buSzPts val="1200"/>
              <a:buChar char="●"/>
            </a:pPr>
            <a:r>
              <a:rPr lang="en-US"/>
              <a:t>Striped bass may experience both negative and positive impacts at different life stages and habitat use (e.g., rivers and estuaries to marine). There is the potential for localized impacts, which leads to higher uncertainty in evaluating striped bass vulnerability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With the warming tidal water trends occurring within the Chesapeake Bay, species are undergoing range shifts in distribution and population. </a:t>
            </a:r>
            <a:endParaRPr/>
          </a:p>
          <a:p>
            <a:pPr marL="457200" lvl="0" indent="-317500" algn="l" rtl="0">
              <a:lnSpc>
                <a:spcPct val="100000"/>
              </a:lnSpc>
              <a:spcBef>
                <a:spcPts val="0"/>
              </a:spcBef>
              <a:spcAft>
                <a:spcPts val="0"/>
              </a:spcAft>
              <a:buSzPts val="1400"/>
              <a:buChar char="-"/>
            </a:pPr>
            <a:r>
              <a:rPr lang="en-US"/>
              <a:t>Some Bay species’ populations are shifting north while other species from the south are becoming more prevalent in the Bay </a:t>
            </a:r>
            <a:endParaRPr/>
          </a:p>
          <a:p>
            <a:pPr marL="457200" lvl="0" indent="-317500" algn="l" rtl="0">
              <a:lnSpc>
                <a:spcPct val="100000"/>
              </a:lnSpc>
              <a:spcBef>
                <a:spcPts val="0"/>
              </a:spcBef>
              <a:spcAft>
                <a:spcPts val="0"/>
              </a:spcAft>
              <a:buSzPts val="1400"/>
              <a:buChar char="-"/>
            </a:pPr>
            <a:r>
              <a:rPr lang="en-US"/>
              <a:t>These range shifts can result in changes to habitats and species affecting abundance and distributions, food web dynamics, and fishing behavior</a:t>
            </a:r>
            <a:endParaRPr/>
          </a:p>
          <a:p>
            <a:pPr marL="457200" lvl="0" indent="-317500" algn="l" rtl="0">
              <a:lnSpc>
                <a:spcPct val="100000"/>
              </a:lnSpc>
              <a:spcBef>
                <a:spcPts val="0"/>
              </a:spcBef>
              <a:spcAft>
                <a:spcPts val="0"/>
              </a:spcAft>
              <a:buSzPts val="1400"/>
              <a:buChar char="-"/>
            </a:pPr>
            <a:r>
              <a:rPr lang="en-US"/>
              <a:t>Likewise, habitats required by fish and shellfish species are shifting in range and experiencing impacts that lead to changes in fish abundance, distribution, and reproductive success.</a:t>
            </a:r>
            <a:endParaRPr/>
          </a:p>
          <a:p>
            <a:pPr marL="457200" lvl="0" indent="-317500" algn="l" rtl="0">
              <a:lnSpc>
                <a:spcPct val="100000"/>
              </a:lnSpc>
              <a:spcBef>
                <a:spcPts val="0"/>
              </a:spcBef>
              <a:spcAft>
                <a:spcPts val="0"/>
              </a:spcAft>
              <a:buSzPts val="1400"/>
              <a:buChar char="-"/>
            </a:pPr>
            <a:r>
              <a:rPr lang="en-US"/>
              <a:t>Concerns of future climate conditions allowing for new pathogens</a:t>
            </a:r>
            <a:endParaRPr/>
          </a:p>
          <a:p>
            <a:pPr marL="457200" lvl="0" indent="-317500" algn="l" rtl="0">
              <a:lnSpc>
                <a:spcPct val="100000"/>
              </a:lnSpc>
              <a:spcBef>
                <a:spcPts val="0"/>
              </a:spcBef>
              <a:spcAft>
                <a:spcPts val="0"/>
              </a:spcAft>
              <a:buSzPts val="1400"/>
              <a:buChar char="-"/>
            </a:pPr>
            <a:r>
              <a:rPr lang="en-US"/>
              <a:t>Lastly, there is evidence that climate drivers including temperature are allowing range expansion for cobia, brown shrimp, and red drum. The impacts of southern species moving into the Bay are not fully understood. However, the increased abundance of brown shrimp has led to a new fishery in the Bay and some scientists have pointed to red drum increasing predation pressure on species such as blue crab.</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a:t>Rising water temperatures in the Chesapeake Bay present a wide range of ecological considerations, impacting fisheries</a:t>
            </a:r>
            <a:endParaRPr/>
          </a:p>
          <a:p>
            <a:pPr marL="457200" lvl="0" indent="-317500" algn="l" rtl="0">
              <a:lnSpc>
                <a:spcPct val="100000"/>
              </a:lnSpc>
              <a:spcBef>
                <a:spcPts val="0"/>
              </a:spcBef>
              <a:spcAft>
                <a:spcPts val="0"/>
              </a:spcAft>
              <a:buSzPts val="1400"/>
              <a:buChar char="-"/>
            </a:pPr>
            <a:r>
              <a:rPr lang="en-US"/>
              <a:t>A review of regional species climate vulnerability scores and bay-specific research revealed both positive and negative responses to this rising water temperature</a:t>
            </a:r>
            <a:endParaRPr/>
          </a:p>
          <a:p>
            <a:pPr marL="457200" lvl="0" indent="-317500" algn="l" rtl="0">
              <a:lnSpc>
                <a:spcPct val="100000"/>
              </a:lnSpc>
              <a:spcBef>
                <a:spcPts val="0"/>
              </a:spcBef>
              <a:spcAft>
                <a:spcPts val="0"/>
              </a:spcAft>
              <a:buSzPts val="1400"/>
              <a:buChar char="-"/>
            </a:pPr>
            <a:r>
              <a:rPr lang="en-US"/>
              <a:t>Positive impacts are likely for blue crabs and some forage species, as warmer temperatures support higher productivity and increased habitat range</a:t>
            </a:r>
            <a:endParaRPr/>
          </a:p>
          <a:p>
            <a:pPr marL="457200" lvl="0" indent="-317500" algn="l" rtl="0">
              <a:lnSpc>
                <a:spcPct val="100000"/>
              </a:lnSpc>
              <a:spcBef>
                <a:spcPts val="0"/>
              </a:spcBef>
              <a:spcAft>
                <a:spcPts val="0"/>
              </a:spcAft>
              <a:buSzPts val="1400"/>
              <a:buChar char="-"/>
            </a:pPr>
            <a:r>
              <a:rPr lang="en-US"/>
              <a:t>While oysters can thrive in higher temperature regimes, they are highly vulnerable to other climatic impacts such as ocean acidification and salinity driven by precipitation. Negative impacts are predicted for oysters due to their already depressed populations as a result of disease, overfishing, and habitat loss</a:t>
            </a:r>
            <a:endParaRPr/>
          </a:p>
          <a:p>
            <a:pPr marL="457200" lvl="0" indent="-317500" algn="l" rtl="0">
              <a:lnSpc>
                <a:spcPct val="100000"/>
              </a:lnSpc>
              <a:spcBef>
                <a:spcPts val="0"/>
              </a:spcBef>
              <a:spcAft>
                <a:spcPts val="0"/>
              </a:spcAft>
              <a:buSzPts val="1400"/>
              <a:buChar char="-"/>
            </a:pPr>
            <a:r>
              <a:rPr lang="en-US"/>
              <a:t>Striped bass may experience both negative and positive impacts at different stages of life (larval to adult) and habitat use (rivers and estuaries to marine)</a:t>
            </a:r>
            <a:endParaRPr/>
          </a:p>
          <a:p>
            <a:pPr marL="914400" lvl="1" indent="-317500" algn="l" rtl="0">
              <a:lnSpc>
                <a:spcPct val="100000"/>
              </a:lnSpc>
              <a:spcBef>
                <a:spcPts val="0"/>
              </a:spcBef>
              <a:spcAft>
                <a:spcPts val="0"/>
              </a:spcAft>
              <a:buSzPts val="1400"/>
              <a:buChar char="-"/>
            </a:pPr>
            <a:r>
              <a:rPr lang="en-US"/>
              <a:t>The range of responses and potential for localized impacts (for example changes in habitat quality and reproductive success within specific tributaries) leads to higher uncertainty in evaluating Striped bass vulnerability	</a:t>
            </a:r>
            <a:endParaRPr/>
          </a:p>
          <a:p>
            <a:pPr marL="914400" lvl="0" indent="0" algn="l" rtl="0">
              <a:lnSpc>
                <a:spcPct val="100000"/>
              </a:lnSpc>
              <a:spcBef>
                <a:spcPts val="0"/>
              </a:spcBef>
              <a:spcAft>
                <a:spcPts val="0"/>
              </a:spcAft>
              <a:buNone/>
            </a:pPr>
            <a:endParaRPr/>
          </a:p>
          <a:p>
            <a:pPr marL="0" lvl="0" indent="0" algn="l" rtl="0">
              <a:lnSpc>
                <a:spcPct val="100000"/>
              </a:lnSpc>
              <a:spcBef>
                <a:spcPts val="0"/>
              </a:spcBef>
              <a:spcAft>
                <a:spcPts val="0"/>
              </a:spcAft>
              <a:buSzPts val="1400"/>
              <a:buNone/>
            </a:pPr>
            <a:r>
              <a:rPr lang="en-US"/>
              <a:t>Bullet Four</a:t>
            </a:r>
            <a:endParaRPr/>
          </a:p>
          <a:p>
            <a:pPr marL="0" lvl="0" indent="0" algn="l" rtl="0">
              <a:lnSpc>
                <a:spcPct val="100000"/>
              </a:lnSpc>
              <a:spcBef>
                <a:spcPts val="0"/>
              </a:spcBef>
              <a:spcAft>
                <a:spcPts val="0"/>
              </a:spcAft>
              <a:buClr>
                <a:schemeClr val="dk1"/>
              </a:buClr>
              <a:buSzPts val="1100"/>
              <a:buFont typeface="Arial"/>
              <a:buNone/>
            </a:pPr>
            <a:r>
              <a:rPr lang="en-US"/>
              <a:t>For SAV, </a:t>
            </a:r>
            <a:endParaRPr/>
          </a:p>
          <a:p>
            <a:pPr marL="457200" lvl="0" indent="-317500" algn="l" rtl="0">
              <a:lnSpc>
                <a:spcPct val="100000"/>
              </a:lnSpc>
              <a:spcBef>
                <a:spcPts val="0"/>
              </a:spcBef>
              <a:spcAft>
                <a:spcPts val="0"/>
              </a:spcAft>
              <a:buSzPts val="1400"/>
              <a:buChar char="-"/>
            </a:pPr>
            <a:r>
              <a:rPr lang="en-US"/>
              <a:t>Viable populations of eelgrass are likely to be extirpated as a result of the warming temperatures, since the species has poor heat tolerance. Research shows that acute warming from summertime heat waves has triggered shoot mortality and population declines. </a:t>
            </a:r>
            <a:endParaRPr/>
          </a:p>
          <a:p>
            <a:pPr marL="457200" lvl="0" indent="-317500" algn="l" rtl="0">
              <a:lnSpc>
                <a:spcPct val="100000"/>
              </a:lnSpc>
              <a:spcBef>
                <a:spcPts val="0"/>
              </a:spcBef>
              <a:spcAft>
                <a:spcPts val="0"/>
              </a:spcAft>
              <a:buSzPts val="1400"/>
              <a:buChar char="-"/>
            </a:pPr>
            <a:r>
              <a:rPr lang="en-US"/>
              <a:t>Conversely, research has shown widgeon grass, certain ecotypes of freshwater SAV, and possibly other subtropical seagrasses to be more tolerant to temperature increases. </a:t>
            </a:r>
            <a:endParaRPr/>
          </a:p>
          <a:p>
            <a:pPr marL="457200" lvl="0" indent="-317500" algn="l" rtl="0">
              <a:lnSpc>
                <a:spcPct val="100000"/>
              </a:lnSpc>
              <a:spcBef>
                <a:spcPts val="0"/>
              </a:spcBef>
              <a:spcAft>
                <a:spcPts val="0"/>
              </a:spcAft>
              <a:buSzPts val="1400"/>
              <a:buChar char="-"/>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242" name="Google Shape;242;g220f8bf31e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20f8bf31e9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220f8bf31e9_0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27" name="Google Shape;127;g220f8bf31e9_0_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30e723396d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Key species such as striped bass and certain types of SAV are particularly vulnerable to the compounding stress of rising water temperatures and other stressors such as low dissolved oxygen, increased nutrient pollution, increased precipitation, and marine heat waves. These multiple stressors have the potential to impact habitat suitability for these species. An example of this being an increased habitat squeeze on striped bass, who can only thrive in certain regions of the water column, as the higher portions of the water column are too warm, and the lower portions have low dissolved oxygen levels.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a:t>Additionally, evidence shows extreme events such as marine heat waves negatively impact both habitat and species survival. Heat waves are associated with harmful algal blooms, increase in bacteria such as vibrio, mortality of SAV and other organisms, shifts in species composition, increased risk during recreational activities and impacts to fishing and aquaculture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Heatwave figure- </a:t>
            </a:r>
            <a:r>
              <a:rPr lang="en-US" sz="1050">
                <a:solidFill>
                  <a:srgbClr val="282828"/>
                </a:solidFill>
                <a:highlight>
                  <a:srgbClr val="FFFFFF"/>
                </a:highlight>
                <a:latin typeface="Georgia"/>
                <a:ea typeface="Georgia"/>
                <a:cs typeface="Georgia"/>
                <a:sym typeface="Georgia"/>
              </a:rPr>
              <a:t> Probability of occurrence of sea surface temperature anomalies in the Chesapeake Bay. The stations used in this analysis were: Tolchester Beach (TB), Thomas Point (TP), Solomons Island (SI), Lewisetta (LW), Goodwin Island (GI), and Kiptopeke (KP). Yellow corresponds to years between 1986 and 2009, red corresponds to the most recent decade, 2010–2020, and black dashed line refers to all years combined, 1986–2020. Shaded regions show the area above the 90th percentile threshold, estimated from the entire time series. Mean (μ) and standard deviation (σ) values in °C are indicated. The enhanced red shaded area indicates an increase in likelihood of MHWs in the last decade.</a:t>
            </a:r>
            <a:endParaRPr sz="1050">
              <a:solidFill>
                <a:srgbClr val="282828"/>
              </a:solidFill>
              <a:highlight>
                <a:srgbClr val="FFFFFF"/>
              </a:highlight>
              <a:latin typeface="Georgia"/>
              <a:ea typeface="Georgia"/>
              <a:cs typeface="Georgia"/>
              <a:sym typeface="Georgia"/>
            </a:endParaRPr>
          </a:p>
          <a:p>
            <a:pPr marL="0" lvl="0" indent="0" algn="l" rtl="0">
              <a:lnSpc>
                <a:spcPct val="100000"/>
              </a:lnSpc>
              <a:spcBef>
                <a:spcPts val="0"/>
              </a:spcBef>
              <a:spcAft>
                <a:spcPts val="0"/>
              </a:spcAft>
              <a:buSzPts val="1400"/>
              <a:buNone/>
            </a:pPr>
            <a:endParaRPr sz="1050">
              <a:solidFill>
                <a:srgbClr val="282828"/>
              </a:solidFill>
              <a:highlight>
                <a:srgbClr val="FFFFFF"/>
              </a:highlight>
              <a:latin typeface="Georgia"/>
              <a:ea typeface="Georgia"/>
              <a:cs typeface="Georgia"/>
              <a:sym typeface="Georgia"/>
            </a:endParaRPr>
          </a:p>
          <a:p>
            <a:pPr marL="0" lvl="0" indent="0" algn="l" rtl="0">
              <a:lnSpc>
                <a:spcPct val="100000"/>
              </a:lnSpc>
              <a:spcBef>
                <a:spcPts val="0"/>
              </a:spcBef>
              <a:spcAft>
                <a:spcPts val="0"/>
              </a:spcAft>
              <a:buSzPts val="1400"/>
              <a:buNone/>
            </a:pPr>
            <a:r>
              <a:rPr lang="en-US" sz="1050">
                <a:solidFill>
                  <a:srgbClr val="282828"/>
                </a:solidFill>
                <a:highlight>
                  <a:srgbClr val="FFFFFF"/>
                </a:highlight>
                <a:latin typeface="Georgia"/>
                <a:ea typeface="Georgia"/>
                <a:cs typeface="Georgia"/>
                <a:sym typeface="Georgia"/>
              </a:rPr>
              <a:t>Pull script from CWF presentation</a:t>
            </a:r>
            <a:endParaRPr sz="1050">
              <a:solidFill>
                <a:srgbClr val="282828"/>
              </a:solidFill>
              <a:highlight>
                <a:srgbClr val="FFFFFF"/>
              </a:highlight>
              <a:latin typeface="Georgia"/>
              <a:ea typeface="Georgia"/>
              <a:cs typeface="Georgia"/>
              <a:sym typeface="Georgia"/>
            </a:endParaRPr>
          </a:p>
        </p:txBody>
      </p:sp>
      <p:sp>
        <p:nvSpPr>
          <p:cNvPr id="267" name="Google Shape;267;g230e723396d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1e45110e6f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dk1"/>
              </a:buClr>
              <a:buSzPts val="2400"/>
              <a:buChar char="•"/>
            </a:pPr>
            <a:r>
              <a:rPr lang="en-US" sz="2400" b="1" i="1"/>
              <a:t>There were four main themes emerged from day one of the workshop and that guided the second day of the workshop when identifying management recommendations. </a:t>
            </a:r>
            <a:endParaRPr sz="2400" b="1" i="1"/>
          </a:p>
          <a:p>
            <a:pPr marL="285750" lvl="0" indent="-285750" algn="l" rtl="0">
              <a:lnSpc>
                <a:spcPct val="100000"/>
              </a:lnSpc>
              <a:spcBef>
                <a:spcPts val="0"/>
              </a:spcBef>
              <a:spcAft>
                <a:spcPts val="0"/>
              </a:spcAft>
              <a:buClr>
                <a:schemeClr val="dk1"/>
              </a:buClr>
              <a:buSzPts val="2400"/>
              <a:buChar char="•"/>
            </a:pPr>
            <a:r>
              <a:rPr lang="en-US" sz="2400" b="1" i="1"/>
              <a:t>Ecosystem-Based Management</a:t>
            </a:r>
            <a:r>
              <a:rPr lang="en-US" sz="2400" i="1"/>
              <a:t> </a:t>
            </a:r>
            <a:endParaRPr sz="2400" i="1"/>
          </a:p>
          <a:p>
            <a:pPr marL="0" lvl="0" indent="0" algn="l" rtl="0">
              <a:lnSpc>
                <a:spcPct val="100000"/>
              </a:lnSpc>
              <a:spcBef>
                <a:spcPts val="0"/>
              </a:spcBef>
              <a:spcAft>
                <a:spcPts val="0"/>
              </a:spcAft>
              <a:buSzPts val="1400"/>
              <a:buNone/>
            </a:pPr>
            <a:endParaRPr/>
          </a:p>
        </p:txBody>
      </p:sp>
      <p:sp>
        <p:nvSpPr>
          <p:cNvPr id="278" name="Google Shape;278;g21e45110e6f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1c3276d9c4_1_4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21c3276d9c4_1_4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dirty="0"/>
              <a:t>Climate TMDL and WIPs - compare with fish and sav habitat requirements </a:t>
            </a:r>
            <a:endParaRPr dirty="0"/>
          </a:p>
          <a:p>
            <a:pPr marL="0" marR="0" lvl="0" indent="0" algn="l" rtl="0">
              <a:lnSpc>
                <a:spcPct val="100000"/>
              </a:lnSpc>
              <a:spcBef>
                <a:spcPts val="0"/>
              </a:spcBef>
              <a:spcAft>
                <a:spcPts val="0"/>
              </a:spcAft>
              <a:buClr>
                <a:schemeClr val="dk1"/>
              </a:buClr>
              <a:buSzPts val="1100"/>
              <a:buFont typeface="Arial"/>
              <a:buNone/>
            </a:pPr>
            <a:endParaRPr dirty="0"/>
          </a:p>
          <a:p>
            <a:pPr marL="0" marR="0" lvl="0" indent="0" algn="l" rtl="0">
              <a:lnSpc>
                <a:spcPct val="100000"/>
              </a:lnSpc>
              <a:spcBef>
                <a:spcPts val="0"/>
              </a:spcBef>
              <a:spcAft>
                <a:spcPts val="0"/>
              </a:spcAft>
              <a:buClr>
                <a:schemeClr val="dk1"/>
              </a:buClr>
              <a:buSzPts val="1100"/>
              <a:buFont typeface="Arial"/>
              <a:buNone/>
            </a:pPr>
            <a:r>
              <a:rPr lang="en-US" dirty="0"/>
              <a:t>Rationale:</a:t>
            </a:r>
            <a:endParaRPr dirty="0"/>
          </a:p>
          <a:p>
            <a:pPr marL="457200" marR="0" lvl="0" indent="-228600" algn="l" rtl="0">
              <a:lnSpc>
                <a:spcPct val="100000"/>
              </a:lnSpc>
              <a:spcBef>
                <a:spcPts val="0"/>
              </a:spcBef>
              <a:spcAft>
                <a:spcPts val="0"/>
              </a:spcAft>
              <a:buClr>
                <a:schemeClr val="dk1"/>
              </a:buClr>
              <a:buSzPts val="1100"/>
              <a:buFont typeface="Arial"/>
              <a:buNone/>
            </a:pPr>
            <a:r>
              <a:rPr lang="en-US" dirty="0"/>
              <a:t>o	Higher water temperatures put more stress on multiple fish species.  Low oxygen conditions are worsened by high water temperatures.  </a:t>
            </a:r>
            <a:endParaRPr dirty="0"/>
          </a:p>
          <a:p>
            <a:pPr marL="457200" marR="0" lvl="0" indent="-228600" algn="l" rtl="0">
              <a:lnSpc>
                <a:spcPct val="100000"/>
              </a:lnSpc>
              <a:spcBef>
                <a:spcPts val="0"/>
              </a:spcBef>
              <a:spcAft>
                <a:spcPts val="0"/>
              </a:spcAft>
              <a:buClr>
                <a:schemeClr val="dk1"/>
              </a:buClr>
              <a:buSzPts val="1100"/>
              <a:buFont typeface="Arial"/>
              <a:buNone/>
            </a:pPr>
            <a:r>
              <a:rPr lang="en-US" dirty="0"/>
              <a:t>	Combined high water temperature and low oxygen reduce the area of suitable habitat for Striped bass and other species. </a:t>
            </a:r>
            <a:endParaRPr dirty="0"/>
          </a:p>
          <a:p>
            <a:pPr marL="457200" marR="0" lvl="0" indent="-228600" algn="l" rtl="0">
              <a:lnSpc>
                <a:spcPct val="100000"/>
              </a:lnSpc>
              <a:spcBef>
                <a:spcPts val="0"/>
              </a:spcBef>
              <a:spcAft>
                <a:spcPts val="0"/>
              </a:spcAft>
              <a:buSzPts val="1100"/>
              <a:buNone/>
            </a:pPr>
            <a:r>
              <a:rPr lang="en-US" dirty="0"/>
              <a:t>o	This stress can be minimized by notifying anglers of days when habitat conditions are poor and discourage fishing that could result in catch and release mortality.</a:t>
            </a:r>
            <a:endParaRPr dirty="0"/>
          </a:p>
          <a:p>
            <a:pPr marL="457200" marR="0" lvl="0" indent="-228600" algn="l" rtl="0">
              <a:lnSpc>
                <a:spcPct val="100000"/>
              </a:lnSpc>
              <a:spcBef>
                <a:spcPts val="0"/>
              </a:spcBef>
              <a:spcAft>
                <a:spcPts val="0"/>
              </a:spcAft>
              <a:buSzPts val="1100"/>
              <a:buNone/>
            </a:pPr>
            <a:r>
              <a:rPr lang="en-US" dirty="0"/>
              <a:t>o	Increasing air and water temperatures along with other climate change drivers are already leading to changes in the abundance and distribution of coastal and Chesapeake Bay fisheries.  </a:t>
            </a:r>
            <a:endParaRPr dirty="0"/>
          </a:p>
          <a:p>
            <a:pPr marL="457200" marR="0" lvl="0" indent="-228600" algn="l" rtl="0">
              <a:lnSpc>
                <a:spcPct val="100000"/>
              </a:lnSpc>
              <a:spcBef>
                <a:spcPts val="0"/>
              </a:spcBef>
              <a:spcAft>
                <a:spcPts val="0"/>
              </a:spcAft>
              <a:buClr>
                <a:schemeClr val="dk1"/>
              </a:buClr>
              <a:buSzPts val="1100"/>
              <a:buFont typeface="Arial"/>
              <a:buNone/>
            </a:pPr>
            <a:r>
              <a:rPr lang="en-US" dirty="0"/>
              <a:t>o	At the same time southern species are moving northward and showing up in greater abundances in the Chesapeake Bay and in some cases creating new fishery opportunities and adapting current fisheries strategies.  </a:t>
            </a:r>
            <a:endParaRPr dirty="0"/>
          </a:p>
          <a:p>
            <a:pPr marL="228600" marR="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chemeClr val="dk1"/>
              </a:buClr>
              <a:buSzPts val="1100"/>
              <a:buFont typeface="Arial"/>
              <a:buNone/>
            </a:pPr>
            <a:r>
              <a:rPr lang="en-US" dirty="0"/>
              <a:t>Implementation Actions:</a:t>
            </a:r>
            <a:endParaRPr dirty="0"/>
          </a:p>
          <a:p>
            <a:pPr marL="457200" marR="0" lvl="0" indent="-228600" algn="l" rtl="0">
              <a:lnSpc>
                <a:spcPct val="100000"/>
              </a:lnSpc>
              <a:spcBef>
                <a:spcPts val="0"/>
              </a:spcBef>
              <a:spcAft>
                <a:spcPts val="0"/>
              </a:spcAft>
              <a:buClr>
                <a:schemeClr val="dk1"/>
              </a:buClr>
              <a:buSzPts val="1100"/>
              <a:buFont typeface="Arial"/>
              <a:buNone/>
            </a:pPr>
            <a:r>
              <a:rPr lang="en-US" dirty="0"/>
              <a:t>o	Host focused meetings to review existing science on temperature and oxygen thresholds, application of the science to develop bay wide thresholds and guidance. </a:t>
            </a:r>
            <a:endParaRPr dirty="0"/>
          </a:p>
          <a:p>
            <a:pPr marL="457200" marR="0" lvl="0" indent="-228600" algn="l" rtl="0">
              <a:lnSpc>
                <a:spcPct val="100000"/>
              </a:lnSpc>
              <a:spcBef>
                <a:spcPts val="0"/>
              </a:spcBef>
              <a:spcAft>
                <a:spcPts val="0"/>
              </a:spcAft>
              <a:buClr>
                <a:schemeClr val="dk1"/>
              </a:buClr>
              <a:buSzPts val="1100"/>
              <a:buFont typeface="Arial"/>
              <a:buNone/>
            </a:pPr>
            <a:r>
              <a:rPr lang="en-US" dirty="0"/>
              <a:t>	The desired outcome of these meetings is to establish temperature and oxygen thresholds for striped bass and other key species based on best available science </a:t>
            </a:r>
            <a:endParaRPr dirty="0"/>
          </a:p>
          <a:p>
            <a:pPr marL="457200" marR="0" lvl="0" indent="-228600" algn="l" rtl="0">
              <a:lnSpc>
                <a:spcPct val="100000"/>
              </a:lnSpc>
              <a:spcBef>
                <a:spcPts val="0"/>
              </a:spcBef>
              <a:spcAft>
                <a:spcPts val="0"/>
              </a:spcAft>
              <a:buClr>
                <a:schemeClr val="dk1"/>
              </a:buClr>
              <a:buSzPts val="1100"/>
              <a:buFont typeface="Arial"/>
              <a:buNone/>
            </a:pPr>
            <a:r>
              <a:rPr lang="en-US" dirty="0"/>
              <a:t>o	Convene discussions meetings with managers and anglers to:</a:t>
            </a:r>
            <a:endParaRPr dirty="0"/>
          </a:p>
          <a:p>
            <a:pPr marL="457200" marR="0" lvl="0" indent="-228600" algn="l" rtl="0">
              <a:lnSpc>
                <a:spcPct val="100000"/>
              </a:lnSpc>
              <a:spcBef>
                <a:spcPts val="0"/>
              </a:spcBef>
              <a:spcAft>
                <a:spcPts val="0"/>
              </a:spcAft>
              <a:buClr>
                <a:schemeClr val="dk1"/>
              </a:buClr>
              <a:buSzPts val="1100"/>
              <a:buFont typeface="Arial"/>
              <a:buNone/>
            </a:pPr>
            <a:r>
              <a:rPr lang="en-US" dirty="0"/>
              <a:t>	To discuss the utilization of temperature and oxygen thresholds findings from focused meetings to help develop and communicate guidance to anglers on the environmental thresholds and ways to modify fishing practices to reduce mortality when fish are most vulnerable  </a:t>
            </a:r>
            <a:endParaRPr dirty="0"/>
          </a:p>
          <a:p>
            <a:pPr marL="457200" marR="0" lvl="0" indent="-228600" algn="l" rtl="0">
              <a:lnSpc>
                <a:spcPct val="100000"/>
              </a:lnSpc>
              <a:spcBef>
                <a:spcPts val="0"/>
              </a:spcBef>
              <a:spcAft>
                <a:spcPts val="0"/>
              </a:spcAft>
              <a:buSzPts val="1100"/>
              <a:buNone/>
            </a:pPr>
            <a:r>
              <a:rPr lang="en-US" dirty="0"/>
              <a:t>o	Hold forum to identify the changes that are occurring and develop scenarios for how the Bay and fisheries will change over the next 20 years.   </a:t>
            </a:r>
            <a:endParaRPr dirty="0"/>
          </a:p>
          <a:p>
            <a:pPr marL="457200" marR="0" lvl="0" indent="-228600" algn="l" rtl="0">
              <a:lnSpc>
                <a:spcPct val="100000"/>
              </a:lnSpc>
              <a:spcBef>
                <a:spcPts val="0"/>
              </a:spcBef>
              <a:spcAft>
                <a:spcPts val="0"/>
              </a:spcAft>
              <a:buSzPts val="1100"/>
              <a:buNone/>
            </a:pPr>
            <a:r>
              <a:rPr lang="en-US" dirty="0"/>
              <a:t>o	Convene fishery survey experts to discuss if changes are needed on how we conduct fish stock surveys under changing climate conditions.</a:t>
            </a:r>
            <a:endParaRPr dirty="0"/>
          </a:p>
          <a:p>
            <a:pPr marL="457200" marR="0" lvl="0" indent="-228600" algn="l" rtl="0">
              <a:lnSpc>
                <a:spcPct val="100000"/>
              </a:lnSpc>
              <a:spcBef>
                <a:spcPts val="0"/>
              </a:spcBef>
              <a:spcAft>
                <a:spcPts val="0"/>
              </a:spcAft>
              <a:buSzPts val="1100"/>
              <a:buNone/>
            </a:pPr>
            <a:endParaRPr dirty="0"/>
          </a:p>
          <a:p>
            <a:pPr marL="457200" marR="0" lvl="0" indent="-228600" algn="l" rtl="0">
              <a:lnSpc>
                <a:spcPct val="100000"/>
              </a:lnSpc>
              <a:spcBef>
                <a:spcPts val="0"/>
              </a:spcBef>
              <a:spcAft>
                <a:spcPts val="0"/>
              </a:spcAft>
              <a:buClr>
                <a:schemeClr val="dk1"/>
              </a:buClr>
              <a:buSzPts val="1100"/>
              <a:buFont typeface="Arial"/>
              <a:buNone/>
            </a:pPr>
            <a:endParaRPr dirty="0"/>
          </a:p>
          <a:p>
            <a:pPr marL="457200" marR="0" lvl="0" indent="-228600" algn="l" rtl="0">
              <a:lnSpc>
                <a:spcPct val="100000"/>
              </a:lnSpc>
              <a:spcBef>
                <a:spcPts val="0"/>
              </a:spcBef>
              <a:spcAft>
                <a:spcPts val="0"/>
              </a:spcAft>
              <a:buClr>
                <a:schemeClr val="dk1"/>
              </a:buClr>
              <a:buSzPts val="1100"/>
              <a:buFont typeface="Arial"/>
              <a:buNone/>
            </a:pPr>
            <a:endParaRPr dirty="0"/>
          </a:p>
          <a:p>
            <a:pPr marL="457200" marR="0" lvl="0" indent="-228600" algn="l" rtl="0">
              <a:lnSpc>
                <a:spcPct val="100000"/>
              </a:lnSpc>
              <a:spcBef>
                <a:spcPts val="0"/>
              </a:spcBef>
              <a:spcAft>
                <a:spcPts val="0"/>
              </a:spcAft>
              <a:buSzPts val="1400"/>
              <a:buNone/>
            </a:pPr>
            <a:endParaRPr dirty="0"/>
          </a:p>
        </p:txBody>
      </p:sp>
      <p:sp>
        <p:nvSpPr>
          <p:cNvPr id="289" name="Google Shape;289;g21c3276d9c4_1_4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1c3276d9c4_1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21c3276d9c4_1_4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sz="1154" b="0" i="0" u="none" strike="noStrike" cap="none">
                <a:solidFill>
                  <a:schemeClr val="dk1"/>
                </a:solidFill>
                <a:latin typeface="Calibri"/>
                <a:ea typeface="Calibri"/>
                <a:cs typeface="Calibri"/>
                <a:sym typeface="Calibri"/>
              </a:rPr>
              <a:t>Review current definitions of heat waves and conduct research to determine an appropriate definition for Chesapeake Bay (or tributaries as appropriate).</a:t>
            </a:r>
            <a:endParaRPr/>
          </a:p>
          <a:p>
            <a:pPr marL="457200" lvl="0" indent="-228600" algn="l" rtl="0">
              <a:lnSpc>
                <a:spcPct val="100000"/>
              </a:lnSpc>
              <a:spcBef>
                <a:spcPts val="0"/>
              </a:spcBef>
              <a:spcAft>
                <a:spcPts val="0"/>
              </a:spcAft>
              <a:buSzPts val="1400"/>
              <a:buNone/>
            </a:pPr>
            <a:r>
              <a:rPr lang="en-US" sz="1154" b="0" i="0" u="none" strike="noStrike" cap="none">
                <a:solidFill>
                  <a:schemeClr val="dk1"/>
                </a:solidFill>
                <a:latin typeface="Calibri"/>
                <a:ea typeface="Calibri"/>
                <a:cs typeface="Calibri"/>
                <a:sym typeface="Calibri"/>
              </a:rPr>
              <a:t>Explore real time monitoring of marine heat waves and need for forecast products.</a:t>
            </a:r>
            <a:endParaRPr/>
          </a:p>
          <a:p>
            <a:pPr marL="457200" lvl="0" indent="-228600" algn="l" rtl="0">
              <a:lnSpc>
                <a:spcPct val="100000"/>
              </a:lnSpc>
              <a:spcBef>
                <a:spcPts val="0"/>
              </a:spcBef>
              <a:spcAft>
                <a:spcPts val="0"/>
              </a:spcAft>
              <a:buSzPts val="1400"/>
              <a:buNone/>
            </a:pPr>
            <a:r>
              <a:rPr lang="en-US" sz="1154" b="0" i="0" u="none" strike="noStrike" cap="none">
                <a:solidFill>
                  <a:schemeClr val="dk1"/>
                </a:solidFill>
                <a:latin typeface="Calibri"/>
                <a:ea typeface="Calibri"/>
                <a:cs typeface="Calibri"/>
                <a:sym typeface="Calibri"/>
              </a:rPr>
              <a:t>Link heat waves to living resources by analyzing heat waves and fishery survey data such as ChesMMAP. </a:t>
            </a:r>
            <a:endParaRPr/>
          </a:p>
          <a:p>
            <a:pPr marL="457200" lvl="0" indent="-228600" algn="l" rtl="0">
              <a:lnSpc>
                <a:spcPct val="100000"/>
              </a:lnSpc>
              <a:spcBef>
                <a:spcPts val="0"/>
              </a:spcBef>
              <a:spcAft>
                <a:spcPts val="0"/>
              </a:spcAft>
              <a:buSzPts val="1400"/>
              <a:buNone/>
            </a:pPr>
            <a:r>
              <a:rPr lang="en-US" sz="1154" b="0" i="0" u="none" strike="noStrike" cap="none">
                <a:solidFill>
                  <a:schemeClr val="dk1"/>
                </a:solidFill>
                <a:latin typeface="Calibri"/>
                <a:ea typeface="Calibri"/>
                <a:cs typeface="Calibri"/>
                <a:sym typeface="Calibri"/>
              </a:rPr>
              <a:t>Incorporate dissolved oxygen and link to habitat preferences of key species such as striped bass, blue crabs, oyster, and SAV.</a:t>
            </a:r>
            <a:endParaRPr/>
          </a:p>
          <a:p>
            <a:pPr marL="457200" lvl="0" indent="-228600" algn="l" rtl="0">
              <a:lnSpc>
                <a:spcPct val="100000"/>
              </a:lnSpc>
              <a:spcBef>
                <a:spcPts val="0"/>
              </a:spcBef>
              <a:spcAft>
                <a:spcPts val="0"/>
              </a:spcAft>
              <a:buSzPts val="1400"/>
              <a:buNone/>
            </a:pPr>
            <a:r>
              <a:rPr lang="en-US" sz="1154" b="0" i="0" u="none" strike="noStrike" cap="none">
                <a:solidFill>
                  <a:schemeClr val="dk1"/>
                </a:solidFill>
                <a:latin typeface="Calibri"/>
                <a:ea typeface="Calibri"/>
                <a:cs typeface="Calibri"/>
                <a:sym typeface="Calibri"/>
              </a:rPr>
              <a:t>Development of the warning system</a:t>
            </a:r>
            <a:endParaRPr/>
          </a:p>
          <a:p>
            <a:pPr marL="457200" lvl="0" indent="-228600" algn="l" rtl="0">
              <a:lnSpc>
                <a:spcPct val="100000"/>
              </a:lnSpc>
              <a:spcBef>
                <a:spcPts val="0"/>
              </a:spcBef>
              <a:spcAft>
                <a:spcPts val="0"/>
              </a:spcAft>
              <a:buSzPts val="1400"/>
              <a:buNone/>
            </a:pPr>
            <a:r>
              <a:rPr lang="en-US" sz="1154" b="0" i="0" u="none" strike="noStrike" cap="none">
                <a:solidFill>
                  <a:schemeClr val="dk1"/>
                </a:solidFill>
                <a:latin typeface="Calibri"/>
                <a:ea typeface="Calibri"/>
                <a:cs typeface="Calibri"/>
                <a:sym typeface="Calibri"/>
              </a:rPr>
              <a:t>Outreach to public, and to partners in development</a:t>
            </a:r>
            <a:endParaRPr sz="1154" b="0" i="0" u="none" strike="noStrike" cap="none">
              <a:solidFill>
                <a:schemeClr val="dk1"/>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a:t>Rationale:</a:t>
            </a:r>
            <a:endParaRPr/>
          </a:p>
          <a:p>
            <a:pPr marL="457200" lvl="0" indent="-228600" algn="l" rtl="0">
              <a:lnSpc>
                <a:spcPct val="100000"/>
              </a:lnSpc>
              <a:spcBef>
                <a:spcPts val="0"/>
              </a:spcBef>
              <a:spcAft>
                <a:spcPts val="0"/>
              </a:spcAft>
              <a:buClr>
                <a:schemeClr val="dk1"/>
              </a:buClr>
              <a:buSzPts val="1100"/>
              <a:buFont typeface="Arial"/>
              <a:buNone/>
            </a:pPr>
            <a:r>
              <a:rPr lang="en-US"/>
              <a:t>o	Heat waves in the Chesapeake Bay are increasing in frequency, number of days per year and yearly cumulative intensity (Mazzini and Pianca, 2022). </a:t>
            </a:r>
            <a:endParaRPr/>
          </a:p>
          <a:p>
            <a:pPr marL="457200" lvl="0" indent="-228600" algn="l" rtl="0">
              <a:lnSpc>
                <a:spcPct val="100000"/>
              </a:lnSpc>
              <a:spcBef>
                <a:spcPts val="0"/>
              </a:spcBef>
              <a:spcAft>
                <a:spcPts val="0"/>
              </a:spcAft>
              <a:buClr>
                <a:schemeClr val="dk1"/>
              </a:buClr>
              <a:buSzPts val="1100"/>
              <a:buFont typeface="Arial"/>
              <a:buNone/>
            </a:pPr>
            <a:r>
              <a:rPr lang="en-US"/>
              <a:t>o	And as stated before, heat waves are associated with a myriad of negative impacts to species and habitat</a:t>
            </a:r>
            <a:endParaRPr/>
          </a:p>
          <a:p>
            <a:pPr marL="457200" lvl="0" indent="-228600" algn="l" rtl="0">
              <a:lnSpc>
                <a:spcPct val="100000"/>
              </a:lnSpc>
              <a:spcBef>
                <a:spcPts val="0"/>
              </a:spcBef>
              <a:spcAft>
                <a:spcPts val="0"/>
              </a:spcAft>
              <a:buClr>
                <a:schemeClr val="dk1"/>
              </a:buClr>
              <a:buSzPts val="1100"/>
              <a:buFont typeface="Arial"/>
              <a:buNone/>
            </a:pPr>
            <a:r>
              <a:rPr lang="en-US"/>
              <a:t>	harmful algal blooms, increase in bacteria such as vibrio, mortality of SAV and other organisms, shifts in species composition, increased risk during recreational activities and impacts to fishing and aquaculture.</a:t>
            </a:r>
            <a:endParaRPr/>
          </a:p>
          <a:p>
            <a:pPr marL="457200" lvl="0" indent="-228600" algn="l" rtl="0">
              <a:lnSpc>
                <a:spcPct val="100000"/>
              </a:lnSpc>
              <a:spcBef>
                <a:spcPts val="0"/>
              </a:spcBef>
              <a:spcAft>
                <a:spcPts val="0"/>
              </a:spcAft>
              <a:buClr>
                <a:schemeClr val="dk1"/>
              </a:buClr>
              <a:buSzPts val="1100"/>
              <a:buFont typeface="Arial"/>
              <a:buNone/>
            </a:pPr>
            <a:r>
              <a:rPr lang="en-US"/>
              <a:t>o	During a marine heat wave, it’s important to change how/when/where fishing and aquatic recreation is occurring to minimize impact on both people and aquatic life.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US"/>
              <a:t>Implementation Actions</a:t>
            </a:r>
            <a:endParaRPr/>
          </a:p>
          <a:p>
            <a:pPr marL="457200" lvl="0" indent="-228600" algn="l" rtl="0">
              <a:lnSpc>
                <a:spcPct val="100000"/>
              </a:lnSpc>
              <a:spcBef>
                <a:spcPts val="0"/>
              </a:spcBef>
              <a:spcAft>
                <a:spcPts val="0"/>
              </a:spcAft>
              <a:buClr>
                <a:schemeClr val="dk1"/>
              </a:buClr>
              <a:buSzPts val="1100"/>
              <a:buFont typeface="Arial"/>
              <a:buNone/>
            </a:pPr>
            <a:r>
              <a:rPr lang="en-US"/>
              <a:t>•	Convene CBP partners and relevant subject-matter experts such as NOAA’s weather service and Climate program office to review the state of the science and scope out a conceptual design for the alert system through a workshop.  </a:t>
            </a:r>
            <a:endParaRPr/>
          </a:p>
          <a:p>
            <a:pPr marL="457200" lvl="0" indent="-228600" algn="l" rtl="0">
              <a:lnSpc>
                <a:spcPct val="100000"/>
              </a:lnSpc>
              <a:spcBef>
                <a:spcPts val="0"/>
              </a:spcBef>
              <a:spcAft>
                <a:spcPts val="0"/>
              </a:spcAft>
              <a:buClr>
                <a:schemeClr val="dk1"/>
              </a:buClr>
              <a:buSzPts val="1100"/>
              <a:buFont typeface="Arial"/>
              <a:buNone/>
            </a:pPr>
            <a:r>
              <a:rPr lang="en-US"/>
              <a:t>•	Some issues to consider in the design are the degree of focus on human health and/or living resource risk, the scale (Bay-wide, or tributary specific, which agency would issue alerts (MDDNR/VADEQ, NWS, etc. Incorporate human health risks associated with heat waves and guidance on mitigating impacts.</a:t>
            </a:r>
            <a:endParaRPr/>
          </a:p>
          <a:p>
            <a:pPr marL="457200" lvl="0" indent="-228600" algn="l" rtl="0">
              <a:lnSpc>
                <a:spcPct val="100000"/>
              </a:lnSpc>
              <a:spcBef>
                <a:spcPts val="0"/>
              </a:spcBef>
              <a:spcAft>
                <a:spcPts val="0"/>
              </a:spcAft>
              <a:buClr>
                <a:schemeClr val="dk1"/>
              </a:buClr>
              <a:buSzPts val="1100"/>
              <a:buFont typeface="Arial"/>
              <a:buNone/>
            </a:pPr>
            <a:endParaRPr/>
          </a:p>
          <a:p>
            <a:pPr marL="45720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98" name="Google Shape;298;g21c3276d9c4_1_4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1c3276d9c4_1_4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Point out that many of these natural infrastructure projects are also approved BMPs.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Rationale:</a:t>
            </a:r>
            <a:endParaRPr/>
          </a:p>
          <a:p>
            <a:pPr marL="0" lvl="0" indent="0" algn="l" rtl="0">
              <a:lnSpc>
                <a:spcPct val="100000"/>
              </a:lnSpc>
              <a:spcBef>
                <a:spcPts val="0"/>
              </a:spcBef>
              <a:spcAft>
                <a:spcPts val="0"/>
              </a:spcAft>
              <a:buClr>
                <a:schemeClr val="dk1"/>
              </a:buClr>
              <a:buSzPts val="1100"/>
              <a:buFont typeface="Arial"/>
              <a:buNone/>
            </a:pPr>
            <a:r>
              <a:rPr lang="en-US"/>
              <a:t>o	Shoreline hardening along the coastlines of the Bay continues despite regulations in Maryland and Virginia to promote natural infrastructure</a:t>
            </a:r>
            <a:endParaRPr/>
          </a:p>
          <a:p>
            <a:pPr marL="0" lvl="0" indent="0" algn="l" rtl="0">
              <a:lnSpc>
                <a:spcPct val="100000"/>
              </a:lnSpc>
              <a:spcBef>
                <a:spcPts val="0"/>
              </a:spcBef>
              <a:spcAft>
                <a:spcPts val="0"/>
              </a:spcAft>
              <a:buClr>
                <a:schemeClr val="dk1"/>
              </a:buClr>
              <a:buSzPts val="1100"/>
              <a:buFont typeface="Arial"/>
              <a:buNone/>
            </a:pPr>
            <a:r>
              <a:rPr lang="en-US"/>
              <a:t>o	Hardened shorelines adversely impact organisms and ecosystems including fish habitat, SAV, water fowl, and water quality</a:t>
            </a:r>
            <a:endParaRPr/>
          </a:p>
          <a:p>
            <a:pPr marL="0" lvl="0" indent="0" algn="l" rtl="0">
              <a:lnSpc>
                <a:spcPct val="100000"/>
              </a:lnSpc>
              <a:spcBef>
                <a:spcPts val="0"/>
              </a:spcBef>
              <a:spcAft>
                <a:spcPts val="0"/>
              </a:spcAft>
              <a:buClr>
                <a:schemeClr val="dk1"/>
              </a:buClr>
              <a:buSzPts val="1100"/>
              <a:buFont typeface="Arial"/>
              <a:buNone/>
            </a:pPr>
            <a:r>
              <a:rPr lang="en-US"/>
              <a:t>o	Natural infrastructure provides ecosystem services in the face of a changing climate, including shoreline erosion protection, refuge for many fish and shellfish species from multiple stressors, protection from rising water temperatures, sedimentation mitigation, and improved water quality.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a:t>Implementation Actions</a:t>
            </a:r>
            <a:endParaRPr/>
          </a:p>
          <a:p>
            <a:pPr marL="0" lvl="0" indent="0" algn="l" rtl="0">
              <a:lnSpc>
                <a:spcPct val="100000"/>
              </a:lnSpc>
              <a:spcBef>
                <a:spcPts val="0"/>
              </a:spcBef>
              <a:spcAft>
                <a:spcPts val="0"/>
              </a:spcAft>
              <a:buClr>
                <a:schemeClr val="dk1"/>
              </a:buClr>
              <a:buSzPts val="1100"/>
              <a:buFont typeface="Arial"/>
              <a:buNone/>
            </a:pPr>
            <a:r>
              <a:rPr lang="en-US"/>
              <a:t>o	Develop siting criteria and targeting tools to facilitate development of more project designs and project implementation proposals.</a:t>
            </a:r>
            <a:endParaRPr/>
          </a:p>
          <a:p>
            <a:pPr marL="0" lvl="0" indent="0" algn="l" rtl="0">
              <a:lnSpc>
                <a:spcPct val="100000"/>
              </a:lnSpc>
              <a:spcBef>
                <a:spcPts val="0"/>
              </a:spcBef>
              <a:spcAft>
                <a:spcPts val="0"/>
              </a:spcAft>
              <a:buClr>
                <a:schemeClr val="dk1"/>
              </a:buClr>
              <a:buSzPts val="1100"/>
              <a:buFont typeface="Arial"/>
              <a:buNone/>
            </a:pPr>
            <a:r>
              <a:rPr lang="en-US"/>
              <a:t>o	Conduct outreach to homeowners.  Review current studies on behavioral drivers behind shoreline hardening decisions and summarize findings to develop effective communication strategies for homeowners to increase the use of natural infrastructure over hardened structures. </a:t>
            </a:r>
            <a:endParaRPr/>
          </a:p>
          <a:p>
            <a:pPr marL="0" lvl="0" indent="0" algn="l" rtl="0">
              <a:lnSpc>
                <a:spcPct val="100000"/>
              </a:lnSpc>
              <a:spcBef>
                <a:spcPts val="0"/>
              </a:spcBef>
              <a:spcAft>
                <a:spcPts val="0"/>
              </a:spcAft>
              <a:buClr>
                <a:schemeClr val="dk1"/>
              </a:buClr>
              <a:buSzPts val="1100"/>
              <a:buFont typeface="Arial"/>
              <a:buNone/>
            </a:pPr>
            <a:r>
              <a:rPr lang="en-US"/>
              <a:t>	Develop a Chesapeake Bay specific guide with a menu of living shoreline options</a:t>
            </a:r>
            <a:endParaRPr/>
          </a:p>
          <a:p>
            <a:pPr marL="0" lvl="0" indent="0" algn="l" rtl="0">
              <a:lnSpc>
                <a:spcPct val="100000"/>
              </a:lnSpc>
              <a:spcBef>
                <a:spcPts val="0"/>
              </a:spcBef>
              <a:spcAft>
                <a:spcPts val="0"/>
              </a:spcAft>
              <a:buClr>
                <a:schemeClr val="dk1"/>
              </a:buClr>
              <a:buSzPts val="1100"/>
              <a:buFont typeface="Arial"/>
              <a:buNone/>
            </a:pPr>
            <a:r>
              <a:rPr lang="en-US"/>
              <a:t>o Explore development of a funding proposal for a proof of concept project that integrates SAV and oysters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306" name="Google Shape;306;g21c3276d9c4_1_4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1c3276d9c4_1_4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21c3276d9c4_1_4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a:latin typeface="Arial"/>
                <a:ea typeface="Arial"/>
                <a:cs typeface="Arial"/>
                <a:sym typeface="Arial"/>
              </a:rPr>
              <a:t>Rationale:</a:t>
            </a:r>
            <a:endParaRPr sz="1200">
              <a:latin typeface="Arial"/>
              <a:ea typeface="Arial"/>
              <a:cs typeface="Arial"/>
              <a:sym typeface="Arial"/>
            </a:endParaRPr>
          </a:p>
          <a:p>
            <a:pPr marL="228600" marR="0" lvl="0" indent="0" algn="l" rtl="0">
              <a:lnSpc>
                <a:spcPct val="100000"/>
              </a:lnSpc>
              <a:spcBef>
                <a:spcPts val="0"/>
              </a:spcBef>
              <a:spcAft>
                <a:spcPts val="0"/>
              </a:spcAft>
              <a:buClr>
                <a:schemeClr val="dk1"/>
              </a:buClr>
              <a:buSzPts val="1100"/>
              <a:buFont typeface="Arial"/>
              <a:buNone/>
            </a:pPr>
            <a:r>
              <a:rPr lang="en-US" sz="1200">
                <a:latin typeface="Arial"/>
                <a:ea typeface="Arial"/>
                <a:cs typeface="Arial"/>
                <a:sym typeface="Arial"/>
              </a:rPr>
              <a:t>o	It is clear the Chesapeake Bay is undergoing an ecosystem regime shift driven by climate change and other factors. New species and new fisheries are emerging in the Bay, and existing species and fisheries are undergoing change. Some will no longer be in the Bay. There is a need to better communicate the impacts of rising water temperatures to manage the public’s expectations of what the Bay will look like. </a:t>
            </a:r>
            <a:endParaRPr sz="1200">
              <a:latin typeface="Arial"/>
              <a:ea typeface="Arial"/>
              <a:cs typeface="Arial"/>
              <a:sym typeface="Arial"/>
            </a:endParaRPr>
          </a:p>
          <a:p>
            <a:pPr marL="228600" marR="0" lvl="0" indent="0" algn="l" rtl="0">
              <a:lnSpc>
                <a:spcPct val="100000"/>
              </a:lnSpc>
              <a:spcBef>
                <a:spcPts val="0"/>
              </a:spcBef>
              <a:spcAft>
                <a:spcPts val="0"/>
              </a:spcAft>
              <a:buClr>
                <a:schemeClr val="dk1"/>
              </a:buClr>
              <a:buSzPts val="1100"/>
              <a:buFont typeface="Arial"/>
              <a:buNone/>
            </a:pPr>
            <a:r>
              <a:rPr lang="en-US" sz="1200">
                <a:latin typeface="Arial"/>
                <a:ea typeface="Arial"/>
                <a:cs typeface="Arial"/>
                <a:sym typeface="Arial"/>
              </a:rPr>
              <a:t>This strategy should be tailored to focus on various audiences- policy-makers, managers, and residents, as each stakeholder group has their own unique perspectives in regard to this changing system</a:t>
            </a:r>
            <a:endParaRPr sz="1200">
              <a:latin typeface="Arial"/>
              <a:ea typeface="Arial"/>
              <a:cs typeface="Arial"/>
              <a:sym typeface="Arial"/>
            </a:endParaRPr>
          </a:p>
          <a:p>
            <a:pPr marL="228600" marR="0" lvl="0" indent="0" algn="l" rtl="0">
              <a:lnSpc>
                <a:spcPct val="100000"/>
              </a:lnSpc>
              <a:spcBef>
                <a:spcPts val="0"/>
              </a:spcBef>
              <a:spcAft>
                <a:spcPts val="0"/>
              </a:spcAft>
              <a:buClr>
                <a:schemeClr val="dk1"/>
              </a:buClr>
              <a:buSzPts val="1100"/>
              <a:buFont typeface="Arial"/>
              <a:buNone/>
            </a:pPr>
            <a:endParaRPr sz="1200">
              <a:latin typeface="Arial"/>
              <a:ea typeface="Arial"/>
              <a:cs typeface="Arial"/>
              <a:sym typeface="Arial"/>
            </a:endParaRPr>
          </a:p>
          <a:p>
            <a:pPr marL="228600" marR="0" lvl="0" indent="0" algn="l" rtl="0">
              <a:lnSpc>
                <a:spcPct val="100000"/>
              </a:lnSpc>
              <a:spcBef>
                <a:spcPts val="0"/>
              </a:spcBef>
              <a:spcAft>
                <a:spcPts val="0"/>
              </a:spcAft>
              <a:buSzPts val="1400"/>
              <a:buNone/>
            </a:pPr>
            <a:endParaRPr sz="1200">
              <a:latin typeface="Arial"/>
              <a:ea typeface="Arial"/>
              <a:cs typeface="Arial"/>
              <a:sym typeface="Arial"/>
            </a:endParaRPr>
          </a:p>
          <a:p>
            <a:pPr marL="457200" marR="0" lvl="0" indent="-228600" algn="l" rtl="0">
              <a:lnSpc>
                <a:spcPct val="100000"/>
              </a:lnSpc>
              <a:spcBef>
                <a:spcPts val="0"/>
              </a:spcBef>
              <a:spcAft>
                <a:spcPts val="0"/>
              </a:spcAft>
              <a:buSzPts val="1400"/>
              <a:buNone/>
            </a:pPr>
            <a:endParaRPr sz="1200">
              <a:latin typeface="Arial"/>
              <a:ea typeface="Arial"/>
              <a:cs typeface="Arial"/>
              <a:sym typeface="Arial"/>
            </a:endParaRPr>
          </a:p>
          <a:p>
            <a:pPr marL="457200" marR="0" lvl="0" indent="-228600" algn="l" rtl="0">
              <a:lnSpc>
                <a:spcPct val="100000"/>
              </a:lnSpc>
              <a:spcBef>
                <a:spcPts val="0"/>
              </a:spcBef>
              <a:spcAft>
                <a:spcPts val="0"/>
              </a:spcAft>
              <a:buSzPts val="1400"/>
              <a:buNone/>
            </a:pPr>
            <a:endParaRPr sz="1200">
              <a:latin typeface="Arial"/>
              <a:ea typeface="Arial"/>
              <a:cs typeface="Arial"/>
              <a:sym typeface="Arial"/>
            </a:endParaRPr>
          </a:p>
        </p:txBody>
      </p:sp>
      <p:sp>
        <p:nvSpPr>
          <p:cNvPr id="317" name="Google Shape;317;g21c3276d9c4_1_4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1c3276d9c4_1_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21c3276d9c4_1_4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Mention tributary scale models and focus on shallow water environments (CESR) for informing monitoring strategies.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For ecosystem-based management, there were monitoring, modeling, and analysis science needs identified that included improvements to our monitoring of environmental parameters like dissolved oxygen and temperature as well as biological and living resource parameters, like changes in prey availability. Addition participants recommended establishing monitoring stations where there are significant fisheries habitat and spawning grounds. While the Chesapeake Bay area has well established monitoring of water quality parameters, we are lacking long-term biological monitoring, which will be needed to better understand how shifts in temperature ranges and seasons will affect both predator and forage fish and availability of food resources.  Modeling and analyses related needs included the development of habitat suitability models and indicators of change, which would assist in d</a:t>
            </a:r>
            <a:r>
              <a:rPr lang="en-US" sz="1154"/>
              <a:t>efining areas where there is suitable habitat during critical life stages and corresponding seasonal changes and inform fisheries managers in decision making</a:t>
            </a:r>
            <a:r>
              <a:rPr lang="en-US"/>
              <a:t>. Lastly, there is research needed to understand how loss of eelgrass habitat during the late-winter and spring will impact blue crab populations, who rely on this habitat.     </a:t>
            </a:r>
            <a:endParaRPr/>
          </a:p>
        </p:txBody>
      </p:sp>
      <p:sp>
        <p:nvSpPr>
          <p:cNvPr id="326" name="Google Shape;326;g21c3276d9c4_1_4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1c3276d9c4_1_4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21c3276d9c4_1_4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slide shows the some of the identified science needs related to strategic restoration for nearshore habitats. These include understanding ecological impacts or benefits that could occur from natural infrastructure implementation and developing criteria for targeting nearshore restoration where multiple benefits and ecosystem services can be optimized, including fish and bird habitat, shoreline protection, erosion control, flood reduction to nearby communities, and water quality. These types of studies can help inform the best strategies for maximizing suitable habitat and minimizing other stressors. The participants also highlighted that we need to increase our understanding of watershed practices that can reduce local warming effects in nearshore tidal environments. While rising water temperatures in the tidal waters of the Chesapeake Bay are mainly driven by global forces related to increasing air temperatures, there could be cooling benefits at a local scale in some tidal tributaries by implementing strategies, such as forest buffers or reducing impervious surfaces, that reduce warming of nontidal waters that discharge into the tidal waters. However, we need targeted research to better understand the overall effect of this strategy in reducing vulnerability of living resources utilizing these nearshore tidal habitats.  The participants also suggested using models to increase our understanding of habitat change from sea level rise to inform restoration strategies. While sea level rise has been projected to have a cooling effect, it also puts important marsh habitat at risk. It will be important to better understand how we can implement marsh, submerged aquatic vegetation, and oyster restoration to be adaptable to sea level rise to maximize quality habitat availability for fish and leverage change where we can related to marsh migration and subtidal versus intertidal oyster restoration.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35" name="Google Shape;335;g21c3276d9c4_1_4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7b6d8d28d7_5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17b6d8d28d7_5_1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g17b6d8d28d7_5_1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30e723396d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230e723396d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g230e723396d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20f8bf31e9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g220f8bf31e9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1f81af7659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21f81af7659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are happy to take questions for you and also would love to hear your thoughts on these recommendations!</a:t>
            </a:r>
            <a:endParaRPr/>
          </a:p>
        </p:txBody>
      </p:sp>
      <p:sp>
        <p:nvSpPr>
          <p:cNvPr id="361" name="Google Shape;361;g21f81af7659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7434e6b7a8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17434e6b7a8_0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42" name="Google Shape;142;g17434e6b7a8_0_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7434e6b7a8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17434e6b7a8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But the mechanisms driving warming water temperatures vary between tidal and non-tidal waters </a:t>
            </a:r>
          </a:p>
          <a:p>
            <a:pPr marL="0" lvl="0" indent="0" algn="l" rtl="0">
              <a:lnSpc>
                <a:spcPct val="100000"/>
              </a:lnSpc>
              <a:spcBef>
                <a:spcPts val="0"/>
              </a:spcBef>
              <a:spcAft>
                <a:spcPts val="0"/>
              </a:spcAft>
              <a:buClr>
                <a:schemeClr val="dk1"/>
              </a:buClr>
              <a:buSzPts val="1100"/>
              <a:buFont typeface="Arial"/>
              <a:buNone/>
            </a:pPr>
            <a:r>
              <a:rPr lang="en-US" dirty="0"/>
              <a:t>Increasing tidal water temperatures have been driven largely by atmospheric forcings and the warming ocean boundary and are therefore not likely able to be mitigated through watershed restoration strategies.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37" name="Google Shape;137;g17434e6b7a8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7434e6b7a8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17434e6b7a8_0_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In nontidal waters, the story is more complex. </a:t>
            </a:r>
          </a:p>
          <a:p>
            <a:pPr marL="457200" marR="0" lvl="0" indent="-228600" algn="l" rtl="0">
              <a:lnSpc>
                <a:spcPct val="100000"/>
              </a:lnSpc>
              <a:spcBef>
                <a:spcPts val="0"/>
              </a:spcBef>
              <a:spcAft>
                <a:spcPts val="0"/>
              </a:spcAft>
              <a:buSzPts val="1400"/>
              <a:buNone/>
            </a:pPr>
            <a:r>
              <a:rPr lang="en-US" dirty="0"/>
              <a:t>There are also multiple factors influencing water temperature, including whether there are groundwater inputs, runoff temperature, which can be heavily influenced by upstream land use, and whether a stream is shaded. </a:t>
            </a:r>
          </a:p>
          <a:p>
            <a:pPr marL="457200" marR="0" lvl="0" indent="-228600" algn="l" rtl="0">
              <a:lnSpc>
                <a:spcPct val="100000"/>
              </a:lnSpc>
              <a:spcBef>
                <a:spcPts val="0"/>
              </a:spcBef>
              <a:spcAft>
                <a:spcPts val="0"/>
              </a:spcAft>
              <a:buSzPts val="1400"/>
              <a:buNone/>
            </a:pPr>
            <a:r>
              <a:rPr lang="en-US" dirty="0"/>
              <a:t>These drivers will vary in importance over space and time – some may be more relevant than others in different seasons and in different parts of the watershed. </a:t>
            </a:r>
          </a:p>
          <a:p>
            <a:pPr marL="457200" marR="0" lvl="0" indent="-228600" algn="l" rtl="0">
              <a:lnSpc>
                <a:spcPct val="100000"/>
              </a:lnSpc>
              <a:spcBef>
                <a:spcPts val="0"/>
              </a:spcBef>
              <a:spcAft>
                <a:spcPts val="0"/>
              </a:spcAft>
              <a:buSzPts val="1400"/>
              <a:buNone/>
            </a:pPr>
            <a:endParaRPr dirty="0"/>
          </a:p>
        </p:txBody>
      </p:sp>
      <p:sp>
        <p:nvSpPr>
          <p:cNvPr id="152" name="Google Shape;152;g17434e6b7a8_0_1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7434e6b7a8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17434e6b7a8_0_3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Given these important differences between the drivers of rising water temperatures between tidal and nontidal waters, we divided the workshop effort into two sub-groups. The watershed, or non-tidal subgroup looked at opportunities to both mitigate and adapt to rising water temperatures. Mitigation efforts focus on what we can do on the land to directly cool water temperatures or minimize the extent to which heated runoff is entering waterways. </a:t>
            </a:r>
          </a:p>
          <a:p>
            <a:pPr marL="0" lvl="0" indent="0" algn="l" rtl="0">
              <a:lnSpc>
                <a:spcPct val="100000"/>
              </a:lnSpc>
              <a:spcBef>
                <a:spcPts val="0"/>
              </a:spcBef>
              <a:spcAft>
                <a:spcPts val="0"/>
              </a:spcAft>
              <a:buSzPts val="1400"/>
              <a:buNone/>
            </a:pPr>
            <a:r>
              <a:rPr lang="en-US" dirty="0"/>
              <a:t>- Adaptation approaches tend to be focused on restoration or management activities that can help minimize impacts on particular species or habitats. The tidal group primarily focused on adaptation approaches, given that tidal water temperatures are more driven by global forces </a:t>
            </a:r>
          </a:p>
          <a:p>
            <a:pPr marL="0" lvl="0" indent="0" algn="l" rtl="0">
              <a:lnSpc>
                <a:spcPct val="100000"/>
              </a:lnSpc>
              <a:spcBef>
                <a:spcPts val="0"/>
              </a:spcBef>
              <a:spcAft>
                <a:spcPts val="0"/>
              </a:spcAft>
              <a:buSzPts val="1400"/>
              <a:buNone/>
            </a:pPr>
            <a:endParaRPr dirty="0"/>
          </a:p>
        </p:txBody>
      </p:sp>
      <p:sp>
        <p:nvSpPr>
          <p:cNvPr id="187" name="Google Shape;187;g17434e6b7a8_0_3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7434e6b7a8_0_4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g17434e6b7a8_0_4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7434e6b7a8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17434e6b7a8_0_4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18" name="Google Shape;18;p23"/>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3"/>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30"/>
          <p:cNvSpPr/>
          <p:nvPr/>
        </p:nvSpPr>
        <p:spPr>
          <a:xfrm>
            <a:off x="0" y="0"/>
            <a:ext cx="6096000"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30"/>
          <p:cNvSpPr txBox="1">
            <a:spLocks noGrp="1"/>
          </p:cNvSpPr>
          <p:nvPr>
            <p:ph type="title"/>
          </p:nvPr>
        </p:nvSpPr>
        <p:spPr>
          <a:xfrm>
            <a:off x="804672" y="2243828"/>
            <a:ext cx="4486656" cy="1141497"/>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0"/>
          <p:cNvSpPr txBox="1">
            <a:spLocks noGrp="1"/>
          </p:cNvSpPr>
          <p:nvPr>
            <p:ph type="body" idx="1"/>
          </p:nvPr>
        </p:nvSpPr>
        <p:spPr>
          <a:xfrm>
            <a:off x="6736080" y="804672"/>
            <a:ext cx="4815840" cy="5248656"/>
          </a:xfrm>
          <a:prstGeom prst="rect">
            <a:avLst/>
          </a:prstGeom>
          <a:noFill/>
          <a:ln>
            <a:noFill/>
          </a:ln>
        </p:spPr>
        <p:txBody>
          <a:bodyPr spcFirstLastPara="1" wrap="square" lIns="91425" tIns="45700" rIns="91425" bIns="45700" anchor="t" anchorCtr="0">
            <a:normAutofit/>
          </a:bodyPr>
          <a:lstStyle>
            <a:lvl1pPr marL="457200" lvl="0" indent="-349250" algn="l">
              <a:lnSpc>
                <a:spcPct val="100000"/>
              </a:lnSpc>
              <a:spcBef>
                <a:spcPts val="1000"/>
              </a:spcBef>
              <a:spcAft>
                <a:spcPts val="0"/>
              </a:spcAft>
              <a:buSzPts val="1900"/>
              <a:buChar char="•"/>
              <a:defRPr sz="1900">
                <a:solidFill>
                  <a:schemeClr val="dk1"/>
                </a:solidFill>
              </a:defRPr>
            </a:lvl1pPr>
            <a:lvl2pPr marL="914400" lvl="1" indent="-330200" algn="l">
              <a:lnSpc>
                <a:spcPct val="100000"/>
              </a:lnSpc>
              <a:spcBef>
                <a:spcPts val="1000"/>
              </a:spcBef>
              <a:spcAft>
                <a:spcPts val="0"/>
              </a:spcAft>
              <a:buSzPts val="1600"/>
              <a:buChar char="•"/>
              <a:defRPr sz="1600">
                <a:solidFill>
                  <a:schemeClr val="dk1"/>
                </a:solidFill>
              </a:defRPr>
            </a:lvl2pPr>
            <a:lvl3pPr marL="1371600" lvl="2" indent="-330200" algn="l">
              <a:lnSpc>
                <a:spcPct val="100000"/>
              </a:lnSpc>
              <a:spcBef>
                <a:spcPts val="1000"/>
              </a:spcBef>
              <a:spcAft>
                <a:spcPts val="0"/>
              </a:spcAft>
              <a:buSzPts val="1600"/>
              <a:buChar char="•"/>
              <a:defRPr sz="1600">
                <a:solidFill>
                  <a:schemeClr val="dk1"/>
                </a:solidFill>
              </a:defRPr>
            </a:lvl3pPr>
            <a:lvl4pPr marL="1828800" lvl="3" indent="-330200" algn="l">
              <a:lnSpc>
                <a:spcPct val="100000"/>
              </a:lnSpc>
              <a:spcBef>
                <a:spcPts val="1000"/>
              </a:spcBef>
              <a:spcAft>
                <a:spcPts val="0"/>
              </a:spcAft>
              <a:buSzPts val="1600"/>
              <a:buChar char="•"/>
              <a:defRPr sz="1600">
                <a:solidFill>
                  <a:schemeClr val="dk1"/>
                </a:solidFill>
              </a:defRPr>
            </a:lvl4pPr>
            <a:lvl5pPr marL="2286000" lvl="4" indent="-330200" algn="l">
              <a:lnSpc>
                <a:spcPct val="100000"/>
              </a:lnSpc>
              <a:spcBef>
                <a:spcPts val="1000"/>
              </a:spcBef>
              <a:spcAft>
                <a:spcPts val="0"/>
              </a:spcAft>
              <a:buSzPts val="1600"/>
              <a:buChar char="•"/>
              <a:defRPr sz="1600">
                <a:solidFill>
                  <a:schemeClr val="dk1"/>
                </a:solidFill>
              </a:defRPr>
            </a:lvl5pPr>
            <a:lvl6pPr marL="2743200" lvl="5" indent="-330200" algn="l">
              <a:lnSpc>
                <a:spcPct val="100000"/>
              </a:lnSpc>
              <a:spcBef>
                <a:spcPts val="1000"/>
              </a:spcBef>
              <a:spcAft>
                <a:spcPts val="0"/>
              </a:spcAft>
              <a:buSzPts val="1600"/>
              <a:buChar char="•"/>
              <a:defRPr sz="1600"/>
            </a:lvl6pPr>
            <a:lvl7pPr marL="3200400" lvl="6" indent="-330200" algn="l">
              <a:lnSpc>
                <a:spcPct val="100000"/>
              </a:lnSpc>
              <a:spcBef>
                <a:spcPts val="1000"/>
              </a:spcBef>
              <a:spcAft>
                <a:spcPts val="0"/>
              </a:spcAft>
              <a:buSzPts val="1600"/>
              <a:buChar char="•"/>
              <a:defRPr sz="1600"/>
            </a:lvl7pPr>
            <a:lvl8pPr marL="3657600" lvl="7" indent="-330200" algn="l">
              <a:lnSpc>
                <a:spcPct val="100000"/>
              </a:lnSpc>
              <a:spcBef>
                <a:spcPts val="1000"/>
              </a:spcBef>
              <a:spcAft>
                <a:spcPts val="0"/>
              </a:spcAft>
              <a:buSzPts val="1600"/>
              <a:buChar char="•"/>
              <a:defRPr sz="1600"/>
            </a:lvl8pPr>
            <a:lvl9pPr marL="4114800" lvl="8" indent="-330200" algn="l">
              <a:lnSpc>
                <a:spcPct val="100000"/>
              </a:lnSpc>
              <a:spcBef>
                <a:spcPts val="1000"/>
              </a:spcBef>
              <a:spcAft>
                <a:spcPts val="0"/>
              </a:spcAft>
              <a:buSzPts val="1600"/>
              <a:buChar char="•"/>
              <a:defRPr sz="1600"/>
            </a:lvl9pPr>
          </a:lstStyle>
          <a:p>
            <a:endParaRPr/>
          </a:p>
        </p:txBody>
      </p:sp>
      <p:sp>
        <p:nvSpPr>
          <p:cNvPr id="80" name="Google Shape;80;p30"/>
          <p:cNvSpPr txBox="1">
            <a:spLocks noGrp="1"/>
          </p:cNvSpPr>
          <p:nvPr>
            <p:ph type="body" idx="2"/>
          </p:nvPr>
        </p:nvSpPr>
        <p:spPr>
          <a:xfrm>
            <a:off x="1115568" y="3549918"/>
            <a:ext cx="3794760" cy="2194036"/>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81" name="Google Shape;81;p30"/>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0"/>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0"/>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4"/>
        <p:cNvGrpSpPr/>
        <p:nvPr/>
      </p:nvGrpSpPr>
      <p:grpSpPr>
        <a:xfrm>
          <a:off x="0" y="0"/>
          <a:ext cx="0" cy="0"/>
          <a:chOff x="0" y="0"/>
          <a:chExt cx="0" cy="0"/>
        </a:xfrm>
      </p:grpSpPr>
      <p:sp>
        <p:nvSpPr>
          <p:cNvPr id="85" name="Google Shape;85;p31"/>
          <p:cNvSpPr/>
          <p:nvPr/>
        </p:nvSpPr>
        <p:spPr>
          <a:xfrm>
            <a:off x="0" y="0"/>
            <a:ext cx="6095999"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31"/>
          <p:cNvSpPr txBox="1">
            <a:spLocks noGrp="1"/>
          </p:cNvSpPr>
          <p:nvPr>
            <p:ph type="title"/>
          </p:nvPr>
        </p:nvSpPr>
        <p:spPr>
          <a:xfrm>
            <a:off x="808523" y="2243828"/>
            <a:ext cx="4494998" cy="113464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1"/>
          <p:cNvSpPr>
            <a:spLocks noGrp="1"/>
          </p:cNvSpPr>
          <p:nvPr>
            <p:ph type="pic" idx="2"/>
          </p:nvPr>
        </p:nvSpPr>
        <p:spPr>
          <a:xfrm>
            <a:off x="6095999" y="0"/>
            <a:ext cx="6102097" cy="6858000"/>
          </a:xfrm>
          <a:prstGeom prst="rect">
            <a:avLst/>
          </a:prstGeom>
          <a:solidFill>
            <a:srgbClr val="BFBFBF"/>
          </a:solidFill>
          <a:ln>
            <a:noFill/>
          </a:ln>
        </p:spPr>
      </p:sp>
      <p:sp>
        <p:nvSpPr>
          <p:cNvPr id="88" name="Google Shape;88;p31"/>
          <p:cNvSpPr txBox="1">
            <a:spLocks noGrp="1"/>
          </p:cNvSpPr>
          <p:nvPr>
            <p:ph type="body" idx="1"/>
          </p:nvPr>
        </p:nvSpPr>
        <p:spPr>
          <a:xfrm>
            <a:off x="1115568" y="3549918"/>
            <a:ext cx="3794760" cy="2194037"/>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89" name="Google Shape;89;p31"/>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1"/>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1"/>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32"/>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2"/>
          <p:cNvSpPr txBox="1">
            <a:spLocks noGrp="1"/>
          </p:cNvSpPr>
          <p:nvPr>
            <p:ph type="body" idx="1"/>
          </p:nvPr>
        </p:nvSpPr>
        <p:spPr>
          <a:xfrm rot="5400000">
            <a:off x="4545009" y="324172"/>
            <a:ext cx="3101983" cy="772972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95" name="Google Shape;95;p32"/>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2"/>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2"/>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33"/>
          <p:cNvSpPr txBox="1">
            <a:spLocks noGrp="1"/>
          </p:cNvSpPr>
          <p:nvPr>
            <p:ph type="title"/>
          </p:nvPr>
        </p:nvSpPr>
        <p:spPr>
          <a:xfrm rot="5400000">
            <a:off x="6810676" y="2779696"/>
            <a:ext cx="4983480" cy="1298608"/>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3"/>
          <p:cNvSpPr txBox="1">
            <a:spLocks noGrp="1"/>
          </p:cNvSpPr>
          <p:nvPr>
            <p:ph type="body" idx="1"/>
          </p:nvPr>
        </p:nvSpPr>
        <p:spPr>
          <a:xfrm rot="5400000">
            <a:off x="2838641" y="329756"/>
            <a:ext cx="4983480" cy="619848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101" name="Google Shape;101;p33"/>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3"/>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3"/>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unning footer">
  <p:cSld name="Running footer">
    <p:spTree>
      <p:nvGrpSpPr>
        <p:cNvPr id="1" name="Shape 104"/>
        <p:cNvGrpSpPr/>
        <p:nvPr/>
      </p:nvGrpSpPr>
      <p:grpSpPr>
        <a:xfrm>
          <a:off x="0" y="0"/>
          <a:ext cx="0" cy="0"/>
          <a:chOff x="0" y="0"/>
          <a:chExt cx="0" cy="0"/>
        </a:xfrm>
      </p:grpSpPr>
      <p:sp>
        <p:nvSpPr>
          <p:cNvPr id="105" name="Google Shape;105;g21c3276d9c4_1_397"/>
          <p:cNvSpPr txBox="1">
            <a:spLocks noGrp="1"/>
          </p:cNvSpPr>
          <p:nvPr>
            <p:ph type="title"/>
          </p:nvPr>
        </p:nvSpPr>
        <p:spPr>
          <a:xfrm>
            <a:off x="270588" y="365760"/>
            <a:ext cx="11083200" cy="90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899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g21c3276d9c4_1_397"/>
          <p:cNvSpPr txBox="1"/>
          <p:nvPr/>
        </p:nvSpPr>
        <p:spPr>
          <a:xfrm>
            <a:off x="914407" y="6317621"/>
            <a:ext cx="8930400" cy="540300"/>
          </a:xfrm>
          <a:prstGeom prst="rect">
            <a:avLst/>
          </a:prstGeom>
          <a:noFill/>
          <a:ln>
            <a:noFill/>
          </a:ln>
        </p:spPr>
        <p:txBody>
          <a:bodyPr spcFirstLastPara="1" wrap="square" lIns="0" tIns="45700" rIns="0"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103D72"/>
                </a:solidFill>
                <a:latin typeface="Arial Narrow"/>
                <a:ea typeface="Arial Narrow"/>
                <a:cs typeface="Arial Narrow"/>
                <a:sym typeface="Arial Narrow"/>
              </a:rPr>
              <a:t>U.S. Department of Commerce | National Oceanic and Atmospheric Administration | National Marine Fisheries Service</a:t>
            </a:r>
            <a:endParaRPr sz="1400" b="0" i="0" u="none" strike="noStrike" cap="none">
              <a:solidFill>
                <a:srgbClr val="000000"/>
              </a:solidFill>
              <a:latin typeface="Arial"/>
              <a:ea typeface="Arial"/>
              <a:cs typeface="Arial"/>
              <a:sym typeface="Arial"/>
            </a:endParaRPr>
          </a:p>
        </p:txBody>
      </p:sp>
      <p:sp>
        <p:nvSpPr>
          <p:cNvPr id="107" name="Google Shape;107;g21c3276d9c4_1_397"/>
          <p:cNvSpPr txBox="1"/>
          <p:nvPr/>
        </p:nvSpPr>
        <p:spPr>
          <a:xfrm>
            <a:off x="168165" y="6304133"/>
            <a:ext cx="746100" cy="553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13B9C2"/>
              </a:buClr>
              <a:buSzPts val="1200"/>
              <a:buFont typeface="Arial Narrow"/>
              <a:buNone/>
            </a:pPr>
            <a:r>
              <a:rPr lang="en-US" sz="1200" b="1" i="0" u="none" strike="noStrike" cap="none">
                <a:solidFill>
                  <a:srgbClr val="13B9C2"/>
                </a:solidFill>
                <a:latin typeface="Arial Narrow"/>
                <a:ea typeface="Arial Narrow"/>
                <a:cs typeface="Arial Narrow"/>
                <a:sym typeface="Arial Narrow"/>
              </a:rPr>
              <a:t>Page </a:t>
            </a:r>
            <a:fld id="{00000000-1234-1234-1234-123412341234}" type="slidenum">
              <a:rPr lang="en-US" sz="1200" b="1" i="0" u="none" strike="noStrike" cap="none">
                <a:solidFill>
                  <a:srgbClr val="13B9C2"/>
                </a:solidFill>
                <a:latin typeface="Arial Narrow"/>
                <a:ea typeface="Arial Narrow"/>
                <a:cs typeface="Arial Narrow"/>
                <a:sym typeface="Arial Narrow"/>
              </a:rPr>
              <a:t>‹#›</a:t>
            </a:fld>
            <a:endParaRPr sz="1200" b="1" i="0" u="none" strike="noStrike" cap="none">
              <a:solidFill>
                <a:srgbClr val="13B9C2"/>
              </a:solidFill>
              <a:latin typeface="Arial Narrow"/>
              <a:ea typeface="Arial Narrow"/>
              <a:cs typeface="Arial Narrow"/>
              <a:sym typeface="Arial Narrow"/>
            </a:endParaRPr>
          </a:p>
        </p:txBody>
      </p:sp>
      <p:sp>
        <p:nvSpPr>
          <p:cNvPr id="108" name="Google Shape;108;g21c3276d9c4_1_397"/>
          <p:cNvSpPr/>
          <p:nvPr/>
        </p:nvSpPr>
        <p:spPr>
          <a:xfrm>
            <a:off x="9436274" y="-1"/>
            <a:ext cx="2733151" cy="6856915"/>
          </a:xfrm>
          <a:custGeom>
            <a:avLst/>
            <a:gdLst/>
            <a:ahLst/>
            <a:cxnLst/>
            <a:rect l="l" t="t" r="r" b="b"/>
            <a:pathLst>
              <a:path w="1687130" h="5463677" extrusionOk="0">
                <a:moveTo>
                  <a:pt x="1593900" y="5463677"/>
                </a:moveTo>
                <a:lnTo>
                  <a:pt x="0" y="5454085"/>
                </a:lnTo>
                <a:lnTo>
                  <a:pt x="980930" y="0"/>
                </a:lnTo>
                <a:lnTo>
                  <a:pt x="1686663" y="4620"/>
                </a:lnTo>
                <a:cubicBezTo>
                  <a:pt x="1697742" y="2539787"/>
                  <a:pt x="1507222" y="3468373"/>
                  <a:pt x="1593900" y="5463677"/>
                </a:cubicBezTo>
                <a:close/>
              </a:path>
            </a:pathLst>
          </a:custGeom>
          <a:gradFill>
            <a:gsLst>
              <a:gs pos="0">
                <a:srgbClr val="07477D">
                  <a:alpha val="0"/>
                </a:srgbClr>
              </a:gs>
              <a:gs pos="42000">
                <a:srgbClr val="07477D">
                  <a:alpha val="0"/>
                </a:srgbClr>
              </a:gs>
              <a:gs pos="100000">
                <a:srgbClr val="07477D">
                  <a:alpha val="32549"/>
                </a:srgbClr>
              </a:gs>
            </a:gsLst>
            <a:lin ang="71986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mbria"/>
              <a:ea typeface="Cambria"/>
              <a:cs typeface="Cambria"/>
              <a:sym typeface="Cambria"/>
            </a:endParaRPr>
          </a:p>
        </p:txBody>
      </p:sp>
      <p:sp>
        <p:nvSpPr>
          <p:cNvPr id="109" name="Google Shape;109;g21c3276d9c4_1_397"/>
          <p:cNvSpPr/>
          <p:nvPr/>
        </p:nvSpPr>
        <p:spPr>
          <a:xfrm>
            <a:off x="10173343" y="0"/>
            <a:ext cx="2018657" cy="6870664"/>
          </a:xfrm>
          <a:custGeom>
            <a:avLst/>
            <a:gdLst/>
            <a:ahLst/>
            <a:cxnLst/>
            <a:rect l="l" t="t" r="r" b="b"/>
            <a:pathLst>
              <a:path w="2018657" h="6870664" extrusionOk="0">
                <a:moveTo>
                  <a:pt x="2004484" y="0"/>
                </a:moveTo>
                <a:lnTo>
                  <a:pt x="2018657" y="0"/>
                </a:lnTo>
                <a:lnTo>
                  <a:pt x="2018657" y="6870664"/>
                </a:lnTo>
                <a:lnTo>
                  <a:pt x="0" y="6870664"/>
                </a:lnTo>
                <a:lnTo>
                  <a:pt x="155565" y="6774688"/>
                </a:lnTo>
                <a:cubicBezTo>
                  <a:pt x="1007953" y="6069582"/>
                  <a:pt x="1699475" y="3579231"/>
                  <a:pt x="1980631" y="312225"/>
                </a:cubicBezTo>
                <a:lnTo>
                  <a:pt x="2004484"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31"/>
              <a:buFont typeface="Arial"/>
              <a:buNone/>
            </a:pPr>
            <a:endParaRPr sz="1731" b="0" i="0" u="none" strike="noStrike" cap="none">
              <a:solidFill>
                <a:schemeClr val="lt1"/>
              </a:solidFill>
              <a:latin typeface="Cambria"/>
              <a:ea typeface="Cambria"/>
              <a:cs typeface="Cambria"/>
              <a:sym typeface="Cambria"/>
            </a:endParaRPr>
          </a:p>
        </p:txBody>
      </p:sp>
      <p:pic>
        <p:nvPicPr>
          <p:cNvPr id="110" name="Google Shape;110;g21c3276d9c4_1_397"/>
          <p:cNvPicPr preferRelativeResize="0"/>
          <p:nvPr/>
        </p:nvPicPr>
        <p:blipFill rotWithShape="1">
          <a:blip r:embed="rId2">
            <a:alphaModFix/>
          </a:blip>
          <a:srcRect/>
          <a:stretch/>
        </p:blipFill>
        <p:spPr>
          <a:xfrm>
            <a:off x="10313733" y="6155203"/>
            <a:ext cx="1404945" cy="608528"/>
          </a:xfrm>
          <a:prstGeom prst="rect">
            <a:avLst/>
          </a:prstGeom>
          <a:noFill/>
          <a:ln>
            <a:noFill/>
          </a:ln>
        </p:spPr>
      </p:pic>
      <p:sp>
        <p:nvSpPr>
          <p:cNvPr id="111" name="Google Shape;111;g21c3276d9c4_1_397"/>
          <p:cNvSpPr txBox="1">
            <a:spLocks noGrp="1"/>
          </p:cNvSpPr>
          <p:nvPr>
            <p:ph type="body" idx="1"/>
          </p:nvPr>
        </p:nvSpPr>
        <p:spPr>
          <a:xfrm>
            <a:off x="270589" y="1631093"/>
            <a:ext cx="9789600" cy="4420800"/>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a:lvl1pPr>
            <a:lvl2pPr marL="914400" lvl="1" indent="-342900" algn="l">
              <a:lnSpc>
                <a:spcPct val="90000"/>
              </a:lnSpc>
              <a:spcBef>
                <a:spcPts val="30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ark image divider">
  <p:cSld name="Dark image divider">
    <p:bg>
      <p:bgPr>
        <a:blipFill>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Google Shape;113;g21e45110e6f_0_33"/>
          <p:cNvSpPr/>
          <p:nvPr/>
        </p:nvSpPr>
        <p:spPr>
          <a:xfrm rot="10800000">
            <a:off x="-622" y="-1938"/>
            <a:ext cx="2239334" cy="6880093"/>
          </a:xfrm>
          <a:custGeom>
            <a:avLst/>
            <a:gdLst/>
            <a:ahLst/>
            <a:cxnLst/>
            <a:rect l="l" t="t" r="r" b="b"/>
            <a:pathLst>
              <a:path w="2228193" h="6845864" extrusionOk="0">
                <a:moveTo>
                  <a:pt x="2132070" y="0"/>
                </a:moveTo>
                <a:lnTo>
                  <a:pt x="2228193" y="0"/>
                </a:lnTo>
                <a:lnTo>
                  <a:pt x="2228193" y="6845864"/>
                </a:lnTo>
                <a:lnTo>
                  <a:pt x="0" y="6845864"/>
                </a:lnTo>
                <a:lnTo>
                  <a:pt x="163139" y="6755280"/>
                </a:lnTo>
                <a:cubicBezTo>
                  <a:pt x="1116618" y="6045423"/>
                  <a:pt x="1878156" y="3418473"/>
                  <a:pt x="2130212" y="29715"/>
                </a:cubicBezTo>
                <a:lnTo>
                  <a:pt x="2132070" y="0"/>
                </a:lnTo>
                <a:close/>
              </a:path>
            </a:pathLst>
          </a:custGeom>
          <a:solidFill>
            <a:srgbClr val="0031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mbria"/>
              <a:ea typeface="Cambria"/>
              <a:cs typeface="Cambria"/>
              <a:sym typeface="Cambria"/>
            </a:endParaRPr>
          </a:p>
        </p:txBody>
      </p:sp>
      <p:sp>
        <p:nvSpPr>
          <p:cNvPr id="114" name="Google Shape;114;g21e45110e6f_0_33"/>
          <p:cNvSpPr txBox="1">
            <a:spLocks noGrp="1"/>
          </p:cNvSpPr>
          <p:nvPr>
            <p:ph type="ctrTitle"/>
          </p:nvPr>
        </p:nvSpPr>
        <p:spPr>
          <a:xfrm>
            <a:off x="1679619" y="907060"/>
            <a:ext cx="9418200" cy="784800"/>
          </a:xfrm>
          <a:prstGeom prst="rect">
            <a:avLst/>
          </a:prstGeom>
          <a:noFill/>
          <a:ln>
            <a:noFill/>
          </a:ln>
        </p:spPr>
        <p:txBody>
          <a:bodyPr spcFirstLastPara="1" wrap="square" lIns="0" tIns="0" rIns="0" bIns="0" anchor="t" anchorCtr="0">
            <a:spAutoFit/>
          </a:bodyPr>
          <a:lstStyle>
            <a:lvl1pPr lvl="0" algn="l">
              <a:lnSpc>
                <a:spcPct val="85000"/>
              </a:lnSpc>
              <a:spcBef>
                <a:spcPts val="0"/>
              </a:spcBef>
              <a:spcAft>
                <a:spcPts val="0"/>
              </a:spcAft>
              <a:buClr>
                <a:schemeClr val="lt1"/>
              </a:buClr>
              <a:buSzPts val="6000"/>
              <a:buFont typeface="Cambria"/>
              <a:buNone/>
              <a:defRPr sz="6000" b="0" i="0">
                <a:solidFill>
                  <a:schemeClr val="lt1"/>
                </a:solidFill>
                <a:latin typeface="Cambria"/>
                <a:ea typeface="Cambria"/>
                <a:cs typeface="Cambria"/>
                <a:sym typeface="Cambr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g21e45110e6f_0_33"/>
          <p:cNvSpPr/>
          <p:nvPr/>
        </p:nvSpPr>
        <p:spPr>
          <a:xfrm>
            <a:off x="9436274" y="-1"/>
            <a:ext cx="2733151" cy="6856915"/>
          </a:xfrm>
          <a:custGeom>
            <a:avLst/>
            <a:gdLst/>
            <a:ahLst/>
            <a:cxnLst/>
            <a:rect l="l" t="t" r="r" b="b"/>
            <a:pathLst>
              <a:path w="1687130" h="5463677" extrusionOk="0">
                <a:moveTo>
                  <a:pt x="1593900" y="5463677"/>
                </a:moveTo>
                <a:lnTo>
                  <a:pt x="0" y="5454085"/>
                </a:lnTo>
                <a:lnTo>
                  <a:pt x="980930" y="0"/>
                </a:lnTo>
                <a:lnTo>
                  <a:pt x="1686663" y="4620"/>
                </a:lnTo>
                <a:cubicBezTo>
                  <a:pt x="1697742" y="2539787"/>
                  <a:pt x="1507222" y="3468373"/>
                  <a:pt x="1593900" y="5463677"/>
                </a:cubicBezTo>
                <a:close/>
              </a:path>
            </a:pathLst>
          </a:custGeom>
          <a:gradFill>
            <a:gsLst>
              <a:gs pos="0">
                <a:srgbClr val="07477D">
                  <a:alpha val="0"/>
                </a:srgbClr>
              </a:gs>
              <a:gs pos="42000">
                <a:srgbClr val="07477D">
                  <a:alpha val="0"/>
                </a:srgbClr>
              </a:gs>
              <a:gs pos="100000">
                <a:srgbClr val="07477D">
                  <a:alpha val="32941"/>
                </a:srgbClr>
              </a:gs>
            </a:gsLst>
            <a:lin ang="71986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mbria"/>
              <a:ea typeface="Cambria"/>
              <a:cs typeface="Cambria"/>
              <a:sym typeface="Cambria"/>
            </a:endParaRPr>
          </a:p>
        </p:txBody>
      </p:sp>
      <p:sp>
        <p:nvSpPr>
          <p:cNvPr id="116" name="Google Shape;116;g21e45110e6f_0_33"/>
          <p:cNvSpPr/>
          <p:nvPr/>
        </p:nvSpPr>
        <p:spPr>
          <a:xfrm>
            <a:off x="10173343" y="0"/>
            <a:ext cx="2018657" cy="6870664"/>
          </a:xfrm>
          <a:custGeom>
            <a:avLst/>
            <a:gdLst/>
            <a:ahLst/>
            <a:cxnLst/>
            <a:rect l="l" t="t" r="r" b="b"/>
            <a:pathLst>
              <a:path w="2018657" h="6870664" extrusionOk="0">
                <a:moveTo>
                  <a:pt x="2004484" y="0"/>
                </a:moveTo>
                <a:lnTo>
                  <a:pt x="2018657" y="0"/>
                </a:lnTo>
                <a:lnTo>
                  <a:pt x="2018657" y="6870664"/>
                </a:lnTo>
                <a:lnTo>
                  <a:pt x="0" y="6870664"/>
                </a:lnTo>
                <a:lnTo>
                  <a:pt x="155565" y="6774688"/>
                </a:lnTo>
                <a:cubicBezTo>
                  <a:pt x="1007953" y="6069582"/>
                  <a:pt x="1699475" y="3579231"/>
                  <a:pt x="1980631" y="312225"/>
                </a:cubicBezTo>
                <a:lnTo>
                  <a:pt x="2004484" y="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31"/>
              <a:buFont typeface="Arial"/>
              <a:buNone/>
            </a:pPr>
            <a:endParaRPr sz="1731" b="0" i="0" u="none" strike="noStrike" cap="none">
              <a:solidFill>
                <a:schemeClr val="lt1"/>
              </a:solidFill>
              <a:latin typeface="Cambria"/>
              <a:ea typeface="Cambria"/>
              <a:cs typeface="Cambria"/>
              <a:sym typeface="Cambria"/>
            </a:endParaRPr>
          </a:p>
        </p:txBody>
      </p:sp>
      <p:pic>
        <p:nvPicPr>
          <p:cNvPr id="117" name="Google Shape;117;g21e45110e6f_0_33"/>
          <p:cNvPicPr preferRelativeResize="0"/>
          <p:nvPr/>
        </p:nvPicPr>
        <p:blipFill rotWithShape="1">
          <a:blip r:embed="rId3">
            <a:alphaModFix/>
          </a:blip>
          <a:srcRect/>
          <a:stretch/>
        </p:blipFill>
        <p:spPr>
          <a:xfrm>
            <a:off x="10313733" y="6155203"/>
            <a:ext cx="1404945" cy="60852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
        <p:cNvGrpSpPr/>
        <p:nvPr/>
      </p:nvGrpSpPr>
      <p:grpSpPr>
        <a:xfrm>
          <a:off x="0" y="0"/>
          <a:ext cx="0" cy="0"/>
          <a:chOff x="0" y="0"/>
          <a:chExt cx="0" cy="0"/>
        </a:xfrm>
      </p:grpSpPr>
      <p:sp>
        <p:nvSpPr>
          <p:cNvPr id="28" name="Google Shape;28;p24"/>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4"/>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30" name="Google Shape;30;p24"/>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4"/>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4"/>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72053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25"/>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5"/>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5"/>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9258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37"/>
        <p:cNvGrpSpPr/>
        <p:nvPr/>
      </p:nvGrpSpPr>
      <p:grpSpPr>
        <a:xfrm>
          <a:off x="0" y="0"/>
          <a:ext cx="0" cy="0"/>
          <a:chOff x="0" y="0"/>
          <a:chExt cx="0" cy="0"/>
        </a:xfrm>
      </p:grpSpPr>
      <p:sp>
        <p:nvSpPr>
          <p:cNvPr id="38" name="Google Shape;38;p22"/>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2"/>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40" name="Google Shape;40;p22"/>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2"/>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2"/>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1670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43"/>
        <p:cNvGrpSpPr/>
        <p:nvPr/>
      </p:nvGrpSpPr>
      <p:grpSpPr>
        <a:xfrm>
          <a:off x="0" y="0"/>
          <a:ext cx="0" cy="0"/>
          <a:chOff x="0" y="0"/>
          <a:chExt cx="0" cy="0"/>
        </a:xfrm>
      </p:grpSpPr>
      <p:sp>
        <p:nvSpPr>
          <p:cNvPr id="44" name="Google Shape;44;p26"/>
          <p:cNvSpPr txBox="1">
            <a:spLocks noGrp="1"/>
          </p:cNvSpPr>
          <p:nvPr>
            <p:ph type="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26"/>
          <p:cNvSpPr txBox="1">
            <a:spLocks noGrp="1"/>
          </p:cNvSpPr>
          <p:nvPr>
            <p:ph type="body" idx="1"/>
          </p:nvPr>
        </p:nvSpPr>
        <p:spPr>
          <a:xfrm>
            <a:off x="2695194" y="4352465"/>
            <a:ext cx="6801612" cy="1265082"/>
          </a:xfrm>
          <a:prstGeom prst="rect">
            <a:avLst/>
          </a:prstGeom>
          <a:noFill/>
          <a:ln>
            <a:noFill/>
          </a:ln>
        </p:spPr>
        <p:txBody>
          <a:bodyPr spcFirstLastPara="1" wrap="square" lIns="91425" tIns="45700" rIns="91425" bIns="45700" anchor="t" anchorCtr="1">
            <a:normAutofit/>
          </a:bodyPr>
          <a:lstStyle>
            <a:lvl1pPr marL="457200" lvl="0" indent="-228600" algn="l">
              <a:lnSpc>
                <a:spcPct val="100000"/>
              </a:lnSpc>
              <a:spcBef>
                <a:spcPts val="1000"/>
              </a:spcBef>
              <a:spcAft>
                <a:spcPts val="0"/>
              </a:spcAft>
              <a:buSzPts val="2000"/>
              <a:buNone/>
              <a:defRPr sz="2000">
                <a:solidFill>
                  <a:schemeClr val="lt1"/>
                </a:solidFill>
              </a:defRPr>
            </a:lvl1pPr>
            <a:lvl2pPr marL="914400" lvl="1" indent="-228600" algn="l">
              <a:lnSpc>
                <a:spcPct val="100000"/>
              </a:lnSpc>
              <a:spcBef>
                <a:spcPts val="1000"/>
              </a:spcBef>
              <a:spcAft>
                <a:spcPts val="0"/>
              </a:spcAft>
              <a:buSzPts val="2000"/>
              <a:buNone/>
              <a:defRPr sz="2000">
                <a:solidFill>
                  <a:schemeClr val="lt1"/>
                </a:solidFill>
              </a:defRPr>
            </a:lvl2pPr>
            <a:lvl3pPr marL="1371600" lvl="2" indent="-228600" algn="l">
              <a:lnSpc>
                <a:spcPct val="100000"/>
              </a:lnSpc>
              <a:spcBef>
                <a:spcPts val="1000"/>
              </a:spcBef>
              <a:spcAft>
                <a:spcPts val="0"/>
              </a:spcAft>
              <a:buSzPts val="1800"/>
              <a:buNone/>
              <a:defRPr sz="1800">
                <a:solidFill>
                  <a:schemeClr val="lt1"/>
                </a:solidFill>
              </a:defRPr>
            </a:lvl3pPr>
            <a:lvl4pPr marL="1828800" lvl="3" indent="-228600" algn="l">
              <a:lnSpc>
                <a:spcPct val="100000"/>
              </a:lnSpc>
              <a:spcBef>
                <a:spcPts val="1000"/>
              </a:spcBef>
              <a:spcAft>
                <a:spcPts val="0"/>
              </a:spcAft>
              <a:buSzPts val="1600"/>
              <a:buNone/>
              <a:defRPr sz="1600">
                <a:solidFill>
                  <a:schemeClr val="lt1"/>
                </a:solidFill>
              </a:defRPr>
            </a:lvl4pPr>
            <a:lvl5pPr marL="2286000" lvl="4" indent="-228600" algn="l">
              <a:lnSpc>
                <a:spcPct val="100000"/>
              </a:lnSpc>
              <a:spcBef>
                <a:spcPts val="1000"/>
              </a:spcBef>
              <a:spcAft>
                <a:spcPts val="0"/>
              </a:spcAft>
              <a:buSzPts val="1600"/>
              <a:buNone/>
              <a:defRPr sz="1600">
                <a:solidFill>
                  <a:schemeClr val="lt1"/>
                </a:solidFill>
              </a:defRPr>
            </a:lvl5pPr>
            <a:lvl6pPr marL="2743200" lvl="5" indent="-228600" algn="l">
              <a:lnSpc>
                <a:spcPct val="100000"/>
              </a:lnSpc>
              <a:spcBef>
                <a:spcPts val="1000"/>
              </a:spcBef>
              <a:spcAft>
                <a:spcPts val="0"/>
              </a:spcAft>
              <a:buSzPts val="1600"/>
              <a:buNone/>
              <a:defRPr sz="1600">
                <a:solidFill>
                  <a:schemeClr val="lt1"/>
                </a:solidFill>
              </a:defRPr>
            </a:lvl6pPr>
            <a:lvl7pPr marL="3200400" lvl="6" indent="-228600" algn="l">
              <a:lnSpc>
                <a:spcPct val="100000"/>
              </a:lnSpc>
              <a:spcBef>
                <a:spcPts val="1000"/>
              </a:spcBef>
              <a:spcAft>
                <a:spcPts val="0"/>
              </a:spcAft>
              <a:buSzPts val="1600"/>
              <a:buNone/>
              <a:defRPr sz="1600">
                <a:solidFill>
                  <a:schemeClr val="lt1"/>
                </a:solidFill>
              </a:defRPr>
            </a:lvl7pPr>
            <a:lvl8pPr marL="3657600" lvl="7" indent="-228600" algn="l">
              <a:lnSpc>
                <a:spcPct val="100000"/>
              </a:lnSpc>
              <a:spcBef>
                <a:spcPts val="1000"/>
              </a:spcBef>
              <a:spcAft>
                <a:spcPts val="0"/>
              </a:spcAft>
              <a:buSzPts val="1600"/>
              <a:buNone/>
              <a:defRPr sz="1600">
                <a:solidFill>
                  <a:schemeClr val="lt1"/>
                </a:solidFill>
              </a:defRPr>
            </a:lvl8pPr>
            <a:lvl9pPr marL="4114800" lvl="8" indent="-228600" algn="l">
              <a:lnSpc>
                <a:spcPct val="100000"/>
              </a:lnSpc>
              <a:spcBef>
                <a:spcPts val="1000"/>
              </a:spcBef>
              <a:spcAft>
                <a:spcPts val="0"/>
              </a:spcAft>
              <a:buSzPts val="1600"/>
              <a:buNone/>
              <a:defRPr sz="1600">
                <a:solidFill>
                  <a:schemeClr val="lt1"/>
                </a:solidFill>
              </a:defRPr>
            </a:lvl9pPr>
          </a:lstStyle>
          <a:p>
            <a:endParaRPr/>
          </a:p>
        </p:txBody>
      </p:sp>
      <p:sp>
        <p:nvSpPr>
          <p:cNvPr id="46" name="Google Shape;46;p26"/>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6"/>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6"/>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9329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1">
  <p:cSld name="OBJECT 2">
    <p:spTree>
      <p:nvGrpSpPr>
        <p:cNvPr id="1" name="Shape 27"/>
        <p:cNvGrpSpPr/>
        <p:nvPr/>
      </p:nvGrpSpPr>
      <p:grpSpPr>
        <a:xfrm>
          <a:off x="0" y="0"/>
          <a:ext cx="0" cy="0"/>
          <a:chOff x="0" y="0"/>
          <a:chExt cx="0" cy="0"/>
        </a:xfrm>
      </p:grpSpPr>
      <p:sp>
        <p:nvSpPr>
          <p:cNvPr id="28" name="Google Shape;28;g17defa9495f_1_8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17defa9495f_1_8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g17defa9495f_1_8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g17defa9495f_1_8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g17defa9495f_1_8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body" idx="1"/>
          </p:nvPr>
        </p:nvSpPr>
        <p:spPr>
          <a:xfrm>
            <a:off x="1581912" y="2638044"/>
            <a:ext cx="4271771"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52" name="Google Shape;52;p27"/>
          <p:cNvSpPr txBox="1">
            <a:spLocks noGrp="1"/>
          </p:cNvSpPr>
          <p:nvPr>
            <p:ph type="body" idx="2"/>
          </p:nvPr>
        </p:nvSpPr>
        <p:spPr>
          <a:xfrm>
            <a:off x="6338315" y="2638044"/>
            <a:ext cx="4270247"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53" name="Google Shape;53;p27"/>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7"/>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7"/>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48793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6"/>
        <p:cNvGrpSpPr/>
        <p:nvPr/>
      </p:nvGrpSpPr>
      <p:grpSpPr>
        <a:xfrm>
          <a:off x="0" y="0"/>
          <a:ext cx="0" cy="0"/>
          <a:chOff x="0" y="0"/>
          <a:chExt cx="0" cy="0"/>
        </a:xfrm>
      </p:grpSpPr>
      <p:sp>
        <p:nvSpPr>
          <p:cNvPr id="57" name="Google Shape;57;p28"/>
          <p:cNvSpPr txBox="1">
            <a:spLocks noGrp="1"/>
          </p:cNvSpPr>
          <p:nvPr>
            <p:ph type="body" idx="1"/>
          </p:nvPr>
        </p:nvSpPr>
        <p:spPr>
          <a:xfrm>
            <a:off x="158343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58" name="Google Shape;58;p28"/>
          <p:cNvSpPr txBox="1">
            <a:spLocks noGrp="1"/>
          </p:cNvSpPr>
          <p:nvPr>
            <p:ph type="body" idx="2"/>
          </p:nvPr>
        </p:nvSpPr>
        <p:spPr>
          <a:xfrm>
            <a:off x="1583436" y="3143250"/>
            <a:ext cx="4270248"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59" name="Google Shape;59;p28"/>
          <p:cNvSpPr txBox="1">
            <a:spLocks noGrp="1"/>
          </p:cNvSpPr>
          <p:nvPr>
            <p:ph type="body" idx="3"/>
          </p:nvPr>
        </p:nvSpPr>
        <p:spPr>
          <a:xfrm>
            <a:off x="6338316" y="3143250"/>
            <a:ext cx="4253484"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30200" algn="l">
              <a:lnSpc>
                <a:spcPct val="100000"/>
              </a:lnSpc>
              <a:spcBef>
                <a:spcPts val="1000"/>
              </a:spcBef>
              <a:spcAft>
                <a:spcPts val="0"/>
              </a:spcAft>
              <a:buSzPts val="16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60" name="Google Shape;60;p28"/>
          <p:cNvSpPr txBox="1">
            <a:spLocks noGrp="1"/>
          </p:cNvSpPr>
          <p:nvPr>
            <p:ph type="body" idx="4"/>
          </p:nvPr>
        </p:nvSpPr>
        <p:spPr>
          <a:xfrm>
            <a:off x="633831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61" name="Google Shape;61;p28"/>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8"/>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8"/>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4" name="Google Shape;64;p28"/>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73128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9"/>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9"/>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9"/>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2102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0"/>
        <p:cNvGrpSpPr/>
        <p:nvPr/>
      </p:nvGrpSpPr>
      <p:grpSpPr>
        <a:xfrm>
          <a:off x="0" y="0"/>
          <a:ext cx="0" cy="0"/>
          <a:chOff x="0" y="0"/>
          <a:chExt cx="0" cy="0"/>
        </a:xfrm>
      </p:grpSpPr>
      <p:sp>
        <p:nvSpPr>
          <p:cNvPr id="71" name="Google Shape;71;p30"/>
          <p:cNvSpPr/>
          <p:nvPr/>
        </p:nvSpPr>
        <p:spPr>
          <a:xfrm>
            <a:off x="0" y="0"/>
            <a:ext cx="6096000"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0"/>
          <p:cNvSpPr txBox="1">
            <a:spLocks noGrp="1"/>
          </p:cNvSpPr>
          <p:nvPr>
            <p:ph type="title"/>
          </p:nvPr>
        </p:nvSpPr>
        <p:spPr>
          <a:xfrm>
            <a:off x="804672" y="2243828"/>
            <a:ext cx="4486656" cy="1141497"/>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0"/>
          <p:cNvSpPr txBox="1">
            <a:spLocks noGrp="1"/>
          </p:cNvSpPr>
          <p:nvPr>
            <p:ph type="body" idx="1"/>
          </p:nvPr>
        </p:nvSpPr>
        <p:spPr>
          <a:xfrm>
            <a:off x="6736080" y="804672"/>
            <a:ext cx="4815840" cy="5248656"/>
          </a:xfrm>
          <a:prstGeom prst="rect">
            <a:avLst/>
          </a:prstGeom>
          <a:noFill/>
          <a:ln>
            <a:noFill/>
          </a:ln>
        </p:spPr>
        <p:txBody>
          <a:bodyPr spcFirstLastPara="1" wrap="square" lIns="91425" tIns="45700" rIns="91425" bIns="45700" anchor="t" anchorCtr="0">
            <a:normAutofit/>
          </a:bodyPr>
          <a:lstStyle>
            <a:lvl1pPr marL="457200" lvl="0" indent="-349250" algn="l">
              <a:lnSpc>
                <a:spcPct val="100000"/>
              </a:lnSpc>
              <a:spcBef>
                <a:spcPts val="1000"/>
              </a:spcBef>
              <a:spcAft>
                <a:spcPts val="0"/>
              </a:spcAft>
              <a:buSzPts val="1900"/>
              <a:buChar char="•"/>
              <a:defRPr sz="1900">
                <a:solidFill>
                  <a:schemeClr val="dk1"/>
                </a:solidFill>
              </a:defRPr>
            </a:lvl1pPr>
            <a:lvl2pPr marL="914400" lvl="1" indent="-330200" algn="l">
              <a:lnSpc>
                <a:spcPct val="100000"/>
              </a:lnSpc>
              <a:spcBef>
                <a:spcPts val="1000"/>
              </a:spcBef>
              <a:spcAft>
                <a:spcPts val="0"/>
              </a:spcAft>
              <a:buSzPts val="1600"/>
              <a:buChar char="•"/>
              <a:defRPr sz="1600">
                <a:solidFill>
                  <a:schemeClr val="dk1"/>
                </a:solidFill>
              </a:defRPr>
            </a:lvl2pPr>
            <a:lvl3pPr marL="1371600" lvl="2" indent="-330200" algn="l">
              <a:lnSpc>
                <a:spcPct val="100000"/>
              </a:lnSpc>
              <a:spcBef>
                <a:spcPts val="1000"/>
              </a:spcBef>
              <a:spcAft>
                <a:spcPts val="0"/>
              </a:spcAft>
              <a:buSzPts val="1600"/>
              <a:buChar char="•"/>
              <a:defRPr sz="1600">
                <a:solidFill>
                  <a:schemeClr val="dk1"/>
                </a:solidFill>
              </a:defRPr>
            </a:lvl3pPr>
            <a:lvl4pPr marL="1828800" lvl="3" indent="-330200" algn="l">
              <a:lnSpc>
                <a:spcPct val="100000"/>
              </a:lnSpc>
              <a:spcBef>
                <a:spcPts val="1000"/>
              </a:spcBef>
              <a:spcAft>
                <a:spcPts val="0"/>
              </a:spcAft>
              <a:buSzPts val="1600"/>
              <a:buChar char="•"/>
              <a:defRPr sz="1600">
                <a:solidFill>
                  <a:schemeClr val="dk1"/>
                </a:solidFill>
              </a:defRPr>
            </a:lvl4pPr>
            <a:lvl5pPr marL="2286000" lvl="4" indent="-330200" algn="l">
              <a:lnSpc>
                <a:spcPct val="100000"/>
              </a:lnSpc>
              <a:spcBef>
                <a:spcPts val="1000"/>
              </a:spcBef>
              <a:spcAft>
                <a:spcPts val="0"/>
              </a:spcAft>
              <a:buSzPts val="1600"/>
              <a:buChar char="•"/>
              <a:defRPr sz="1600">
                <a:solidFill>
                  <a:schemeClr val="dk1"/>
                </a:solidFill>
              </a:defRPr>
            </a:lvl5pPr>
            <a:lvl6pPr marL="2743200" lvl="5" indent="-330200" algn="l">
              <a:lnSpc>
                <a:spcPct val="100000"/>
              </a:lnSpc>
              <a:spcBef>
                <a:spcPts val="1000"/>
              </a:spcBef>
              <a:spcAft>
                <a:spcPts val="0"/>
              </a:spcAft>
              <a:buSzPts val="1600"/>
              <a:buChar char="•"/>
              <a:defRPr sz="1600"/>
            </a:lvl6pPr>
            <a:lvl7pPr marL="3200400" lvl="6" indent="-330200" algn="l">
              <a:lnSpc>
                <a:spcPct val="100000"/>
              </a:lnSpc>
              <a:spcBef>
                <a:spcPts val="1000"/>
              </a:spcBef>
              <a:spcAft>
                <a:spcPts val="0"/>
              </a:spcAft>
              <a:buSzPts val="1600"/>
              <a:buChar char="•"/>
              <a:defRPr sz="1600"/>
            </a:lvl7pPr>
            <a:lvl8pPr marL="3657600" lvl="7" indent="-330200" algn="l">
              <a:lnSpc>
                <a:spcPct val="100000"/>
              </a:lnSpc>
              <a:spcBef>
                <a:spcPts val="1000"/>
              </a:spcBef>
              <a:spcAft>
                <a:spcPts val="0"/>
              </a:spcAft>
              <a:buSzPts val="1600"/>
              <a:buChar char="•"/>
              <a:defRPr sz="1600"/>
            </a:lvl8pPr>
            <a:lvl9pPr marL="4114800" lvl="8" indent="-330200" algn="l">
              <a:lnSpc>
                <a:spcPct val="100000"/>
              </a:lnSpc>
              <a:spcBef>
                <a:spcPts val="1000"/>
              </a:spcBef>
              <a:spcAft>
                <a:spcPts val="0"/>
              </a:spcAft>
              <a:buSzPts val="1600"/>
              <a:buChar char="•"/>
              <a:defRPr sz="1600"/>
            </a:lvl9pPr>
          </a:lstStyle>
          <a:p>
            <a:endParaRPr/>
          </a:p>
        </p:txBody>
      </p:sp>
      <p:sp>
        <p:nvSpPr>
          <p:cNvPr id="74" name="Google Shape;74;p30"/>
          <p:cNvSpPr txBox="1">
            <a:spLocks noGrp="1"/>
          </p:cNvSpPr>
          <p:nvPr>
            <p:ph type="body" idx="2"/>
          </p:nvPr>
        </p:nvSpPr>
        <p:spPr>
          <a:xfrm>
            <a:off x="1115568" y="3549918"/>
            <a:ext cx="3794760" cy="2194036"/>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75" name="Google Shape;75;p30"/>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0"/>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0"/>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47449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8"/>
        <p:cNvGrpSpPr/>
        <p:nvPr/>
      </p:nvGrpSpPr>
      <p:grpSpPr>
        <a:xfrm>
          <a:off x="0" y="0"/>
          <a:ext cx="0" cy="0"/>
          <a:chOff x="0" y="0"/>
          <a:chExt cx="0" cy="0"/>
        </a:xfrm>
      </p:grpSpPr>
      <p:sp>
        <p:nvSpPr>
          <p:cNvPr id="79" name="Google Shape;79;p31"/>
          <p:cNvSpPr/>
          <p:nvPr/>
        </p:nvSpPr>
        <p:spPr>
          <a:xfrm>
            <a:off x="0" y="0"/>
            <a:ext cx="6095999"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1"/>
          <p:cNvSpPr txBox="1">
            <a:spLocks noGrp="1"/>
          </p:cNvSpPr>
          <p:nvPr>
            <p:ph type="title"/>
          </p:nvPr>
        </p:nvSpPr>
        <p:spPr>
          <a:xfrm>
            <a:off x="808523" y="2243828"/>
            <a:ext cx="4494998" cy="113464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31"/>
          <p:cNvSpPr>
            <a:spLocks noGrp="1"/>
          </p:cNvSpPr>
          <p:nvPr>
            <p:ph type="pic" idx="2"/>
          </p:nvPr>
        </p:nvSpPr>
        <p:spPr>
          <a:xfrm>
            <a:off x="6095999" y="0"/>
            <a:ext cx="6102097" cy="6858000"/>
          </a:xfrm>
          <a:prstGeom prst="rect">
            <a:avLst/>
          </a:prstGeom>
          <a:solidFill>
            <a:srgbClr val="BFBFBF"/>
          </a:solidFill>
          <a:ln>
            <a:noFill/>
          </a:ln>
        </p:spPr>
      </p:sp>
      <p:sp>
        <p:nvSpPr>
          <p:cNvPr id="82" name="Google Shape;82;p31"/>
          <p:cNvSpPr txBox="1">
            <a:spLocks noGrp="1"/>
          </p:cNvSpPr>
          <p:nvPr>
            <p:ph type="body" idx="1"/>
          </p:nvPr>
        </p:nvSpPr>
        <p:spPr>
          <a:xfrm>
            <a:off x="1115568" y="3549918"/>
            <a:ext cx="3794760" cy="2194037"/>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83" name="Google Shape;83;p31"/>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1"/>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1"/>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5350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6"/>
        <p:cNvGrpSpPr/>
        <p:nvPr/>
      </p:nvGrpSpPr>
      <p:grpSpPr>
        <a:xfrm>
          <a:off x="0" y="0"/>
          <a:ext cx="0" cy="0"/>
          <a:chOff x="0" y="0"/>
          <a:chExt cx="0" cy="0"/>
        </a:xfrm>
      </p:grpSpPr>
      <p:sp>
        <p:nvSpPr>
          <p:cNvPr id="87" name="Google Shape;87;p32"/>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32"/>
          <p:cNvSpPr txBox="1">
            <a:spLocks noGrp="1"/>
          </p:cNvSpPr>
          <p:nvPr>
            <p:ph type="body" idx="1"/>
          </p:nvPr>
        </p:nvSpPr>
        <p:spPr>
          <a:xfrm rot="5400000">
            <a:off x="4545009" y="324172"/>
            <a:ext cx="3101983" cy="772972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89" name="Google Shape;89;p32"/>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2"/>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2"/>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8378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2"/>
        <p:cNvGrpSpPr/>
        <p:nvPr/>
      </p:nvGrpSpPr>
      <p:grpSpPr>
        <a:xfrm>
          <a:off x="0" y="0"/>
          <a:ext cx="0" cy="0"/>
          <a:chOff x="0" y="0"/>
          <a:chExt cx="0" cy="0"/>
        </a:xfrm>
      </p:grpSpPr>
      <p:sp>
        <p:nvSpPr>
          <p:cNvPr id="93" name="Google Shape;93;p33"/>
          <p:cNvSpPr txBox="1">
            <a:spLocks noGrp="1"/>
          </p:cNvSpPr>
          <p:nvPr>
            <p:ph type="title"/>
          </p:nvPr>
        </p:nvSpPr>
        <p:spPr>
          <a:xfrm rot="5400000">
            <a:off x="6810676" y="2779696"/>
            <a:ext cx="4983480" cy="1298608"/>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3"/>
          <p:cNvSpPr txBox="1">
            <a:spLocks noGrp="1"/>
          </p:cNvSpPr>
          <p:nvPr>
            <p:ph type="body" idx="1"/>
          </p:nvPr>
        </p:nvSpPr>
        <p:spPr>
          <a:xfrm rot="5400000">
            <a:off x="2838641" y="329756"/>
            <a:ext cx="4983480" cy="619848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95" name="Google Shape;95;p33"/>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3"/>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3"/>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71266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9"/>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9"/>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
        <p:nvSpPr>
          <p:cNvPr id="39" name="Google Shape;39;p25"/>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5"/>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5"/>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42"/>
        <p:cNvGrpSpPr/>
        <p:nvPr/>
      </p:nvGrpSpPr>
      <p:grpSpPr>
        <a:xfrm>
          <a:off x="0" y="0"/>
          <a:ext cx="0" cy="0"/>
          <a:chOff x="0" y="0"/>
          <a:chExt cx="0" cy="0"/>
        </a:xfrm>
      </p:grpSpPr>
      <p:sp>
        <p:nvSpPr>
          <p:cNvPr id="43" name="Google Shape;43;p22"/>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2"/>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45" name="Google Shape;45;p22"/>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2"/>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
        <p:cNvGrpSpPr/>
        <p:nvPr/>
      </p:nvGrpSpPr>
      <p:grpSpPr>
        <a:xfrm>
          <a:off x="0" y="0"/>
          <a:ext cx="0" cy="0"/>
          <a:chOff x="0" y="0"/>
          <a:chExt cx="0" cy="0"/>
        </a:xfrm>
      </p:grpSpPr>
      <p:sp>
        <p:nvSpPr>
          <p:cNvPr id="49" name="Google Shape;49;p24"/>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4"/>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51" name="Google Shape;51;p24"/>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4"/>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2695194" y="4352465"/>
            <a:ext cx="6801612" cy="1265082"/>
          </a:xfrm>
          <a:prstGeom prst="rect">
            <a:avLst/>
          </a:prstGeom>
          <a:noFill/>
          <a:ln>
            <a:noFill/>
          </a:ln>
        </p:spPr>
        <p:txBody>
          <a:bodyPr spcFirstLastPara="1" wrap="square" lIns="91425" tIns="45700" rIns="91425" bIns="45700" anchor="t" anchorCtr="1">
            <a:normAutofit/>
          </a:bodyPr>
          <a:lstStyle>
            <a:lvl1pPr marL="457200" lvl="0" indent="-228600" algn="l">
              <a:lnSpc>
                <a:spcPct val="100000"/>
              </a:lnSpc>
              <a:spcBef>
                <a:spcPts val="1000"/>
              </a:spcBef>
              <a:spcAft>
                <a:spcPts val="0"/>
              </a:spcAft>
              <a:buSzPts val="2000"/>
              <a:buNone/>
              <a:defRPr sz="2000">
                <a:solidFill>
                  <a:schemeClr val="lt1"/>
                </a:solidFill>
              </a:defRPr>
            </a:lvl1pPr>
            <a:lvl2pPr marL="914400" lvl="1" indent="-228600" algn="l">
              <a:lnSpc>
                <a:spcPct val="100000"/>
              </a:lnSpc>
              <a:spcBef>
                <a:spcPts val="1000"/>
              </a:spcBef>
              <a:spcAft>
                <a:spcPts val="0"/>
              </a:spcAft>
              <a:buSzPts val="2000"/>
              <a:buNone/>
              <a:defRPr sz="2000">
                <a:solidFill>
                  <a:schemeClr val="lt1"/>
                </a:solidFill>
              </a:defRPr>
            </a:lvl2pPr>
            <a:lvl3pPr marL="1371600" lvl="2" indent="-228600" algn="l">
              <a:lnSpc>
                <a:spcPct val="100000"/>
              </a:lnSpc>
              <a:spcBef>
                <a:spcPts val="1000"/>
              </a:spcBef>
              <a:spcAft>
                <a:spcPts val="0"/>
              </a:spcAft>
              <a:buSzPts val="1800"/>
              <a:buNone/>
              <a:defRPr sz="1800">
                <a:solidFill>
                  <a:schemeClr val="lt1"/>
                </a:solidFill>
              </a:defRPr>
            </a:lvl3pPr>
            <a:lvl4pPr marL="1828800" lvl="3" indent="-228600" algn="l">
              <a:lnSpc>
                <a:spcPct val="100000"/>
              </a:lnSpc>
              <a:spcBef>
                <a:spcPts val="1000"/>
              </a:spcBef>
              <a:spcAft>
                <a:spcPts val="0"/>
              </a:spcAft>
              <a:buSzPts val="1600"/>
              <a:buNone/>
              <a:defRPr sz="1600">
                <a:solidFill>
                  <a:schemeClr val="lt1"/>
                </a:solidFill>
              </a:defRPr>
            </a:lvl4pPr>
            <a:lvl5pPr marL="2286000" lvl="4" indent="-228600" algn="l">
              <a:lnSpc>
                <a:spcPct val="100000"/>
              </a:lnSpc>
              <a:spcBef>
                <a:spcPts val="1000"/>
              </a:spcBef>
              <a:spcAft>
                <a:spcPts val="0"/>
              </a:spcAft>
              <a:buSzPts val="1600"/>
              <a:buNone/>
              <a:defRPr sz="1600">
                <a:solidFill>
                  <a:schemeClr val="lt1"/>
                </a:solidFill>
              </a:defRPr>
            </a:lvl5pPr>
            <a:lvl6pPr marL="2743200" lvl="5" indent="-228600" algn="l">
              <a:lnSpc>
                <a:spcPct val="100000"/>
              </a:lnSpc>
              <a:spcBef>
                <a:spcPts val="1000"/>
              </a:spcBef>
              <a:spcAft>
                <a:spcPts val="0"/>
              </a:spcAft>
              <a:buSzPts val="1600"/>
              <a:buNone/>
              <a:defRPr sz="1600">
                <a:solidFill>
                  <a:schemeClr val="lt1"/>
                </a:solidFill>
              </a:defRPr>
            </a:lvl6pPr>
            <a:lvl7pPr marL="3200400" lvl="6" indent="-228600" algn="l">
              <a:lnSpc>
                <a:spcPct val="100000"/>
              </a:lnSpc>
              <a:spcBef>
                <a:spcPts val="1000"/>
              </a:spcBef>
              <a:spcAft>
                <a:spcPts val="0"/>
              </a:spcAft>
              <a:buSzPts val="1600"/>
              <a:buNone/>
              <a:defRPr sz="1600">
                <a:solidFill>
                  <a:schemeClr val="lt1"/>
                </a:solidFill>
              </a:defRPr>
            </a:lvl7pPr>
            <a:lvl8pPr marL="3657600" lvl="7" indent="-228600" algn="l">
              <a:lnSpc>
                <a:spcPct val="100000"/>
              </a:lnSpc>
              <a:spcBef>
                <a:spcPts val="1000"/>
              </a:spcBef>
              <a:spcAft>
                <a:spcPts val="0"/>
              </a:spcAft>
              <a:buSzPts val="1600"/>
              <a:buNone/>
              <a:defRPr sz="1600">
                <a:solidFill>
                  <a:schemeClr val="lt1"/>
                </a:solidFill>
              </a:defRPr>
            </a:lvl8pPr>
            <a:lvl9pPr marL="4114800" lvl="8" indent="-228600" algn="l">
              <a:lnSpc>
                <a:spcPct val="100000"/>
              </a:lnSpc>
              <a:spcBef>
                <a:spcPts val="1000"/>
              </a:spcBef>
              <a:spcAft>
                <a:spcPts val="0"/>
              </a:spcAft>
              <a:buSzPts val="1600"/>
              <a:buNone/>
              <a:defRPr sz="1600">
                <a:solidFill>
                  <a:schemeClr val="lt1"/>
                </a:solidFill>
              </a:defRPr>
            </a:lvl9pPr>
          </a:lstStyle>
          <a:p>
            <a:endParaRPr/>
          </a:p>
        </p:txBody>
      </p:sp>
      <p:sp>
        <p:nvSpPr>
          <p:cNvPr id="57" name="Google Shape;57;p26"/>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6"/>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
        <p:cNvGrpSpPr/>
        <p:nvPr/>
      </p:nvGrpSpPr>
      <p:grpSpPr>
        <a:xfrm>
          <a:off x="0" y="0"/>
          <a:ext cx="0" cy="0"/>
          <a:chOff x="0" y="0"/>
          <a:chExt cx="0" cy="0"/>
        </a:xfrm>
      </p:grpSpPr>
      <p:sp>
        <p:nvSpPr>
          <p:cNvPr id="61" name="Google Shape;61;p27"/>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7"/>
          <p:cNvSpPr txBox="1">
            <a:spLocks noGrp="1"/>
          </p:cNvSpPr>
          <p:nvPr>
            <p:ph type="body" idx="1"/>
          </p:nvPr>
        </p:nvSpPr>
        <p:spPr>
          <a:xfrm>
            <a:off x="1581912" y="2638044"/>
            <a:ext cx="4271771"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63" name="Google Shape;63;p27"/>
          <p:cNvSpPr txBox="1">
            <a:spLocks noGrp="1"/>
          </p:cNvSpPr>
          <p:nvPr>
            <p:ph type="body" idx="2"/>
          </p:nvPr>
        </p:nvSpPr>
        <p:spPr>
          <a:xfrm>
            <a:off x="6338315" y="2638044"/>
            <a:ext cx="4270247"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64" name="Google Shape;64;p27"/>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7"/>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
        <p:cNvGrpSpPr/>
        <p:nvPr/>
      </p:nvGrpSpPr>
      <p:grpSpPr>
        <a:xfrm>
          <a:off x="0" y="0"/>
          <a:ext cx="0" cy="0"/>
          <a:chOff x="0" y="0"/>
          <a:chExt cx="0" cy="0"/>
        </a:xfrm>
      </p:grpSpPr>
      <p:sp>
        <p:nvSpPr>
          <p:cNvPr id="68" name="Google Shape;68;p28"/>
          <p:cNvSpPr txBox="1">
            <a:spLocks noGrp="1"/>
          </p:cNvSpPr>
          <p:nvPr>
            <p:ph type="body" idx="1"/>
          </p:nvPr>
        </p:nvSpPr>
        <p:spPr>
          <a:xfrm>
            <a:off x="158343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69" name="Google Shape;69;p28"/>
          <p:cNvSpPr txBox="1">
            <a:spLocks noGrp="1"/>
          </p:cNvSpPr>
          <p:nvPr>
            <p:ph type="body" idx="2"/>
          </p:nvPr>
        </p:nvSpPr>
        <p:spPr>
          <a:xfrm>
            <a:off x="1583436" y="3143250"/>
            <a:ext cx="4270248"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70" name="Google Shape;70;p28"/>
          <p:cNvSpPr txBox="1">
            <a:spLocks noGrp="1"/>
          </p:cNvSpPr>
          <p:nvPr>
            <p:ph type="body" idx="3"/>
          </p:nvPr>
        </p:nvSpPr>
        <p:spPr>
          <a:xfrm>
            <a:off x="6338316" y="3143250"/>
            <a:ext cx="4253484"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30200" algn="l">
              <a:lnSpc>
                <a:spcPct val="100000"/>
              </a:lnSpc>
              <a:spcBef>
                <a:spcPts val="1000"/>
              </a:spcBef>
              <a:spcAft>
                <a:spcPts val="0"/>
              </a:spcAft>
              <a:buSzPts val="16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71" name="Google Shape;71;p28"/>
          <p:cNvSpPr txBox="1">
            <a:spLocks noGrp="1"/>
          </p:cNvSpPr>
          <p:nvPr>
            <p:ph type="body" idx="4"/>
          </p:nvPr>
        </p:nvSpPr>
        <p:spPr>
          <a:xfrm>
            <a:off x="633831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72" name="Google Shape;72;p28"/>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8"/>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
        <p:nvSpPr>
          <p:cNvPr id="75" name="Google Shape;75;p28"/>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heme" Target="../theme/theme2.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FEFEFE"/>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9pPr>
          </a:lstStyle>
          <a:p>
            <a:endParaRPr/>
          </a:p>
        </p:txBody>
      </p:sp>
      <p:sp>
        <p:nvSpPr>
          <p:cNvPr id="12" name="Google Shape;12;p21"/>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9pPr>
          </a:lstStyle>
          <a:p>
            <a:endParaRPr/>
          </a:p>
        </p:txBody>
      </p:sp>
      <p:sp>
        <p:nvSpPr>
          <p:cNvPr id="13" name="Google Shape;13;p21"/>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9pPr>
          </a:lstStyle>
          <a:p>
            <a:endParaRPr/>
          </a:p>
        </p:txBody>
      </p:sp>
      <p:sp>
        <p:nvSpPr>
          <p:cNvPr id="14" name="Google Shape;14;p21"/>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1"/>
        <p:cNvGrpSpPr/>
        <p:nvPr/>
      </p:nvGrpSpPr>
      <p:grpSpPr>
        <a:xfrm>
          <a:off x="0" y="0"/>
          <a:ext cx="0" cy="0"/>
          <a:chOff x="0" y="0"/>
          <a:chExt cx="0" cy="0"/>
        </a:xfrm>
      </p:grpSpPr>
      <p:sp>
        <p:nvSpPr>
          <p:cNvPr id="22" name="Google Shape;22;p20"/>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20"/>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262626"/>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9pPr>
          </a:lstStyle>
          <a:p>
            <a:endParaRPr/>
          </a:p>
        </p:txBody>
      </p:sp>
      <p:sp>
        <p:nvSpPr>
          <p:cNvPr id="24" name="Google Shape;24;p20"/>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25" name="Google Shape;25;p20"/>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26" name="Google Shape;26;p20"/>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1"/>
        <p:cNvGrpSpPr/>
        <p:nvPr/>
      </p:nvGrpSpPr>
      <p:grpSpPr>
        <a:xfrm>
          <a:off x="0" y="0"/>
          <a:ext cx="0" cy="0"/>
          <a:chOff x="0" y="0"/>
          <a:chExt cx="0" cy="0"/>
        </a:xfrm>
      </p:grpSpPr>
      <p:sp>
        <p:nvSpPr>
          <p:cNvPr id="22" name="Google Shape;22;p20"/>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20"/>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262626"/>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9pPr>
          </a:lstStyle>
          <a:p>
            <a:endParaRPr/>
          </a:p>
        </p:txBody>
      </p:sp>
      <p:sp>
        <p:nvSpPr>
          <p:cNvPr id="24" name="Google Shape;24;p20"/>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25" name="Google Shape;25;p20"/>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26" name="Google Shape;26;p20"/>
          <p:cNvSpPr>
            <a:spLocks noGrp="1"/>
          </p:cNvSpPr>
          <p:nvPr>
            <p:ph type="sldNum" idx="12"/>
          </p:nvPr>
        </p:nvSpPr>
        <p:spPr>
          <a:xfrm>
            <a:off x="10758922" y="6217920"/>
            <a:ext cx="365760" cy="365760"/>
          </a:xfrm>
          <a:prstGeom prst="ellipse">
            <a:avLst/>
          </a:prstGeom>
          <a:solidFill>
            <a:srgbClr val="1D1D1D">
              <a:alpha val="69803"/>
            </a:srgbClr>
          </a:solidFill>
          <a:ln>
            <a:noFill/>
          </a:ln>
        </p:spPr>
        <p:txBody>
          <a:bodyPr spcFirstLastPara="1" wrap="square" lIns="18275" tIns="45700" rIns="18275" bIns="45700" anchor="ctr" anchorCtr="0">
            <a:noAutofit/>
          </a:bodyPr>
          <a:lstStyle>
            <a:lvl1pPr marL="0" marR="0" lvl="0" indent="0" algn="ctr" rtl="0">
              <a:spcBef>
                <a:spcPts val="0"/>
              </a:spcBef>
              <a:buNone/>
              <a:defRPr sz="1100" b="0" i="0" u="none" strike="noStrike" cap="none">
                <a:solidFill>
                  <a:srgbClr val="FFFFFF"/>
                </a:solidFill>
                <a:latin typeface="Gill Sans"/>
                <a:ea typeface="Gill Sans"/>
                <a:cs typeface="Gill Sans"/>
                <a:sym typeface="Gill Sans"/>
              </a:defRPr>
            </a:lvl1pPr>
            <a:lvl2pPr marL="0" marR="0" lvl="1" indent="0" algn="ctr" rtl="0">
              <a:spcBef>
                <a:spcPts val="0"/>
              </a:spcBef>
              <a:buNone/>
              <a:defRPr sz="1100" b="0" i="0" u="none" strike="noStrike" cap="none">
                <a:solidFill>
                  <a:srgbClr val="FFFFFF"/>
                </a:solidFill>
                <a:latin typeface="Gill Sans"/>
                <a:ea typeface="Gill Sans"/>
                <a:cs typeface="Gill Sans"/>
                <a:sym typeface="Gill Sans"/>
              </a:defRPr>
            </a:lvl2pPr>
            <a:lvl3pPr marL="0" marR="0" lvl="2" indent="0" algn="ctr" rtl="0">
              <a:spcBef>
                <a:spcPts val="0"/>
              </a:spcBef>
              <a:buNone/>
              <a:defRPr sz="1100" b="0" i="0" u="none" strike="noStrike" cap="none">
                <a:solidFill>
                  <a:srgbClr val="FFFFFF"/>
                </a:solidFill>
                <a:latin typeface="Gill Sans"/>
                <a:ea typeface="Gill Sans"/>
                <a:cs typeface="Gill Sans"/>
                <a:sym typeface="Gill Sans"/>
              </a:defRPr>
            </a:lvl3pPr>
            <a:lvl4pPr marL="0" marR="0" lvl="3" indent="0" algn="ctr" rtl="0">
              <a:spcBef>
                <a:spcPts val="0"/>
              </a:spcBef>
              <a:buNone/>
              <a:defRPr sz="1100" b="0" i="0" u="none" strike="noStrike" cap="none">
                <a:solidFill>
                  <a:srgbClr val="FFFFFF"/>
                </a:solidFill>
                <a:latin typeface="Gill Sans"/>
                <a:ea typeface="Gill Sans"/>
                <a:cs typeface="Gill Sans"/>
                <a:sym typeface="Gill Sans"/>
              </a:defRPr>
            </a:lvl4pPr>
            <a:lvl5pPr marL="0" marR="0" lvl="4" indent="0" algn="ctr" rtl="0">
              <a:spcBef>
                <a:spcPts val="0"/>
              </a:spcBef>
              <a:buNone/>
              <a:defRPr sz="1100" b="0" i="0" u="none" strike="noStrike" cap="none">
                <a:solidFill>
                  <a:srgbClr val="FFFFFF"/>
                </a:solidFill>
                <a:latin typeface="Gill Sans"/>
                <a:ea typeface="Gill Sans"/>
                <a:cs typeface="Gill Sans"/>
                <a:sym typeface="Gill Sans"/>
              </a:defRPr>
            </a:lvl5pPr>
            <a:lvl6pPr marL="0" marR="0" lvl="5" indent="0" algn="ctr" rtl="0">
              <a:spcBef>
                <a:spcPts val="0"/>
              </a:spcBef>
              <a:buNone/>
              <a:defRPr sz="1100" b="0" i="0" u="none" strike="noStrike" cap="none">
                <a:solidFill>
                  <a:srgbClr val="FFFFFF"/>
                </a:solidFill>
                <a:latin typeface="Gill Sans"/>
                <a:ea typeface="Gill Sans"/>
                <a:cs typeface="Gill Sans"/>
                <a:sym typeface="Gill Sans"/>
              </a:defRPr>
            </a:lvl6pPr>
            <a:lvl7pPr marL="0" marR="0" lvl="6" indent="0" algn="ctr" rtl="0">
              <a:spcBef>
                <a:spcPts val="0"/>
              </a:spcBef>
              <a:buNone/>
              <a:defRPr sz="1100" b="0" i="0" u="none" strike="noStrike" cap="none">
                <a:solidFill>
                  <a:srgbClr val="FFFFFF"/>
                </a:solidFill>
                <a:latin typeface="Gill Sans"/>
                <a:ea typeface="Gill Sans"/>
                <a:cs typeface="Gill Sans"/>
                <a:sym typeface="Gill Sans"/>
              </a:defRPr>
            </a:lvl7pPr>
            <a:lvl8pPr marL="0" marR="0" lvl="7" indent="0" algn="ctr" rtl="0">
              <a:spcBef>
                <a:spcPts val="0"/>
              </a:spcBef>
              <a:buNone/>
              <a:defRPr sz="1100" b="0" i="0" u="none" strike="noStrike" cap="none">
                <a:solidFill>
                  <a:srgbClr val="FFFFFF"/>
                </a:solidFill>
                <a:latin typeface="Gill Sans"/>
                <a:ea typeface="Gill Sans"/>
                <a:cs typeface="Gill Sans"/>
                <a:sym typeface="Gill Sans"/>
              </a:defRPr>
            </a:lvl8pPr>
            <a:lvl9pPr marL="0" marR="0" lvl="8" indent="0" algn="ctr" rtl="0">
              <a:spcBef>
                <a:spcPts val="0"/>
              </a:spcBef>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0066643"/>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mailto:Katherine.brownson@usda.gov"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hyperlink" Target="https://www.chesapeake.org/stac/document-library/rising-watershed-and-bay-water-temperatures-ecological-implications-and-management-responses/" TargetMode="External"/><Relationship Id="rId4" Type="http://schemas.openxmlformats.org/officeDocument/2006/relationships/hyperlink" Target="mailto:julie.reichert-nguyen@noa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pn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3000"/>
              <a:buFont typeface="Gill Sans"/>
              <a:buNone/>
            </a:pPr>
            <a:r>
              <a:rPr lang="en-US" sz="3000" b="1"/>
              <a:t>RISING WATER TEMPERATURES:</a:t>
            </a:r>
            <a:endParaRPr sz="3000" b="1"/>
          </a:p>
          <a:p>
            <a:pPr marL="0" lvl="0" indent="0" algn="ctr" rtl="0">
              <a:lnSpc>
                <a:spcPct val="90000"/>
              </a:lnSpc>
              <a:spcBef>
                <a:spcPts val="0"/>
              </a:spcBef>
              <a:spcAft>
                <a:spcPts val="0"/>
              </a:spcAft>
              <a:buClr>
                <a:srgbClr val="262626"/>
              </a:buClr>
              <a:buSzPts val="3000"/>
              <a:buFont typeface="Gill Sans"/>
              <a:buNone/>
            </a:pPr>
            <a:r>
              <a:rPr lang="en-US" sz="3000" b="1"/>
              <a:t>Ecological Implications and Management </a:t>
            </a:r>
            <a:r>
              <a:rPr lang="en-US" sz="30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Recommendations </a:t>
            </a:r>
            <a:r>
              <a:rPr lang="en-US" sz="3000" b="1"/>
              <a:t>from the STAC Workshop </a:t>
            </a:r>
            <a:endParaRPr sz="3000" b="1"/>
          </a:p>
        </p:txBody>
      </p:sp>
      <p:sp>
        <p:nvSpPr>
          <p:cNvPr id="123" name="Google Shape;123;p1"/>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ts val="2000"/>
              <a:buNone/>
            </a:pPr>
            <a:r>
              <a:rPr lang="en-US"/>
              <a:t>Katie Brownson (U.S. Forest Service) </a:t>
            </a:r>
            <a:endParaRPr/>
          </a:p>
          <a:p>
            <a:pPr marL="0" lvl="0" indent="0" algn="ctr" rtl="0">
              <a:lnSpc>
                <a:spcPct val="100000"/>
              </a:lnSpc>
              <a:spcBef>
                <a:spcPts val="0"/>
              </a:spcBef>
              <a:spcAft>
                <a:spcPts val="0"/>
              </a:spcAft>
              <a:buSzPts val="2000"/>
              <a:buNone/>
            </a:pPr>
            <a:r>
              <a:rPr lang="en-US"/>
              <a:t>&amp; </a:t>
            </a:r>
            <a:endParaRPr/>
          </a:p>
          <a:p>
            <a:pPr marL="0" lvl="0" indent="0" algn="ctr" rtl="0">
              <a:lnSpc>
                <a:spcPct val="100000"/>
              </a:lnSpc>
              <a:spcBef>
                <a:spcPts val="0"/>
              </a:spcBef>
              <a:spcAft>
                <a:spcPts val="0"/>
              </a:spcAft>
              <a:buSzPts val="2000"/>
              <a:buNone/>
            </a:pPr>
            <a:r>
              <a:rPr lang="en-US"/>
              <a:t>Julie Reichert-Nguyen (NOAA/Climate Resiliency Workgroup)</a:t>
            </a:r>
            <a:endParaRPr/>
          </a:p>
          <a:p>
            <a:pPr marL="0" lvl="0" indent="0" algn="ctr" rtl="0">
              <a:lnSpc>
                <a:spcPct val="100000"/>
              </a:lnSpc>
              <a:spcBef>
                <a:spcPts val="1000"/>
              </a:spcBef>
              <a:spcAft>
                <a:spcPts val="0"/>
              </a:spcAft>
              <a:buSzPts val="2000"/>
              <a:buNone/>
            </a:pPr>
            <a:r>
              <a:rPr lang="en-US" sz="1700"/>
              <a:t>Water Quality Goal Implementation Team Meeting - April 24. 2023</a:t>
            </a:r>
            <a:endParaRPr sz="17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17434e6b7a8_0_843"/>
          <p:cNvSpPr txBox="1">
            <a:spLocks noGrp="1"/>
          </p:cNvSpPr>
          <p:nvPr>
            <p:ph type="title"/>
          </p:nvPr>
        </p:nvSpPr>
        <p:spPr>
          <a:xfrm>
            <a:off x="2231136" y="9646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1800"/>
              <a:buNone/>
            </a:pPr>
            <a:r>
              <a:rPr lang="en-US"/>
              <a:t>Coldwater Fisheries and Habitat Recommendation</a:t>
            </a:r>
            <a:endParaRPr/>
          </a:p>
        </p:txBody>
      </p:sp>
      <p:sp>
        <p:nvSpPr>
          <p:cNvPr id="171" name="Google Shape;171;g17434e6b7a8_0_843"/>
          <p:cNvSpPr txBox="1">
            <a:spLocks noGrp="1"/>
          </p:cNvSpPr>
          <p:nvPr>
            <p:ph type="body" idx="1"/>
          </p:nvPr>
        </p:nvSpPr>
        <p:spPr>
          <a:xfrm>
            <a:off x="328500" y="2392951"/>
            <a:ext cx="3723900" cy="4228500"/>
          </a:xfrm>
          <a:prstGeom prst="rect">
            <a:avLst/>
          </a:prstGeom>
          <a:noFill/>
          <a:ln>
            <a:noFill/>
          </a:ln>
        </p:spPr>
        <p:txBody>
          <a:bodyPr spcFirstLastPara="1" wrap="square" lIns="91425" tIns="45700" rIns="91425" bIns="45700" anchor="t" anchorCtr="0">
            <a:normAutofit fontScale="92500" lnSpcReduction="10000"/>
          </a:bodyPr>
          <a:lstStyle/>
          <a:p>
            <a:pPr marL="457200" lvl="0" indent="-368300" algn="l" rtl="0">
              <a:lnSpc>
                <a:spcPct val="100000"/>
              </a:lnSpc>
              <a:spcBef>
                <a:spcPts val="1000"/>
              </a:spcBef>
              <a:spcAft>
                <a:spcPts val="0"/>
              </a:spcAft>
              <a:buClr>
                <a:schemeClr val="dk1"/>
              </a:buClr>
              <a:buSzPts val="2200"/>
              <a:buFont typeface="Gill Sans"/>
              <a:buChar char="•"/>
            </a:pPr>
            <a:r>
              <a:rPr lang="en-US" sz="2200">
                <a:solidFill>
                  <a:schemeClr val="dk1"/>
                </a:solidFill>
              </a:rPr>
              <a:t>Chesapeake Bay Program partners need to </a:t>
            </a:r>
            <a:r>
              <a:rPr lang="en-US" sz="2200" b="1">
                <a:solidFill>
                  <a:schemeClr val="dk1"/>
                </a:solidFill>
              </a:rPr>
              <a:t>accelerate conservation</a:t>
            </a:r>
            <a:r>
              <a:rPr lang="en-US" sz="2200">
                <a:solidFill>
                  <a:schemeClr val="dk1"/>
                </a:solidFill>
              </a:rPr>
              <a:t> to protect the coldwater streams now supporting healthy aquatic life, especially native brook trout, which are extremely sensitive to rising water temperatures, and </a:t>
            </a:r>
            <a:r>
              <a:rPr lang="en-US" sz="2200" b="1">
                <a:solidFill>
                  <a:schemeClr val="dk1"/>
                </a:solidFill>
              </a:rPr>
              <a:t>continue resiliency analyses and mapping to focus coldwater habitat restoration efforts.</a:t>
            </a:r>
            <a:endParaRPr sz="3100" b="1"/>
          </a:p>
        </p:txBody>
      </p:sp>
      <p:pic>
        <p:nvPicPr>
          <p:cNvPr id="172" name="Google Shape;172;g17434e6b7a8_0_843"/>
          <p:cNvPicPr preferRelativeResize="0"/>
          <p:nvPr/>
        </p:nvPicPr>
        <p:blipFill rotWithShape="1">
          <a:blip r:embed="rId3">
            <a:alphaModFix/>
          </a:blip>
          <a:srcRect/>
          <a:stretch/>
        </p:blipFill>
        <p:spPr>
          <a:xfrm>
            <a:off x="4244139" y="2562825"/>
            <a:ext cx="7947860" cy="35254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17434e6b7a8_0_851"/>
          <p:cNvSpPr txBox="1">
            <a:spLocks noGrp="1"/>
          </p:cNvSpPr>
          <p:nvPr>
            <p:ph type="title"/>
          </p:nvPr>
        </p:nvSpPr>
        <p:spPr>
          <a:xfrm>
            <a:off x="2231136" y="9646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1800"/>
              <a:buNone/>
            </a:pPr>
            <a:r>
              <a:rPr lang="en-US"/>
              <a:t>Rural Waters and Habitats Recommendation</a:t>
            </a:r>
            <a:endParaRPr/>
          </a:p>
        </p:txBody>
      </p:sp>
      <p:sp>
        <p:nvSpPr>
          <p:cNvPr id="179" name="Google Shape;179;g17434e6b7a8_0_851"/>
          <p:cNvSpPr txBox="1">
            <a:spLocks noGrp="1"/>
          </p:cNvSpPr>
          <p:nvPr>
            <p:ph type="body" idx="1"/>
          </p:nvPr>
        </p:nvSpPr>
        <p:spPr>
          <a:xfrm>
            <a:off x="5348250" y="2638050"/>
            <a:ext cx="4612800" cy="3400800"/>
          </a:xfrm>
          <a:prstGeom prst="rect">
            <a:avLst/>
          </a:prstGeom>
          <a:noFill/>
          <a:ln>
            <a:noFill/>
          </a:ln>
        </p:spPr>
        <p:txBody>
          <a:bodyPr spcFirstLastPara="1" wrap="square" lIns="91425" tIns="45700" rIns="91425" bIns="45700" anchor="t" anchorCtr="0">
            <a:normAutofit/>
          </a:bodyPr>
          <a:lstStyle/>
          <a:p>
            <a:pPr marL="457200" lvl="0" indent="-368300" algn="l" rtl="0">
              <a:lnSpc>
                <a:spcPct val="100000"/>
              </a:lnSpc>
              <a:spcBef>
                <a:spcPts val="1000"/>
              </a:spcBef>
              <a:spcAft>
                <a:spcPts val="0"/>
              </a:spcAft>
              <a:buSzPts val="2200"/>
              <a:buChar char="•"/>
            </a:pPr>
            <a:r>
              <a:rPr lang="en-US" sz="2200"/>
              <a:t>In rural areas, CBP partners should work to s</a:t>
            </a:r>
            <a:r>
              <a:rPr lang="en-US" sz="2200" b="1"/>
              <a:t>trategically restore forests and aquatic habitats </a:t>
            </a:r>
            <a:r>
              <a:rPr lang="en-US" sz="2200"/>
              <a:t>while promoting </a:t>
            </a:r>
            <a:r>
              <a:rPr lang="en-US" sz="2200" b="1"/>
              <a:t>good agricultural stewardship practices </a:t>
            </a:r>
            <a:r>
              <a:rPr lang="en-US" sz="2200"/>
              <a:t>that can reduce the amount of heated runoff being generated by farms</a:t>
            </a:r>
            <a:endParaRPr sz="2200"/>
          </a:p>
        </p:txBody>
      </p:sp>
      <p:pic>
        <p:nvPicPr>
          <p:cNvPr id="180" name="Google Shape;180;g17434e6b7a8_0_851"/>
          <p:cNvPicPr preferRelativeResize="0"/>
          <p:nvPr/>
        </p:nvPicPr>
        <p:blipFill rotWithShape="1">
          <a:blip r:embed="rId3">
            <a:alphaModFix/>
          </a:blip>
          <a:srcRect/>
          <a:stretch/>
        </p:blipFill>
        <p:spPr>
          <a:xfrm>
            <a:off x="460086" y="2533675"/>
            <a:ext cx="4671065" cy="3505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17434e6b7a8_0_857"/>
          <p:cNvSpPr txBox="1">
            <a:spLocks noGrp="1"/>
          </p:cNvSpPr>
          <p:nvPr>
            <p:ph type="title"/>
          </p:nvPr>
        </p:nvSpPr>
        <p:spPr>
          <a:xfrm>
            <a:off x="2231136" y="9646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1800"/>
              <a:buNone/>
            </a:pPr>
            <a:r>
              <a:rPr lang="en-US"/>
              <a:t>Urban Waters and Habitats Recommendation</a:t>
            </a:r>
            <a:endParaRPr/>
          </a:p>
        </p:txBody>
      </p:sp>
      <p:sp>
        <p:nvSpPr>
          <p:cNvPr id="187" name="Google Shape;187;g17434e6b7a8_0_857"/>
          <p:cNvSpPr txBox="1">
            <a:spLocks noGrp="1"/>
          </p:cNvSpPr>
          <p:nvPr>
            <p:ph type="body" idx="1"/>
          </p:nvPr>
        </p:nvSpPr>
        <p:spPr>
          <a:xfrm>
            <a:off x="494425" y="2726875"/>
            <a:ext cx="3778200" cy="3460200"/>
          </a:xfrm>
          <a:prstGeom prst="rect">
            <a:avLst/>
          </a:prstGeom>
          <a:noFill/>
          <a:ln>
            <a:noFill/>
          </a:ln>
        </p:spPr>
        <p:txBody>
          <a:bodyPr spcFirstLastPara="1" wrap="square" lIns="91425" tIns="45700" rIns="91425" bIns="45700" anchor="t" anchorCtr="0">
            <a:normAutofit fontScale="92500" lnSpcReduction="20000"/>
          </a:bodyPr>
          <a:lstStyle/>
          <a:p>
            <a:pPr marL="457200" lvl="0" indent="-357822" algn="l" rtl="0">
              <a:lnSpc>
                <a:spcPct val="100000"/>
              </a:lnSpc>
              <a:spcBef>
                <a:spcPts val="1000"/>
              </a:spcBef>
              <a:spcAft>
                <a:spcPts val="0"/>
              </a:spcAft>
              <a:buSzPct val="100000"/>
              <a:buChar char="•"/>
            </a:pPr>
            <a:r>
              <a:rPr lang="en-US" sz="2200"/>
              <a:t>In urban areas, the CBP partners should i</a:t>
            </a:r>
            <a:r>
              <a:rPr lang="en-US" sz="2200" b="1"/>
              <a:t>ncrease tree canopy, vegetation and practices favoring infiltration</a:t>
            </a:r>
            <a:r>
              <a:rPr lang="en-US" sz="2200"/>
              <a:t> to reduce the amount of heated runoff entering waterways, p</a:t>
            </a:r>
            <a:r>
              <a:rPr lang="en-US" sz="2200" b="1"/>
              <a:t>aying attention to underserved urban areas</a:t>
            </a:r>
            <a:r>
              <a:rPr lang="en-US" sz="2200"/>
              <a:t> which historically suffer the worst heating and human health outcomes.</a:t>
            </a:r>
            <a:endParaRPr sz="2200"/>
          </a:p>
        </p:txBody>
      </p:sp>
      <p:pic>
        <p:nvPicPr>
          <p:cNvPr id="188" name="Google Shape;188;g17434e6b7a8_0_857"/>
          <p:cNvPicPr preferRelativeResize="0"/>
          <p:nvPr/>
        </p:nvPicPr>
        <p:blipFill rotWithShape="1">
          <a:blip r:embed="rId3">
            <a:alphaModFix/>
          </a:blip>
          <a:srcRect/>
          <a:stretch/>
        </p:blipFill>
        <p:spPr>
          <a:xfrm>
            <a:off x="5634527" y="2503200"/>
            <a:ext cx="5862799" cy="3907575"/>
          </a:xfrm>
          <a:prstGeom prst="rect">
            <a:avLst/>
          </a:prstGeom>
          <a:noFill/>
          <a:ln>
            <a:noFill/>
          </a:ln>
        </p:spPr>
      </p:pic>
      <p:sp>
        <p:nvSpPr>
          <p:cNvPr id="189" name="Google Shape;189;g17434e6b7a8_0_857"/>
          <p:cNvSpPr txBox="1"/>
          <p:nvPr/>
        </p:nvSpPr>
        <p:spPr>
          <a:xfrm>
            <a:off x="8792050" y="6410750"/>
            <a:ext cx="5683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Gill Sans"/>
                <a:ea typeface="Gill Sans"/>
                <a:cs typeface="Gill Sans"/>
                <a:sym typeface="Gill Sans"/>
              </a:rPr>
              <a:t>Photo Credit: Leslie Robertson, NASF</a:t>
            </a:r>
            <a:endParaRPr sz="1400" b="0" i="0" u="none" strike="noStrike" cap="none">
              <a:solidFill>
                <a:srgbClr val="000000"/>
              </a:solidFill>
              <a:latin typeface="Gill Sans"/>
              <a:ea typeface="Gill Sans"/>
              <a:cs typeface="Gill Sans"/>
              <a:sym typeface="Gill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17434e6b7a8_0_863"/>
          <p:cNvSpPr txBox="1">
            <a:spLocks noGrp="1"/>
          </p:cNvSpPr>
          <p:nvPr>
            <p:ph type="title"/>
          </p:nvPr>
        </p:nvSpPr>
        <p:spPr>
          <a:xfrm>
            <a:off x="2231136" y="9646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1800"/>
              <a:buNone/>
            </a:pPr>
            <a:r>
              <a:rPr lang="en-US"/>
              <a:t>Best Management Practices (BMPs) Recommendation</a:t>
            </a:r>
            <a:endParaRPr/>
          </a:p>
        </p:txBody>
      </p:sp>
      <p:sp>
        <p:nvSpPr>
          <p:cNvPr id="196" name="Google Shape;196;g17434e6b7a8_0_863"/>
          <p:cNvSpPr txBox="1">
            <a:spLocks noGrp="1"/>
          </p:cNvSpPr>
          <p:nvPr>
            <p:ph type="body" idx="1"/>
          </p:nvPr>
        </p:nvSpPr>
        <p:spPr>
          <a:xfrm>
            <a:off x="102800" y="3068025"/>
            <a:ext cx="5175000" cy="3467400"/>
          </a:xfrm>
          <a:prstGeom prst="rect">
            <a:avLst/>
          </a:prstGeom>
          <a:noFill/>
          <a:ln>
            <a:noFill/>
          </a:ln>
        </p:spPr>
        <p:txBody>
          <a:bodyPr spcFirstLastPara="1" wrap="square" lIns="91425" tIns="45700" rIns="91425" bIns="45700" anchor="t" anchorCtr="0">
            <a:normAutofit/>
          </a:bodyPr>
          <a:lstStyle/>
          <a:p>
            <a:pPr marL="457200" lvl="0" indent="-355600" algn="l" rtl="0">
              <a:lnSpc>
                <a:spcPct val="100000"/>
              </a:lnSpc>
              <a:spcBef>
                <a:spcPts val="1000"/>
              </a:spcBef>
              <a:spcAft>
                <a:spcPts val="0"/>
              </a:spcAft>
              <a:buSzPts val="2000"/>
              <a:buChar char="•"/>
            </a:pPr>
            <a:r>
              <a:rPr lang="en-US" sz="2000"/>
              <a:t>The CBP partners should work to </a:t>
            </a:r>
            <a:r>
              <a:rPr lang="en-US" sz="2000" b="1"/>
              <a:t>minimize the extent to which water quality BMPs are further heating waterways and strategically use cooling BMPs</a:t>
            </a:r>
            <a:r>
              <a:rPr lang="en-US" sz="2000"/>
              <a:t> to counteract the warming effects of climate change and land use where possible</a:t>
            </a:r>
            <a:endParaRPr sz="2000"/>
          </a:p>
        </p:txBody>
      </p:sp>
      <p:pic>
        <p:nvPicPr>
          <p:cNvPr id="197" name="Google Shape;197;g17434e6b7a8_0_863"/>
          <p:cNvPicPr preferRelativeResize="0"/>
          <p:nvPr/>
        </p:nvPicPr>
        <p:blipFill rotWithShape="1">
          <a:blip r:embed="rId3">
            <a:alphaModFix/>
          </a:blip>
          <a:srcRect/>
          <a:stretch/>
        </p:blipFill>
        <p:spPr>
          <a:xfrm>
            <a:off x="5589525" y="2720550"/>
            <a:ext cx="6030850" cy="362491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17434e6b7a8_0_869"/>
          <p:cNvSpPr txBox="1">
            <a:spLocks noGrp="1"/>
          </p:cNvSpPr>
          <p:nvPr>
            <p:ph type="title"/>
          </p:nvPr>
        </p:nvSpPr>
        <p:spPr>
          <a:xfrm>
            <a:off x="2231136" y="9646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1800"/>
              <a:buNone/>
            </a:pPr>
            <a:r>
              <a:rPr lang="en-US"/>
              <a:t>State Temperature Water Quality Standards Recommendation</a:t>
            </a:r>
            <a:endParaRPr/>
          </a:p>
        </p:txBody>
      </p:sp>
      <p:sp>
        <p:nvSpPr>
          <p:cNvPr id="204" name="Google Shape;204;g17434e6b7a8_0_869"/>
          <p:cNvSpPr txBox="1">
            <a:spLocks noGrp="1"/>
          </p:cNvSpPr>
          <p:nvPr>
            <p:ph type="body" idx="1"/>
          </p:nvPr>
        </p:nvSpPr>
        <p:spPr>
          <a:xfrm>
            <a:off x="2231136" y="2638044"/>
            <a:ext cx="7729800" cy="3102000"/>
          </a:xfrm>
          <a:prstGeom prst="rect">
            <a:avLst/>
          </a:prstGeom>
          <a:noFill/>
          <a:ln>
            <a:noFill/>
          </a:ln>
        </p:spPr>
        <p:txBody>
          <a:bodyPr spcFirstLastPara="1" wrap="square" lIns="91425" tIns="45700" rIns="91425" bIns="45700" anchor="t" anchorCtr="0">
            <a:normAutofit/>
          </a:bodyPr>
          <a:lstStyle/>
          <a:p>
            <a:pPr marL="457200" lvl="0" indent="-368300" algn="l" rtl="0">
              <a:lnSpc>
                <a:spcPct val="100000"/>
              </a:lnSpc>
              <a:spcBef>
                <a:spcPts val="1000"/>
              </a:spcBef>
              <a:spcAft>
                <a:spcPts val="0"/>
              </a:spcAft>
              <a:buSzPts val="2200"/>
              <a:buChar char="•"/>
            </a:pPr>
            <a:r>
              <a:rPr lang="en-US" sz="2200"/>
              <a:t>Given the vital role of Clean Water Act water quality standards (WQS) in focusing federal, state, local and private actions to protect water quality and aquatic life, the states and EPA should </a:t>
            </a:r>
            <a:r>
              <a:rPr lang="en-US" sz="2200" b="1"/>
              <a:t>review and modernize the components of current WQS systems</a:t>
            </a:r>
            <a:r>
              <a:rPr lang="en-US" sz="2200"/>
              <a:t> that would strengthen their capability </a:t>
            </a:r>
            <a:r>
              <a:rPr lang="en-US" sz="2200" b="1"/>
              <a:t>to address climate-related rising water temperatures and drive area-targeted protection and restoration strategies.</a:t>
            </a:r>
            <a:endParaRPr sz="2200"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17434e6b7a8_0_875"/>
          <p:cNvSpPr txBox="1">
            <a:spLocks noGrp="1"/>
          </p:cNvSpPr>
          <p:nvPr>
            <p:ph type="title"/>
          </p:nvPr>
        </p:nvSpPr>
        <p:spPr>
          <a:xfrm>
            <a:off x="2231136" y="9646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1800"/>
              <a:buNone/>
            </a:pPr>
            <a:r>
              <a:rPr lang="en-US"/>
              <a:t>Overarching Recommendation for Research </a:t>
            </a:r>
            <a:endParaRPr/>
          </a:p>
        </p:txBody>
      </p:sp>
      <p:sp>
        <p:nvSpPr>
          <p:cNvPr id="211" name="Google Shape;211;g17434e6b7a8_0_875"/>
          <p:cNvSpPr txBox="1">
            <a:spLocks noGrp="1"/>
          </p:cNvSpPr>
          <p:nvPr>
            <p:ph type="body" idx="1"/>
          </p:nvPr>
        </p:nvSpPr>
        <p:spPr>
          <a:xfrm>
            <a:off x="386711" y="2224841"/>
            <a:ext cx="4439400" cy="4506815"/>
          </a:xfrm>
          <a:prstGeom prst="rect">
            <a:avLst/>
          </a:prstGeom>
          <a:noFill/>
          <a:ln>
            <a:noFill/>
          </a:ln>
        </p:spPr>
        <p:txBody>
          <a:bodyPr spcFirstLastPara="1" wrap="square" lIns="91425" tIns="45700" rIns="91425" bIns="45700" anchor="t" anchorCtr="0">
            <a:normAutofit fontScale="92500"/>
          </a:bodyPr>
          <a:lstStyle/>
          <a:p>
            <a:pPr marL="457200" lvl="0" indent="-368300" algn="l" rtl="0">
              <a:lnSpc>
                <a:spcPct val="100000"/>
              </a:lnSpc>
              <a:spcBef>
                <a:spcPts val="1000"/>
              </a:spcBef>
              <a:spcAft>
                <a:spcPts val="0"/>
              </a:spcAft>
              <a:buSzPts val="2200"/>
              <a:buChar char="•"/>
            </a:pPr>
            <a:r>
              <a:rPr lang="en-US" sz="2200" dirty="0"/>
              <a:t>The CBP partners should enhance and facilitate partnership efforts to collect data and develop tools needed to fill critical knowledge gaps, </a:t>
            </a:r>
            <a:r>
              <a:rPr lang="en-US" sz="2200" b="1" dirty="0"/>
              <a:t>improve understanding of the impacts of rising temperatures on aquatic ecosystems, and inform management decisions.</a:t>
            </a:r>
          </a:p>
          <a:p>
            <a:pPr marL="457200" lvl="0" indent="-368300" algn="l" rtl="0">
              <a:lnSpc>
                <a:spcPct val="100000"/>
              </a:lnSpc>
              <a:spcBef>
                <a:spcPts val="1000"/>
              </a:spcBef>
              <a:spcAft>
                <a:spcPts val="0"/>
              </a:spcAft>
              <a:buSzPts val="2200"/>
              <a:buChar char="•"/>
            </a:pPr>
            <a:r>
              <a:rPr lang="en-US" sz="2200" b="1" dirty="0"/>
              <a:t>Potential role for WQGIT: Conduct a robust assessment of which BMPs are heaters and coolers</a:t>
            </a:r>
            <a:endParaRPr sz="2200" dirty="0"/>
          </a:p>
        </p:txBody>
      </p:sp>
      <p:pic>
        <p:nvPicPr>
          <p:cNvPr id="212" name="Google Shape;212;g17434e6b7a8_0_875"/>
          <p:cNvPicPr preferRelativeResize="0"/>
          <p:nvPr/>
        </p:nvPicPr>
        <p:blipFill rotWithShape="1">
          <a:blip r:embed="rId3">
            <a:alphaModFix/>
          </a:blip>
          <a:srcRect/>
          <a:stretch/>
        </p:blipFill>
        <p:spPr>
          <a:xfrm>
            <a:off x="5274394" y="2529524"/>
            <a:ext cx="6386531" cy="3897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17434e6b7a8_0_881"/>
          <p:cNvSpPr txBox="1">
            <a:spLocks noGrp="1"/>
          </p:cNvSpPr>
          <p:nvPr>
            <p:ph type="title"/>
          </p:nvPr>
        </p:nvSpPr>
        <p:spPr>
          <a:xfrm>
            <a:off x="2231136" y="9646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1800"/>
              <a:buNone/>
            </a:pPr>
            <a:r>
              <a:rPr lang="en-US"/>
              <a:t>Overarching Recommendation for Monitoring and Analysis</a:t>
            </a:r>
            <a:endParaRPr/>
          </a:p>
        </p:txBody>
      </p:sp>
      <p:sp>
        <p:nvSpPr>
          <p:cNvPr id="219" name="Google Shape;219;g17434e6b7a8_0_881"/>
          <p:cNvSpPr txBox="1">
            <a:spLocks noGrp="1"/>
          </p:cNvSpPr>
          <p:nvPr>
            <p:ph type="body" idx="1"/>
          </p:nvPr>
        </p:nvSpPr>
        <p:spPr>
          <a:xfrm>
            <a:off x="4125736" y="2588694"/>
            <a:ext cx="7729800" cy="3102000"/>
          </a:xfrm>
          <a:prstGeom prst="rect">
            <a:avLst/>
          </a:prstGeom>
          <a:noFill/>
          <a:ln>
            <a:noFill/>
          </a:ln>
        </p:spPr>
        <p:txBody>
          <a:bodyPr spcFirstLastPara="1" wrap="square" lIns="91425" tIns="45700" rIns="91425" bIns="45700" anchor="t" anchorCtr="0">
            <a:normAutofit/>
          </a:bodyPr>
          <a:lstStyle/>
          <a:p>
            <a:pPr marL="457200" lvl="0" indent="-368300" algn="l" rtl="0">
              <a:lnSpc>
                <a:spcPct val="100000"/>
              </a:lnSpc>
              <a:spcBef>
                <a:spcPts val="1000"/>
              </a:spcBef>
              <a:spcAft>
                <a:spcPts val="0"/>
              </a:spcAft>
              <a:buSzPts val="2200"/>
              <a:buChar char="•"/>
            </a:pPr>
            <a:r>
              <a:rPr lang="en-US" sz="2200"/>
              <a:t>The CBP partners should </a:t>
            </a:r>
            <a:r>
              <a:rPr lang="en-US" sz="2200" b="1"/>
              <a:t>increase monitoring of water temperature in smaller streams</a:t>
            </a:r>
            <a:r>
              <a:rPr lang="en-US" sz="2200"/>
              <a:t>, and further analyze existing data from larger streams and rivers, to </a:t>
            </a:r>
            <a:r>
              <a:rPr lang="en-US" sz="2200" b="1"/>
              <a:t>improve understanding of the effectiveness of restoration and conservation of stream communities and fisheries</a:t>
            </a:r>
            <a:r>
              <a:rPr lang="en-US" sz="2200"/>
              <a:t> in the face of land-use and climate change.</a:t>
            </a:r>
            <a:endParaRPr sz="2200"/>
          </a:p>
        </p:txBody>
      </p:sp>
      <p:pic>
        <p:nvPicPr>
          <p:cNvPr id="220" name="Google Shape;220;g17434e6b7a8_0_881"/>
          <p:cNvPicPr preferRelativeResize="0"/>
          <p:nvPr/>
        </p:nvPicPr>
        <p:blipFill rotWithShape="1">
          <a:blip r:embed="rId3">
            <a:alphaModFix/>
          </a:blip>
          <a:srcRect/>
          <a:stretch/>
        </p:blipFill>
        <p:spPr>
          <a:xfrm>
            <a:off x="1034125" y="2259700"/>
            <a:ext cx="3002800" cy="4458825"/>
          </a:xfrm>
          <a:prstGeom prst="rect">
            <a:avLst/>
          </a:prstGeom>
          <a:noFill/>
          <a:ln>
            <a:noFill/>
          </a:ln>
        </p:spPr>
      </p:pic>
      <p:sp>
        <p:nvSpPr>
          <p:cNvPr id="221" name="Google Shape;221;g17434e6b7a8_0_881"/>
          <p:cNvSpPr txBox="1"/>
          <p:nvPr/>
        </p:nvSpPr>
        <p:spPr>
          <a:xfrm>
            <a:off x="4125725" y="6220975"/>
            <a:ext cx="3000000" cy="5403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0"/>
              </a:spcBef>
              <a:spcAft>
                <a:spcPts val="0"/>
              </a:spcAft>
              <a:buClr>
                <a:srgbClr val="000000"/>
              </a:buClr>
              <a:buSzPts val="1100"/>
              <a:buFont typeface="Arial"/>
              <a:buNone/>
            </a:pPr>
            <a:r>
              <a:rPr lang="en-US" sz="1100" b="0" i="0" u="none" strike="noStrike" cap="none">
                <a:solidFill>
                  <a:schemeClr val="dk1"/>
                </a:solidFill>
                <a:latin typeface="Century Gothic"/>
                <a:ea typeface="Century Gothic"/>
                <a:cs typeface="Century Gothic"/>
                <a:sym typeface="Century Gothic"/>
              </a:rPr>
              <a:t>Source: John Clune, Tammy Zimmerman, James Colgin, Charlie Sandusky, USGS</a:t>
            </a:r>
            <a:endParaRPr sz="13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17434e6b7a8_0_887"/>
          <p:cNvSpPr txBox="1">
            <a:spLocks noGrp="1"/>
          </p:cNvSpPr>
          <p:nvPr>
            <p:ph type="title"/>
          </p:nvPr>
        </p:nvSpPr>
        <p:spPr>
          <a:xfrm>
            <a:off x="2231136" y="9646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1800"/>
              <a:buNone/>
            </a:pPr>
            <a:r>
              <a:rPr lang="en-US"/>
              <a:t>Overarching Recommendation for Watershed Modeling</a:t>
            </a:r>
            <a:endParaRPr/>
          </a:p>
        </p:txBody>
      </p:sp>
      <p:sp>
        <p:nvSpPr>
          <p:cNvPr id="228" name="Google Shape;228;g17434e6b7a8_0_887"/>
          <p:cNvSpPr txBox="1">
            <a:spLocks noGrp="1"/>
          </p:cNvSpPr>
          <p:nvPr>
            <p:ph type="body" idx="1"/>
          </p:nvPr>
        </p:nvSpPr>
        <p:spPr>
          <a:xfrm>
            <a:off x="415475" y="2855125"/>
            <a:ext cx="7404692" cy="3637800"/>
          </a:xfrm>
          <a:prstGeom prst="rect">
            <a:avLst/>
          </a:prstGeom>
          <a:noFill/>
          <a:ln>
            <a:noFill/>
          </a:ln>
        </p:spPr>
        <p:txBody>
          <a:bodyPr spcFirstLastPara="1" wrap="square" lIns="91425" tIns="45700" rIns="91425" bIns="45700" anchor="t" anchorCtr="0">
            <a:normAutofit lnSpcReduction="10000"/>
          </a:bodyPr>
          <a:lstStyle/>
          <a:p>
            <a:pPr marL="457200" lvl="0" indent="-368300" algn="l" rtl="0">
              <a:lnSpc>
                <a:spcPct val="100000"/>
              </a:lnSpc>
              <a:spcBef>
                <a:spcPts val="1000"/>
              </a:spcBef>
              <a:spcAft>
                <a:spcPts val="0"/>
              </a:spcAft>
              <a:buSzPts val="2200"/>
              <a:buChar char="•"/>
            </a:pPr>
            <a:r>
              <a:rPr lang="en-US" sz="2200" dirty="0"/>
              <a:t>The CBP partnership should develop new modeling tools and expand the use of CAST and the Chesapeake Healthy Watershed Assessment to better inform the management of watershed fisheries and ecosystems.</a:t>
            </a:r>
          </a:p>
          <a:p>
            <a:pPr marL="457200" lvl="0" indent="-368300" algn="l" rtl="0">
              <a:lnSpc>
                <a:spcPct val="100000"/>
              </a:lnSpc>
              <a:spcBef>
                <a:spcPts val="1000"/>
              </a:spcBef>
              <a:spcAft>
                <a:spcPts val="0"/>
              </a:spcAft>
              <a:buSzPts val="2200"/>
              <a:buChar char="•"/>
            </a:pPr>
            <a:r>
              <a:rPr lang="en-US" sz="2200" dirty="0"/>
              <a:t>Potential role for WQ GIT/Modeling/CAST Teams: </a:t>
            </a:r>
          </a:p>
          <a:p>
            <a:pPr lvl="1" indent="-368300">
              <a:buSzPts val="2200"/>
            </a:pPr>
            <a:r>
              <a:rPr lang="en-US" sz="2000" dirty="0"/>
              <a:t>Develop fine-scale, process-based local models in selected areas that better simulate the influence of land use and groundwater on local stream temperatures</a:t>
            </a:r>
          </a:p>
          <a:p>
            <a:pPr lvl="1" indent="-368300">
              <a:buSzPts val="2200"/>
            </a:pPr>
            <a:r>
              <a:rPr lang="en-US" sz="2000" dirty="0"/>
              <a:t>Develop CAST scenario outputs related to temperature, fisheries and biota</a:t>
            </a:r>
            <a:endParaRPr sz="2000" dirty="0"/>
          </a:p>
        </p:txBody>
      </p:sp>
      <p:pic>
        <p:nvPicPr>
          <p:cNvPr id="231" name="Google Shape;231;g17434e6b7a8_0_887"/>
          <p:cNvPicPr preferRelativeResize="0"/>
          <p:nvPr/>
        </p:nvPicPr>
        <p:blipFill rotWithShape="1">
          <a:blip r:embed="rId3">
            <a:alphaModFix/>
          </a:blip>
          <a:srcRect l="26931" t="11982" r="56256" b="25672"/>
          <a:stretch/>
        </p:blipFill>
        <p:spPr>
          <a:xfrm>
            <a:off x="8744154" y="2727442"/>
            <a:ext cx="1667149" cy="307897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17434e6b7a8_0_758"/>
          <p:cNvSpPr txBox="1">
            <a:spLocks noGrp="1"/>
          </p:cNvSpPr>
          <p:nvPr>
            <p:ph type="ctrTitle"/>
          </p:nvPr>
        </p:nvSpPr>
        <p:spPr>
          <a:xfrm>
            <a:off x="1600200" y="2386744"/>
            <a:ext cx="8991600" cy="16458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6"/>
              </a:buClr>
              <a:buSzPts val="9600"/>
              <a:buFont typeface="Calibri"/>
              <a:buNone/>
            </a:pPr>
            <a:r>
              <a:rPr lang="en-US" sz="9600" b="1">
                <a:solidFill>
                  <a:schemeClr val="accent1"/>
                </a:solidFill>
              </a:rPr>
              <a:t>TIDAL</a:t>
            </a:r>
            <a:endParaRPr sz="9600" b="1">
              <a:solidFill>
                <a:schemeClr val="accent1"/>
              </a:solidFill>
            </a:endParaRPr>
          </a:p>
        </p:txBody>
      </p:sp>
      <p:sp>
        <p:nvSpPr>
          <p:cNvPr id="237" name="Google Shape;237;g17434e6b7a8_0_758"/>
          <p:cNvSpPr txBox="1">
            <a:spLocks noGrp="1"/>
          </p:cNvSpPr>
          <p:nvPr>
            <p:ph type="subTitle" idx="1"/>
          </p:nvPr>
        </p:nvSpPr>
        <p:spPr>
          <a:xfrm>
            <a:off x="2695194" y="4352544"/>
            <a:ext cx="6801600" cy="1239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Ecological Impacts, Science Needs &amp; </a:t>
            </a:r>
            <a:endParaRPr/>
          </a:p>
          <a:p>
            <a:pPr marL="0" lvl="0" indent="0" algn="ctr" rtl="0">
              <a:lnSpc>
                <a:spcPct val="90000"/>
              </a:lnSpc>
              <a:spcBef>
                <a:spcPts val="1000"/>
              </a:spcBef>
              <a:spcAft>
                <a:spcPts val="0"/>
              </a:spcAft>
              <a:buClr>
                <a:schemeClr val="dk1"/>
              </a:buClr>
              <a:buSzPts val="2400"/>
              <a:buNone/>
            </a:pPr>
            <a:r>
              <a:rPr lang="en-US"/>
              <a:t>Recommendations</a:t>
            </a:r>
            <a:endParaRPr/>
          </a:p>
        </p:txBody>
      </p:sp>
      <p:sp>
        <p:nvSpPr>
          <p:cNvPr id="238" name="Google Shape;238;g17434e6b7a8_0_758"/>
          <p:cNvSpPr txBox="1"/>
          <p:nvPr/>
        </p:nvSpPr>
        <p:spPr>
          <a:xfrm>
            <a:off x="1126176" y="5165209"/>
            <a:ext cx="9939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Leads: Julie Reichert-Nguyen (NOAA), Bruce Vogt (NOAA), Brooke Landry (MD DNR), Rich Batiuk (Coastwise Partners) &amp; Jamileh Soueidan (CRC/NOAA) </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220f8bf31e9_0_0"/>
          <p:cNvSpPr txBox="1"/>
          <p:nvPr/>
        </p:nvSpPr>
        <p:spPr>
          <a:xfrm>
            <a:off x="0" y="0"/>
            <a:ext cx="10089000" cy="8496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dk1"/>
                </a:solidFill>
                <a:latin typeface="Gill Sans"/>
                <a:ea typeface="Gill Sans"/>
                <a:cs typeface="Gill Sans"/>
                <a:sym typeface="Gill Sans"/>
              </a:rPr>
              <a:t>Rising Tidal Water Temperatures:</a:t>
            </a:r>
            <a:endParaRPr sz="2800" b="1" i="0" u="none" strike="noStrike" cap="none">
              <a:solidFill>
                <a:schemeClr val="dk1"/>
              </a:solidFill>
              <a:latin typeface="Gill Sans"/>
              <a:ea typeface="Gill Sans"/>
              <a:cs typeface="Gill Sans"/>
              <a:sym typeface="Gill Sans"/>
            </a:endParaRPr>
          </a:p>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chemeClr val="dk1"/>
                </a:solidFill>
                <a:latin typeface="Gill Sans"/>
                <a:ea typeface="Gill Sans"/>
                <a:cs typeface="Gill Sans"/>
                <a:sym typeface="Gill Sans"/>
              </a:rPr>
              <a:t>Ecological Impacts to Living Resources and Habitats</a:t>
            </a:r>
            <a:endParaRPr sz="2000" b="1" i="0" u="none" strike="noStrike" cap="none">
              <a:solidFill>
                <a:schemeClr val="dk1"/>
              </a:solidFill>
              <a:latin typeface="Gill Sans"/>
              <a:ea typeface="Gill Sans"/>
              <a:cs typeface="Gill Sans"/>
              <a:sym typeface="Gill Sans"/>
            </a:endParaRPr>
          </a:p>
        </p:txBody>
      </p:sp>
      <p:pic>
        <p:nvPicPr>
          <p:cNvPr id="245" name="Google Shape;245;g220f8bf31e9_0_0"/>
          <p:cNvPicPr preferRelativeResize="0"/>
          <p:nvPr/>
        </p:nvPicPr>
        <p:blipFill rotWithShape="1">
          <a:blip r:embed="rId3">
            <a:alphaModFix/>
          </a:blip>
          <a:srcRect/>
          <a:stretch/>
        </p:blipFill>
        <p:spPr>
          <a:xfrm>
            <a:off x="284400" y="1495450"/>
            <a:ext cx="2578169" cy="4571156"/>
          </a:xfrm>
          <a:prstGeom prst="rect">
            <a:avLst/>
          </a:prstGeom>
          <a:noFill/>
          <a:ln>
            <a:noFill/>
          </a:ln>
        </p:spPr>
      </p:pic>
      <p:sp>
        <p:nvSpPr>
          <p:cNvPr id="246" name="Google Shape;246;g220f8bf31e9_0_0"/>
          <p:cNvSpPr/>
          <p:nvPr/>
        </p:nvSpPr>
        <p:spPr>
          <a:xfrm rot="6975172">
            <a:off x="2136593" y="4444690"/>
            <a:ext cx="1452750" cy="318779"/>
          </a:xfrm>
          <a:prstGeom prst="leftArrow">
            <a:avLst>
              <a:gd name="adj1" fmla="val 50000"/>
              <a:gd name="adj2" fmla="val 50000"/>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7" name="Google Shape;247;g220f8bf31e9_0_0"/>
          <p:cNvSpPr/>
          <p:nvPr/>
        </p:nvSpPr>
        <p:spPr>
          <a:xfrm rot="2678996">
            <a:off x="1330240" y="5662723"/>
            <a:ext cx="1458223" cy="317357"/>
          </a:xfrm>
          <a:prstGeom prst="leftArrow">
            <a:avLst>
              <a:gd name="adj1" fmla="val 50000"/>
              <a:gd name="adj2" fmla="val 50000"/>
            </a:avLst>
          </a:prstGeom>
          <a:solidFill>
            <a:srgbClr val="4472C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8" name="Google Shape;248;g220f8bf31e9_0_0"/>
          <p:cNvSpPr txBox="1">
            <a:spLocks noGrp="1"/>
          </p:cNvSpPr>
          <p:nvPr>
            <p:ph type="body" idx="4294967295"/>
          </p:nvPr>
        </p:nvSpPr>
        <p:spPr>
          <a:xfrm>
            <a:off x="2930575" y="1185438"/>
            <a:ext cx="4857900" cy="5574300"/>
          </a:xfrm>
          <a:prstGeom prst="rect">
            <a:avLst/>
          </a:prstGeom>
          <a:noFill/>
          <a:ln>
            <a:noFill/>
          </a:ln>
        </p:spPr>
        <p:txBody>
          <a:bodyPr spcFirstLastPara="1" wrap="square" lIns="91425" tIns="45700" rIns="91425" bIns="45700" anchor="t" anchorCtr="0">
            <a:normAutofit lnSpcReduction="10000"/>
          </a:bodyPr>
          <a:lstStyle/>
          <a:p>
            <a:pPr marL="457200" lvl="0" indent="-355600" algn="l" rtl="0">
              <a:lnSpc>
                <a:spcPct val="100000"/>
              </a:lnSpc>
              <a:spcBef>
                <a:spcPts val="1000"/>
              </a:spcBef>
              <a:spcAft>
                <a:spcPts val="0"/>
              </a:spcAft>
              <a:buSzPts val="2000"/>
              <a:buChar char="•"/>
            </a:pPr>
            <a:r>
              <a:rPr lang="en-US" sz="2000"/>
              <a:t>Changes in habitat suitability for vulnerable species (e.g., striped bass, eelgrass) from multiple stressors and extreme events</a:t>
            </a:r>
            <a:endParaRPr sz="2000"/>
          </a:p>
          <a:p>
            <a:pPr marL="457200" lvl="0" indent="-355600" algn="l" rtl="0">
              <a:spcBef>
                <a:spcPts val="1000"/>
              </a:spcBef>
              <a:spcAft>
                <a:spcPts val="0"/>
              </a:spcAft>
              <a:buSzPts val="2000"/>
              <a:buChar char="•"/>
            </a:pPr>
            <a:r>
              <a:rPr lang="en-US" sz="2000"/>
              <a:t>Impacts to fisheries from rising water temperature may be positive or negative depending on species, life stage, habitat requirements, and occurrence of other stressors.</a:t>
            </a:r>
            <a:endParaRPr sz="2000"/>
          </a:p>
          <a:p>
            <a:pPr marL="457200" lvl="0" indent="-355600" algn="l" rtl="0">
              <a:spcBef>
                <a:spcPts val="1000"/>
              </a:spcBef>
              <a:spcAft>
                <a:spcPts val="0"/>
              </a:spcAft>
              <a:buSzPts val="2000"/>
              <a:buChar char="•"/>
            </a:pPr>
            <a:r>
              <a:rPr lang="en-US" sz="2000"/>
              <a:t>Eelgrass is negatively affected by rising water temperature, while other species (e.g., widgeongrass, freshwater species) may be more heat tolerant.</a:t>
            </a:r>
            <a:endParaRPr sz="2000"/>
          </a:p>
          <a:p>
            <a:pPr marL="457200" lvl="0" indent="-355600" algn="l" rtl="0">
              <a:spcBef>
                <a:spcPts val="1000"/>
              </a:spcBef>
              <a:spcAft>
                <a:spcPts val="1000"/>
              </a:spcAft>
              <a:buSzPts val="2000"/>
              <a:buChar char="•"/>
            </a:pPr>
            <a:r>
              <a:rPr lang="en-US" sz="2000"/>
              <a:t>Northward shifts in species range and habitats. Species from the south are becoming more prevalent.</a:t>
            </a:r>
            <a:endParaRPr sz="2000"/>
          </a:p>
        </p:txBody>
      </p:sp>
      <p:graphicFrame>
        <p:nvGraphicFramePr>
          <p:cNvPr id="249" name="Google Shape;249;g220f8bf31e9_0_0"/>
          <p:cNvGraphicFramePr/>
          <p:nvPr/>
        </p:nvGraphicFramePr>
        <p:xfrm>
          <a:off x="7856500" y="1127200"/>
          <a:ext cx="4225025" cy="4639165"/>
        </p:xfrm>
        <a:graphic>
          <a:graphicData uri="http://schemas.openxmlformats.org/drawingml/2006/table">
            <a:tbl>
              <a:tblPr>
                <a:noFill/>
                <a:tableStyleId>{9E0A8607-98C1-45B4-A04D-1B0BB48D2195}</a:tableStyleId>
              </a:tblPr>
              <a:tblGrid>
                <a:gridCol w="1565275">
                  <a:extLst>
                    <a:ext uri="{9D8B030D-6E8A-4147-A177-3AD203B41FA5}">
                      <a16:colId xmlns:a16="http://schemas.microsoft.com/office/drawing/2014/main" val="20000"/>
                    </a:ext>
                  </a:extLst>
                </a:gridCol>
                <a:gridCol w="2659750">
                  <a:extLst>
                    <a:ext uri="{9D8B030D-6E8A-4147-A177-3AD203B41FA5}">
                      <a16:colId xmlns:a16="http://schemas.microsoft.com/office/drawing/2014/main" val="20001"/>
                    </a:ext>
                  </a:extLst>
                </a:gridCol>
              </a:tblGrid>
              <a:tr h="368250">
                <a:tc>
                  <a:txBody>
                    <a:bodyPr/>
                    <a:lstStyle/>
                    <a:p>
                      <a:pPr marL="0" marR="0" lvl="0" indent="0" algn="ctr" rtl="0">
                        <a:lnSpc>
                          <a:spcPct val="100000"/>
                        </a:lnSpc>
                        <a:spcBef>
                          <a:spcPts val="0"/>
                        </a:spcBef>
                        <a:spcAft>
                          <a:spcPts val="0"/>
                        </a:spcAft>
                        <a:buNone/>
                      </a:pPr>
                      <a:r>
                        <a:rPr lang="en-US" sz="1600" b="1"/>
                        <a:t>Species</a:t>
                      </a:r>
                      <a:endParaRPr sz="1600" b="1"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a:t>Impacts</a:t>
                      </a:r>
                      <a:endParaRPr sz="1600" b="1"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409800">
                <a:tc>
                  <a:txBody>
                    <a:bodyPr/>
                    <a:lstStyle/>
                    <a:p>
                      <a:pPr marL="0" marR="0" lvl="0" indent="0" algn="ctr" rtl="0">
                        <a:lnSpc>
                          <a:spcPct val="100000"/>
                        </a:lnSpc>
                        <a:spcBef>
                          <a:spcPts val="0"/>
                        </a:spcBef>
                        <a:spcAft>
                          <a:spcPts val="0"/>
                        </a:spcAft>
                        <a:buNone/>
                      </a:pPr>
                      <a:r>
                        <a:rPr lang="en-US" sz="1500"/>
                        <a:t>Blue Crab</a:t>
                      </a:r>
                      <a:endParaRPr sz="15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endParaRPr sz="1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398425">
                <a:tc>
                  <a:txBody>
                    <a:bodyPr/>
                    <a:lstStyle/>
                    <a:p>
                      <a:pPr marL="0" marR="0" lvl="0" indent="0" algn="ctr" rtl="0">
                        <a:lnSpc>
                          <a:spcPct val="100000"/>
                        </a:lnSpc>
                        <a:spcBef>
                          <a:spcPts val="0"/>
                        </a:spcBef>
                        <a:spcAft>
                          <a:spcPts val="0"/>
                        </a:spcAft>
                        <a:buNone/>
                      </a:pPr>
                      <a:r>
                        <a:rPr lang="en-US" sz="1600"/>
                        <a:t>Eastern Oyster</a:t>
                      </a:r>
                      <a:endParaRPr sz="16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a:t> </a:t>
                      </a:r>
                      <a:endParaRPr sz="1500">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600"/>
                        <a:buFont typeface="Arial"/>
                        <a:buNone/>
                      </a:pPr>
                      <a:endParaRPr sz="16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404250">
                <a:tc>
                  <a:txBody>
                    <a:bodyPr/>
                    <a:lstStyle/>
                    <a:p>
                      <a:pPr marL="0" marR="0" lvl="0" indent="0" algn="ctr" rtl="0">
                        <a:lnSpc>
                          <a:spcPct val="100000"/>
                        </a:lnSpc>
                        <a:spcBef>
                          <a:spcPts val="0"/>
                        </a:spcBef>
                        <a:spcAft>
                          <a:spcPts val="0"/>
                        </a:spcAft>
                        <a:buNone/>
                      </a:pPr>
                      <a:r>
                        <a:rPr lang="en-US" sz="1600"/>
                        <a:t>Striped Bass</a:t>
                      </a:r>
                      <a:endParaRPr sz="16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endParaRPr sz="16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250" name="Google Shape;250;g220f8bf31e9_0_0"/>
          <p:cNvPicPr preferRelativeResize="0"/>
          <p:nvPr/>
        </p:nvPicPr>
        <p:blipFill rotWithShape="1">
          <a:blip r:embed="rId4">
            <a:alphaModFix/>
          </a:blip>
          <a:srcRect/>
          <a:stretch/>
        </p:blipFill>
        <p:spPr>
          <a:xfrm>
            <a:off x="8261537" y="1919950"/>
            <a:ext cx="804624" cy="615221"/>
          </a:xfrm>
          <a:prstGeom prst="rect">
            <a:avLst/>
          </a:prstGeom>
          <a:noFill/>
          <a:ln>
            <a:noFill/>
          </a:ln>
        </p:spPr>
      </p:pic>
      <p:pic>
        <p:nvPicPr>
          <p:cNvPr id="251" name="Google Shape;251;g220f8bf31e9_0_0" descr="Mature Striped Bass Painting by Flick Ford"/>
          <p:cNvPicPr preferRelativeResize="0"/>
          <p:nvPr/>
        </p:nvPicPr>
        <p:blipFill rotWithShape="1">
          <a:blip r:embed="rId5">
            <a:alphaModFix/>
          </a:blip>
          <a:srcRect/>
          <a:stretch/>
        </p:blipFill>
        <p:spPr>
          <a:xfrm>
            <a:off x="8073338" y="4819900"/>
            <a:ext cx="1181000" cy="590500"/>
          </a:xfrm>
          <a:prstGeom prst="rect">
            <a:avLst/>
          </a:prstGeom>
          <a:noFill/>
          <a:ln>
            <a:noFill/>
          </a:ln>
        </p:spPr>
      </p:pic>
      <p:pic>
        <p:nvPicPr>
          <p:cNvPr id="252" name="Google Shape;252;g220f8bf31e9_0_0" descr="Oyster shell ink sketch Royalty Free Vector Image"/>
          <p:cNvPicPr preferRelativeResize="0"/>
          <p:nvPr/>
        </p:nvPicPr>
        <p:blipFill rotWithShape="1">
          <a:blip r:embed="rId6">
            <a:alphaModFix/>
          </a:blip>
          <a:srcRect b="13442"/>
          <a:stretch/>
        </p:blipFill>
        <p:spPr>
          <a:xfrm>
            <a:off x="8299750" y="3354875"/>
            <a:ext cx="728168" cy="861675"/>
          </a:xfrm>
          <a:prstGeom prst="rect">
            <a:avLst/>
          </a:prstGeom>
          <a:noFill/>
          <a:ln>
            <a:noFill/>
          </a:ln>
        </p:spPr>
      </p:pic>
      <p:pic>
        <p:nvPicPr>
          <p:cNvPr id="253" name="Google Shape;253;g220f8bf31e9_0_0"/>
          <p:cNvPicPr preferRelativeResize="0"/>
          <p:nvPr/>
        </p:nvPicPr>
        <p:blipFill rotWithShape="1">
          <a:blip r:embed="rId7">
            <a:alphaModFix/>
          </a:blip>
          <a:srcRect l="26922" r="49512" b="73640"/>
          <a:stretch/>
        </p:blipFill>
        <p:spPr>
          <a:xfrm>
            <a:off x="9414775" y="1577125"/>
            <a:ext cx="350801" cy="392400"/>
          </a:xfrm>
          <a:prstGeom prst="rect">
            <a:avLst/>
          </a:prstGeom>
          <a:noFill/>
          <a:ln>
            <a:noFill/>
          </a:ln>
        </p:spPr>
      </p:pic>
      <p:pic>
        <p:nvPicPr>
          <p:cNvPr id="254" name="Google Shape;254;g220f8bf31e9_0_0"/>
          <p:cNvPicPr preferRelativeResize="0"/>
          <p:nvPr/>
        </p:nvPicPr>
        <p:blipFill rotWithShape="1">
          <a:blip r:embed="rId7">
            <a:alphaModFix/>
          </a:blip>
          <a:srcRect l="51572" t="8888" r="26989" b="80741"/>
          <a:stretch/>
        </p:blipFill>
        <p:spPr>
          <a:xfrm>
            <a:off x="9449025" y="2315740"/>
            <a:ext cx="282300" cy="136563"/>
          </a:xfrm>
          <a:prstGeom prst="rect">
            <a:avLst/>
          </a:prstGeom>
          <a:noFill/>
          <a:ln>
            <a:noFill/>
          </a:ln>
        </p:spPr>
      </p:pic>
      <p:sp>
        <p:nvSpPr>
          <p:cNvPr id="255" name="Google Shape;255;g220f8bf31e9_0_0"/>
          <p:cNvSpPr txBox="1"/>
          <p:nvPr/>
        </p:nvSpPr>
        <p:spPr>
          <a:xfrm>
            <a:off x="9731325" y="1577125"/>
            <a:ext cx="2350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Gill Sans"/>
                <a:ea typeface="Gill Sans"/>
                <a:cs typeface="Gill Sans"/>
                <a:sym typeface="Gill Sans"/>
              </a:rPr>
              <a:t>Higher productivity; reduced winter mortality</a:t>
            </a:r>
            <a:endParaRPr sz="1500">
              <a:latin typeface="Gill Sans"/>
              <a:ea typeface="Gill Sans"/>
              <a:cs typeface="Gill Sans"/>
              <a:sym typeface="Gill Sans"/>
            </a:endParaRPr>
          </a:p>
        </p:txBody>
      </p:sp>
      <p:sp>
        <p:nvSpPr>
          <p:cNvPr id="256" name="Google Shape;256;g220f8bf31e9_0_0"/>
          <p:cNvSpPr txBox="1"/>
          <p:nvPr/>
        </p:nvSpPr>
        <p:spPr>
          <a:xfrm>
            <a:off x="9731327" y="2148075"/>
            <a:ext cx="23064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Gill Sans"/>
                <a:ea typeface="Gill Sans"/>
                <a:cs typeface="Gill Sans"/>
                <a:sym typeface="Gill Sans"/>
              </a:rPr>
              <a:t>Reduced eelgrass and marsh habitat; increased predation</a:t>
            </a:r>
            <a:endParaRPr sz="1500">
              <a:latin typeface="Gill Sans"/>
              <a:ea typeface="Gill Sans"/>
              <a:cs typeface="Gill Sans"/>
              <a:sym typeface="Gill Sans"/>
            </a:endParaRPr>
          </a:p>
        </p:txBody>
      </p:sp>
      <p:pic>
        <p:nvPicPr>
          <p:cNvPr id="257" name="Google Shape;257;g220f8bf31e9_0_0"/>
          <p:cNvPicPr preferRelativeResize="0"/>
          <p:nvPr/>
        </p:nvPicPr>
        <p:blipFill rotWithShape="1">
          <a:blip r:embed="rId7">
            <a:alphaModFix/>
          </a:blip>
          <a:srcRect l="26922" r="49512" b="73640"/>
          <a:stretch/>
        </p:blipFill>
        <p:spPr>
          <a:xfrm>
            <a:off x="9414775" y="3024925"/>
            <a:ext cx="350801" cy="392400"/>
          </a:xfrm>
          <a:prstGeom prst="rect">
            <a:avLst/>
          </a:prstGeom>
          <a:noFill/>
          <a:ln>
            <a:noFill/>
          </a:ln>
        </p:spPr>
      </p:pic>
      <p:pic>
        <p:nvPicPr>
          <p:cNvPr id="258" name="Google Shape;258;g220f8bf31e9_0_0"/>
          <p:cNvPicPr preferRelativeResize="0"/>
          <p:nvPr/>
        </p:nvPicPr>
        <p:blipFill rotWithShape="1">
          <a:blip r:embed="rId7">
            <a:alphaModFix/>
          </a:blip>
          <a:srcRect l="51572" t="8888" r="26989" b="80741"/>
          <a:stretch/>
        </p:blipFill>
        <p:spPr>
          <a:xfrm>
            <a:off x="9449025" y="3687340"/>
            <a:ext cx="282300" cy="136563"/>
          </a:xfrm>
          <a:prstGeom prst="rect">
            <a:avLst/>
          </a:prstGeom>
          <a:noFill/>
          <a:ln>
            <a:noFill/>
          </a:ln>
        </p:spPr>
      </p:pic>
      <p:sp>
        <p:nvSpPr>
          <p:cNvPr id="259" name="Google Shape;259;g220f8bf31e9_0_0"/>
          <p:cNvSpPr txBox="1"/>
          <p:nvPr/>
        </p:nvSpPr>
        <p:spPr>
          <a:xfrm>
            <a:off x="9731325" y="2963700"/>
            <a:ext cx="2350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Gill Sans"/>
                <a:ea typeface="Gill Sans"/>
                <a:cs typeface="Gill Sans"/>
                <a:sym typeface="Gill Sans"/>
              </a:rPr>
              <a:t>Longer spawning season; more algae/food</a:t>
            </a:r>
            <a:endParaRPr sz="1500">
              <a:latin typeface="Gill Sans"/>
              <a:ea typeface="Gill Sans"/>
              <a:cs typeface="Gill Sans"/>
              <a:sym typeface="Gill Sans"/>
            </a:endParaRPr>
          </a:p>
        </p:txBody>
      </p:sp>
      <p:sp>
        <p:nvSpPr>
          <p:cNvPr id="260" name="Google Shape;260;g220f8bf31e9_0_0"/>
          <p:cNvSpPr txBox="1"/>
          <p:nvPr/>
        </p:nvSpPr>
        <p:spPr>
          <a:xfrm>
            <a:off x="9731325" y="3534000"/>
            <a:ext cx="23502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Gill Sans"/>
                <a:ea typeface="Gill Sans"/>
                <a:cs typeface="Gill Sans"/>
                <a:sym typeface="Gill Sans"/>
              </a:rPr>
              <a:t>Multiple climate and other stressors on already depressed populations</a:t>
            </a:r>
            <a:endParaRPr sz="1500">
              <a:latin typeface="Gill Sans"/>
              <a:ea typeface="Gill Sans"/>
              <a:cs typeface="Gill Sans"/>
              <a:sym typeface="Gill Sans"/>
            </a:endParaRPr>
          </a:p>
        </p:txBody>
      </p:sp>
      <p:pic>
        <p:nvPicPr>
          <p:cNvPr id="261" name="Google Shape;261;g220f8bf31e9_0_0"/>
          <p:cNvPicPr preferRelativeResize="0"/>
          <p:nvPr/>
        </p:nvPicPr>
        <p:blipFill rotWithShape="1">
          <a:blip r:embed="rId7">
            <a:alphaModFix/>
          </a:blip>
          <a:srcRect l="26922" r="49512" b="73640"/>
          <a:stretch/>
        </p:blipFill>
        <p:spPr>
          <a:xfrm>
            <a:off x="9414775" y="4320325"/>
            <a:ext cx="350801" cy="392400"/>
          </a:xfrm>
          <a:prstGeom prst="rect">
            <a:avLst/>
          </a:prstGeom>
          <a:noFill/>
          <a:ln>
            <a:noFill/>
          </a:ln>
        </p:spPr>
      </p:pic>
      <p:pic>
        <p:nvPicPr>
          <p:cNvPr id="262" name="Google Shape;262;g220f8bf31e9_0_0"/>
          <p:cNvPicPr preferRelativeResize="0"/>
          <p:nvPr/>
        </p:nvPicPr>
        <p:blipFill rotWithShape="1">
          <a:blip r:embed="rId7">
            <a:alphaModFix/>
          </a:blip>
          <a:srcRect l="51572" t="8888" r="26989" b="80741"/>
          <a:stretch/>
        </p:blipFill>
        <p:spPr>
          <a:xfrm>
            <a:off x="9449025" y="4866065"/>
            <a:ext cx="282300" cy="136563"/>
          </a:xfrm>
          <a:prstGeom prst="rect">
            <a:avLst/>
          </a:prstGeom>
          <a:noFill/>
          <a:ln>
            <a:noFill/>
          </a:ln>
        </p:spPr>
      </p:pic>
      <p:sp>
        <p:nvSpPr>
          <p:cNvPr id="263" name="Google Shape;263;g220f8bf31e9_0_0"/>
          <p:cNvSpPr txBox="1"/>
          <p:nvPr/>
        </p:nvSpPr>
        <p:spPr>
          <a:xfrm>
            <a:off x="9731325" y="4335300"/>
            <a:ext cx="2350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Gill Sans"/>
                <a:ea typeface="Gill Sans"/>
                <a:cs typeface="Gill Sans"/>
                <a:sym typeface="Gill Sans"/>
              </a:rPr>
              <a:t>Increased growth rates</a:t>
            </a:r>
            <a:endParaRPr sz="1500">
              <a:latin typeface="Gill Sans"/>
              <a:ea typeface="Gill Sans"/>
              <a:cs typeface="Gill Sans"/>
              <a:sym typeface="Gill Sans"/>
            </a:endParaRPr>
          </a:p>
        </p:txBody>
      </p:sp>
      <p:sp>
        <p:nvSpPr>
          <p:cNvPr id="264" name="Google Shape;264;g220f8bf31e9_0_0"/>
          <p:cNvSpPr txBox="1"/>
          <p:nvPr/>
        </p:nvSpPr>
        <p:spPr>
          <a:xfrm>
            <a:off x="9731325" y="4712725"/>
            <a:ext cx="24606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Gill Sans"/>
                <a:ea typeface="Gill Sans"/>
                <a:cs typeface="Gill Sans"/>
                <a:sym typeface="Gill Sans"/>
              </a:rPr>
              <a:t>Seasonal shifts–mismatch in spawning/prey availability; unsuitable water temp; reduced habitat </a:t>
            </a:r>
            <a:endParaRPr sz="1500">
              <a:latin typeface="Gill Sans"/>
              <a:ea typeface="Gill Sans"/>
              <a:cs typeface="Gill Sans"/>
              <a:sym typeface="Gill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220f8bf31e9_0_100"/>
          <p:cNvSpPr txBox="1">
            <a:spLocks noGrp="1"/>
          </p:cNvSpPr>
          <p:nvPr>
            <p:ph type="title"/>
          </p:nvPr>
        </p:nvSpPr>
        <p:spPr>
          <a:xfrm>
            <a:off x="626724" y="125525"/>
            <a:ext cx="8155500" cy="443700"/>
          </a:xfrm>
          <a:prstGeom prst="rect">
            <a:avLst/>
          </a:prstGeom>
          <a:noFill/>
          <a:ln>
            <a:noFill/>
          </a:ln>
        </p:spPr>
        <p:txBody>
          <a:bodyPr spcFirstLastPara="1" wrap="square" lIns="0" tIns="12700" rIns="0" bIns="0" anchor="ctr" anchorCtr="0">
            <a:spAutoFit/>
          </a:bodyPr>
          <a:lstStyle/>
          <a:p>
            <a:pPr marL="12700" lvl="0" indent="0" algn="l" rtl="0">
              <a:lnSpc>
                <a:spcPct val="100000"/>
              </a:lnSpc>
              <a:spcBef>
                <a:spcPts val="100"/>
              </a:spcBef>
              <a:spcAft>
                <a:spcPts val="0"/>
              </a:spcAft>
              <a:buSzPts val="1800"/>
              <a:buNone/>
            </a:pPr>
            <a:r>
              <a:rPr lang="en-US"/>
              <a:t>Watershed </a:t>
            </a:r>
            <a:r>
              <a:rPr lang="en-US" b="0">
                <a:latin typeface="Calibri"/>
                <a:ea typeface="Calibri"/>
                <a:cs typeface="Calibri"/>
                <a:sym typeface="Calibri"/>
              </a:rPr>
              <a:t>Acknowledgements</a:t>
            </a:r>
            <a:endParaRPr>
              <a:latin typeface="Calibri"/>
              <a:ea typeface="Calibri"/>
              <a:cs typeface="Calibri"/>
              <a:sym typeface="Calibri"/>
            </a:endParaRPr>
          </a:p>
        </p:txBody>
      </p:sp>
      <p:sp>
        <p:nvSpPr>
          <p:cNvPr id="130" name="Google Shape;130;g220f8bf31e9_0_100"/>
          <p:cNvSpPr txBox="1"/>
          <p:nvPr/>
        </p:nvSpPr>
        <p:spPr>
          <a:xfrm>
            <a:off x="148911" y="907171"/>
            <a:ext cx="11894100" cy="5675700"/>
          </a:xfrm>
          <a:prstGeom prst="rect">
            <a:avLst/>
          </a:prstGeom>
          <a:noFill/>
          <a:ln>
            <a:noFill/>
          </a:ln>
        </p:spPr>
        <p:txBody>
          <a:bodyPr spcFirstLastPara="1" wrap="square" lIns="0" tIns="22850" rIns="0" bIns="0" anchor="t" anchorCtr="0">
            <a:spAutoFit/>
          </a:bodyPr>
          <a:lstStyle/>
          <a:p>
            <a:pPr marL="298450" marR="450215" lvl="0" indent="-285750" algn="l" rtl="0">
              <a:lnSpc>
                <a:spcPct val="118750"/>
              </a:lnSpc>
              <a:spcBef>
                <a:spcPts val="0"/>
              </a:spcBef>
              <a:spcAft>
                <a:spcPts val="0"/>
              </a:spcAft>
              <a:buClr>
                <a:srgbClr val="000000"/>
              </a:buClr>
              <a:buSzPts val="1600"/>
              <a:buFont typeface="Arial"/>
              <a:buChar char="•"/>
            </a:pPr>
            <a:r>
              <a:rPr lang="en-US" sz="1600" b="1" i="0" u="none" strike="noStrike" cap="none">
                <a:solidFill>
                  <a:srgbClr val="000000"/>
                </a:solidFill>
                <a:latin typeface="Calibri"/>
                <a:ea typeface="Calibri"/>
                <a:cs typeface="Calibri"/>
                <a:sym typeface="Calibri"/>
              </a:rPr>
              <a:t>Synthesis Element #1 Paper (Water Temperature Effects on Fisheries and Stream Health in Nontidal Waters): </a:t>
            </a:r>
            <a:r>
              <a:rPr lang="en-US" sz="1600" b="0" i="0" u="none" strike="noStrike" cap="none">
                <a:solidFill>
                  <a:srgbClr val="000000"/>
                </a:solidFill>
                <a:latin typeface="Calibri"/>
                <a:ea typeface="Calibri"/>
                <a:cs typeface="Calibri"/>
                <a:sym typeface="Calibri"/>
              </a:rPr>
              <a:t>Stephen Faulkner, Kevin  Krause, Rosemary Fanelli, Matthew Cashman, Than Hitt and Benjamin Letcher, USGS; Frank Borsuk and Greg Pond, EPA</a:t>
            </a:r>
            <a:endParaRPr sz="1600" b="0" i="0" u="none" strike="noStrike" cap="none">
              <a:solidFill>
                <a:srgbClr val="000000"/>
              </a:solidFill>
              <a:latin typeface="Calibri"/>
              <a:ea typeface="Calibri"/>
              <a:cs typeface="Calibri"/>
              <a:sym typeface="Calibri"/>
            </a:endParaRPr>
          </a:p>
          <a:p>
            <a:pPr marL="298450" marR="5080" lvl="0" indent="-285750" algn="l" rtl="0">
              <a:lnSpc>
                <a:spcPct val="99200"/>
              </a:lnSpc>
              <a:spcBef>
                <a:spcPts val="20"/>
              </a:spcBef>
              <a:spcAft>
                <a:spcPts val="0"/>
              </a:spcAft>
              <a:buClr>
                <a:srgbClr val="000000"/>
              </a:buClr>
              <a:buSzPts val="1600"/>
              <a:buFont typeface="Arial"/>
              <a:buChar char="•"/>
            </a:pPr>
            <a:r>
              <a:rPr lang="en-US" sz="1600" b="1" i="0" u="none" strike="noStrike" cap="none">
                <a:solidFill>
                  <a:srgbClr val="000000"/>
                </a:solidFill>
                <a:latin typeface="Calibri"/>
                <a:ea typeface="Calibri"/>
                <a:cs typeface="Calibri"/>
                <a:sym typeface="Calibri"/>
              </a:rPr>
              <a:t>Synthesis Element #1 Addendum (Temperature Criteria in CBP Jurisdictions' Water Quality Standards and Information on Warmwater  Species): </a:t>
            </a:r>
            <a:r>
              <a:rPr lang="en-US" sz="1600" b="0" i="0" u="none" strike="noStrike" cap="none">
                <a:solidFill>
                  <a:srgbClr val="000000"/>
                </a:solidFill>
                <a:latin typeface="Calibri"/>
                <a:ea typeface="Calibri"/>
                <a:cs typeface="Calibri"/>
                <a:sym typeface="Calibri"/>
              </a:rPr>
              <a:t>Rebecca Hanmer, EPA-retired; Jonathan Leiman, Maryland Department of the Environment; Daniel Goetz, Maryland Department of  Natural Resources; Robert Breeding, Virginia Department of Environmental Quality; and Matthew Robinson, DC Department of Energy and  Environment</a:t>
            </a:r>
            <a:endParaRPr sz="1600" b="0" i="0" u="none" strike="noStrike" cap="none">
              <a:solidFill>
                <a:srgbClr val="000000"/>
              </a:solidFill>
              <a:latin typeface="Calibri"/>
              <a:ea typeface="Calibri"/>
              <a:cs typeface="Calibri"/>
              <a:sym typeface="Calibri"/>
            </a:endParaRPr>
          </a:p>
          <a:p>
            <a:pPr marL="298450" marR="0" lvl="0" indent="-285750" algn="l" rtl="0">
              <a:lnSpc>
                <a:spcPct val="118437"/>
              </a:lnSpc>
              <a:spcBef>
                <a:spcPts val="0"/>
              </a:spcBef>
              <a:spcAft>
                <a:spcPts val="0"/>
              </a:spcAft>
              <a:buClr>
                <a:srgbClr val="000000"/>
              </a:buClr>
              <a:buSzPts val="1600"/>
              <a:buFont typeface="Arial"/>
              <a:buChar char="•"/>
            </a:pPr>
            <a:r>
              <a:rPr lang="en-US" sz="1600" b="1" i="0" u="none" strike="noStrike" cap="none">
                <a:solidFill>
                  <a:srgbClr val="000000"/>
                </a:solidFill>
                <a:latin typeface="Calibri"/>
                <a:ea typeface="Calibri"/>
                <a:cs typeface="Calibri"/>
                <a:sym typeface="Calibri"/>
              </a:rPr>
              <a:t>Synthesis Element #4 Paper </a:t>
            </a:r>
            <a:r>
              <a:rPr lang="en-US" sz="1600" b="0" i="0" u="none" strike="noStrike" cap="none">
                <a:solidFill>
                  <a:srgbClr val="000000"/>
                </a:solidFill>
                <a:latin typeface="Calibri"/>
                <a:ea typeface="Calibri"/>
                <a:cs typeface="Calibri"/>
                <a:sym typeface="Calibri"/>
              </a:rPr>
              <a:t>(Watershed Characteristics and Landscape Factors Influencing Vulnerability and Resilience to Rising Stream</a:t>
            </a:r>
            <a:endParaRPr sz="1600" b="0" i="0" u="none" strike="noStrike" cap="none">
              <a:solidFill>
                <a:srgbClr val="000000"/>
              </a:solidFill>
              <a:latin typeface="Calibri"/>
              <a:ea typeface="Calibri"/>
              <a:cs typeface="Calibri"/>
              <a:sym typeface="Calibri"/>
            </a:endParaRPr>
          </a:p>
          <a:p>
            <a:pPr marL="298450" marR="0" lvl="0" indent="0" algn="l" rtl="0">
              <a:lnSpc>
                <a:spcPct val="100000"/>
              </a:lnSpc>
              <a:spcBef>
                <a:spcPts val="75"/>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Temperatures): Renee Thompson, USGS; Nora Jackson, CRC/CBP; Judy Okay, J&amp;J Consulting; Nancy Roth, Tetra Tech; Sally Claggett, USFS</a:t>
            </a:r>
            <a:endParaRPr sz="1600" b="0" i="0" u="none" strike="noStrike" cap="none">
              <a:solidFill>
                <a:srgbClr val="000000"/>
              </a:solidFill>
              <a:latin typeface="Calibri"/>
              <a:ea typeface="Calibri"/>
              <a:cs typeface="Calibri"/>
              <a:sym typeface="Calibri"/>
            </a:endParaRPr>
          </a:p>
          <a:p>
            <a:pPr marL="298450" marR="60960" lvl="0" indent="-285750" algn="just" rtl="0">
              <a:lnSpc>
                <a:spcPct val="118750"/>
              </a:lnSpc>
              <a:spcBef>
                <a:spcPts val="80"/>
              </a:spcBef>
              <a:spcAft>
                <a:spcPts val="0"/>
              </a:spcAft>
              <a:buClr>
                <a:srgbClr val="000000"/>
              </a:buClr>
              <a:buSzPts val="1600"/>
              <a:buFont typeface="Arial"/>
              <a:buChar char="•"/>
            </a:pPr>
            <a:r>
              <a:rPr lang="en-US" sz="1600" b="1" i="0" u="none" strike="noStrike" cap="none">
                <a:solidFill>
                  <a:srgbClr val="000000"/>
                </a:solidFill>
                <a:latin typeface="Calibri"/>
                <a:ea typeface="Calibri"/>
                <a:cs typeface="Calibri"/>
                <a:sym typeface="Calibri"/>
              </a:rPr>
              <a:t>Synthesis Element #5 Paper (Trends)</a:t>
            </a:r>
            <a:r>
              <a:rPr lang="en-US" sz="1600" b="0" i="0" u="none" strike="noStrike" cap="none">
                <a:solidFill>
                  <a:srgbClr val="000000"/>
                </a:solidFill>
                <a:latin typeface="Calibri"/>
                <a:ea typeface="Calibri"/>
                <a:cs typeface="Calibri"/>
                <a:sym typeface="Calibri"/>
              </a:rPr>
              <a:t>: Rich Batiuk, CoastWise Partners; Nora Jackson, CRC/CBP; John Clune, USGS; Kyle Hinson, VIMS; Renee  Karrh, Maryland Department of Natural Resources; Mike Lane, Old Dominion University; Rebecca Murphy, University of Maryland Center for  Environmental Science/CBP; and Roger Stewart, Virginia Department of Environmental Quality</a:t>
            </a:r>
            <a:endParaRPr sz="1600" b="0" i="0" u="none" strike="noStrike" cap="none">
              <a:solidFill>
                <a:srgbClr val="000000"/>
              </a:solidFill>
              <a:latin typeface="Calibri"/>
              <a:ea typeface="Calibri"/>
              <a:cs typeface="Calibri"/>
              <a:sym typeface="Calibri"/>
            </a:endParaRPr>
          </a:p>
          <a:p>
            <a:pPr marL="298450" marR="0" lvl="0" indent="-285750" algn="just" rtl="0">
              <a:lnSpc>
                <a:spcPct val="114375"/>
              </a:lnSpc>
              <a:spcBef>
                <a:spcPts val="0"/>
              </a:spcBef>
              <a:spcAft>
                <a:spcPts val="0"/>
              </a:spcAft>
              <a:buClr>
                <a:srgbClr val="000000"/>
              </a:buClr>
              <a:buSzPts val="1600"/>
              <a:buFont typeface="Arial"/>
              <a:buChar char="•"/>
            </a:pPr>
            <a:r>
              <a:rPr lang="en-US" sz="1600" b="1" i="0" u="none" strike="noStrike" cap="none">
                <a:solidFill>
                  <a:srgbClr val="000000"/>
                </a:solidFill>
                <a:latin typeface="Calibri"/>
                <a:ea typeface="Calibri"/>
                <a:cs typeface="Calibri"/>
                <a:sym typeface="Calibri"/>
              </a:rPr>
              <a:t>Synthesis Element #6 Paper (Model Projections)</a:t>
            </a:r>
            <a:r>
              <a:rPr lang="en-US" sz="1600" b="0" i="0" u="none" strike="noStrike" cap="none">
                <a:solidFill>
                  <a:srgbClr val="000000"/>
                </a:solidFill>
                <a:latin typeface="Calibri"/>
                <a:ea typeface="Calibri"/>
                <a:cs typeface="Calibri"/>
                <a:sym typeface="Calibri"/>
              </a:rPr>
              <a:t>: Rich Batiuk, CoastWise Partners; Gopal Bhatt, Pennsylvania State University/CBP; Lewis</a:t>
            </a:r>
            <a:endParaRPr sz="1600" b="0" i="0" u="none" strike="noStrike" cap="none">
              <a:solidFill>
                <a:srgbClr val="000000"/>
              </a:solidFill>
              <a:latin typeface="Calibri"/>
              <a:ea typeface="Calibri"/>
              <a:cs typeface="Calibri"/>
              <a:sym typeface="Calibri"/>
            </a:endParaRPr>
          </a:p>
          <a:p>
            <a:pPr marL="298450" marR="667385" lvl="0" indent="0" algn="just" rtl="0">
              <a:lnSpc>
                <a:spcPct val="100000"/>
              </a:lnSpc>
              <a:spcBef>
                <a:spcPts val="7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Linker, U.S. EPA CBP; Gary Shenk, USGS/CBP; Richard Tian, University of Maryland Center for Environmental Sciences/CBP; and Guido  Yactayo, Maryland Department of the Environment</a:t>
            </a:r>
            <a:endParaRPr sz="1600" b="0" i="0" u="none" strike="noStrike" cap="none">
              <a:solidFill>
                <a:srgbClr val="000000"/>
              </a:solidFill>
              <a:latin typeface="Calibri"/>
              <a:ea typeface="Calibri"/>
              <a:cs typeface="Calibri"/>
              <a:sym typeface="Calibri"/>
            </a:endParaRPr>
          </a:p>
          <a:p>
            <a:pPr marL="298450" marR="134620" lvl="0" indent="-285750" algn="l" rtl="0">
              <a:lnSpc>
                <a:spcPct val="118750"/>
              </a:lnSpc>
              <a:spcBef>
                <a:spcPts val="55"/>
              </a:spcBef>
              <a:spcAft>
                <a:spcPts val="0"/>
              </a:spcAft>
              <a:buClr>
                <a:srgbClr val="000000"/>
              </a:buClr>
              <a:buSzPts val="1600"/>
              <a:buFont typeface="Arial"/>
              <a:buChar char="•"/>
            </a:pPr>
            <a:r>
              <a:rPr lang="en-US" sz="1600" b="0" i="0" u="none" strike="noStrike" cap="none">
                <a:solidFill>
                  <a:srgbClr val="000000"/>
                </a:solidFill>
                <a:latin typeface="Calibri"/>
                <a:ea typeface="Calibri"/>
                <a:cs typeface="Calibri"/>
                <a:sym typeface="Calibri"/>
              </a:rPr>
              <a:t>Synthesis Element #7/8 Paper (Impacts of BMPs and Habitat Restoration on Water Temperatures): Katie Brownson and Sally Claggett, USFS;  Tom Schueler, CSN; Anne Hairston-Strang and Iris Allen, Maryland Department of Natural Resources-Forestry; Frank Borsuk and Lucinda  Power, EPA; Mark Dubin, UMD; Matt Ehrhart, Stroud; Stephen Faulkner, USGS; Jeremy Hanson, VT; Katie Ombalski, Woods &amp; Waters</a:t>
            </a:r>
            <a:endParaRPr sz="1600" b="0" i="0" u="none" strike="noStrike" cap="none">
              <a:solidFill>
                <a:srgbClr val="000000"/>
              </a:solidFill>
              <a:latin typeface="Calibri"/>
              <a:ea typeface="Calibri"/>
              <a:cs typeface="Calibri"/>
              <a:sym typeface="Calibri"/>
            </a:endParaRPr>
          </a:p>
          <a:p>
            <a:pPr marL="298450" marR="0" lvl="0" indent="0" algn="l" rtl="0">
              <a:lnSpc>
                <a:spcPct val="100000"/>
              </a:lnSpc>
              <a:spcBef>
                <a:spcPts val="5"/>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Consulting</a:t>
            </a:r>
            <a:endParaRPr sz="1600" b="0" i="0" u="none" strike="noStrike" cap="none">
              <a:solidFill>
                <a:srgbClr val="000000"/>
              </a:solidFill>
              <a:latin typeface="Calibri"/>
              <a:ea typeface="Calibri"/>
              <a:cs typeface="Calibri"/>
              <a:sym typeface="Calibri"/>
            </a:endParaRPr>
          </a:p>
          <a:p>
            <a:pPr marL="298450" marR="0" lvl="0" indent="-285750" algn="l" rtl="0">
              <a:lnSpc>
                <a:spcPct val="100000"/>
              </a:lnSpc>
              <a:spcBef>
                <a:spcPts val="0"/>
              </a:spcBef>
              <a:spcAft>
                <a:spcPts val="0"/>
              </a:spcAft>
              <a:buClr>
                <a:srgbClr val="000000"/>
              </a:buClr>
              <a:buSzPts val="1600"/>
              <a:buFont typeface="Arial"/>
              <a:buChar char="•"/>
            </a:pPr>
            <a:r>
              <a:rPr lang="en-US" sz="1600" b="1" i="0" u="none" strike="noStrike" cap="none">
                <a:solidFill>
                  <a:srgbClr val="000000"/>
                </a:solidFill>
                <a:latin typeface="Calibri"/>
                <a:ea typeface="Calibri"/>
                <a:cs typeface="Calibri"/>
                <a:sym typeface="Calibri"/>
              </a:rPr>
              <a:t>Synthesis Element #10 Paper (Monitoring)</a:t>
            </a:r>
            <a:r>
              <a:rPr lang="en-US" sz="1600" b="0" i="0" u="none" strike="noStrike" cap="none">
                <a:solidFill>
                  <a:srgbClr val="000000"/>
                </a:solidFill>
                <a:latin typeface="Calibri"/>
                <a:ea typeface="Calibri"/>
                <a:cs typeface="Calibri"/>
                <a:sym typeface="Calibri"/>
              </a:rPr>
              <a:t>: Peter Tango, Breck Sullivan, John Clune, and Scott Phillips, USGS</a:t>
            </a:r>
            <a:endParaRPr sz="1600" b="0" i="0" u="none" strike="noStrike" cap="none">
              <a:solidFill>
                <a:srgbClr val="000000"/>
              </a:solidFill>
              <a:latin typeface="Calibri"/>
              <a:ea typeface="Calibri"/>
              <a:cs typeface="Calibri"/>
              <a:sym typeface="Calibri"/>
            </a:endParaRPr>
          </a:p>
          <a:p>
            <a:pPr marL="0" marR="2868295" lvl="0" indent="0" algn="l" rtl="0">
              <a:lnSpc>
                <a:spcPct val="100800"/>
              </a:lnSpc>
              <a:spcBef>
                <a:spcPts val="955"/>
              </a:spcBef>
              <a:spcAft>
                <a:spcPts val="0"/>
              </a:spcAft>
              <a:buClr>
                <a:srgbClr val="000000"/>
              </a:buClr>
              <a:buSzPts val="2400"/>
              <a:buFont typeface="Arial"/>
              <a:buNone/>
            </a:pPr>
            <a:r>
              <a:rPr lang="en-US" sz="2400" b="0" i="0" u="none" strike="noStrike" cap="none">
                <a:solidFill>
                  <a:srgbClr val="0070C0"/>
                </a:solidFill>
                <a:latin typeface="Calibri"/>
                <a:ea typeface="Calibri"/>
                <a:cs typeface="Calibri"/>
                <a:sym typeface="Calibri"/>
              </a:rPr>
              <a:t>Thank you to all the contributors and workshop participants!</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230e723396d_0_3"/>
          <p:cNvSpPr txBox="1">
            <a:spLocks noGrp="1"/>
          </p:cNvSpPr>
          <p:nvPr>
            <p:ph type="title" idx="4294967295"/>
          </p:nvPr>
        </p:nvSpPr>
        <p:spPr>
          <a:xfrm>
            <a:off x="270600" y="99050"/>
            <a:ext cx="11921400" cy="903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8998"/>
              </a:buClr>
              <a:buSzPts val="1800"/>
              <a:buNone/>
            </a:pPr>
            <a:r>
              <a:rPr lang="en-US" sz="3600" b="1"/>
              <a:t>Rising Water Temperatures: Compounding Stress</a:t>
            </a:r>
            <a:endParaRPr sz="3600" b="1"/>
          </a:p>
        </p:txBody>
      </p:sp>
      <p:sp>
        <p:nvSpPr>
          <p:cNvPr id="270" name="Google Shape;270;g230e723396d_0_3"/>
          <p:cNvSpPr txBox="1">
            <a:spLocks noGrp="1"/>
          </p:cNvSpPr>
          <p:nvPr>
            <p:ph type="body" idx="4294967295"/>
          </p:nvPr>
        </p:nvSpPr>
        <p:spPr>
          <a:xfrm>
            <a:off x="5665375" y="1122030"/>
            <a:ext cx="6016500" cy="5291700"/>
          </a:xfrm>
          <a:prstGeom prst="rect">
            <a:avLst/>
          </a:prstGeom>
          <a:noFill/>
          <a:ln>
            <a:noFill/>
          </a:ln>
        </p:spPr>
        <p:txBody>
          <a:bodyPr spcFirstLastPara="1" wrap="square" lIns="91425" tIns="45700" rIns="91425" bIns="45700" anchor="t" anchorCtr="0">
            <a:normAutofit lnSpcReduction="10000"/>
          </a:bodyPr>
          <a:lstStyle/>
          <a:p>
            <a:pPr marL="457200" lvl="0" indent="-381000" algn="l" rtl="0">
              <a:spcBef>
                <a:spcPts val="0"/>
              </a:spcBef>
              <a:spcAft>
                <a:spcPts val="0"/>
              </a:spcAft>
              <a:buSzPts val="2400"/>
              <a:buChar char="•"/>
            </a:pPr>
            <a:r>
              <a:rPr lang="en-US" sz="2400"/>
              <a:t>Increases in water temperature → increases in organic matter → decreases in bottom dissolved oxygen.</a:t>
            </a:r>
            <a:endParaRPr sz="2400"/>
          </a:p>
          <a:p>
            <a:pPr marL="457200" lvl="0" indent="-381000" algn="l" rtl="0">
              <a:spcBef>
                <a:spcPts val="1000"/>
              </a:spcBef>
              <a:spcAft>
                <a:spcPts val="0"/>
              </a:spcAft>
              <a:buSzPts val="2400"/>
              <a:buChar char="•"/>
            </a:pPr>
            <a:r>
              <a:rPr lang="en-US" sz="2400"/>
              <a:t>Reduced habitat for fish; e.g., squeeze zone, loss in SAV and marshes.</a:t>
            </a:r>
            <a:endParaRPr sz="752"/>
          </a:p>
          <a:p>
            <a:pPr marL="457200" lvl="0" indent="-381000" algn="l" rtl="0">
              <a:spcBef>
                <a:spcPts val="1000"/>
              </a:spcBef>
              <a:spcAft>
                <a:spcPts val="0"/>
              </a:spcAft>
              <a:buSzPts val="2400"/>
              <a:buChar char="•"/>
            </a:pPr>
            <a:r>
              <a:rPr lang="en-US" sz="2400"/>
              <a:t>Reduced water clarity and salinity from nutrient pollution and increases in precipitation → negative effects on SAV and oysters on top of increases in water temperature.</a:t>
            </a:r>
            <a:endParaRPr sz="750"/>
          </a:p>
          <a:p>
            <a:pPr marL="457200" lvl="0" indent="-381000" algn="l" rtl="0">
              <a:spcBef>
                <a:spcPts val="1000"/>
              </a:spcBef>
              <a:spcAft>
                <a:spcPts val="1000"/>
              </a:spcAft>
              <a:buSzPts val="2400"/>
              <a:buChar char="•"/>
            </a:pPr>
            <a:r>
              <a:rPr lang="en-US" sz="2400"/>
              <a:t>Increases in the intensity and frequency of prolonged extreme warming events; i.e., marine heat waves (MHW).</a:t>
            </a:r>
            <a:endParaRPr sz="2400"/>
          </a:p>
        </p:txBody>
      </p:sp>
      <p:pic>
        <p:nvPicPr>
          <p:cNvPr id="271" name="Google Shape;271;g230e723396d_0_3" descr="https://lh5.googleusercontent.com/OZ4Ru6w9WaY6ix-NdrQHYThtHnlJ9SmEqvaDu-VWb1tifbIglj8sbDTZkd5InA3GEINA5TfQtZKMndlQj1aTsLxembZm1jqMjES7jl1yEoldqbWqJOtUhNuLl_I2G4CrYCBzz6704SO1GMIaX9iYbEQAbCXbGwlAInvSBoa-i2jF9e167yDnFN9TUAK0_hPpvaWqcurmsA"/>
          <p:cNvPicPr preferRelativeResize="0"/>
          <p:nvPr/>
        </p:nvPicPr>
        <p:blipFill rotWithShape="1">
          <a:blip r:embed="rId3">
            <a:alphaModFix/>
          </a:blip>
          <a:srcRect/>
          <a:stretch/>
        </p:blipFill>
        <p:spPr>
          <a:xfrm>
            <a:off x="1266824" y="693737"/>
            <a:ext cx="4172078" cy="3396072"/>
          </a:xfrm>
          <a:prstGeom prst="rect">
            <a:avLst/>
          </a:prstGeom>
          <a:noFill/>
          <a:ln>
            <a:noFill/>
          </a:ln>
        </p:spPr>
      </p:pic>
      <p:sp>
        <p:nvSpPr>
          <p:cNvPr id="272" name="Google Shape;272;g230e723396d_0_3"/>
          <p:cNvSpPr txBox="1"/>
          <p:nvPr/>
        </p:nvSpPr>
        <p:spPr>
          <a:xfrm>
            <a:off x="1266824" y="3303165"/>
            <a:ext cx="1838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mbria"/>
                <a:ea typeface="Cambria"/>
                <a:cs typeface="Cambria"/>
                <a:sym typeface="Cambria"/>
              </a:rPr>
              <a:t>Boesch 2008</a:t>
            </a:r>
            <a:endParaRPr sz="1400" b="0" i="0" u="none" strike="noStrike" cap="none">
              <a:solidFill>
                <a:srgbClr val="000000"/>
              </a:solidFill>
              <a:latin typeface="Cambria"/>
              <a:ea typeface="Cambria"/>
              <a:cs typeface="Cambria"/>
              <a:sym typeface="Cambria"/>
            </a:endParaRPr>
          </a:p>
        </p:txBody>
      </p:sp>
      <p:sp>
        <p:nvSpPr>
          <p:cNvPr id="273" name="Google Shape;273;g230e723396d_0_3"/>
          <p:cNvSpPr/>
          <p:nvPr/>
        </p:nvSpPr>
        <p:spPr>
          <a:xfrm>
            <a:off x="1266824" y="3641213"/>
            <a:ext cx="4172100" cy="5514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74" name="Google Shape;274;g230e723396d_0_3" descr="https://www.frontiersin.org/files/Articles/750265/fmars-08-750265-HTML/image_m/fmars-08-750265-g008.jpg"/>
          <p:cNvPicPr preferRelativeResize="0"/>
          <p:nvPr/>
        </p:nvPicPr>
        <p:blipFill rotWithShape="1">
          <a:blip r:embed="rId4">
            <a:alphaModFix/>
          </a:blip>
          <a:srcRect/>
          <a:stretch/>
        </p:blipFill>
        <p:spPr>
          <a:xfrm>
            <a:off x="1166077" y="3727266"/>
            <a:ext cx="4272824" cy="2686459"/>
          </a:xfrm>
          <a:prstGeom prst="rect">
            <a:avLst/>
          </a:prstGeom>
          <a:noFill/>
          <a:ln>
            <a:noFill/>
          </a:ln>
        </p:spPr>
      </p:pic>
      <p:sp>
        <p:nvSpPr>
          <p:cNvPr id="275" name="Google Shape;275;g230e723396d_0_3"/>
          <p:cNvSpPr/>
          <p:nvPr/>
        </p:nvSpPr>
        <p:spPr>
          <a:xfrm>
            <a:off x="1166082" y="6413725"/>
            <a:ext cx="28431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600" b="0" i="0" u="none" strike="noStrike" cap="none">
                <a:solidFill>
                  <a:srgbClr val="000000"/>
                </a:solidFill>
                <a:latin typeface="Cambria"/>
                <a:ea typeface="Cambria"/>
                <a:cs typeface="Cambria"/>
                <a:sym typeface="Cambria"/>
              </a:rPr>
              <a:t>Mazzini and Pianca 2022</a:t>
            </a:r>
            <a:endParaRPr sz="1600" b="0" i="0" u="none" strike="noStrike" cap="none">
              <a:solidFill>
                <a:srgbClr val="000000"/>
              </a:solidFill>
              <a:latin typeface="Cambria"/>
              <a:ea typeface="Cambria"/>
              <a:cs typeface="Cambria"/>
              <a:sym typeface="Cambri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21e45110e6f_0_9"/>
          <p:cNvSpPr/>
          <p:nvPr/>
        </p:nvSpPr>
        <p:spPr>
          <a:xfrm>
            <a:off x="998706" y="1629891"/>
            <a:ext cx="5097300" cy="4056300"/>
          </a:xfrm>
          <a:prstGeom prst="rect">
            <a:avLst/>
          </a:prstGeom>
          <a:gradFill>
            <a:gsLst>
              <a:gs pos="0">
                <a:srgbClr val="C1CDD1"/>
              </a:gs>
              <a:gs pos="100000">
                <a:srgbClr val="7E8D92"/>
              </a:gs>
            </a:gsLst>
            <a:lin ang="5400012" scaled="0"/>
          </a:gra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highlight>
                <a:schemeClr val="accent2"/>
              </a:highlight>
              <a:latin typeface="Arial"/>
              <a:ea typeface="Arial"/>
              <a:cs typeface="Arial"/>
              <a:sym typeface="Arial"/>
            </a:endParaRPr>
          </a:p>
        </p:txBody>
      </p:sp>
      <p:sp>
        <p:nvSpPr>
          <p:cNvPr id="281" name="Google Shape;281;g21e45110e6f_0_9"/>
          <p:cNvSpPr txBox="1">
            <a:spLocks noGrp="1"/>
          </p:cNvSpPr>
          <p:nvPr>
            <p:ph type="title"/>
          </p:nvPr>
        </p:nvSpPr>
        <p:spPr>
          <a:xfrm>
            <a:off x="2231136" y="140892"/>
            <a:ext cx="7729800" cy="1256100"/>
          </a:xfrm>
          <a:prstGeom prst="rect">
            <a:avLst/>
          </a:prstGeom>
          <a:noFill/>
          <a:ln>
            <a:noFill/>
          </a:ln>
        </p:spPr>
        <p:txBody>
          <a:bodyPr spcFirstLastPara="1" wrap="square" lIns="0" tIns="0" rIns="0" bIns="0" anchor="t" anchorCtr="0">
            <a:spAutoFit/>
          </a:bodyPr>
          <a:lstStyle/>
          <a:p>
            <a:pPr marL="0" lvl="0" indent="0" algn="ctr" rtl="0">
              <a:lnSpc>
                <a:spcPct val="85000"/>
              </a:lnSpc>
              <a:spcBef>
                <a:spcPts val="0"/>
              </a:spcBef>
              <a:spcAft>
                <a:spcPts val="0"/>
              </a:spcAft>
              <a:buSzPts val="6000"/>
              <a:buNone/>
            </a:pPr>
            <a:r>
              <a:rPr lang="en-US" sz="4800" b="1"/>
              <a:t>Themes for Actionable Recommendations  </a:t>
            </a:r>
            <a:endParaRPr sz="4800" b="1"/>
          </a:p>
        </p:txBody>
      </p:sp>
      <p:sp>
        <p:nvSpPr>
          <p:cNvPr id="282" name="Google Shape;282;g21e45110e6f_0_9"/>
          <p:cNvSpPr/>
          <p:nvPr/>
        </p:nvSpPr>
        <p:spPr>
          <a:xfrm>
            <a:off x="1991400" y="1873275"/>
            <a:ext cx="3366000" cy="1784700"/>
          </a:xfrm>
          <a:prstGeom prst="roundRect">
            <a:avLst>
              <a:gd name="adj" fmla="val 16667"/>
            </a:avLst>
          </a:prstGeom>
          <a:gradFill>
            <a:gsLst>
              <a:gs pos="0">
                <a:srgbClr val="51AB2A"/>
              </a:gs>
              <a:gs pos="100000">
                <a:srgbClr val="203E13"/>
              </a:gs>
            </a:gsLst>
            <a:lin ang="5400012" scaled="0"/>
          </a:gradFill>
          <a:ln>
            <a:noFill/>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Ecosystem-Based Management</a:t>
            </a:r>
            <a:endParaRPr sz="2800" b="0" i="0" u="none" strike="noStrike" cap="none">
              <a:solidFill>
                <a:schemeClr val="lt1"/>
              </a:solidFill>
              <a:latin typeface="Arial"/>
              <a:ea typeface="Arial"/>
              <a:cs typeface="Arial"/>
              <a:sym typeface="Arial"/>
            </a:endParaRPr>
          </a:p>
        </p:txBody>
      </p:sp>
      <p:sp>
        <p:nvSpPr>
          <p:cNvPr id="283" name="Google Shape;283;g21e45110e6f_0_9"/>
          <p:cNvSpPr/>
          <p:nvPr/>
        </p:nvSpPr>
        <p:spPr>
          <a:xfrm>
            <a:off x="1242500" y="3775075"/>
            <a:ext cx="2208900" cy="1663200"/>
          </a:xfrm>
          <a:prstGeom prst="roundRect">
            <a:avLst>
              <a:gd name="adj" fmla="val 16667"/>
            </a:avLst>
          </a:prstGeom>
          <a:gradFill>
            <a:gsLst>
              <a:gs pos="0">
                <a:srgbClr val="DB0000"/>
              </a:gs>
              <a:gs pos="100000">
                <a:srgbClr val="540303"/>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chemeClr val="lt1"/>
                </a:solidFill>
              </a:rPr>
              <a:t>Multiple/ </a:t>
            </a:r>
            <a:r>
              <a:rPr lang="en-US" sz="3200" b="0" i="0" u="none" strike="noStrike" cap="none">
                <a:solidFill>
                  <a:schemeClr val="lt1"/>
                </a:solidFill>
                <a:latin typeface="Arial"/>
                <a:ea typeface="Arial"/>
                <a:cs typeface="Arial"/>
                <a:sym typeface="Arial"/>
              </a:rPr>
              <a:t>Extreme Stressors</a:t>
            </a:r>
            <a:endParaRPr sz="3200" b="0" i="0" u="none" strike="noStrike" cap="none">
              <a:solidFill>
                <a:schemeClr val="lt1"/>
              </a:solidFill>
              <a:latin typeface="Arial"/>
              <a:ea typeface="Arial"/>
              <a:cs typeface="Arial"/>
              <a:sym typeface="Arial"/>
            </a:endParaRPr>
          </a:p>
        </p:txBody>
      </p:sp>
      <p:sp>
        <p:nvSpPr>
          <p:cNvPr id="284" name="Google Shape;284;g21e45110e6f_0_9"/>
          <p:cNvSpPr/>
          <p:nvPr/>
        </p:nvSpPr>
        <p:spPr>
          <a:xfrm>
            <a:off x="7248656" y="2709598"/>
            <a:ext cx="3077400" cy="1784700"/>
          </a:xfrm>
          <a:prstGeom prst="roundRect">
            <a:avLst>
              <a:gd name="adj" fmla="val 16667"/>
            </a:avLst>
          </a:prstGeom>
          <a:gradFill>
            <a:gsLst>
              <a:gs pos="0">
                <a:srgbClr val="1077D2"/>
              </a:gs>
              <a:gs pos="100000">
                <a:srgbClr val="093153"/>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Arial"/>
                <a:ea typeface="Arial"/>
                <a:cs typeface="Arial"/>
                <a:sym typeface="Arial"/>
              </a:rPr>
              <a:t>Nearshore Habitats</a:t>
            </a:r>
            <a:endParaRPr sz="3200" b="0" i="0" u="none" strike="noStrike" cap="none">
              <a:solidFill>
                <a:schemeClr val="lt1"/>
              </a:solidFill>
              <a:latin typeface="Arial"/>
              <a:ea typeface="Arial"/>
              <a:cs typeface="Arial"/>
              <a:sym typeface="Arial"/>
            </a:endParaRPr>
          </a:p>
        </p:txBody>
      </p:sp>
      <p:sp>
        <p:nvSpPr>
          <p:cNvPr id="285" name="Google Shape;285;g21e45110e6f_0_9"/>
          <p:cNvSpPr/>
          <p:nvPr/>
        </p:nvSpPr>
        <p:spPr>
          <a:xfrm>
            <a:off x="3525747" y="3775131"/>
            <a:ext cx="2428800" cy="1663200"/>
          </a:xfrm>
          <a:prstGeom prst="roundRect">
            <a:avLst>
              <a:gd name="adj" fmla="val 16667"/>
            </a:avLst>
          </a:prstGeom>
          <a:gradFill>
            <a:gsLst>
              <a:gs pos="0">
                <a:srgbClr val="F48208"/>
              </a:gs>
              <a:gs pos="100000">
                <a:srgbClr val="703E08"/>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Future Climate Conditions</a:t>
            </a:r>
            <a:endParaRPr sz="2800" b="0" i="0" u="none" strike="noStrike" cap="non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21c3276d9c4_1_405"/>
          <p:cNvSpPr txBox="1">
            <a:spLocks noGrp="1"/>
          </p:cNvSpPr>
          <p:nvPr>
            <p:ph type="title" idx="4294967295"/>
          </p:nvPr>
        </p:nvSpPr>
        <p:spPr>
          <a:xfrm>
            <a:off x="-34200" y="365750"/>
            <a:ext cx="12357900" cy="108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8998"/>
              </a:buClr>
              <a:buSzPts val="1800"/>
              <a:buNone/>
            </a:pPr>
            <a:r>
              <a:rPr lang="en-US" sz="4000" b="1"/>
              <a:t>Recommendations: Ecosystem-Based Management</a:t>
            </a:r>
            <a:endParaRPr sz="4000" b="1"/>
          </a:p>
        </p:txBody>
      </p:sp>
      <p:sp>
        <p:nvSpPr>
          <p:cNvPr id="292" name="Google Shape;292;g21c3276d9c4_1_405"/>
          <p:cNvSpPr txBox="1">
            <a:spLocks noGrp="1"/>
          </p:cNvSpPr>
          <p:nvPr>
            <p:ph type="body" idx="4294967295"/>
          </p:nvPr>
        </p:nvSpPr>
        <p:spPr>
          <a:xfrm>
            <a:off x="270600" y="1400550"/>
            <a:ext cx="6606600" cy="4056900"/>
          </a:xfrm>
          <a:prstGeom prst="rect">
            <a:avLst/>
          </a:prstGeom>
          <a:noFill/>
          <a:ln>
            <a:noFill/>
          </a:ln>
        </p:spPr>
        <p:txBody>
          <a:bodyPr spcFirstLastPara="1" wrap="square" lIns="91425" tIns="45700" rIns="91425" bIns="45700" anchor="t" anchorCtr="0">
            <a:noAutofit/>
          </a:bodyPr>
          <a:lstStyle/>
          <a:p>
            <a:pPr marL="457200" lvl="0" indent="-282575" algn="l" rtl="0">
              <a:lnSpc>
                <a:spcPct val="100000"/>
              </a:lnSpc>
              <a:spcBef>
                <a:spcPts val="0"/>
              </a:spcBef>
              <a:spcAft>
                <a:spcPts val="0"/>
              </a:spcAft>
              <a:buSzPts val="2000"/>
              <a:buChar char="•"/>
            </a:pPr>
            <a:r>
              <a:rPr lang="en-US" sz="2400"/>
              <a:t>Establish fishing guidance based on temperature and dissolved oxygen and habitat condition thresholds to reduce catch and release mortality during periods of poor environmental condition.</a:t>
            </a:r>
            <a:endParaRPr sz="2400"/>
          </a:p>
          <a:p>
            <a:pPr marL="457200" lvl="0" indent="-282575" algn="l" rtl="0">
              <a:lnSpc>
                <a:spcPct val="100000"/>
              </a:lnSpc>
              <a:spcBef>
                <a:spcPts val="1000"/>
              </a:spcBef>
              <a:spcAft>
                <a:spcPts val="1000"/>
              </a:spcAft>
              <a:buSzPts val="2000"/>
              <a:buChar char="•"/>
            </a:pPr>
            <a:r>
              <a:rPr lang="en-US" sz="2400"/>
              <a:t>Hold workshop with fishery stakeholders to explore long-term strategies to advance ecosystem approaches that incorporate climate change considerations; include discussions on potential new fisheries and adaptation needs.</a:t>
            </a:r>
            <a:endParaRPr sz="2400"/>
          </a:p>
        </p:txBody>
      </p:sp>
      <p:pic>
        <p:nvPicPr>
          <p:cNvPr id="293" name="Google Shape;293;g21c3276d9c4_1_405" descr="Photo of man holding a nice striped bass"/>
          <p:cNvPicPr preferRelativeResize="0"/>
          <p:nvPr/>
        </p:nvPicPr>
        <p:blipFill rotWithShape="1">
          <a:blip r:embed="rId3">
            <a:alphaModFix/>
          </a:blip>
          <a:srcRect/>
          <a:stretch/>
        </p:blipFill>
        <p:spPr>
          <a:xfrm>
            <a:off x="6825000" y="1447850"/>
            <a:ext cx="4762500" cy="3571875"/>
          </a:xfrm>
          <a:prstGeom prst="rect">
            <a:avLst/>
          </a:prstGeom>
          <a:noFill/>
          <a:ln>
            <a:noFill/>
          </a:ln>
        </p:spPr>
      </p:pic>
      <p:sp>
        <p:nvSpPr>
          <p:cNvPr id="294" name="Google Shape;294;g21c3276d9c4_1_405"/>
          <p:cNvSpPr txBox="1"/>
          <p:nvPr/>
        </p:nvSpPr>
        <p:spPr>
          <a:xfrm>
            <a:off x="6933375" y="4586450"/>
            <a:ext cx="2305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mbria"/>
                <a:ea typeface="Cambria"/>
                <a:cs typeface="Cambria"/>
                <a:sym typeface="Cambria"/>
              </a:rPr>
              <a:t>Photo: Eric Packard</a:t>
            </a:r>
            <a:endParaRPr sz="1400" b="0" i="0" u="none" strike="noStrike" cap="none">
              <a:solidFill>
                <a:schemeClr val="lt1"/>
              </a:solidFill>
              <a:latin typeface="Cambria"/>
              <a:ea typeface="Cambria"/>
              <a:cs typeface="Cambria"/>
              <a:sym typeface="Cambri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21c3276d9c4_1_421"/>
          <p:cNvSpPr txBox="1">
            <a:spLocks noGrp="1"/>
          </p:cNvSpPr>
          <p:nvPr>
            <p:ph type="title" idx="4294967295"/>
          </p:nvPr>
        </p:nvSpPr>
        <p:spPr>
          <a:xfrm>
            <a:off x="270600" y="365750"/>
            <a:ext cx="11331300" cy="90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8998"/>
              </a:buClr>
              <a:buSzPct val="45569"/>
              <a:buNone/>
            </a:pPr>
            <a:r>
              <a:rPr lang="en-US" sz="3950" b="1"/>
              <a:t>Recommendations: Multiple/Extreme Stressors</a:t>
            </a:r>
            <a:endParaRPr sz="3950" b="1"/>
          </a:p>
        </p:txBody>
      </p:sp>
      <p:sp>
        <p:nvSpPr>
          <p:cNvPr id="301" name="Google Shape;301;g21c3276d9c4_1_421"/>
          <p:cNvSpPr txBox="1">
            <a:spLocks noGrp="1"/>
          </p:cNvSpPr>
          <p:nvPr>
            <p:ph type="body" idx="4294967295"/>
          </p:nvPr>
        </p:nvSpPr>
        <p:spPr>
          <a:xfrm>
            <a:off x="270589" y="1085850"/>
            <a:ext cx="11664300" cy="5115000"/>
          </a:xfrm>
          <a:prstGeom prst="rect">
            <a:avLst/>
          </a:prstGeom>
          <a:noFill/>
          <a:ln>
            <a:noFill/>
          </a:ln>
        </p:spPr>
        <p:txBody>
          <a:bodyPr spcFirstLastPara="1" wrap="square" lIns="91425" tIns="45700" rIns="91425" bIns="45700" anchor="t" anchorCtr="0">
            <a:normAutofit/>
          </a:bodyPr>
          <a:lstStyle/>
          <a:p>
            <a:pPr marL="457200" lvl="0" indent="-294640" algn="l" rtl="0">
              <a:lnSpc>
                <a:spcPct val="95000"/>
              </a:lnSpc>
              <a:spcBef>
                <a:spcPts val="1400"/>
              </a:spcBef>
              <a:spcAft>
                <a:spcPts val="0"/>
              </a:spcAft>
              <a:buSzPts val="2000"/>
              <a:buChar char="•"/>
            </a:pPr>
            <a:r>
              <a:rPr lang="en-US" sz="2400"/>
              <a:t>Convene an interdisciplinary team of scientists, resource managers, meteorologists, and communicators to design and create a publicly available marine heat wave alert system.</a:t>
            </a:r>
            <a:endParaRPr sz="2400"/>
          </a:p>
          <a:p>
            <a:pPr marL="457200" lvl="0" indent="-294640" algn="l" rtl="0">
              <a:lnSpc>
                <a:spcPct val="95000"/>
              </a:lnSpc>
              <a:spcBef>
                <a:spcPts val="1400"/>
              </a:spcBef>
              <a:spcAft>
                <a:spcPts val="0"/>
              </a:spcAft>
              <a:buSzPts val="2000"/>
              <a:buChar char="•"/>
            </a:pPr>
            <a:r>
              <a:rPr lang="en-US" sz="2400"/>
              <a:t>Connect alert system with habitat preferences of key species and guidance on fishing behavior; consider incorporating other key parameters (e.g., dissolved oxygen, salinity).</a:t>
            </a:r>
            <a:endParaRPr sz="2400"/>
          </a:p>
        </p:txBody>
      </p:sp>
      <p:pic>
        <p:nvPicPr>
          <p:cNvPr id="302" name="Google Shape;302;g21c3276d9c4_1_421"/>
          <p:cNvPicPr preferRelativeResize="0"/>
          <p:nvPr/>
        </p:nvPicPr>
        <p:blipFill rotWithShape="1">
          <a:blip r:embed="rId3">
            <a:alphaModFix/>
          </a:blip>
          <a:srcRect/>
          <a:stretch/>
        </p:blipFill>
        <p:spPr>
          <a:xfrm>
            <a:off x="2518925" y="3407487"/>
            <a:ext cx="6586537" cy="2531218"/>
          </a:xfrm>
          <a:prstGeom prst="rect">
            <a:avLst/>
          </a:prstGeom>
          <a:noFill/>
          <a:ln>
            <a:noFill/>
          </a:ln>
        </p:spPr>
      </p:pic>
      <p:sp>
        <p:nvSpPr>
          <p:cNvPr id="303" name="Google Shape;303;g21c3276d9c4_1_421"/>
          <p:cNvSpPr/>
          <p:nvPr/>
        </p:nvSpPr>
        <p:spPr>
          <a:xfrm>
            <a:off x="3959957" y="6014180"/>
            <a:ext cx="37044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Gill Sans"/>
                <a:ea typeface="Gill Sans"/>
                <a:cs typeface="Gill Sans"/>
                <a:sym typeface="Gill Sans"/>
              </a:rPr>
              <a:t>Example from Maryland Department of Natural Resources</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21c3276d9c4_1_429"/>
          <p:cNvSpPr txBox="1">
            <a:spLocks noGrp="1"/>
          </p:cNvSpPr>
          <p:nvPr>
            <p:ph type="title" idx="4294967295"/>
          </p:nvPr>
        </p:nvSpPr>
        <p:spPr>
          <a:xfrm>
            <a:off x="270588" y="365760"/>
            <a:ext cx="11083200" cy="90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8998"/>
              </a:buClr>
              <a:buSzPts val="1800"/>
              <a:buNone/>
            </a:pPr>
            <a:r>
              <a:rPr lang="en-US" sz="4000" b="1"/>
              <a:t>Recommendations: Nearshore Habitat</a:t>
            </a:r>
            <a:endParaRPr sz="4000" b="1"/>
          </a:p>
        </p:txBody>
      </p:sp>
      <p:sp>
        <p:nvSpPr>
          <p:cNvPr id="309" name="Google Shape;309;g21c3276d9c4_1_429"/>
          <p:cNvSpPr txBox="1">
            <a:spLocks noGrp="1"/>
          </p:cNvSpPr>
          <p:nvPr>
            <p:ph type="body" idx="4294967295"/>
          </p:nvPr>
        </p:nvSpPr>
        <p:spPr>
          <a:xfrm>
            <a:off x="270600" y="1268750"/>
            <a:ext cx="6066900" cy="5589300"/>
          </a:xfrm>
          <a:prstGeom prst="rect">
            <a:avLst/>
          </a:prstGeom>
          <a:noFill/>
          <a:ln>
            <a:noFill/>
          </a:ln>
        </p:spPr>
        <p:txBody>
          <a:bodyPr spcFirstLastPara="1" wrap="square" lIns="91425" tIns="45700" rIns="91425" bIns="45700" anchor="t" anchorCtr="0">
            <a:normAutofit/>
          </a:bodyPr>
          <a:lstStyle/>
          <a:p>
            <a:pPr marL="457200" lvl="0" indent="-250190" algn="l" rtl="0">
              <a:lnSpc>
                <a:spcPct val="95000"/>
              </a:lnSpc>
              <a:spcBef>
                <a:spcPts val="1400"/>
              </a:spcBef>
              <a:spcAft>
                <a:spcPts val="0"/>
              </a:spcAft>
              <a:buSzPts val="2000"/>
              <a:buChar char="•"/>
            </a:pPr>
            <a:r>
              <a:rPr lang="en-US" sz="2400"/>
              <a:t>Develop common criteria/metrics to help target, site, and design natural infrastructure projects, such as living shorelines, where communities and ecosystems can benefit.</a:t>
            </a:r>
            <a:endParaRPr sz="2400"/>
          </a:p>
          <a:p>
            <a:pPr marL="457200" lvl="0" indent="-250190" algn="l" rtl="0">
              <a:lnSpc>
                <a:spcPct val="95000"/>
              </a:lnSpc>
              <a:spcBef>
                <a:spcPts val="1400"/>
              </a:spcBef>
              <a:spcAft>
                <a:spcPts val="0"/>
              </a:spcAft>
              <a:buSzPts val="2000"/>
              <a:buChar char="•"/>
            </a:pPr>
            <a:r>
              <a:rPr lang="en-US" sz="2400"/>
              <a:t>Support research on how to group natural resource restoration strategies (e.g., seagrass, marshes, oyster reefs) to maximize resilience from climate change impacts.</a:t>
            </a:r>
            <a:endParaRPr sz="2400"/>
          </a:p>
          <a:p>
            <a:pPr marL="457200" lvl="0" indent="-275590" algn="l" rtl="0">
              <a:lnSpc>
                <a:spcPct val="95000"/>
              </a:lnSpc>
              <a:spcBef>
                <a:spcPts val="1400"/>
              </a:spcBef>
              <a:spcAft>
                <a:spcPts val="0"/>
              </a:spcAft>
              <a:buSzPts val="2400"/>
              <a:buChar char="•"/>
            </a:pPr>
            <a:endParaRPr sz="2400"/>
          </a:p>
        </p:txBody>
      </p:sp>
      <p:pic>
        <p:nvPicPr>
          <p:cNvPr id="310" name="Google Shape;310;g21c3276d9c4_1_429" descr="Observation bench facing an expanse of wetland."/>
          <p:cNvPicPr preferRelativeResize="0"/>
          <p:nvPr/>
        </p:nvPicPr>
        <p:blipFill rotWithShape="1">
          <a:blip r:embed="rId3">
            <a:alphaModFix/>
          </a:blip>
          <a:srcRect/>
          <a:stretch/>
        </p:blipFill>
        <p:spPr>
          <a:xfrm>
            <a:off x="7225655" y="920051"/>
            <a:ext cx="3999608" cy="2667249"/>
          </a:xfrm>
          <a:prstGeom prst="rect">
            <a:avLst/>
          </a:prstGeom>
          <a:noFill/>
          <a:ln>
            <a:noFill/>
          </a:ln>
        </p:spPr>
      </p:pic>
      <p:sp>
        <p:nvSpPr>
          <p:cNvPr id="311" name="Google Shape;311;g21c3276d9c4_1_429"/>
          <p:cNvSpPr txBox="1"/>
          <p:nvPr/>
        </p:nvSpPr>
        <p:spPr>
          <a:xfrm>
            <a:off x="7747925" y="3159700"/>
            <a:ext cx="2794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mbria"/>
                <a:ea typeface="Cambria"/>
                <a:cs typeface="Cambria"/>
                <a:sym typeface="Cambria"/>
              </a:rPr>
              <a:t>Photo: Will Parsons, CBP</a:t>
            </a:r>
            <a:endParaRPr sz="1000" b="0" i="0" u="none" strike="noStrike" cap="none">
              <a:solidFill>
                <a:schemeClr val="lt1"/>
              </a:solidFill>
              <a:latin typeface="Cambria"/>
              <a:ea typeface="Cambria"/>
              <a:cs typeface="Cambria"/>
              <a:sym typeface="Cambria"/>
            </a:endParaRPr>
          </a:p>
        </p:txBody>
      </p:sp>
      <p:pic>
        <p:nvPicPr>
          <p:cNvPr id="312" name="Google Shape;312;g21c3276d9c4_1_429"/>
          <p:cNvPicPr preferRelativeResize="0"/>
          <p:nvPr/>
        </p:nvPicPr>
        <p:blipFill rotWithShape="1">
          <a:blip r:embed="rId4">
            <a:alphaModFix/>
          </a:blip>
          <a:srcRect/>
          <a:stretch/>
        </p:blipFill>
        <p:spPr>
          <a:xfrm>
            <a:off x="6337500" y="3644075"/>
            <a:ext cx="5775925" cy="2787100"/>
          </a:xfrm>
          <a:prstGeom prst="rect">
            <a:avLst/>
          </a:prstGeom>
          <a:noFill/>
          <a:ln>
            <a:noFill/>
          </a:ln>
        </p:spPr>
      </p:pic>
      <p:pic>
        <p:nvPicPr>
          <p:cNvPr id="313" name="Google Shape;313;g21c3276d9c4_1_429"/>
          <p:cNvPicPr preferRelativeResize="0"/>
          <p:nvPr/>
        </p:nvPicPr>
        <p:blipFill rotWithShape="1">
          <a:blip r:embed="rId5">
            <a:alphaModFix/>
          </a:blip>
          <a:srcRect/>
          <a:stretch/>
        </p:blipFill>
        <p:spPr>
          <a:xfrm>
            <a:off x="6517500" y="6267675"/>
            <a:ext cx="4686300" cy="590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21c3276d9c4_1_413"/>
          <p:cNvSpPr txBox="1">
            <a:spLocks noGrp="1"/>
          </p:cNvSpPr>
          <p:nvPr>
            <p:ph type="title" idx="4294967295"/>
          </p:nvPr>
        </p:nvSpPr>
        <p:spPr>
          <a:xfrm>
            <a:off x="270588" y="365760"/>
            <a:ext cx="11921400" cy="108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8998"/>
              </a:buClr>
              <a:buSzPts val="1800"/>
              <a:buNone/>
            </a:pPr>
            <a:r>
              <a:rPr lang="en-US" sz="4000" b="1"/>
              <a:t>Recommendations: Future Climate Conditions</a:t>
            </a:r>
            <a:endParaRPr sz="4000" b="1"/>
          </a:p>
        </p:txBody>
      </p:sp>
      <p:sp>
        <p:nvSpPr>
          <p:cNvPr id="320" name="Google Shape;320;g21c3276d9c4_1_413"/>
          <p:cNvSpPr txBox="1">
            <a:spLocks noGrp="1"/>
          </p:cNvSpPr>
          <p:nvPr>
            <p:ph type="body" idx="4294967295"/>
          </p:nvPr>
        </p:nvSpPr>
        <p:spPr>
          <a:xfrm>
            <a:off x="188339" y="1258543"/>
            <a:ext cx="6606600" cy="4703100"/>
          </a:xfrm>
          <a:prstGeom prst="rect">
            <a:avLst/>
          </a:prstGeom>
          <a:noFill/>
          <a:ln>
            <a:noFill/>
          </a:ln>
        </p:spPr>
        <p:txBody>
          <a:bodyPr spcFirstLastPara="1" wrap="square" lIns="91425" tIns="45700" rIns="91425" bIns="45700" anchor="t" anchorCtr="0">
            <a:noAutofit/>
          </a:bodyPr>
          <a:lstStyle/>
          <a:p>
            <a:pPr marL="457200" lvl="0" indent="-282575" algn="l" rtl="0">
              <a:lnSpc>
                <a:spcPct val="100000"/>
              </a:lnSpc>
              <a:spcBef>
                <a:spcPts val="1000"/>
              </a:spcBef>
              <a:spcAft>
                <a:spcPts val="0"/>
              </a:spcAft>
              <a:buSzPts val="2000"/>
              <a:buChar char="•"/>
            </a:pPr>
            <a:r>
              <a:rPr lang="en-US" sz="2400"/>
              <a:t>Develop and implement strategy to improve communications on expected future scenarios for existing species and information on emerging species from the south.</a:t>
            </a:r>
            <a:endParaRPr sz="2400"/>
          </a:p>
          <a:p>
            <a:pPr marL="457200" lvl="0" indent="-355600" algn="l" rtl="0">
              <a:lnSpc>
                <a:spcPct val="100000"/>
              </a:lnSpc>
              <a:spcBef>
                <a:spcPts val="1000"/>
              </a:spcBef>
              <a:spcAft>
                <a:spcPts val="0"/>
              </a:spcAft>
              <a:buSzPts val="2000"/>
              <a:buChar char="•"/>
            </a:pPr>
            <a:r>
              <a:rPr lang="en-US" sz="2400"/>
              <a:t>Support social science research and develop targeted communication for specific audiences (policymakers, managers, residents, local partners).</a:t>
            </a:r>
            <a:endParaRPr sz="2400"/>
          </a:p>
        </p:txBody>
      </p:sp>
      <p:pic>
        <p:nvPicPr>
          <p:cNvPr id="321" name="Google Shape;321;g21c3276d9c4_1_413"/>
          <p:cNvPicPr preferRelativeResize="0"/>
          <p:nvPr/>
        </p:nvPicPr>
        <p:blipFill rotWithShape="1">
          <a:blip r:embed="rId3">
            <a:alphaModFix/>
          </a:blip>
          <a:srcRect/>
          <a:stretch/>
        </p:blipFill>
        <p:spPr>
          <a:xfrm>
            <a:off x="6794939" y="1447800"/>
            <a:ext cx="4950786" cy="3227912"/>
          </a:xfrm>
          <a:prstGeom prst="rect">
            <a:avLst/>
          </a:prstGeom>
          <a:noFill/>
          <a:ln>
            <a:noFill/>
          </a:ln>
        </p:spPr>
      </p:pic>
      <p:sp>
        <p:nvSpPr>
          <p:cNvPr id="322" name="Google Shape;322;g21c3276d9c4_1_413"/>
          <p:cNvSpPr txBox="1"/>
          <p:nvPr/>
        </p:nvSpPr>
        <p:spPr>
          <a:xfrm>
            <a:off x="7861750" y="4337000"/>
            <a:ext cx="3019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mbria"/>
                <a:ea typeface="Cambria"/>
                <a:cs typeface="Cambria"/>
                <a:sym typeface="Cambria"/>
              </a:rPr>
              <a:t>Photo: Dave Harp, </a:t>
            </a:r>
            <a:r>
              <a:rPr lang="en-US" sz="1000" b="0" i="1" u="none" strike="noStrike" cap="none">
                <a:solidFill>
                  <a:schemeClr val="lt1"/>
                </a:solidFill>
                <a:latin typeface="Cambria"/>
                <a:ea typeface="Cambria"/>
                <a:cs typeface="Cambria"/>
                <a:sym typeface="Cambria"/>
              </a:rPr>
              <a:t>Bay Journal</a:t>
            </a:r>
            <a:endParaRPr sz="1000" b="0" i="1" u="none" strike="noStrike" cap="none">
              <a:solidFill>
                <a:schemeClr val="lt1"/>
              </a:solidFill>
              <a:latin typeface="Cambria"/>
              <a:ea typeface="Cambria"/>
              <a:cs typeface="Cambria"/>
              <a:sym typeface="Cambri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21c3276d9c4_1_465"/>
          <p:cNvSpPr txBox="1">
            <a:spLocks noGrp="1"/>
          </p:cNvSpPr>
          <p:nvPr>
            <p:ph type="title" idx="4294967295"/>
          </p:nvPr>
        </p:nvSpPr>
        <p:spPr>
          <a:xfrm>
            <a:off x="270588" y="365760"/>
            <a:ext cx="11083200" cy="90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100"/>
              <a:buFont typeface="Arial"/>
              <a:buNone/>
            </a:pPr>
            <a:r>
              <a:rPr lang="en-US" sz="3050" b="1">
                <a:solidFill>
                  <a:schemeClr val="dk1"/>
                </a:solidFill>
              </a:rPr>
              <a:t>Science Needs: Ecosystem-Based Management</a:t>
            </a:r>
            <a:endParaRPr sz="3050" b="1">
              <a:solidFill>
                <a:schemeClr val="dk1"/>
              </a:solidFill>
            </a:endParaRPr>
          </a:p>
          <a:p>
            <a:pPr marL="0" lvl="0" indent="0" algn="l" rtl="0">
              <a:lnSpc>
                <a:spcPct val="90000"/>
              </a:lnSpc>
              <a:spcBef>
                <a:spcPts val="0"/>
              </a:spcBef>
              <a:spcAft>
                <a:spcPts val="0"/>
              </a:spcAft>
              <a:buSzPts val="2000"/>
              <a:buNone/>
            </a:pPr>
            <a:endParaRPr b="1">
              <a:solidFill>
                <a:schemeClr val="dk1"/>
              </a:solidFill>
            </a:endParaRPr>
          </a:p>
        </p:txBody>
      </p:sp>
      <p:sp>
        <p:nvSpPr>
          <p:cNvPr id="329" name="Google Shape;329;g21c3276d9c4_1_465"/>
          <p:cNvSpPr txBox="1">
            <a:spLocks noGrp="1"/>
          </p:cNvSpPr>
          <p:nvPr>
            <p:ph type="body" idx="4294967295"/>
          </p:nvPr>
        </p:nvSpPr>
        <p:spPr>
          <a:xfrm>
            <a:off x="5019175" y="1776974"/>
            <a:ext cx="6536700" cy="4248000"/>
          </a:xfrm>
          <a:prstGeom prst="rect">
            <a:avLst/>
          </a:prstGeom>
          <a:noFill/>
          <a:ln>
            <a:noFill/>
          </a:ln>
        </p:spPr>
        <p:txBody>
          <a:bodyPr spcFirstLastPara="1" wrap="square" lIns="91425" tIns="45700" rIns="91425" bIns="45700" anchor="t" anchorCtr="0">
            <a:normAutofit fontScale="92500" lnSpcReduction="20000"/>
          </a:bodyPr>
          <a:lstStyle/>
          <a:p>
            <a:pPr marL="457200" lvl="0" indent="-373543" algn="l" rtl="0">
              <a:lnSpc>
                <a:spcPct val="100000"/>
              </a:lnSpc>
              <a:spcBef>
                <a:spcPts val="1400"/>
              </a:spcBef>
              <a:spcAft>
                <a:spcPts val="0"/>
              </a:spcAft>
              <a:buSzPct val="102818"/>
              <a:buChar char="•"/>
            </a:pPr>
            <a:r>
              <a:rPr lang="en-US" sz="2400"/>
              <a:t>Improve environmental and biological (predator/prey) monitoring to assess changes in fish habitat conditions.  </a:t>
            </a:r>
            <a:endParaRPr sz="2400"/>
          </a:p>
          <a:p>
            <a:pPr marL="457200" lvl="0" indent="-373543" algn="l" rtl="0">
              <a:lnSpc>
                <a:spcPct val="100000"/>
              </a:lnSpc>
              <a:spcBef>
                <a:spcPts val="1000"/>
              </a:spcBef>
              <a:spcAft>
                <a:spcPts val="0"/>
              </a:spcAft>
              <a:buSzPct val="102818"/>
              <a:buChar char="•"/>
            </a:pPr>
            <a:r>
              <a:rPr lang="en-US" sz="2400"/>
              <a:t>Consider establishing long-term water quality and biological monitoring where there are significant fisheries habitat and spawning grounds. </a:t>
            </a:r>
            <a:endParaRPr sz="2400"/>
          </a:p>
          <a:p>
            <a:pPr marL="457200" lvl="0" indent="-373543" algn="l" rtl="0">
              <a:lnSpc>
                <a:spcPct val="100000"/>
              </a:lnSpc>
              <a:spcBef>
                <a:spcPts val="1000"/>
              </a:spcBef>
              <a:spcAft>
                <a:spcPts val="0"/>
              </a:spcAft>
              <a:buSzPct val="102818"/>
              <a:buChar char="•"/>
            </a:pPr>
            <a:r>
              <a:rPr lang="en-US" sz="2400"/>
              <a:t>Develop habitat suitability models and indicators for key fisheries resources that incorporates information on extreme stressors, such as marine heat waves, and other stressors (e.g., dissolved oxygen).</a:t>
            </a:r>
            <a:endParaRPr sz="2400"/>
          </a:p>
          <a:p>
            <a:pPr marL="457200" lvl="0" indent="-373543" algn="l" rtl="0">
              <a:lnSpc>
                <a:spcPct val="100000"/>
              </a:lnSpc>
              <a:spcBef>
                <a:spcPts val="1000"/>
              </a:spcBef>
              <a:spcAft>
                <a:spcPts val="0"/>
              </a:spcAft>
              <a:buSzPct val="102818"/>
              <a:buChar char="•"/>
            </a:pPr>
            <a:r>
              <a:rPr lang="en-US" sz="2400"/>
              <a:t>Research how loss of late-winter/spring eelgrass habitat will affect blue crab populations.</a:t>
            </a:r>
            <a:endParaRPr sz="2400"/>
          </a:p>
        </p:txBody>
      </p:sp>
      <p:pic>
        <p:nvPicPr>
          <p:cNvPr id="330" name="Google Shape;330;g21c3276d9c4_1_465"/>
          <p:cNvPicPr preferRelativeResize="0"/>
          <p:nvPr/>
        </p:nvPicPr>
        <p:blipFill rotWithShape="1">
          <a:blip r:embed="rId3">
            <a:alphaModFix/>
          </a:blip>
          <a:srcRect/>
          <a:stretch/>
        </p:blipFill>
        <p:spPr>
          <a:xfrm>
            <a:off x="415075" y="2209450"/>
            <a:ext cx="4405851" cy="2937225"/>
          </a:xfrm>
          <a:prstGeom prst="rect">
            <a:avLst/>
          </a:prstGeom>
          <a:noFill/>
          <a:ln>
            <a:noFill/>
          </a:ln>
        </p:spPr>
      </p:pic>
      <p:sp>
        <p:nvSpPr>
          <p:cNvPr id="331" name="Google Shape;331;g21c3276d9c4_1_465"/>
          <p:cNvSpPr txBox="1"/>
          <p:nvPr/>
        </p:nvSpPr>
        <p:spPr>
          <a:xfrm>
            <a:off x="415069" y="4885076"/>
            <a:ext cx="24288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Cambria"/>
                <a:ea typeface="Cambria"/>
                <a:cs typeface="Cambria"/>
                <a:sym typeface="Cambria"/>
              </a:rPr>
              <a:t>Photo: Doug Wilson</a:t>
            </a:r>
            <a:endParaRPr sz="1100" b="0" i="0" u="none" strike="noStrike" cap="none">
              <a:solidFill>
                <a:schemeClr val="lt1"/>
              </a:solidFill>
              <a:latin typeface="Cambria"/>
              <a:ea typeface="Cambria"/>
              <a:cs typeface="Cambria"/>
              <a:sym typeface="Cambri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21c3276d9c4_1_488"/>
          <p:cNvSpPr txBox="1">
            <a:spLocks noGrp="1"/>
          </p:cNvSpPr>
          <p:nvPr>
            <p:ph type="title" idx="4294967295"/>
          </p:nvPr>
        </p:nvSpPr>
        <p:spPr>
          <a:xfrm>
            <a:off x="270588" y="213360"/>
            <a:ext cx="11083200" cy="90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100"/>
              <a:buFont typeface="Arial"/>
              <a:buNone/>
            </a:pPr>
            <a:r>
              <a:rPr lang="en-US" sz="3050" b="1">
                <a:solidFill>
                  <a:schemeClr val="dk1"/>
                </a:solidFill>
              </a:rPr>
              <a:t>Science Needs: Strategic Nearshore Restoration</a:t>
            </a:r>
            <a:endParaRPr sz="3050" b="1">
              <a:solidFill>
                <a:schemeClr val="dk1"/>
              </a:solidFill>
            </a:endParaRPr>
          </a:p>
        </p:txBody>
      </p:sp>
      <p:sp>
        <p:nvSpPr>
          <p:cNvPr id="338" name="Google Shape;338;g21c3276d9c4_1_488"/>
          <p:cNvSpPr txBox="1"/>
          <p:nvPr/>
        </p:nvSpPr>
        <p:spPr>
          <a:xfrm>
            <a:off x="387675" y="1661525"/>
            <a:ext cx="5326200" cy="36993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chemeClr val="accent2"/>
              </a:buClr>
              <a:buSzPts val="1400"/>
              <a:buChar char="●"/>
            </a:pPr>
            <a:r>
              <a:rPr lang="en-US" sz="2200">
                <a:solidFill>
                  <a:srgbClr val="262626"/>
                </a:solidFill>
                <a:latin typeface="Gill Sans"/>
                <a:ea typeface="Gill Sans"/>
                <a:cs typeface="Gill Sans"/>
                <a:sym typeface="Gill Sans"/>
              </a:rPr>
              <a:t>Improve understanding of watershed practices (e.g., cooling BMPs) and tidal habitat restoration (e.g., marshes) to minimize localized warming of nearshore tidal waters to reduce warming and provide thermal refugia for vulnerable SAV and fisheries.</a:t>
            </a:r>
            <a:endParaRPr sz="2200">
              <a:solidFill>
                <a:schemeClr val="dk1"/>
              </a:solidFill>
              <a:latin typeface="Gill Sans"/>
              <a:ea typeface="Gill Sans"/>
              <a:cs typeface="Gill Sans"/>
              <a:sym typeface="Gill Sans"/>
            </a:endParaRPr>
          </a:p>
          <a:p>
            <a:pPr marL="457200" marR="0" lvl="0" indent="-317500" algn="l" rtl="0">
              <a:lnSpc>
                <a:spcPct val="100000"/>
              </a:lnSpc>
              <a:spcBef>
                <a:spcPts val="1000"/>
              </a:spcBef>
              <a:spcAft>
                <a:spcPts val="1000"/>
              </a:spcAft>
              <a:buClr>
                <a:schemeClr val="accent2"/>
              </a:buClr>
              <a:buSzPts val="1400"/>
              <a:buChar char="●"/>
            </a:pPr>
            <a:r>
              <a:rPr lang="en-US" sz="2200" b="0" i="0" u="none" strike="noStrike" cap="none">
                <a:solidFill>
                  <a:srgbClr val="262626"/>
                </a:solidFill>
                <a:latin typeface="Gill Sans"/>
                <a:ea typeface="Gill Sans"/>
                <a:cs typeface="Gill Sans"/>
                <a:sym typeface="Gill Sans"/>
              </a:rPr>
              <a:t>Use models to increase understanding of habitat change from sea level rise to inform restoration strategies.</a:t>
            </a:r>
            <a:endParaRPr sz="2200" b="0" i="0" u="none" strike="noStrike" cap="none">
              <a:solidFill>
                <a:srgbClr val="262626"/>
              </a:solidFill>
              <a:latin typeface="Gill Sans"/>
              <a:ea typeface="Gill Sans"/>
              <a:cs typeface="Gill Sans"/>
              <a:sym typeface="Gill Sans"/>
            </a:endParaRPr>
          </a:p>
        </p:txBody>
      </p:sp>
      <p:pic>
        <p:nvPicPr>
          <p:cNvPr id="339" name="Google Shape;339;g21c3276d9c4_1_488"/>
          <p:cNvPicPr preferRelativeResize="0"/>
          <p:nvPr/>
        </p:nvPicPr>
        <p:blipFill rotWithShape="1">
          <a:blip r:embed="rId3">
            <a:alphaModFix/>
          </a:blip>
          <a:srcRect/>
          <a:stretch/>
        </p:blipFill>
        <p:spPr>
          <a:xfrm>
            <a:off x="6288025" y="1951122"/>
            <a:ext cx="5569201" cy="3134300"/>
          </a:xfrm>
          <a:prstGeom prst="rect">
            <a:avLst/>
          </a:prstGeom>
          <a:noFill/>
          <a:ln>
            <a:noFill/>
          </a:ln>
        </p:spPr>
      </p:pic>
      <p:sp>
        <p:nvSpPr>
          <p:cNvPr id="340" name="Google Shape;340;g21c3276d9c4_1_488"/>
          <p:cNvSpPr txBox="1"/>
          <p:nvPr/>
        </p:nvSpPr>
        <p:spPr>
          <a:xfrm>
            <a:off x="6288025" y="4691063"/>
            <a:ext cx="21687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mbria"/>
                <a:ea typeface="Cambria"/>
                <a:cs typeface="Cambria"/>
                <a:sym typeface="Cambria"/>
              </a:rPr>
              <a:t>Photo: Peter McGowan, USFWS</a:t>
            </a:r>
            <a:endParaRPr sz="1000" b="0" i="0" u="none" strike="noStrike" cap="none">
              <a:solidFill>
                <a:schemeClr val="lt1"/>
              </a:solidFill>
              <a:latin typeface="Cambria"/>
              <a:ea typeface="Cambria"/>
              <a:cs typeface="Cambria"/>
              <a:sym typeface="Cambri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17b6d8d28d7_5_178"/>
          <p:cNvSpPr txBox="1">
            <a:spLocks noGrp="1"/>
          </p:cNvSpPr>
          <p:nvPr>
            <p:ph type="title"/>
          </p:nvPr>
        </p:nvSpPr>
        <p:spPr>
          <a:xfrm>
            <a:off x="2231136" y="4312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fontScale="90000"/>
          </a:bodyPr>
          <a:lstStyle/>
          <a:p>
            <a:pPr marL="0" lvl="0" indent="0" algn="ctr" rtl="0">
              <a:lnSpc>
                <a:spcPct val="100000"/>
              </a:lnSpc>
              <a:spcBef>
                <a:spcPts val="0"/>
              </a:spcBef>
              <a:spcAft>
                <a:spcPts val="0"/>
              </a:spcAft>
              <a:buSzPct val="71428"/>
              <a:buNone/>
            </a:pPr>
            <a:r>
              <a:rPr lang="en-US"/>
              <a:t>Common Themes Across the Workshop: </a:t>
            </a:r>
            <a:endParaRPr/>
          </a:p>
          <a:p>
            <a:pPr marL="0" lvl="0" indent="0" algn="ctr" rtl="0">
              <a:lnSpc>
                <a:spcPct val="100000"/>
              </a:lnSpc>
              <a:spcBef>
                <a:spcPts val="0"/>
              </a:spcBef>
              <a:spcAft>
                <a:spcPts val="0"/>
              </a:spcAft>
              <a:buSzPct val="71428"/>
              <a:buNone/>
            </a:pPr>
            <a:r>
              <a:rPr lang="en-US"/>
              <a:t>Implementation</a:t>
            </a:r>
            <a:endParaRPr/>
          </a:p>
          <a:p>
            <a:pPr marL="0" lvl="0" indent="0" algn="ctr" rtl="0">
              <a:lnSpc>
                <a:spcPct val="90000"/>
              </a:lnSpc>
              <a:spcBef>
                <a:spcPts val="0"/>
              </a:spcBef>
              <a:spcAft>
                <a:spcPts val="0"/>
              </a:spcAft>
              <a:buSzPct val="71428"/>
              <a:buNone/>
            </a:pPr>
            <a:endParaRPr/>
          </a:p>
        </p:txBody>
      </p:sp>
      <p:sp>
        <p:nvSpPr>
          <p:cNvPr id="347" name="Google Shape;347;g17b6d8d28d7_5_178"/>
          <p:cNvSpPr txBox="1">
            <a:spLocks noGrp="1"/>
          </p:cNvSpPr>
          <p:nvPr>
            <p:ph type="body" idx="1"/>
          </p:nvPr>
        </p:nvSpPr>
        <p:spPr>
          <a:xfrm>
            <a:off x="100575" y="1927450"/>
            <a:ext cx="6779100" cy="4514100"/>
          </a:xfrm>
          <a:prstGeom prst="rect">
            <a:avLst/>
          </a:prstGeom>
          <a:noFill/>
          <a:ln>
            <a:noFill/>
          </a:ln>
        </p:spPr>
        <p:txBody>
          <a:bodyPr spcFirstLastPara="1" wrap="square" lIns="91425" tIns="45700" rIns="91425" bIns="45700" anchor="t" anchorCtr="0">
            <a:noAutofit/>
          </a:bodyPr>
          <a:lstStyle/>
          <a:p>
            <a:pPr marL="457200" lvl="0" indent="-349250" algn="l" rtl="0">
              <a:lnSpc>
                <a:spcPct val="80000"/>
              </a:lnSpc>
              <a:spcBef>
                <a:spcPts val="1000"/>
              </a:spcBef>
              <a:spcAft>
                <a:spcPts val="0"/>
              </a:spcAft>
              <a:buSzPts val="1900"/>
              <a:buChar char="•"/>
            </a:pPr>
            <a:r>
              <a:rPr lang="en-US" sz="1900"/>
              <a:t>Comprehensive Jurisdictional and Land Use Plans</a:t>
            </a:r>
            <a:endParaRPr sz="1900"/>
          </a:p>
          <a:p>
            <a:pPr marL="914400" lvl="1" indent="-349250" algn="l" rtl="0">
              <a:lnSpc>
                <a:spcPct val="80000"/>
              </a:lnSpc>
              <a:spcBef>
                <a:spcPts val="0"/>
              </a:spcBef>
              <a:spcAft>
                <a:spcPts val="0"/>
              </a:spcAft>
              <a:buSzPts val="1900"/>
              <a:buChar char="•"/>
            </a:pPr>
            <a:r>
              <a:rPr lang="en-US" sz="1700"/>
              <a:t>E.g., ensure that land-use planning decisions and county comprehensive plans incorporate science and evidence-based practices in regard to water temperature.</a:t>
            </a:r>
            <a:endParaRPr sz="1700"/>
          </a:p>
          <a:p>
            <a:pPr marL="457200" lvl="0" indent="-349250" algn="l" rtl="0">
              <a:lnSpc>
                <a:spcPct val="80000"/>
              </a:lnSpc>
              <a:spcBef>
                <a:spcPts val="0"/>
              </a:spcBef>
              <a:spcAft>
                <a:spcPts val="0"/>
              </a:spcAft>
              <a:buSzPts val="1900"/>
              <a:buChar char="•"/>
            </a:pPr>
            <a:r>
              <a:rPr lang="en-US" sz="1900"/>
              <a:t>Targeting</a:t>
            </a:r>
            <a:endParaRPr sz="1900"/>
          </a:p>
          <a:p>
            <a:pPr marL="914400" lvl="1" indent="-349250" algn="l" rtl="0">
              <a:lnSpc>
                <a:spcPct val="80000"/>
              </a:lnSpc>
              <a:spcBef>
                <a:spcPts val="0"/>
              </a:spcBef>
              <a:spcAft>
                <a:spcPts val="0"/>
              </a:spcAft>
              <a:buSzPts val="1900"/>
              <a:buChar char="•"/>
            </a:pPr>
            <a:r>
              <a:rPr lang="en-US" sz="1700"/>
              <a:t>E.g., incorporate water temperature considerations when planning, siting, and implementing restoration and conservation efforts.</a:t>
            </a:r>
            <a:endParaRPr sz="1700"/>
          </a:p>
          <a:p>
            <a:pPr marL="457200" lvl="0" indent="-349250" algn="l" rtl="0">
              <a:lnSpc>
                <a:spcPct val="80000"/>
              </a:lnSpc>
              <a:spcBef>
                <a:spcPts val="0"/>
              </a:spcBef>
              <a:spcAft>
                <a:spcPts val="0"/>
              </a:spcAft>
              <a:buSzPts val="1900"/>
              <a:buChar char="•"/>
            </a:pPr>
            <a:r>
              <a:rPr lang="en-US" sz="1900"/>
              <a:t>Nature-Based Features</a:t>
            </a:r>
            <a:endParaRPr sz="1900"/>
          </a:p>
          <a:p>
            <a:pPr marL="914400" lvl="1" indent="-349250" algn="l" rtl="0">
              <a:lnSpc>
                <a:spcPct val="80000"/>
              </a:lnSpc>
              <a:spcBef>
                <a:spcPts val="0"/>
              </a:spcBef>
              <a:spcAft>
                <a:spcPts val="0"/>
              </a:spcAft>
              <a:buSzPts val="1900"/>
              <a:buChar char="•"/>
            </a:pPr>
            <a:r>
              <a:rPr lang="en-US" sz="1700"/>
              <a:t>E.g., restore nature-based and natural features on land and in the water to help moderate or build resilience to rising water temperatures.</a:t>
            </a:r>
            <a:endParaRPr sz="1700"/>
          </a:p>
          <a:p>
            <a:pPr marL="914400" lvl="1" indent="-349250" algn="l" rtl="0">
              <a:lnSpc>
                <a:spcPct val="80000"/>
              </a:lnSpc>
              <a:spcBef>
                <a:spcPts val="0"/>
              </a:spcBef>
              <a:spcAft>
                <a:spcPts val="0"/>
              </a:spcAft>
              <a:buSzPts val="1900"/>
              <a:buChar char="•"/>
            </a:pPr>
            <a:r>
              <a:rPr lang="en-US" sz="1700"/>
              <a:t>Support efforts to implement living shorelines, cooling BMPs, and natural infrastructure where appropriate and feasible (e.g., on public land or develop incentive programs for private land).</a:t>
            </a:r>
            <a:endParaRPr sz="1700"/>
          </a:p>
          <a:p>
            <a:pPr marL="457200" lvl="0" indent="-349250" algn="l" rtl="0">
              <a:lnSpc>
                <a:spcPct val="80000"/>
              </a:lnSpc>
              <a:spcBef>
                <a:spcPts val="0"/>
              </a:spcBef>
              <a:spcAft>
                <a:spcPts val="0"/>
              </a:spcAft>
              <a:buSzPts val="1900"/>
              <a:buChar char="•"/>
            </a:pPr>
            <a:r>
              <a:rPr lang="en-US" sz="1900"/>
              <a:t>Communication</a:t>
            </a:r>
            <a:endParaRPr sz="1900"/>
          </a:p>
          <a:p>
            <a:pPr marL="914400" lvl="1" indent="-349250" algn="l" rtl="0">
              <a:lnSpc>
                <a:spcPct val="80000"/>
              </a:lnSpc>
              <a:spcBef>
                <a:spcPts val="0"/>
              </a:spcBef>
              <a:spcAft>
                <a:spcPts val="0"/>
              </a:spcAft>
              <a:buSzPts val="1900"/>
              <a:buChar char="•"/>
            </a:pPr>
            <a:r>
              <a:rPr lang="en-US" sz="1700"/>
              <a:t>E.g., ensure open communication with stakeholders (e.g., communities, decision makers, scientists, practitioners) to ensure that rising water temperatures are taken into consideration. </a:t>
            </a:r>
            <a:endParaRPr sz="1700"/>
          </a:p>
          <a:p>
            <a:pPr marL="0" lvl="0" indent="0" algn="l" rtl="0">
              <a:lnSpc>
                <a:spcPct val="80000"/>
              </a:lnSpc>
              <a:spcBef>
                <a:spcPts val="1000"/>
              </a:spcBef>
              <a:spcAft>
                <a:spcPts val="0"/>
              </a:spcAft>
              <a:buSzPts val="1800"/>
              <a:buNone/>
            </a:pPr>
            <a:endParaRPr sz="1900"/>
          </a:p>
        </p:txBody>
      </p:sp>
      <p:pic>
        <p:nvPicPr>
          <p:cNvPr id="348" name="Google Shape;348;g17b6d8d28d7_5_178"/>
          <p:cNvPicPr preferRelativeResize="0"/>
          <p:nvPr/>
        </p:nvPicPr>
        <p:blipFill rotWithShape="1">
          <a:blip r:embed="rId3">
            <a:alphaModFix/>
          </a:blip>
          <a:srcRect l="16379"/>
          <a:stretch/>
        </p:blipFill>
        <p:spPr>
          <a:xfrm>
            <a:off x="6879550" y="2497875"/>
            <a:ext cx="4793351" cy="2902950"/>
          </a:xfrm>
          <a:prstGeom prst="rect">
            <a:avLst/>
          </a:prstGeom>
          <a:noFill/>
          <a:ln>
            <a:noFill/>
          </a:ln>
        </p:spPr>
      </p:pic>
      <p:sp>
        <p:nvSpPr>
          <p:cNvPr id="349" name="Google Shape;349;g17b6d8d28d7_5_178"/>
          <p:cNvSpPr txBox="1"/>
          <p:nvPr/>
        </p:nvSpPr>
        <p:spPr>
          <a:xfrm>
            <a:off x="6973700" y="4854625"/>
            <a:ext cx="3467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Gill Sans"/>
                <a:ea typeface="Gill Sans"/>
                <a:cs typeface="Gill Sans"/>
                <a:sym typeface="Gill Sans"/>
              </a:rPr>
              <a:t>(Marcy Damon, Chesapeake Bay Foundation)</a:t>
            </a:r>
            <a:endParaRPr sz="1400" b="0" i="0" u="none" strike="noStrike" cap="none">
              <a:solidFill>
                <a:schemeClr val="lt1"/>
              </a:solidFill>
              <a:latin typeface="Gill Sans"/>
              <a:ea typeface="Gill Sans"/>
              <a:cs typeface="Gill Sans"/>
              <a:sym typeface="Gill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230e723396d_0_13"/>
          <p:cNvSpPr txBox="1">
            <a:spLocks noGrp="1"/>
          </p:cNvSpPr>
          <p:nvPr>
            <p:ph type="title"/>
          </p:nvPr>
        </p:nvSpPr>
        <p:spPr>
          <a:xfrm>
            <a:off x="2268636" y="16184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1800"/>
              <a:buNone/>
            </a:pPr>
            <a:r>
              <a:rPr lang="en-US"/>
              <a:t>Common Themes Across the Workshop: </a:t>
            </a:r>
            <a:endParaRPr/>
          </a:p>
          <a:p>
            <a:pPr marL="0" lvl="0" indent="0" algn="ctr" rtl="0">
              <a:lnSpc>
                <a:spcPct val="90000"/>
              </a:lnSpc>
              <a:spcBef>
                <a:spcPts val="0"/>
              </a:spcBef>
              <a:spcAft>
                <a:spcPts val="0"/>
              </a:spcAft>
              <a:buSzPts val="1800"/>
              <a:buNone/>
            </a:pPr>
            <a:r>
              <a:rPr lang="en-US"/>
              <a:t>Science &amp; Research</a:t>
            </a:r>
            <a:endParaRPr/>
          </a:p>
        </p:txBody>
      </p:sp>
      <p:sp>
        <p:nvSpPr>
          <p:cNvPr id="356" name="Google Shape;356;g230e723396d_0_13"/>
          <p:cNvSpPr txBox="1">
            <a:spLocks noGrp="1"/>
          </p:cNvSpPr>
          <p:nvPr>
            <p:ph type="body" idx="1"/>
          </p:nvPr>
        </p:nvSpPr>
        <p:spPr>
          <a:xfrm>
            <a:off x="6370175" y="1710075"/>
            <a:ext cx="5486400" cy="4914900"/>
          </a:xfrm>
          <a:prstGeom prst="rect">
            <a:avLst/>
          </a:prstGeom>
          <a:noFill/>
          <a:ln>
            <a:noFill/>
          </a:ln>
        </p:spPr>
        <p:txBody>
          <a:bodyPr spcFirstLastPara="1" wrap="square" lIns="91425" tIns="45700" rIns="91425" bIns="45700" anchor="t" anchorCtr="0">
            <a:normAutofit/>
          </a:bodyPr>
          <a:lstStyle/>
          <a:p>
            <a:pPr marL="457200" lvl="0" indent="-349250" algn="l" rtl="0">
              <a:lnSpc>
                <a:spcPct val="100000"/>
              </a:lnSpc>
              <a:spcBef>
                <a:spcPts val="1000"/>
              </a:spcBef>
              <a:spcAft>
                <a:spcPts val="0"/>
              </a:spcAft>
              <a:buSzPts val="1900"/>
              <a:buChar char="•"/>
            </a:pPr>
            <a:r>
              <a:rPr lang="en-US" sz="1900"/>
              <a:t>Modeling tool improvements</a:t>
            </a:r>
            <a:endParaRPr sz="1900"/>
          </a:p>
          <a:p>
            <a:pPr marL="914400" lvl="1" indent="-349250" algn="l" rtl="0">
              <a:lnSpc>
                <a:spcPct val="100000"/>
              </a:lnSpc>
              <a:spcBef>
                <a:spcPts val="0"/>
              </a:spcBef>
              <a:spcAft>
                <a:spcPts val="0"/>
              </a:spcAft>
              <a:buSzPts val="1900"/>
              <a:buChar char="•"/>
            </a:pPr>
            <a:r>
              <a:rPr lang="en-US" sz="1700"/>
              <a:t>E.g., finer-scale modeling, incorporating temperature change, improving connections between modeling and monitoring living resources.</a:t>
            </a:r>
            <a:endParaRPr sz="1700"/>
          </a:p>
          <a:p>
            <a:pPr marL="457200" lvl="0" indent="-349250" algn="l" rtl="0">
              <a:lnSpc>
                <a:spcPct val="100000"/>
              </a:lnSpc>
              <a:spcBef>
                <a:spcPts val="0"/>
              </a:spcBef>
              <a:spcAft>
                <a:spcPts val="0"/>
              </a:spcAft>
              <a:buSzPts val="1900"/>
              <a:buChar char="•"/>
            </a:pPr>
            <a:r>
              <a:rPr lang="en-US" sz="1900"/>
              <a:t>Expanded Monitoring</a:t>
            </a:r>
            <a:endParaRPr sz="1900"/>
          </a:p>
          <a:p>
            <a:pPr marL="914400" lvl="1" indent="-349250" algn="l" rtl="0">
              <a:lnSpc>
                <a:spcPct val="100000"/>
              </a:lnSpc>
              <a:spcBef>
                <a:spcPts val="0"/>
              </a:spcBef>
              <a:spcAft>
                <a:spcPts val="0"/>
              </a:spcAft>
              <a:buSzPts val="1900"/>
              <a:buChar char="•"/>
            </a:pPr>
            <a:r>
              <a:rPr lang="en-US" sz="1700"/>
              <a:t>E.g., expanding monitoring networks to collect data necessary to track water temperature and ecological change; improve the ability to pair air temperature trends with water temperature trends.</a:t>
            </a:r>
            <a:endParaRPr sz="1700"/>
          </a:p>
          <a:p>
            <a:pPr marL="457200" lvl="0" indent="-349250" algn="l" rtl="0">
              <a:lnSpc>
                <a:spcPct val="100000"/>
              </a:lnSpc>
              <a:spcBef>
                <a:spcPts val="0"/>
              </a:spcBef>
              <a:spcAft>
                <a:spcPts val="0"/>
              </a:spcAft>
              <a:buSzPts val="1900"/>
              <a:buChar char="•"/>
            </a:pPr>
            <a:r>
              <a:rPr lang="en-US" sz="1900"/>
              <a:t>Thresholds</a:t>
            </a:r>
            <a:endParaRPr sz="1900"/>
          </a:p>
          <a:p>
            <a:pPr marL="914400" lvl="1" indent="-349250" algn="l" rtl="0">
              <a:lnSpc>
                <a:spcPct val="100000"/>
              </a:lnSpc>
              <a:spcBef>
                <a:spcPts val="0"/>
              </a:spcBef>
              <a:spcAft>
                <a:spcPts val="0"/>
              </a:spcAft>
              <a:buSzPts val="1900"/>
              <a:buChar char="•"/>
            </a:pPr>
            <a:r>
              <a:rPr lang="en-US" sz="1700"/>
              <a:t>E.g., understanding environmental condition and habitat thresholds and communicating the implications of rising water temperatures for living resources.</a:t>
            </a:r>
            <a:endParaRPr sz="1700"/>
          </a:p>
          <a:p>
            <a:pPr marL="0" lvl="0" indent="0" algn="l" rtl="0">
              <a:lnSpc>
                <a:spcPct val="100000"/>
              </a:lnSpc>
              <a:spcBef>
                <a:spcPts val="1000"/>
              </a:spcBef>
              <a:spcAft>
                <a:spcPts val="0"/>
              </a:spcAft>
              <a:buSzPts val="1800"/>
              <a:buNone/>
            </a:pPr>
            <a:endParaRPr sz="1900"/>
          </a:p>
        </p:txBody>
      </p:sp>
      <p:pic>
        <p:nvPicPr>
          <p:cNvPr id="357" name="Google Shape;357;g230e723396d_0_13"/>
          <p:cNvPicPr preferRelativeResize="0"/>
          <p:nvPr/>
        </p:nvPicPr>
        <p:blipFill rotWithShape="1">
          <a:blip r:embed="rId3">
            <a:alphaModFix/>
          </a:blip>
          <a:srcRect/>
          <a:stretch/>
        </p:blipFill>
        <p:spPr>
          <a:xfrm>
            <a:off x="316775" y="1710075"/>
            <a:ext cx="6053402" cy="45400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220f8bf31e9_0_106"/>
          <p:cNvSpPr txBox="1">
            <a:spLocks noGrp="1"/>
          </p:cNvSpPr>
          <p:nvPr>
            <p:ph type="title"/>
          </p:nvPr>
        </p:nvSpPr>
        <p:spPr>
          <a:xfrm>
            <a:off x="838200" y="767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Tidal Acknowledgements</a:t>
            </a:r>
            <a:endParaRPr/>
          </a:p>
        </p:txBody>
      </p:sp>
      <p:sp>
        <p:nvSpPr>
          <p:cNvPr id="136" name="Google Shape;136;g220f8bf31e9_0_106"/>
          <p:cNvSpPr txBox="1"/>
          <p:nvPr/>
        </p:nvSpPr>
        <p:spPr>
          <a:xfrm>
            <a:off x="372685" y="1138843"/>
            <a:ext cx="11622600" cy="45870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Synthesis Element #2 Paper (Tidal Fisheries and Habitat Impacts)</a:t>
            </a:r>
            <a:r>
              <a:rPr lang="en-US" sz="1800" b="0" i="0" u="none" strike="noStrike" cap="none">
                <a:solidFill>
                  <a:schemeClr val="dk1"/>
                </a:solidFill>
                <a:latin typeface="Calibri"/>
                <a:ea typeface="Calibri"/>
                <a:cs typeface="Calibri"/>
                <a:sym typeface="Calibri"/>
              </a:rPr>
              <a:t>: Bruce Vogt, Jay Lazar, and Emily Farr, NOAA; Mandy Bromilow, NOAA Affiliate; Justin Shapiro, CRC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Synthesis Element #3 Paper (SAV Impacts)</a:t>
            </a:r>
            <a:r>
              <a:rPr lang="en-US" sz="1800" b="0" i="0" u="none" strike="noStrike" cap="none">
                <a:solidFill>
                  <a:schemeClr val="dk1"/>
                </a:solidFill>
                <a:latin typeface="Calibri"/>
                <a:ea typeface="Calibri"/>
                <a:cs typeface="Calibri"/>
                <a:sym typeface="Calibri"/>
              </a:rPr>
              <a:t>: Brooke Landry and Becky Golden, Maryland DNR; Marc Hensel and Chris Patrick, VIMS; Dick Zimmerman and Rhianne Cofer, Old Dominion University; Bob Murphy, TetraTech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Synthesis Element #5 Paper (Trends)</a:t>
            </a:r>
            <a:r>
              <a:rPr lang="en-US" sz="1800" b="0" i="0" u="none" strike="noStrike" cap="none">
                <a:solidFill>
                  <a:schemeClr val="dk1"/>
                </a:solidFill>
                <a:latin typeface="Calibri"/>
                <a:ea typeface="Calibri"/>
                <a:cs typeface="Calibri"/>
                <a:sym typeface="Calibri"/>
              </a:rPr>
              <a:t>: Rich Batiuk, CoastWise Partners; Nora Jackson, CRC/CBP; John Clune, USGS; Kyle Hinson, VIMS; Renee Karrh, Maryland Department of Natural Resources; Mike Lane, Old Dominion University; Rebecca Murphy, University of Maryland Center for Environmental Science/CBP; and Roger Stewart, Virginia Department of Environmental Quality</a:t>
            </a:r>
            <a:endParaRPr sz="1400" b="0" i="0" u="none" strike="noStrike" cap="none">
              <a:solidFill>
                <a:srgbClr val="000000"/>
              </a:solidFill>
              <a:latin typeface="Arial"/>
              <a:ea typeface="Arial"/>
              <a:cs typeface="Arial"/>
              <a:sym typeface="Arial"/>
            </a:endParaRPr>
          </a:p>
          <a:p>
            <a:pPr marL="285750" marR="0" lvl="0" indent="-234950" algn="l" rtl="0">
              <a:lnSpc>
                <a:spcPct val="100000"/>
              </a:lnSpc>
              <a:spcBef>
                <a:spcPts val="0"/>
              </a:spcBef>
              <a:spcAft>
                <a:spcPts val="0"/>
              </a:spcAft>
              <a:buClr>
                <a:schemeClr val="dk1"/>
              </a:buClr>
              <a:buSzPts val="800"/>
              <a:buFont typeface="Arial"/>
              <a:buNone/>
            </a:pPr>
            <a:endParaRPr sz="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Synthesis Element #6 Paper (Model Projections)</a:t>
            </a:r>
            <a:r>
              <a:rPr lang="en-US" sz="1800" b="0" i="0" u="none" strike="noStrike" cap="none">
                <a:solidFill>
                  <a:schemeClr val="dk1"/>
                </a:solidFill>
                <a:latin typeface="Calibri"/>
                <a:ea typeface="Calibri"/>
                <a:cs typeface="Calibri"/>
                <a:sym typeface="Calibri"/>
              </a:rPr>
              <a:t>: Rich Batiuk, CoastWise Partners; Gopal Bhatt, Pennsylvania State University/CBP; Lewis Linker, U.S. EPA CBP; Gary Shenk, USGS/CBP; Richard Tian, University of Maryland Center for Environmental Sciences/CBP; and Guido Yactayo, Maryland Department of the Environment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Synthesis Element #9 Paper (Indicators)</a:t>
            </a:r>
            <a:r>
              <a:rPr lang="en-US" sz="1800" b="0" i="0" u="none" strike="noStrike" cap="none">
                <a:solidFill>
                  <a:schemeClr val="dk1"/>
                </a:solidFill>
                <a:latin typeface="Calibri"/>
                <a:ea typeface="Calibri"/>
                <a:cs typeface="Calibri"/>
                <a:sym typeface="Calibri"/>
              </a:rPr>
              <a:t>: Julie Reichert-Nguyen and Bruce Vogt, NOAA; Mandy Bromilow, NOAA Affiliate; Ron Vogel, UMD for NOAA Satellite Service; Breck Sullivan, USGS; Anissa Foster, NOAA-CRC Internship Program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Calibri"/>
                <a:ea typeface="Calibri"/>
                <a:cs typeface="Calibri"/>
                <a:sym typeface="Calibri"/>
              </a:rPr>
              <a:t>Synthesis Element #10 Paper (Monitoring)</a:t>
            </a:r>
            <a:r>
              <a:rPr lang="en-US" sz="1800" b="0" i="0" u="none" strike="noStrike" cap="none">
                <a:solidFill>
                  <a:schemeClr val="dk1"/>
                </a:solidFill>
                <a:latin typeface="Calibri"/>
                <a:ea typeface="Calibri"/>
                <a:cs typeface="Calibri"/>
                <a:sym typeface="Calibri"/>
              </a:rPr>
              <a:t>: Peter Tango, Breck Sullivan, John Clune, and Scott Phillips, USGS</a:t>
            </a:r>
            <a:endParaRPr sz="1800" b="0" i="0" u="none" strike="noStrike" cap="none">
              <a:solidFill>
                <a:schemeClr val="dk1"/>
              </a:solidFill>
              <a:latin typeface="Calibri"/>
              <a:ea typeface="Calibri"/>
              <a:cs typeface="Calibri"/>
              <a:sym typeface="Calibri"/>
            </a:endParaRPr>
          </a:p>
        </p:txBody>
      </p:sp>
      <p:sp>
        <p:nvSpPr>
          <p:cNvPr id="137" name="Google Shape;137;g220f8bf31e9_0_106"/>
          <p:cNvSpPr txBox="1"/>
          <p:nvPr/>
        </p:nvSpPr>
        <p:spPr>
          <a:xfrm>
            <a:off x="1698377" y="6124325"/>
            <a:ext cx="85272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70C0"/>
                </a:solidFill>
                <a:latin typeface="Calibri"/>
                <a:ea typeface="Calibri"/>
                <a:cs typeface="Calibri"/>
                <a:sym typeface="Calibri"/>
              </a:rPr>
              <a:t>Thank you to all the contributors and workshop participants!</a:t>
            </a:r>
            <a:endParaRPr sz="2400" b="0" i="0" u="none" strike="noStrike" cap="none">
              <a:solidFill>
                <a:srgbClr val="0070C0"/>
              </a:solidFill>
              <a:latin typeface="Calibri"/>
              <a:ea typeface="Calibri"/>
              <a:cs typeface="Calibri"/>
              <a:sym typeface="Calibri"/>
            </a:endParaRPr>
          </a:p>
        </p:txBody>
      </p:sp>
      <p:sp>
        <p:nvSpPr>
          <p:cNvPr id="138" name="Google Shape;138;g220f8bf31e9_0_106"/>
          <p:cNvSpPr txBox="1">
            <a:spLocks noGrp="1"/>
          </p:cNvSpPr>
          <p:nvPr>
            <p:ph type="sldNum" idx="12"/>
          </p:nvPr>
        </p:nvSpPr>
        <p:spPr>
          <a:xfrm>
            <a:off x="10758922" y="6217920"/>
            <a:ext cx="365700" cy="365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100"/>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21f81af7659_1_0"/>
          <p:cNvSpPr txBox="1">
            <a:spLocks noGrp="1"/>
          </p:cNvSpPr>
          <p:nvPr>
            <p:ph type="title"/>
          </p:nvPr>
        </p:nvSpPr>
        <p:spPr>
          <a:xfrm>
            <a:off x="2231136" y="9646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SzPts val="1800"/>
              <a:buNone/>
            </a:pPr>
            <a:r>
              <a:rPr lang="en-US"/>
              <a:t>Role for Water Quality GIT</a:t>
            </a:r>
            <a:endParaRPr/>
          </a:p>
        </p:txBody>
      </p:sp>
      <p:sp>
        <p:nvSpPr>
          <p:cNvPr id="364" name="Google Shape;364;g21f81af7659_1_0"/>
          <p:cNvSpPr txBox="1">
            <a:spLocks noGrp="1"/>
          </p:cNvSpPr>
          <p:nvPr>
            <p:ph type="body" idx="1"/>
          </p:nvPr>
        </p:nvSpPr>
        <p:spPr>
          <a:xfrm>
            <a:off x="864600" y="2612025"/>
            <a:ext cx="10564200" cy="3940500"/>
          </a:xfrm>
          <a:prstGeom prst="rect">
            <a:avLst/>
          </a:prstGeom>
          <a:noFill/>
          <a:ln>
            <a:noFill/>
          </a:ln>
        </p:spPr>
        <p:txBody>
          <a:bodyPr spcFirstLastPara="1" wrap="square" lIns="91425" tIns="45700" rIns="91425" bIns="45700" anchor="t" anchorCtr="0">
            <a:noAutofit/>
          </a:bodyPr>
          <a:lstStyle/>
          <a:p>
            <a:pPr marL="457200" lvl="0" indent="-349250" algn="l" rtl="0">
              <a:lnSpc>
                <a:spcPct val="90000"/>
              </a:lnSpc>
              <a:spcBef>
                <a:spcPts val="1000"/>
              </a:spcBef>
              <a:spcAft>
                <a:spcPts val="0"/>
              </a:spcAft>
              <a:buSzPts val="1900"/>
              <a:buChar char="•"/>
            </a:pPr>
            <a:r>
              <a:rPr lang="en-US" sz="1900"/>
              <a:t>How can the WQGIT help implement the report’s recommendations?</a:t>
            </a:r>
            <a:endParaRPr sz="1900"/>
          </a:p>
          <a:p>
            <a:pPr marL="457200" lvl="0" indent="-349250" algn="l" rtl="0">
              <a:lnSpc>
                <a:spcPct val="90000"/>
              </a:lnSpc>
              <a:spcBef>
                <a:spcPts val="0"/>
              </a:spcBef>
              <a:spcAft>
                <a:spcPts val="0"/>
              </a:spcAft>
              <a:buSzPts val="1900"/>
              <a:buChar char="•"/>
            </a:pPr>
            <a:r>
              <a:rPr lang="en-US" sz="1900"/>
              <a:t>What can the Bay Program do to support jurisdictions in the implementation of these recommendations?</a:t>
            </a:r>
            <a:endParaRPr sz="1900"/>
          </a:p>
          <a:p>
            <a:pPr marL="457200" lvl="0" indent="-349250" algn="l" rtl="0">
              <a:lnSpc>
                <a:spcPct val="90000"/>
              </a:lnSpc>
              <a:spcBef>
                <a:spcPts val="0"/>
              </a:spcBef>
              <a:spcAft>
                <a:spcPts val="0"/>
              </a:spcAft>
              <a:buSzPts val="1900"/>
              <a:buChar char="•"/>
            </a:pPr>
            <a:r>
              <a:rPr lang="en-US" sz="1900"/>
              <a:t>Are there programs in place at the state governments that are already supporting these recommendations?</a:t>
            </a:r>
            <a:endParaRPr sz="1900"/>
          </a:p>
          <a:p>
            <a:pPr marL="0" lvl="0" indent="0" algn="l" rtl="0">
              <a:lnSpc>
                <a:spcPct val="90000"/>
              </a:lnSpc>
              <a:spcBef>
                <a:spcPts val="1000"/>
              </a:spcBef>
              <a:spcAft>
                <a:spcPts val="0"/>
              </a:spcAft>
              <a:buSzPts val="1800"/>
              <a:buNone/>
            </a:pPr>
            <a:r>
              <a:rPr lang="en-US" sz="1900"/>
              <a:t>Contact Information:</a:t>
            </a:r>
            <a:endParaRPr sz="1900"/>
          </a:p>
          <a:p>
            <a:pPr marL="457200" lvl="0" indent="-349250" algn="l" rtl="0">
              <a:lnSpc>
                <a:spcPct val="90000"/>
              </a:lnSpc>
              <a:spcBef>
                <a:spcPts val="1000"/>
              </a:spcBef>
              <a:spcAft>
                <a:spcPts val="0"/>
              </a:spcAft>
              <a:buSzPts val="1900"/>
              <a:buChar char="•"/>
            </a:pPr>
            <a:r>
              <a:rPr lang="en-US" sz="1900"/>
              <a:t>Katie Brownson</a:t>
            </a:r>
            <a:endParaRPr sz="1900"/>
          </a:p>
          <a:p>
            <a:pPr marL="914400" lvl="1" indent="-349250" algn="l" rtl="0">
              <a:lnSpc>
                <a:spcPct val="90000"/>
              </a:lnSpc>
              <a:spcBef>
                <a:spcPts val="0"/>
              </a:spcBef>
              <a:spcAft>
                <a:spcPts val="0"/>
              </a:spcAft>
              <a:buSzPts val="1900"/>
              <a:buChar char="•"/>
            </a:pPr>
            <a:r>
              <a:rPr lang="en-US" sz="1700" u="sng">
                <a:solidFill>
                  <a:schemeClr val="hlink"/>
                </a:solidFill>
                <a:hlinkClick r:id="rId3"/>
              </a:rPr>
              <a:t>Katherine.brownson@usda.gov</a:t>
            </a:r>
            <a:endParaRPr sz="1700"/>
          </a:p>
          <a:p>
            <a:pPr marL="457200" lvl="0" indent="-349250" algn="l" rtl="0">
              <a:lnSpc>
                <a:spcPct val="90000"/>
              </a:lnSpc>
              <a:spcBef>
                <a:spcPts val="0"/>
              </a:spcBef>
              <a:spcAft>
                <a:spcPts val="0"/>
              </a:spcAft>
              <a:buSzPts val="1900"/>
              <a:buChar char="•"/>
            </a:pPr>
            <a:r>
              <a:rPr lang="en-US" sz="1900"/>
              <a:t>Julie Reichert-Nguyen</a:t>
            </a:r>
            <a:endParaRPr sz="1900"/>
          </a:p>
          <a:p>
            <a:pPr marL="914400" lvl="1" indent="-349250" algn="l" rtl="0">
              <a:lnSpc>
                <a:spcPct val="90000"/>
              </a:lnSpc>
              <a:spcBef>
                <a:spcPts val="0"/>
              </a:spcBef>
              <a:spcAft>
                <a:spcPts val="0"/>
              </a:spcAft>
              <a:buSzPts val="1900"/>
              <a:buChar char="•"/>
            </a:pPr>
            <a:r>
              <a:rPr lang="en-US" sz="1700" u="sng">
                <a:solidFill>
                  <a:schemeClr val="hlink"/>
                </a:solidFill>
                <a:hlinkClick r:id="rId4"/>
              </a:rPr>
              <a:t>julie.reichert-nguyen@noaa.gov</a:t>
            </a:r>
            <a:r>
              <a:rPr lang="en-US" sz="1700"/>
              <a:t> </a:t>
            </a:r>
            <a:endParaRPr sz="1700"/>
          </a:p>
          <a:p>
            <a:pPr marL="0" lvl="0" indent="0" algn="l" rtl="0">
              <a:lnSpc>
                <a:spcPct val="90000"/>
              </a:lnSpc>
              <a:spcBef>
                <a:spcPts val="1000"/>
              </a:spcBef>
              <a:spcAft>
                <a:spcPts val="0"/>
              </a:spcAft>
              <a:buSzPts val="1800"/>
              <a:buNone/>
            </a:pPr>
            <a:r>
              <a:rPr lang="en-US" sz="1900"/>
              <a:t>Find the report here:</a:t>
            </a:r>
            <a:endParaRPr sz="1900"/>
          </a:p>
          <a:p>
            <a:pPr marL="457200" lvl="0" indent="-349250" algn="l" rtl="0">
              <a:lnSpc>
                <a:spcPct val="90000"/>
              </a:lnSpc>
              <a:spcBef>
                <a:spcPts val="1000"/>
              </a:spcBef>
              <a:spcAft>
                <a:spcPts val="0"/>
              </a:spcAft>
              <a:buSzPts val="1900"/>
              <a:buChar char="•"/>
            </a:pPr>
            <a:r>
              <a:rPr lang="en-US" sz="1900" u="sng">
                <a:solidFill>
                  <a:schemeClr val="hlink"/>
                </a:solidFill>
                <a:hlinkClick r:id="rId5"/>
              </a:rPr>
              <a:t>www.chesapeake.org/stac/document-library/rising-watershed-and-bay-water-temperatures-ecological-implications-and-management-responses/</a:t>
            </a:r>
            <a:r>
              <a:rPr lang="en-US" sz="1900"/>
              <a:t> </a:t>
            </a:r>
            <a:endParaRPr sz="19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17434e6b7a8_0_100"/>
          <p:cNvSpPr txBox="1"/>
          <p:nvPr/>
        </p:nvSpPr>
        <p:spPr>
          <a:xfrm>
            <a:off x="124570" y="0"/>
            <a:ext cx="119430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Chesapeake Bay tidal and non-tidal  water temperatures have been increasing.</a:t>
            </a:r>
            <a:endParaRPr sz="1400" b="0" i="0" u="none" strike="noStrike" cap="none">
              <a:solidFill>
                <a:srgbClr val="000000"/>
              </a:solidFill>
              <a:latin typeface="Arial"/>
              <a:ea typeface="Arial"/>
              <a:cs typeface="Arial"/>
              <a:sym typeface="Arial"/>
            </a:endParaRPr>
          </a:p>
        </p:txBody>
      </p:sp>
      <p:pic>
        <p:nvPicPr>
          <p:cNvPr id="145" name="Google Shape;145;g17434e6b7a8_0_100" descr="Chart, scatter chart&#10;&#10;Description automatically generated"/>
          <p:cNvPicPr preferRelativeResize="0"/>
          <p:nvPr/>
        </p:nvPicPr>
        <p:blipFill rotWithShape="1">
          <a:blip r:embed="rId3">
            <a:alphaModFix/>
          </a:blip>
          <a:srcRect/>
          <a:stretch/>
        </p:blipFill>
        <p:spPr>
          <a:xfrm>
            <a:off x="838200" y="450575"/>
            <a:ext cx="4515677" cy="6352100"/>
          </a:xfrm>
          <a:prstGeom prst="rect">
            <a:avLst/>
          </a:prstGeom>
          <a:noFill/>
          <a:ln>
            <a:noFill/>
          </a:ln>
        </p:spPr>
      </p:pic>
      <p:sp>
        <p:nvSpPr>
          <p:cNvPr id="146" name="Google Shape;146;g17434e6b7a8_0_100"/>
          <p:cNvSpPr txBox="1">
            <a:spLocks noGrp="1"/>
          </p:cNvSpPr>
          <p:nvPr>
            <p:ph type="sldNum" idx="12"/>
          </p:nvPr>
        </p:nvSpPr>
        <p:spPr>
          <a:xfrm>
            <a:off x="10758922" y="6217920"/>
            <a:ext cx="365700" cy="365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100"/>
              <a:buFont typeface="Arial"/>
              <a:buNone/>
            </a:pPr>
            <a:fld id="{00000000-1234-1234-1234-123412341234}" type="slidenum">
              <a:rPr lang="en-US"/>
              <a:t>4</a:t>
            </a:fld>
            <a:endParaRPr/>
          </a:p>
        </p:txBody>
      </p:sp>
      <p:pic>
        <p:nvPicPr>
          <p:cNvPr id="147" name="Google Shape;147;g17434e6b7a8_0_100"/>
          <p:cNvPicPr preferRelativeResize="0"/>
          <p:nvPr/>
        </p:nvPicPr>
        <p:blipFill rotWithShape="1">
          <a:blip r:embed="rId4">
            <a:alphaModFix/>
          </a:blip>
          <a:srcRect/>
          <a:stretch/>
        </p:blipFill>
        <p:spPr>
          <a:xfrm>
            <a:off x="5632175" y="426275"/>
            <a:ext cx="5473149" cy="6376401"/>
          </a:xfrm>
          <a:prstGeom prst="rect">
            <a:avLst/>
          </a:prstGeom>
          <a:noFill/>
          <a:ln>
            <a:noFill/>
          </a:ln>
        </p:spPr>
      </p:pic>
      <p:sp>
        <p:nvSpPr>
          <p:cNvPr id="148" name="Google Shape;148;g17434e6b7a8_0_100"/>
          <p:cNvSpPr txBox="1"/>
          <p:nvPr/>
        </p:nvSpPr>
        <p:spPr>
          <a:xfrm>
            <a:off x="9738800" y="6567575"/>
            <a:ext cx="23772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(Rice and Jastram, 2015)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g17434e6b7a8_0_7"/>
          <p:cNvPicPr preferRelativeResize="0"/>
          <p:nvPr/>
        </p:nvPicPr>
        <p:blipFill rotWithShape="1">
          <a:blip r:embed="rId3">
            <a:alphaModFix/>
          </a:blip>
          <a:srcRect/>
          <a:stretch/>
        </p:blipFill>
        <p:spPr>
          <a:xfrm>
            <a:off x="445838" y="1821523"/>
            <a:ext cx="4857682" cy="3044674"/>
          </a:xfrm>
          <a:prstGeom prst="rect">
            <a:avLst/>
          </a:prstGeom>
          <a:noFill/>
          <a:ln>
            <a:noFill/>
          </a:ln>
        </p:spPr>
      </p:pic>
      <p:pic>
        <p:nvPicPr>
          <p:cNvPr id="140" name="Google Shape;140;g17434e6b7a8_0_7"/>
          <p:cNvPicPr preferRelativeResize="0"/>
          <p:nvPr/>
        </p:nvPicPr>
        <p:blipFill rotWithShape="1">
          <a:blip r:embed="rId4">
            <a:alphaModFix/>
          </a:blip>
          <a:srcRect/>
          <a:stretch/>
        </p:blipFill>
        <p:spPr>
          <a:xfrm>
            <a:off x="5480534" y="1686014"/>
            <a:ext cx="6504168" cy="3315693"/>
          </a:xfrm>
          <a:prstGeom prst="rect">
            <a:avLst/>
          </a:prstGeom>
          <a:noFill/>
          <a:ln>
            <a:noFill/>
          </a:ln>
        </p:spPr>
      </p:pic>
      <p:sp>
        <p:nvSpPr>
          <p:cNvPr id="141" name="Google Shape;141;g17434e6b7a8_0_7"/>
          <p:cNvSpPr txBox="1"/>
          <p:nvPr/>
        </p:nvSpPr>
        <p:spPr>
          <a:xfrm>
            <a:off x="4134679" y="5009321"/>
            <a:ext cx="3387300" cy="1569900"/>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2400"/>
              <a:buFont typeface="Calibri"/>
              <a:buAutoNum type="arabicParenR"/>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Air temperatures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Calibri"/>
              <a:buAutoNum type="arabicParenR"/>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Ocean temperatures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Calibri"/>
              <a:buAutoNum type="arabicParenR"/>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Sea level rise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2400"/>
              <a:buFont typeface="Calibri"/>
              <a:buAutoNum type="arabicParenR"/>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River temperatures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2" name="Google Shape;142;g17434e6b7a8_0_7"/>
          <p:cNvSpPr/>
          <p:nvPr/>
        </p:nvSpPr>
        <p:spPr>
          <a:xfrm>
            <a:off x="6257675" y="5879651"/>
            <a:ext cx="87600" cy="234900"/>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3" name="Google Shape;143;g17434e6b7a8_0_7"/>
          <p:cNvSpPr/>
          <p:nvPr/>
        </p:nvSpPr>
        <p:spPr>
          <a:xfrm rot="10800000">
            <a:off x="6740240" y="5001606"/>
            <a:ext cx="519300" cy="453000"/>
          </a:xfrm>
          <a:prstGeom prst="downArrow">
            <a:avLst>
              <a:gd name="adj1" fmla="val 50000"/>
              <a:gd name="adj2" fmla="val 50000"/>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4" name="Google Shape;144;g17434e6b7a8_0_7"/>
          <p:cNvSpPr/>
          <p:nvPr/>
        </p:nvSpPr>
        <p:spPr>
          <a:xfrm rot="10800000">
            <a:off x="7194470" y="5485982"/>
            <a:ext cx="240000" cy="282600"/>
          </a:xfrm>
          <a:prstGeom prst="downArrow">
            <a:avLst>
              <a:gd name="adj1" fmla="val 50000"/>
              <a:gd name="adj2" fmla="val 50000"/>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5" name="Google Shape;145;g17434e6b7a8_0_7"/>
          <p:cNvSpPr/>
          <p:nvPr/>
        </p:nvSpPr>
        <p:spPr>
          <a:xfrm rot="10800000">
            <a:off x="7044863" y="6281554"/>
            <a:ext cx="47700" cy="159000"/>
          </a:xfrm>
          <a:prstGeom prst="downArrow">
            <a:avLst>
              <a:gd name="adj1" fmla="val 50000"/>
              <a:gd name="adj2" fmla="val 50000"/>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6" name="Google Shape;146;g17434e6b7a8_0_7"/>
          <p:cNvSpPr txBox="1"/>
          <p:nvPr/>
        </p:nvSpPr>
        <p:spPr>
          <a:xfrm>
            <a:off x="-34718" y="6596390"/>
            <a:ext cx="2165700" cy="261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100" b="1" i="0" u="none" strike="noStrike" kern="0" cap="none" spc="0" normalizeH="0" baseline="0" noProof="0">
                <a:ln>
                  <a:noFill/>
                </a:ln>
                <a:solidFill>
                  <a:srgbClr val="000000"/>
                </a:solidFill>
                <a:effectLst/>
                <a:uLnTx/>
                <a:uFillTx/>
                <a:latin typeface="Calibri"/>
                <a:ea typeface="Calibri"/>
                <a:cs typeface="Calibri"/>
                <a:sym typeface="Calibri"/>
              </a:rPr>
              <a:t>Source:</a:t>
            </a:r>
            <a:r>
              <a:rPr kumimoji="0" lang="en-US" sz="1100" b="0" i="0" u="none" strike="noStrike" kern="0" cap="none" spc="0" normalizeH="0" baseline="0" noProof="0">
                <a:ln>
                  <a:noFill/>
                </a:ln>
                <a:solidFill>
                  <a:srgbClr val="000000"/>
                </a:solidFill>
                <a:effectLst/>
                <a:uLnTx/>
                <a:uFillTx/>
                <a:latin typeface="Calibri"/>
                <a:ea typeface="Calibri"/>
                <a:cs typeface="Calibri"/>
                <a:sym typeface="Calibri"/>
              </a:rPr>
              <a:t> Hinson at el. 2021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 name="Google Shape;147;g17434e6b7a8_0_7"/>
          <p:cNvSpPr txBox="1"/>
          <p:nvPr/>
        </p:nvSpPr>
        <p:spPr>
          <a:xfrm>
            <a:off x="95415" y="159026"/>
            <a:ext cx="12001200" cy="831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Increasing tidal water temperatures have been driven largely by atmospheric forcings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and the warming ocean boundary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 name="Google Shape;148;g17434e6b7a8_0_7"/>
          <p:cNvSpPr txBox="1">
            <a:spLocks noGrp="1"/>
          </p:cNvSpPr>
          <p:nvPr>
            <p:ph type="sldNum" idx="12"/>
          </p:nvPr>
        </p:nvSpPr>
        <p:spPr>
          <a:xfrm>
            <a:off x="10758922" y="6217920"/>
            <a:ext cx="365700" cy="3657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100" b="0" i="0" u="none" strike="noStrike" kern="0" cap="none" spc="0" normalizeH="0" baseline="0" noProof="0">
                <a:ln>
                  <a:noFill/>
                </a:ln>
                <a:solidFill>
                  <a:srgbClr val="FFFFFF"/>
                </a:solidFill>
                <a:effectLst/>
                <a:uLnTx/>
                <a:uFillTx/>
                <a:latin typeface="Gill Sans"/>
                <a:sym typeface="Gill San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100" b="0" i="0" u="none" strike="noStrike" kern="0" cap="none" spc="0" normalizeH="0" baseline="0" noProof="0">
              <a:ln>
                <a:noFill/>
              </a:ln>
              <a:solidFill>
                <a:srgbClr val="FFFFFF"/>
              </a:solidFill>
              <a:effectLst/>
              <a:uLnTx/>
              <a:uFillTx/>
              <a:latin typeface="Gill Sans"/>
              <a:sym typeface="Gill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154" name="Google Shape;154;g17434e6b7a8_0_188"/>
          <p:cNvGrpSpPr/>
          <p:nvPr/>
        </p:nvGrpSpPr>
        <p:grpSpPr>
          <a:xfrm>
            <a:off x="676822" y="728554"/>
            <a:ext cx="10838399" cy="6134197"/>
            <a:chOff x="445090" y="161427"/>
            <a:chExt cx="10838399" cy="6134197"/>
          </a:xfrm>
        </p:grpSpPr>
        <p:sp>
          <p:nvSpPr>
            <p:cNvPr id="155" name="Google Shape;155;g17434e6b7a8_0_188"/>
            <p:cNvSpPr/>
            <p:nvPr/>
          </p:nvSpPr>
          <p:spPr>
            <a:xfrm>
              <a:off x="4772233" y="4069270"/>
              <a:ext cx="2184000" cy="2184900"/>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6" name="Google Shape;156;g17434e6b7a8_0_188"/>
            <p:cNvSpPr txBox="1"/>
            <p:nvPr/>
          </p:nvSpPr>
          <p:spPr>
            <a:xfrm>
              <a:off x="4987255" y="4362764"/>
              <a:ext cx="1681800" cy="1545000"/>
            </a:xfrm>
            <a:prstGeom prst="rect">
              <a:avLst/>
            </a:prstGeom>
            <a:noFill/>
            <a:ln>
              <a:noFill/>
            </a:ln>
          </p:spPr>
          <p:txBody>
            <a:bodyPr spcFirstLastPara="1" wrap="square" lIns="14600" tIns="14600" rIns="14600" bIns="146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300"/>
                <a:buFont typeface="Arial"/>
                <a:buNone/>
                <a:tabLst/>
                <a:defRPr/>
              </a:pPr>
              <a:r>
                <a:rPr kumimoji="0" lang="en-US" sz="2300" b="0" i="0" u="none" strike="noStrike" kern="0" cap="none" spc="0" normalizeH="0" baseline="0" noProof="0">
                  <a:ln>
                    <a:noFill/>
                  </a:ln>
                  <a:solidFill>
                    <a:srgbClr val="FFFFFF"/>
                  </a:solidFill>
                  <a:effectLst/>
                  <a:uLnTx/>
                  <a:uFillTx/>
                  <a:latin typeface="Calibri"/>
                  <a:ea typeface="Calibri"/>
                  <a:cs typeface="Calibri"/>
                  <a:sym typeface="Calibri"/>
                </a:rPr>
                <a:t>Non-tidal water temperature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 name="Google Shape;157;g17434e6b7a8_0_188"/>
            <p:cNvSpPr/>
            <p:nvPr/>
          </p:nvSpPr>
          <p:spPr>
            <a:xfrm rot="10800000">
              <a:off x="1462398" y="4747319"/>
              <a:ext cx="3127800" cy="828600"/>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 name="Google Shape;158;g17434e6b7a8_0_188"/>
            <p:cNvSpPr/>
            <p:nvPr/>
          </p:nvSpPr>
          <p:spPr>
            <a:xfrm>
              <a:off x="445090" y="4027624"/>
              <a:ext cx="2034900" cy="22680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 name="Google Shape;159;g17434e6b7a8_0_188"/>
            <p:cNvSpPr txBox="1"/>
            <p:nvPr/>
          </p:nvSpPr>
          <p:spPr>
            <a:xfrm>
              <a:off x="504689" y="4087223"/>
              <a:ext cx="1915800" cy="2148900"/>
            </a:xfrm>
            <a:prstGeom prst="rect">
              <a:avLst/>
            </a:prstGeom>
            <a:noFill/>
            <a:ln>
              <a:noFill/>
            </a:ln>
          </p:spPr>
          <p:txBody>
            <a:bodyPr spcFirstLastPara="1" wrap="square" lIns="26650" tIns="26650" rIns="26650" bIns="2665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t>Streamflow</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6675" algn="l" defTabSz="914400" rtl="0" eaLnBrk="1" fontAlgn="auto" latinLnBrk="0" hangingPunct="1">
                <a:lnSpc>
                  <a:spcPct val="90000"/>
                </a:lnSpc>
                <a:spcBef>
                  <a:spcPts val="490"/>
                </a:spcBef>
                <a:spcAft>
                  <a:spcPts val="0"/>
                </a:spcAft>
                <a:buClr>
                  <a:srgbClr val="FFFFFF"/>
                </a:buClr>
                <a:buSzPts val="1050"/>
                <a:buFont typeface="Calibri"/>
                <a:buChar char="•"/>
                <a:tabLst/>
                <a:defRPr/>
              </a:pPr>
              <a:r>
                <a:rPr kumimoji="0" lang="en-US" sz="1050" b="0" i="0" u="none" strike="noStrike" kern="0" cap="none" spc="0" normalizeH="0" baseline="0" noProof="0">
                  <a:ln>
                    <a:noFill/>
                  </a:ln>
                  <a:solidFill>
                    <a:srgbClr val="FFFFFF"/>
                  </a:solidFill>
                  <a:effectLst/>
                  <a:uLnTx/>
                  <a:uFillTx/>
                  <a:latin typeface="Calibri"/>
                  <a:ea typeface="Calibri"/>
                  <a:cs typeface="Calibri"/>
                  <a:sym typeface="Calibri"/>
                </a:rPr>
                <a:t>Baseflow</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6675" algn="l" defTabSz="914400" rtl="0" eaLnBrk="1" fontAlgn="auto" latinLnBrk="0" hangingPunct="1">
                <a:lnSpc>
                  <a:spcPct val="90000"/>
                </a:lnSpc>
                <a:spcBef>
                  <a:spcPts val="158"/>
                </a:spcBef>
                <a:spcAft>
                  <a:spcPts val="0"/>
                </a:spcAft>
                <a:buClr>
                  <a:srgbClr val="FFFFFF"/>
                </a:buClr>
                <a:buSzPts val="1050"/>
                <a:buFont typeface="Calibri"/>
                <a:buChar char="•"/>
                <a:tabLst/>
                <a:defRPr/>
              </a:pPr>
              <a:r>
                <a:rPr kumimoji="0" lang="en-US" sz="1050" b="0" i="0" u="none" strike="noStrike" kern="0" cap="none" spc="0" normalizeH="0" baseline="0" noProof="0">
                  <a:ln>
                    <a:noFill/>
                  </a:ln>
                  <a:solidFill>
                    <a:srgbClr val="FFFFFF"/>
                  </a:solidFill>
                  <a:effectLst/>
                  <a:uLnTx/>
                  <a:uFillTx/>
                  <a:latin typeface="Calibri"/>
                  <a:ea typeface="Calibri"/>
                  <a:cs typeface="Calibri"/>
                  <a:sym typeface="Calibri"/>
                </a:rPr>
                <a:t>Withdrawals (from surface or groundwater)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6675" algn="l" defTabSz="914400" rtl="0" eaLnBrk="1" fontAlgn="auto" latinLnBrk="0" hangingPunct="1">
                <a:lnSpc>
                  <a:spcPct val="90000"/>
                </a:lnSpc>
                <a:spcBef>
                  <a:spcPts val="158"/>
                </a:spcBef>
                <a:spcAft>
                  <a:spcPts val="0"/>
                </a:spcAft>
                <a:buClr>
                  <a:srgbClr val="FFFFFF"/>
                </a:buClr>
                <a:buSzPts val="1050"/>
                <a:buFont typeface="Calibri"/>
                <a:buChar char="•"/>
                <a:tabLst/>
                <a:defRPr/>
              </a:pPr>
              <a:r>
                <a:rPr kumimoji="0" lang="en-US" sz="1050" b="0" i="0" u="none" strike="noStrike" kern="0" cap="none" spc="0" normalizeH="0" baseline="0" noProof="0">
                  <a:ln>
                    <a:noFill/>
                  </a:ln>
                  <a:solidFill>
                    <a:srgbClr val="FFFFFF"/>
                  </a:solidFill>
                  <a:effectLst/>
                  <a:uLnTx/>
                  <a:uFillTx/>
                  <a:latin typeface="Calibri"/>
                  <a:ea typeface="Calibri"/>
                  <a:cs typeface="Calibri"/>
                  <a:sym typeface="Calibri"/>
                </a:rPr>
                <a:t>Local hydrology (presence of dams, floodplain connectivity, etc.)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6675" algn="l" defTabSz="914400" rtl="0" eaLnBrk="1" fontAlgn="auto" latinLnBrk="0" hangingPunct="1">
                <a:lnSpc>
                  <a:spcPct val="90000"/>
                </a:lnSpc>
                <a:spcBef>
                  <a:spcPts val="158"/>
                </a:spcBef>
                <a:spcAft>
                  <a:spcPts val="0"/>
                </a:spcAft>
                <a:buClr>
                  <a:srgbClr val="FFFFFF"/>
                </a:buClr>
                <a:buSzPts val="1050"/>
                <a:buFont typeface="Calibri"/>
                <a:buChar char="•"/>
                <a:tabLst/>
                <a:defRPr/>
              </a:pPr>
              <a:r>
                <a:rPr kumimoji="0" lang="en-US" sz="1050" b="0" i="0" u="none" strike="noStrike" kern="0" cap="none" spc="0" normalizeH="0" baseline="0" noProof="0">
                  <a:ln>
                    <a:noFill/>
                  </a:ln>
                  <a:solidFill>
                    <a:srgbClr val="FFFFFF"/>
                  </a:solidFill>
                  <a:effectLst/>
                  <a:uLnTx/>
                  <a:uFillTx/>
                  <a:latin typeface="Calibri"/>
                  <a:ea typeface="Calibri"/>
                  <a:cs typeface="Calibri"/>
                  <a:sym typeface="Calibri"/>
                </a:rPr>
                <a:t>Hydraulic resistance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6675" algn="l" defTabSz="914400" rtl="0" eaLnBrk="1" fontAlgn="auto" latinLnBrk="0" hangingPunct="1">
                <a:lnSpc>
                  <a:spcPct val="90000"/>
                </a:lnSpc>
                <a:spcBef>
                  <a:spcPts val="158"/>
                </a:spcBef>
                <a:spcAft>
                  <a:spcPts val="0"/>
                </a:spcAft>
                <a:buClr>
                  <a:srgbClr val="FFFFFF"/>
                </a:buClr>
                <a:buSzPts val="1050"/>
                <a:buFont typeface="Calibri"/>
                <a:buChar char="•"/>
                <a:tabLst/>
                <a:defRPr/>
              </a:pPr>
              <a:r>
                <a:rPr kumimoji="0" lang="en-US" sz="1050" b="0" i="0" u="none" strike="noStrike" kern="0" cap="none" spc="0" normalizeH="0" baseline="0" noProof="0">
                  <a:ln>
                    <a:noFill/>
                  </a:ln>
                  <a:solidFill>
                    <a:srgbClr val="FFFFFF"/>
                  </a:solidFill>
                  <a:effectLst/>
                  <a:uLnTx/>
                  <a:uFillTx/>
                  <a:latin typeface="Calibri"/>
                  <a:ea typeface="Calibri"/>
                  <a:cs typeface="Calibri"/>
                  <a:sym typeface="Calibri"/>
                </a:rPr>
                <a:t>Upstream and riparian land use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6675" algn="l" defTabSz="914400" rtl="0" eaLnBrk="1" fontAlgn="auto" latinLnBrk="0" hangingPunct="1">
                <a:lnSpc>
                  <a:spcPct val="90000"/>
                </a:lnSpc>
                <a:spcBef>
                  <a:spcPts val="158"/>
                </a:spcBef>
                <a:spcAft>
                  <a:spcPts val="0"/>
                </a:spcAft>
                <a:buClr>
                  <a:srgbClr val="FFFFFF"/>
                </a:buClr>
                <a:buSzPts val="1050"/>
                <a:buFont typeface="Calibri"/>
                <a:buChar char="•"/>
                <a:tabLst/>
                <a:defRPr/>
              </a:pPr>
              <a:r>
                <a:rPr kumimoji="0" lang="en-US" sz="1050" b="0" i="0" u="none" strike="noStrike" kern="0" cap="none" spc="0" normalizeH="0" baseline="0" noProof="0">
                  <a:ln>
                    <a:noFill/>
                  </a:ln>
                  <a:solidFill>
                    <a:srgbClr val="FFFFFF"/>
                  </a:solidFill>
                  <a:effectLst/>
                  <a:uLnTx/>
                  <a:uFillTx/>
                  <a:latin typeface="Calibri"/>
                  <a:ea typeface="Calibri"/>
                  <a:cs typeface="Calibri"/>
                  <a:sym typeface="Calibri"/>
                </a:rPr>
                <a:t>Groundwater inputs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6675" algn="l" defTabSz="914400" rtl="0" eaLnBrk="1" fontAlgn="auto" latinLnBrk="0" hangingPunct="1">
                <a:lnSpc>
                  <a:spcPct val="90000"/>
                </a:lnSpc>
                <a:spcBef>
                  <a:spcPts val="158"/>
                </a:spcBef>
                <a:spcAft>
                  <a:spcPts val="0"/>
                </a:spcAft>
                <a:buClr>
                  <a:srgbClr val="FFFFFF"/>
                </a:buClr>
                <a:buSzPts val="1050"/>
                <a:buFont typeface="Calibri"/>
                <a:buChar char="•"/>
                <a:tabLst/>
                <a:defRPr/>
              </a:pPr>
              <a:r>
                <a:rPr kumimoji="0" lang="en-US" sz="1050" b="0" i="0" u="none" strike="noStrike" kern="0" cap="none" spc="0" normalizeH="0" baseline="0" noProof="0">
                  <a:ln>
                    <a:noFill/>
                  </a:ln>
                  <a:solidFill>
                    <a:srgbClr val="FFFFFF"/>
                  </a:solidFill>
                  <a:effectLst/>
                  <a:uLnTx/>
                  <a:uFillTx/>
                  <a:latin typeface="Calibri"/>
                  <a:ea typeface="Calibri"/>
                  <a:cs typeface="Calibri"/>
                  <a:sym typeface="Calibri"/>
                </a:rPr>
                <a:t>Degree of infiltration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6675" algn="l" defTabSz="914400" rtl="0" eaLnBrk="1" fontAlgn="auto" latinLnBrk="0" hangingPunct="1">
                <a:lnSpc>
                  <a:spcPct val="90000"/>
                </a:lnSpc>
                <a:spcBef>
                  <a:spcPts val="158"/>
                </a:spcBef>
                <a:spcAft>
                  <a:spcPts val="0"/>
                </a:spcAft>
                <a:buClr>
                  <a:srgbClr val="F7CAAC"/>
                </a:buClr>
                <a:buSzPts val="1050"/>
                <a:buFont typeface="Calibri"/>
                <a:buChar char="•"/>
                <a:tabLst/>
                <a:defRPr/>
              </a:pPr>
              <a:r>
                <a:rPr kumimoji="0" lang="en-US" sz="1050" b="0" i="0" u="none" strike="noStrike" kern="0" cap="none" spc="0" normalizeH="0" baseline="0" noProof="0">
                  <a:ln>
                    <a:noFill/>
                  </a:ln>
                  <a:solidFill>
                    <a:srgbClr val="F7CAAC"/>
                  </a:solidFill>
                  <a:effectLst/>
                  <a:uLnTx/>
                  <a:uFillTx/>
                  <a:latin typeface="Calibri"/>
                  <a:ea typeface="Calibri"/>
                  <a:cs typeface="Calibri"/>
                  <a:sym typeface="Calibri"/>
                </a:rPr>
                <a:t>Rainfall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 name="Google Shape;160;g17434e6b7a8_0_188"/>
            <p:cNvSpPr/>
            <p:nvPr/>
          </p:nvSpPr>
          <p:spPr>
            <a:xfrm rot="-8639909">
              <a:off x="2004511" y="3079358"/>
              <a:ext cx="3127559" cy="828396"/>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 name="Google Shape;161;g17434e6b7a8_0_188"/>
            <p:cNvSpPr/>
            <p:nvPr/>
          </p:nvSpPr>
          <p:spPr>
            <a:xfrm>
              <a:off x="1285750" y="1760456"/>
              <a:ext cx="2034900" cy="16278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 name="Google Shape;162;g17434e6b7a8_0_188"/>
            <p:cNvSpPr txBox="1"/>
            <p:nvPr/>
          </p:nvSpPr>
          <p:spPr>
            <a:xfrm>
              <a:off x="1333429" y="1808135"/>
              <a:ext cx="1939500" cy="1532400"/>
            </a:xfrm>
            <a:prstGeom prst="rect">
              <a:avLst/>
            </a:prstGeom>
            <a:noFill/>
            <a:ln>
              <a:noFill/>
            </a:ln>
          </p:spPr>
          <p:txBody>
            <a:bodyPr spcFirstLastPara="1" wrap="square" lIns="26650" tIns="26650" rIns="26650" bIns="2665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Calibri"/>
                  <a:ea typeface="Calibri"/>
                  <a:cs typeface="Calibri"/>
                  <a:sym typeface="Calibri"/>
                </a:rPr>
                <a:t>Runoff temperature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6675" algn="l" defTabSz="914400" rtl="0" eaLnBrk="1" fontAlgn="auto" latinLnBrk="0" hangingPunct="1">
                <a:lnSpc>
                  <a:spcPct val="90000"/>
                </a:lnSpc>
                <a:spcBef>
                  <a:spcPts val="490"/>
                </a:spcBef>
                <a:spcAft>
                  <a:spcPts val="0"/>
                </a:spcAft>
                <a:buClr>
                  <a:srgbClr val="FFFFFF"/>
                </a:buClr>
                <a:buSzPts val="1050"/>
                <a:buFont typeface="Calibri"/>
                <a:buChar char="•"/>
                <a:tabLst/>
                <a:defRPr/>
              </a:pPr>
              <a:r>
                <a:rPr kumimoji="0" lang="en-US" sz="1050" b="0" i="0" u="none" strike="noStrike" kern="0" cap="none" spc="0" normalizeH="0" baseline="0" noProof="0">
                  <a:ln>
                    <a:noFill/>
                  </a:ln>
                  <a:solidFill>
                    <a:srgbClr val="FFFFFF"/>
                  </a:solidFill>
                  <a:effectLst/>
                  <a:uLnTx/>
                  <a:uFillTx/>
                  <a:latin typeface="Calibri"/>
                  <a:ea typeface="Calibri"/>
                  <a:cs typeface="Calibri"/>
                  <a:sym typeface="Calibri"/>
                </a:rPr>
                <a:t>Sources of water (farm ponds, </a:t>
              </a:r>
              <a:r>
                <a:rPr kumimoji="0" lang="en-US" sz="1050" b="0" i="0" u="none" strike="noStrike" kern="0" cap="none" spc="0" normalizeH="0" baseline="0" noProof="0">
                  <a:ln>
                    <a:noFill/>
                  </a:ln>
                  <a:solidFill>
                    <a:srgbClr val="FFFF00"/>
                  </a:solidFill>
                  <a:effectLst/>
                  <a:uLnTx/>
                  <a:uFillTx/>
                  <a:latin typeface="Calibri"/>
                  <a:ea typeface="Calibri"/>
                  <a:cs typeface="Calibri"/>
                  <a:sym typeface="Calibri"/>
                </a:rPr>
                <a:t>municipal, mining and </a:t>
              </a:r>
              <a:r>
                <a:rPr kumimoji="0" lang="en-US" sz="1050" b="0" i="0" u="none" strike="noStrike" kern="0" cap="none" spc="0" normalizeH="0" baseline="0" noProof="0">
                  <a:ln>
                    <a:noFill/>
                  </a:ln>
                  <a:solidFill>
                    <a:srgbClr val="FFFFFF"/>
                  </a:solidFill>
                  <a:effectLst/>
                  <a:uLnTx/>
                  <a:uFillTx/>
                  <a:latin typeface="Calibri"/>
                  <a:ea typeface="Calibri"/>
                  <a:cs typeface="Calibri"/>
                  <a:sym typeface="Calibri"/>
                </a:rPr>
                <a:t>industrial discharge, snowmelt, etc.)</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6675" algn="l" defTabSz="914400" rtl="0" eaLnBrk="1" fontAlgn="auto" latinLnBrk="0" hangingPunct="1">
                <a:lnSpc>
                  <a:spcPct val="90000"/>
                </a:lnSpc>
                <a:spcBef>
                  <a:spcPts val="158"/>
                </a:spcBef>
                <a:spcAft>
                  <a:spcPts val="0"/>
                </a:spcAft>
                <a:buClr>
                  <a:srgbClr val="FFFFFF"/>
                </a:buClr>
                <a:buSzPts val="1050"/>
                <a:buFont typeface="Calibri"/>
                <a:buChar char="•"/>
                <a:tabLst/>
                <a:defRPr/>
              </a:pPr>
              <a:r>
                <a:rPr kumimoji="0" lang="en-US" sz="1050" b="0" i="0" u="none" strike="noStrike" kern="0" cap="none" spc="0" normalizeH="0" baseline="0" noProof="0">
                  <a:ln>
                    <a:noFill/>
                  </a:ln>
                  <a:solidFill>
                    <a:srgbClr val="FFFFFF"/>
                  </a:solidFill>
                  <a:effectLst/>
                  <a:uLnTx/>
                  <a:uFillTx/>
                  <a:latin typeface="Calibri"/>
                  <a:ea typeface="Calibri"/>
                  <a:cs typeface="Calibri"/>
                  <a:sym typeface="Calibri"/>
                </a:rPr>
                <a:t>Upstream and riparian land use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6675" algn="l" defTabSz="914400" rtl="0" eaLnBrk="1" fontAlgn="auto" latinLnBrk="0" hangingPunct="1">
                <a:lnSpc>
                  <a:spcPct val="90000"/>
                </a:lnSpc>
                <a:spcBef>
                  <a:spcPts val="158"/>
                </a:spcBef>
                <a:spcAft>
                  <a:spcPts val="0"/>
                </a:spcAft>
                <a:buClr>
                  <a:srgbClr val="FFFFFF"/>
                </a:buClr>
                <a:buSzPts val="1050"/>
                <a:buFont typeface="Calibri"/>
                <a:buChar char="•"/>
                <a:tabLst/>
                <a:defRPr/>
              </a:pPr>
              <a:r>
                <a:rPr kumimoji="0" lang="en-US" sz="1050" b="0" i="0" u="none" strike="noStrike" kern="0" cap="none" spc="0" normalizeH="0" baseline="0" noProof="0">
                  <a:ln>
                    <a:noFill/>
                  </a:ln>
                  <a:solidFill>
                    <a:srgbClr val="FFFFFF"/>
                  </a:solidFill>
                  <a:effectLst/>
                  <a:uLnTx/>
                  <a:uFillTx/>
                  <a:latin typeface="Calibri"/>
                  <a:ea typeface="Calibri"/>
                  <a:cs typeface="Calibri"/>
                  <a:sym typeface="Calibri"/>
                </a:rPr>
                <a:t>Degree of infiltration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0" algn="l" defTabSz="914400" rtl="0" eaLnBrk="1" fontAlgn="auto" latinLnBrk="0" hangingPunct="1">
                <a:lnSpc>
                  <a:spcPct val="90000"/>
                </a:lnSpc>
                <a:spcBef>
                  <a:spcPts val="158"/>
                </a:spcBef>
                <a:spcAft>
                  <a:spcPts val="0"/>
                </a:spcAft>
                <a:buClr>
                  <a:srgbClr val="000000"/>
                </a:buClr>
                <a:buSzPts val="1000"/>
                <a:buFont typeface="Calibri"/>
                <a:buNone/>
                <a:tabLst/>
                <a:defRPr/>
              </a:pPr>
              <a:endParaRPr kumimoji="0" sz="1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3" name="Google Shape;163;g17434e6b7a8_0_188"/>
            <p:cNvSpPr/>
            <p:nvPr/>
          </p:nvSpPr>
          <p:spPr>
            <a:xfrm rot="-6479920">
              <a:off x="3423627" y="2048459"/>
              <a:ext cx="3127235" cy="828320"/>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4" name="Google Shape;164;g17434e6b7a8_0_188"/>
            <p:cNvSpPr/>
            <p:nvPr/>
          </p:nvSpPr>
          <p:spPr>
            <a:xfrm>
              <a:off x="3486625" y="161427"/>
              <a:ext cx="2034900" cy="16278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5" name="Google Shape;165;g17434e6b7a8_0_188"/>
            <p:cNvSpPr txBox="1"/>
            <p:nvPr/>
          </p:nvSpPr>
          <p:spPr>
            <a:xfrm>
              <a:off x="3534304" y="209106"/>
              <a:ext cx="1939500" cy="1532400"/>
            </a:xfrm>
            <a:prstGeom prst="rect">
              <a:avLst/>
            </a:prstGeom>
            <a:noFill/>
            <a:ln>
              <a:noFill/>
            </a:ln>
          </p:spPr>
          <p:txBody>
            <a:bodyPr spcFirstLastPara="1" wrap="square" lIns="24750" tIns="24750" rIns="24750" bIns="2475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300"/>
                <a:buFont typeface="Arial"/>
                <a:buNone/>
                <a:tabLst/>
                <a:defRPr/>
              </a:pPr>
              <a:r>
                <a:rPr kumimoji="0" lang="en-US" sz="1300" b="0" i="0" u="none" strike="noStrike" kern="0" cap="none" spc="0" normalizeH="0" baseline="0" noProof="0">
                  <a:ln>
                    <a:noFill/>
                  </a:ln>
                  <a:solidFill>
                    <a:srgbClr val="FFFFFF"/>
                  </a:solidFill>
                  <a:effectLst/>
                  <a:uLnTx/>
                  <a:uFillTx/>
                  <a:latin typeface="Calibri"/>
                  <a:ea typeface="Calibri"/>
                  <a:cs typeface="Calibri"/>
                  <a:sym typeface="Calibri"/>
                </a:rPr>
                <a:t>Heat transfer from channel substrate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3500" algn="l" defTabSz="914400" rtl="0" eaLnBrk="1" fontAlgn="auto" latinLnBrk="0" hangingPunct="1">
                <a:lnSpc>
                  <a:spcPct val="90000"/>
                </a:lnSpc>
                <a:spcBef>
                  <a:spcPts val="455"/>
                </a:spcBef>
                <a:spcAft>
                  <a:spcPts val="0"/>
                </a:spcAft>
                <a:buClr>
                  <a:srgbClr val="FFFFFF"/>
                </a:buClr>
                <a:buSzPts val="1000"/>
                <a:buFont typeface="Calibri"/>
                <a:buChar char="•"/>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Substrate composition  (bedrock vs. gravel)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3500" algn="l" defTabSz="914400" rtl="0" eaLnBrk="1" fontAlgn="auto" latinLnBrk="0" hangingPunct="1">
                <a:lnSpc>
                  <a:spcPct val="90000"/>
                </a:lnSpc>
                <a:spcBef>
                  <a:spcPts val="150"/>
                </a:spcBef>
                <a:spcAft>
                  <a:spcPts val="0"/>
                </a:spcAft>
                <a:buClr>
                  <a:srgbClr val="FFFFFF"/>
                </a:buClr>
                <a:buSzPts val="1000"/>
                <a:buFont typeface="Calibri"/>
                <a:buChar char="•"/>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Hyporheic exchange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3500" algn="l" defTabSz="914400" rtl="0" eaLnBrk="1" fontAlgn="auto" latinLnBrk="0" hangingPunct="1">
                <a:lnSpc>
                  <a:spcPct val="90000"/>
                </a:lnSpc>
                <a:spcBef>
                  <a:spcPts val="150"/>
                </a:spcBef>
                <a:spcAft>
                  <a:spcPts val="0"/>
                </a:spcAft>
                <a:buClr>
                  <a:srgbClr val="FFFFFF"/>
                </a:buClr>
                <a:buSzPts val="1000"/>
                <a:buFont typeface="Calibri"/>
                <a:buChar char="•"/>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Residence time in hyporheic zone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6" name="Google Shape;166;g17434e6b7a8_0_188"/>
            <p:cNvSpPr/>
            <p:nvPr/>
          </p:nvSpPr>
          <p:spPr>
            <a:xfrm rot="-4320080">
              <a:off x="5177545" y="2048346"/>
              <a:ext cx="3127235" cy="828320"/>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7" name="Google Shape;167;g17434e6b7a8_0_188"/>
            <p:cNvSpPr/>
            <p:nvPr/>
          </p:nvSpPr>
          <p:spPr>
            <a:xfrm>
              <a:off x="6207055" y="161427"/>
              <a:ext cx="2034900" cy="16278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8" name="Google Shape;168;g17434e6b7a8_0_188"/>
            <p:cNvSpPr txBox="1"/>
            <p:nvPr/>
          </p:nvSpPr>
          <p:spPr>
            <a:xfrm>
              <a:off x="6254744" y="209098"/>
              <a:ext cx="2184000" cy="1532400"/>
            </a:xfrm>
            <a:prstGeom prst="rect">
              <a:avLst/>
            </a:prstGeom>
            <a:noFill/>
            <a:ln>
              <a:noFill/>
            </a:ln>
          </p:spPr>
          <p:txBody>
            <a:bodyPr spcFirstLastPara="1" wrap="square" lIns="24750" tIns="24750" rIns="24750" bIns="2475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300"/>
                <a:buFont typeface="Arial"/>
                <a:buNone/>
                <a:tabLst/>
                <a:defRPr/>
              </a:pPr>
              <a:r>
                <a:rPr kumimoji="0" lang="en-US" sz="1300" b="0" i="0" u="none" strike="noStrike" kern="0" cap="none" spc="0" normalizeH="0" baseline="0" noProof="0">
                  <a:ln>
                    <a:noFill/>
                  </a:ln>
                  <a:solidFill>
                    <a:srgbClr val="FFFFFF"/>
                  </a:solidFill>
                  <a:effectLst/>
                  <a:uLnTx/>
                  <a:uFillTx/>
                  <a:latin typeface="Calibri"/>
                  <a:ea typeface="Calibri"/>
                  <a:cs typeface="Calibri"/>
                  <a:sym typeface="Calibri"/>
                </a:rPr>
                <a:t>Groundwater inputs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3500" algn="l" defTabSz="914400" rtl="0" eaLnBrk="1" fontAlgn="auto" latinLnBrk="0" hangingPunct="1">
                <a:lnSpc>
                  <a:spcPct val="90000"/>
                </a:lnSpc>
                <a:spcBef>
                  <a:spcPts val="455"/>
                </a:spcBef>
                <a:spcAft>
                  <a:spcPts val="0"/>
                </a:spcAft>
                <a:buClr>
                  <a:srgbClr val="FFFFFF"/>
                </a:buClr>
                <a:buSzPts val="1000"/>
                <a:buFont typeface="Calibri"/>
                <a:buChar char="•"/>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Hyporheic exchange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3500" algn="l" defTabSz="914400" rtl="0" eaLnBrk="1" fontAlgn="auto" latinLnBrk="0" hangingPunct="1">
                <a:lnSpc>
                  <a:spcPct val="90000"/>
                </a:lnSpc>
                <a:spcBef>
                  <a:spcPts val="150"/>
                </a:spcBef>
                <a:spcAft>
                  <a:spcPts val="0"/>
                </a:spcAft>
                <a:buClr>
                  <a:srgbClr val="FFFFFF"/>
                </a:buClr>
                <a:buSzPts val="1000"/>
                <a:buFont typeface="Calibri"/>
                <a:buChar char="•"/>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Groundwater temperature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3500" algn="l" defTabSz="914400" rtl="0" eaLnBrk="1" fontAlgn="auto" latinLnBrk="0" hangingPunct="1">
                <a:lnSpc>
                  <a:spcPct val="90000"/>
                </a:lnSpc>
                <a:spcBef>
                  <a:spcPts val="150"/>
                </a:spcBef>
                <a:spcAft>
                  <a:spcPts val="0"/>
                </a:spcAft>
                <a:buClr>
                  <a:srgbClr val="FFFFFF"/>
                </a:buClr>
                <a:buSzPts val="1000"/>
                <a:buFont typeface="Calibri"/>
                <a:buChar char="•"/>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Degree of infiltration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3500" algn="l" defTabSz="914400" rtl="0" eaLnBrk="1" fontAlgn="auto" latinLnBrk="0" hangingPunct="1">
                <a:lnSpc>
                  <a:spcPct val="90000"/>
                </a:lnSpc>
                <a:spcBef>
                  <a:spcPts val="150"/>
                </a:spcBef>
                <a:spcAft>
                  <a:spcPts val="0"/>
                </a:spcAft>
                <a:buClr>
                  <a:srgbClr val="FFFF00"/>
                </a:buClr>
                <a:buSzPts val="1000"/>
                <a:buFont typeface="Calibri"/>
                <a:buChar char="•"/>
                <a:tabLst/>
                <a:defRPr/>
              </a:pPr>
              <a:r>
                <a:rPr kumimoji="0" lang="en-US" sz="1000" b="0" i="0" u="none" strike="noStrike" kern="0" cap="none" spc="0" normalizeH="0" baseline="0" noProof="0">
                  <a:ln>
                    <a:noFill/>
                  </a:ln>
                  <a:solidFill>
                    <a:srgbClr val="FFFF00"/>
                  </a:solidFill>
                  <a:effectLst/>
                  <a:uLnTx/>
                  <a:uFillTx/>
                  <a:latin typeface="Calibri"/>
                  <a:ea typeface="Calibri"/>
                  <a:cs typeface="Calibri"/>
                  <a:sym typeface="Calibri"/>
                </a:rPr>
                <a:t>Groundwater residence time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3500" algn="l" defTabSz="914400" rtl="0" eaLnBrk="1" fontAlgn="auto" latinLnBrk="0" hangingPunct="1">
                <a:lnSpc>
                  <a:spcPct val="90000"/>
                </a:lnSpc>
                <a:spcBef>
                  <a:spcPts val="150"/>
                </a:spcBef>
                <a:spcAft>
                  <a:spcPts val="0"/>
                </a:spcAft>
                <a:buClr>
                  <a:srgbClr val="FFFF00"/>
                </a:buClr>
                <a:buSzPts val="1000"/>
                <a:buFont typeface="Calibri"/>
                <a:buChar char="•"/>
                <a:tabLst/>
                <a:defRPr/>
              </a:pPr>
              <a:r>
                <a:rPr kumimoji="0" lang="en-US" sz="1000" b="0" i="0" u="none" strike="noStrike" kern="0" cap="none" spc="0" normalizeH="0" baseline="0" noProof="0">
                  <a:ln>
                    <a:noFill/>
                  </a:ln>
                  <a:solidFill>
                    <a:srgbClr val="FFFF00"/>
                  </a:solidFill>
                  <a:effectLst/>
                  <a:uLnTx/>
                  <a:uFillTx/>
                  <a:latin typeface="Calibri"/>
                  <a:ea typeface="Calibri"/>
                  <a:cs typeface="Calibri"/>
                  <a:sym typeface="Calibri"/>
                </a:rPr>
                <a:t>Legacy sediment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3500" algn="l" defTabSz="914400" rtl="0" eaLnBrk="1" fontAlgn="auto" latinLnBrk="0" hangingPunct="1">
                <a:lnSpc>
                  <a:spcPct val="90000"/>
                </a:lnSpc>
                <a:spcBef>
                  <a:spcPts val="150"/>
                </a:spcBef>
                <a:spcAft>
                  <a:spcPts val="0"/>
                </a:spcAft>
                <a:buClr>
                  <a:srgbClr val="F7CAAC"/>
                </a:buClr>
                <a:buSzPts val="1000"/>
                <a:buFont typeface="Calibri"/>
                <a:buChar char="•"/>
                <a:tabLst/>
                <a:defRPr/>
              </a:pPr>
              <a:r>
                <a:rPr kumimoji="0" lang="en-US" sz="1000" b="0" i="0" u="none" strike="noStrike" kern="0" cap="none" spc="0" normalizeH="0" baseline="0" noProof="0">
                  <a:ln>
                    <a:noFill/>
                  </a:ln>
                  <a:solidFill>
                    <a:srgbClr val="F7CAAC"/>
                  </a:solidFill>
                  <a:effectLst/>
                  <a:uLnTx/>
                  <a:uFillTx/>
                  <a:latin typeface="Calibri"/>
                  <a:ea typeface="Calibri"/>
                  <a:cs typeface="Calibri"/>
                  <a:sym typeface="Calibri"/>
                </a:rPr>
                <a:t>Underlying geology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 name="Google Shape;169;g17434e6b7a8_0_188"/>
            <p:cNvSpPr/>
            <p:nvPr/>
          </p:nvSpPr>
          <p:spPr>
            <a:xfrm rot="-2160091">
              <a:off x="6596398" y="3079306"/>
              <a:ext cx="3127559" cy="828396"/>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 name="Google Shape;170;g17434e6b7a8_0_188"/>
            <p:cNvSpPr/>
            <p:nvPr/>
          </p:nvSpPr>
          <p:spPr>
            <a:xfrm>
              <a:off x="8407930" y="1760456"/>
              <a:ext cx="2034900" cy="16278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 name="Google Shape;171;g17434e6b7a8_0_188"/>
            <p:cNvSpPr txBox="1"/>
            <p:nvPr/>
          </p:nvSpPr>
          <p:spPr>
            <a:xfrm>
              <a:off x="8455609" y="1808135"/>
              <a:ext cx="1939500" cy="1532400"/>
            </a:xfrm>
            <a:prstGeom prst="rect">
              <a:avLst/>
            </a:prstGeom>
            <a:noFill/>
            <a:ln>
              <a:noFill/>
            </a:ln>
          </p:spPr>
          <p:txBody>
            <a:bodyPr spcFirstLastPara="1" wrap="square" lIns="24750" tIns="24750" rIns="24750" bIns="2475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300"/>
                <a:buFont typeface="Arial"/>
                <a:buNone/>
                <a:tabLst/>
                <a:defRPr/>
              </a:pPr>
              <a:r>
                <a:rPr kumimoji="0" lang="en-US" sz="1300" b="0" i="0" u="none" strike="noStrike" kern="0" cap="none" spc="0" normalizeH="0" baseline="0" noProof="0">
                  <a:ln>
                    <a:noFill/>
                  </a:ln>
                  <a:solidFill>
                    <a:srgbClr val="FFFFFF"/>
                  </a:solidFill>
                  <a:effectLst/>
                  <a:uLnTx/>
                  <a:uFillTx/>
                  <a:latin typeface="Calibri"/>
                  <a:ea typeface="Calibri"/>
                  <a:cs typeface="Calibri"/>
                  <a:sym typeface="Calibri"/>
                </a:rPr>
                <a:t>Channel temperature buffering capacity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3500" algn="l" defTabSz="914400" rtl="0" eaLnBrk="1" fontAlgn="auto" latinLnBrk="0" hangingPunct="1">
                <a:lnSpc>
                  <a:spcPct val="90000"/>
                </a:lnSpc>
                <a:spcBef>
                  <a:spcPts val="455"/>
                </a:spcBef>
                <a:spcAft>
                  <a:spcPts val="0"/>
                </a:spcAft>
                <a:buClr>
                  <a:srgbClr val="FFFFFF"/>
                </a:buClr>
                <a:buSzPts val="1000"/>
                <a:buFont typeface="Calibri"/>
                <a:buChar char="•"/>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Surface area: volume ratio</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3500" algn="l" defTabSz="914400" rtl="0" eaLnBrk="1" fontAlgn="auto" latinLnBrk="0" hangingPunct="1">
                <a:lnSpc>
                  <a:spcPct val="90000"/>
                </a:lnSpc>
                <a:spcBef>
                  <a:spcPts val="150"/>
                </a:spcBef>
                <a:spcAft>
                  <a:spcPts val="0"/>
                </a:spcAft>
                <a:buClr>
                  <a:srgbClr val="FFFFFF"/>
                </a:buClr>
                <a:buSzPts val="1000"/>
                <a:buFont typeface="Calibri"/>
                <a:buChar char="•"/>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Channel form</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3500" algn="l" defTabSz="914400" rtl="0" eaLnBrk="1" fontAlgn="auto" latinLnBrk="0" hangingPunct="1">
                <a:lnSpc>
                  <a:spcPct val="90000"/>
                </a:lnSpc>
                <a:spcBef>
                  <a:spcPts val="150"/>
                </a:spcBef>
                <a:spcAft>
                  <a:spcPts val="0"/>
                </a:spcAft>
                <a:buClr>
                  <a:srgbClr val="FFFF00"/>
                </a:buClr>
                <a:buSzPts val="1000"/>
                <a:buFont typeface="Calibri"/>
                <a:buChar char="•"/>
                <a:tabLst/>
                <a:defRPr/>
              </a:pPr>
              <a:r>
                <a:rPr kumimoji="0" lang="en-US" sz="1000" b="0" i="0" u="none" strike="noStrike" kern="0" cap="none" spc="0" normalizeH="0" baseline="0" noProof="0">
                  <a:ln>
                    <a:noFill/>
                  </a:ln>
                  <a:solidFill>
                    <a:srgbClr val="FFFF00"/>
                  </a:solidFill>
                  <a:effectLst/>
                  <a:uLnTx/>
                  <a:uFillTx/>
                  <a:latin typeface="Calibri"/>
                  <a:ea typeface="Calibri"/>
                  <a:cs typeface="Calibri"/>
                  <a:sym typeface="Calibri"/>
                </a:rPr>
                <a:t>Large woody debris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3500" algn="l" defTabSz="914400" rtl="0" eaLnBrk="1" fontAlgn="auto" latinLnBrk="0" hangingPunct="1">
                <a:lnSpc>
                  <a:spcPct val="90000"/>
                </a:lnSpc>
                <a:spcBef>
                  <a:spcPts val="150"/>
                </a:spcBef>
                <a:spcAft>
                  <a:spcPts val="0"/>
                </a:spcAft>
                <a:buClr>
                  <a:srgbClr val="FFFF00"/>
                </a:buClr>
                <a:buSzPts val="1000"/>
                <a:buFont typeface="Calibri"/>
                <a:buChar char="•"/>
                <a:tabLst/>
                <a:defRPr/>
              </a:pPr>
              <a:r>
                <a:rPr kumimoji="0" lang="en-US" sz="1000" b="0" i="0" u="none" strike="noStrike" kern="0" cap="none" spc="0" normalizeH="0" baseline="0" noProof="0">
                  <a:ln>
                    <a:noFill/>
                  </a:ln>
                  <a:solidFill>
                    <a:srgbClr val="FFFF00"/>
                  </a:solidFill>
                  <a:effectLst/>
                  <a:uLnTx/>
                  <a:uFillTx/>
                  <a:latin typeface="Calibri"/>
                  <a:ea typeface="Calibri"/>
                  <a:cs typeface="Calibri"/>
                  <a:sym typeface="Calibri"/>
                </a:rPr>
                <a:t>Instream vegetation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3500" algn="l" defTabSz="914400" rtl="0" eaLnBrk="1" fontAlgn="auto" latinLnBrk="0" hangingPunct="1">
                <a:lnSpc>
                  <a:spcPct val="90000"/>
                </a:lnSpc>
                <a:spcBef>
                  <a:spcPts val="150"/>
                </a:spcBef>
                <a:spcAft>
                  <a:spcPts val="0"/>
                </a:spcAft>
                <a:buClr>
                  <a:srgbClr val="FFFF00"/>
                </a:buClr>
                <a:buSzPts val="1000"/>
                <a:buFont typeface="Calibri"/>
                <a:buChar char="•"/>
                <a:tabLst/>
                <a:defRPr/>
              </a:pPr>
              <a:r>
                <a:rPr kumimoji="0" lang="en-US" sz="1000" b="0" i="0" u="none" strike="noStrike" kern="0" cap="none" spc="0" normalizeH="0" baseline="0" noProof="0">
                  <a:ln>
                    <a:noFill/>
                  </a:ln>
                  <a:solidFill>
                    <a:srgbClr val="FFFF00"/>
                  </a:solidFill>
                  <a:effectLst/>
                  <a:uLnTx/>
                  <a:uFillTx/>
                  <a:latin typeface="Calibri"/>
                  <a:ea typeface="Calibri"/>
                  <a:cs typeface="Calibri"/>
                  <a:sym typeface="Calibri"/>
                </a:rPr>
                <a:t>Water clarity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3500" algn="l" defTabSz="914400" rtl="0" eaLnBrk="1" fontAlgn="auto" latinLnBrk="0" hangingPunct="1">
                <a:lnSpc>
                  <a:spcPct val="90000"/>
                </a:lnSpc>
                <a:spcBef>
                  <a:spcPts val="150"/>
                </a:spcBef>
                <a:spcAft>
                  <a:spcPts val="0"/>
                </a:spcAft>
                <a:buClr>
                  <a:srgbClr val="F7CAAC"/>
                </a:buClr>
                <a:buSzPts val="1000"/>
                <a:buFont typeface="Calibri"/>
                <a:buChar char="•"/>
                <a:tabLst/>
                <a:defRPr/>
              </a:pPr>
              <a:r>
                <a:rPr kumimoji="0" lang="en-US" sz="1000" b="0" i="0" u="none" strike="noStrike" kern="0" cap="none" spc="0" normalizeH="0" baseline="0" noProof="0">
                  <a:ln>
                    <a:noFill/>
                  </a:ln>
                  <a:solidFill>
                    <a:srgbClr val="F7CAAC"/>
                  </a:solidFill>
                  <a:effectLst/>
                  <a:uLnTx/>
                  <a:uFillTx/>
                  <a:latin typeface="Calibri"/>
                  <a:ea typeface="Calibri"/>
                  <a:cs typeface="Calibri"/>
                  <a:sym typeface="Calibri"/>
                </a:rPr>
                <a:t>Stream size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 name="Google Shape;172;g17434e6b7a8_0_188"/>
            <p:cNvSpPr/>
            <p:nvPr/>
          </p:nvSpPr>
          <p:spPr>
            <a:xfrm>
              <a:off x="7138336" y="4747443"/>
              <a:ext cx="3127800" cy="828600"/>
            </a:xfrm>
            <a:prstGeom prst="lef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3" name="Google Shape;173;g17434e6b7a8_0_188"/>
            <p:cNvSpPr/>
            <p:nvPr/>
          </p:nvSpPr>
          <p:spPr>
            <a:xfrm>
              <a:off x="9248589" y="4347740"/>
              <a:ext cx="2034900" cy="162780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4" name="Google Shape;174;g17434e6b7a8_0_188"/>
            <p:cNvSpPr txBox="1"/>
            <p:nvPr/>
          </p:nvSpPr>
          <p:spPr>
            <a:xfrm>
              <a:off x="9296268" y="4395419"/>
              <a:ext cx="1939500" cy="1532400"/>
            </a:xfrm>
            <a:prstGeom prst="rect">
              <a:avLst/>
            </a:prstGeom>
            <a:noFill/>
            <a:ln>
              <a:noFill/>
            </a:ln>
          </p:spPr>
          <p:txBody>
            <a:bodyPr spcFirstLastPara="1" wrap="square" lIns="24750" tIns="24750" rIns="24750" bIns="2475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1300"/>
                <a:buFont typeface="Arial"/>
                <a:buNone/>
                <a:tabLst/>
                <a:defRPr/>
              </a:pPr>
              <a:r>
                <a:rPr kumimoji="0" lang="en-US" sz="1300" b="0" i="0" u="none" strike="noStrike" kern="0" cap="none" spc="0" normalizeH="0" baseline="0" noProof="0">
                  <a:ln>
                    <a:noFill/>
                  </a:ln>
                  <a:solidFill>
                    <a:srgbClr val="FFFFFF"/>
                  </a:solidFill>
                  <a:effectLst/>
                  <a:uLnTx/>
                  <a:uFillTx/>
                  <a:latin typeface="Calibri"/>
                  <a:ea typeface="Calibri"/>
                  <a:cs typeface="Calibri"/>
                  <a:sym typeface="Calibri"/>
                </a:rPr>
                <a:t>Air temperature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3500" algn="l" defTabSz="914400" rtl="0" eaLnBrk="1" fontAlgn="auto" latinLnBrk="0" hangingPunct="1">
                <a:lnSpc>
                  <a:spcPct val="90000"/>
                </a:lnSpc>
                <a:spcBef>
                  <a:spcPts val="455"/>
                </a:spcBef>
                <a:spcAft>
                  <a:spcPts val="0"/>
                </a:spcAft>
                <a:buClr>
                  <a:srgbClr val="FFFFFF"/>
                </a:buClr>
                <a:buSzPts val="1000"/>
                <a:buFont typeface="Calibri"/>
                <a:buChar char="•"/>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Direct solar radiation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3500" algn="l" defTabSz="914400" rtl="0" eaLnBrk="1" fontAlgn="auto" latinLnBrk="0" hangingPunct="1">
                <a:lnSpc>
                  <a:spcPct val="90000"/>
                </a:lnSpc>
                <a:spcBef>
                  <a:spcPts val="150"/>
                </a:spcBef>
                <a:spcAft>
                  <a:spcPts val="0"/>
                </a:spcAft>
                <a:buClr>
                  <a:srgbClr val="FFFFFF"/>
                </a:buClr>
                <a:buSzPts val="1000"/>
                <a:buFont typeface="Calibri"/>
                <a:buChar char="•"/>
                <a:tabLst/>
                <a:defRPr/>
              </a:pPr>
              <a:r>
                <a:rPr kumimoji="0" lang="en-US" sz="1000" b="0" i="0" u="none" strike="noStrike" kern="0" cap="none" spc="0" normalizeH="0" baseline="0" noProof="0">
                  <a:ln>
                    <a:noFill/>
                  </a:ln>
                  <a:solidFill>
                    <a:srgbClr val="FFFFFF"/>
                  </a:solidFill>
                  <a:effectLst/>
                  <a:uLnTx/>
                  <a:uFillTx/>
                  <a:latin typeface="Calibri"/>
                  <a:ea typeface="Calibri"/>
                  <a:cs typeface="Calibri"/>
                  <a:sym typeface="Calibri"/>
                </a:rPr>
                <a:t>Canopy cover</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57150" marR="0" lvl="1" indent="-63500" algn="l" defTabSz="914400" rtl="0" eaLnBrk="1" fontAlgn="auto" latinLnBrk="0" hangingPunct="1">
                <a:lnSpc>
                  <a:spcPct val="90000"/>
                </a:lnSpc>
                <a:spcBef>
                  <a:spcPts val="150"/>
                </a:spcBef>
                <a:spcAft>
                  <a:spcPts val="0"/>
                </a:spcAft>
                <a:buClr>
                  <a:srgbClr val="F7CAAC"/>
                </a:buClr>
                <a:buSzPts val="1000"/>
                <a:buFont typeface="Calibri"/>
                <a:buChar char="•"/>
                <a:tabLst/>
                <a:defRPr/>
              </a:pPr>
              <a:r>
                <a:rPr kumimoji="0" lang="en-US" sz="1000" b="0" i="0" u="none" strike="noStrike" kern="0" cap="none" spc="0" normalizeH="0" baseline="0" noProof="0">
                  <a:ln>
                    <a:noFill/>
                  </a:ln>
                  <a:solidFill>
                    <a:srgbClr val="F7CAAC"/>
                  </a:solidFill>
                  <a:effectLst/>
                  <a:uLnTx/>
                  <a:uFillTx/>
                  <a:latin typeface="Calibri"/>
                  <a:ea typeface="Calibri"/>
                  <a:cs typeface="Calibri"/>
                  <a:sym typeface="Calibri"/>
                </a:rPr>
                <a:t>Ambient air temperature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75" name="Google Shape;175;g17434e6b7a8_0_188"/>
          <p:cNvSpPr/>
          <p:nvPr/>
        </p:nvSpPr>
        <p:spPr>
          <a:xfrm>
            <a:off x="8620126" y="5524497"/>
            <a:ext cx="371400" cy="390600"/>
          </a:xfrm>
          <a:prstGeom prst="mathPl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6" name="Google Shape;176;g17434e6b7a8_0_188"/>
          <p:cNvSpPr/>
          <p:nvPr/>
        </p:nvSpPr>
        <p:spPr>
          <a:xfrm>
            <a:off x="3776663" y="3998671"/>
            <a:ext cx="371400" cy="390600"/>
          </a:xfrm>
          <a:prstGeom prst="mathPl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7" name="Google Shape;177;g17434e6b7a8_0_188"/>
          <p:cNvSpPr/>
          <p:nvPr/>
        </p:nvSpPr>
        <p:spPr>
          <a:xfrm>
            <a:off x="5048898" y="2742882"/>
            <a:ext cx="371400" cy="390600"/>
          </a:xfrm>
          <a:prstGeom prst="mathPl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178;g17434e6b7a8_0_188"/>
          <p:cNvSpPr/>
          <p:nvPr/>
        </p:nvSpPr>
        <p:spPr>
          <a:xfrm>
            <a:off x="3200401" y="5524498"/>
            <a:ext cx="371400" cy="390600"/>
          </a:xfrm>
          <a:prstGeom prst="mathMin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9" name="Google Shape;179;g17434e6b7a8_0_188"/>
          <p:cNvSpPr/>
          <p:nvPr/>
        </p:nvSpPr>
        <p:spPr>
          <a:xfrm>
            <a:off x="6719110" y="3126183"/>
            <a:ext cx="371400" cy="390600"/>
          </a:xfrm>
          <a:prstGeom prst="mathMin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0" name="Google Shape;180;g17434e6b7a8_0_188"/>
          <p:cNvSpPr/>
          <p:nvPr/>
        </p:nvSpPr>
        <p:spPr>
          <a:xfrm>
            <a:off x="8043864" y="3986469"/>
            <a:ext cx="371400" cy="390600"/>
          </a:xfrm>
          <a:prstGeom prst="mathMin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1" name="Google Shape;181;g17434e6b7a8_0_188"/>
          <p:cNvSpPr/>
          <p:nvPr/>
        </p:nvSpPr>
        <p:spPr>
          <a:xfrm>
            <a:off x="6968917" y="2372587"/>
            <a:ext cx="371400" cy="390600"/>
          </a:xfrm>
          <a:prstGeom prst="mathPl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2" name="Google Shape;182;g17434e6b7a8_0_188"/>
          <p:cNvSpPr/>
          <p:nvPr/>
        </p:nvSpPr>
        <p:spPr>
          <a:xfrm rot="8651607">
            <a:off x="6736650" y="2777303"/>
            <a:ext cx="497906" cy="299330"/>
          </a:xfrm>
          <a:prstGeom prst="mathMin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3" name="Google Shape;183;g17434e6b7a8_0_188"/>
          <p:cNvSpPr txBox="1"/>
          <p:nvPr/>
        </p:nvSpPr>
        <p:spPr>
          <a:xfrm>
            <a:off x="153869" y="37083"/>
            <a:ext cx="11728500" cy="738900"/>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400" b="1" i="0" u="none" strike="noStrike" kern="0" cap="none" spc="0" normalizeH="0" baseline="0" noProof="0">
                <a:ln>
                  <a:noFill/>
                </a:ln>
                <a:solidFill>
                  <a:srgbClr val="000000"/>
                </a:solidFill>
                <a:effectLst/>
                <a:uLnTx/>
                <a:uFillTx/>
                <a:latin typeface="Calibri"/>
                <a:ea typeface="Calibri"/>
                <a:cs typeface="Calibri"/>
                <a:sym typeface="Calibri"/>
              </a:rPr>
              <a:t>Increasing stream and river temperatures have been driven by rising air temperatures,  but other drivers have a strong influence</a:t>
            </a:r>
            <a:endParaRPr kumimoji="0" sz="1600" b="1"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g17434e6b7a8_0_301"/>
          <p:cNvPicPr preferRelativeResize="0"/>
          <p:nvPr/>
        </p:nvPicPr>
        <p:blipFill rotWithShape="1">
          <a:blip r:embed="rId3">
            <a:alphaModFix/>
          </a:blip>
          <a:srcRect/>
          <a:stretch/>
        </p:blipFill>
        <p:spPr>
          <a:xfrm>
            <a:off x="160284" y="5657676"/>
            <a:ext cx="1318161" cy="1063799"/>
          </a:xfrm>
          <a:prstGeom prst="rect">
            <a:avLst/>
          </a:prstGeom>
          <a:noFill/>
          <a:ln>
            <a:noFill/>
          </a:ln>
        </p:spPr>
      </p:pic>
      <p:pic>
        <p:nvPicPr>
          <p:cNvPr id="190" name="Google Shape;190;g17434e6b7a8_0_301" descr="A picture containing mollusk&#10;&#10;Description automatically generated"/>
          <p:cNvPicPr preferRelativeResize="0"/>
          <p:nvPr/>
        </p:nvPicPr>
        <p:blipFill rotWithShape="1">
          <a:blip r:embed="rId4">
            <a:alphaModFix/>
          </a:blip>
          <a:srcRect/>
          <a:stretch/>
        </p:blipFill>
        <p:spPr>
          <a:xfrm>
            <a:off x="1819607" y="5613787"/>
            <a:ext cx="1351685" cy="1118476"/>
          </a:xfrm>
          <a:prstGeom prst="rect">
            <a:avLst/>
          </a:prstGeom>
          <a:noFill/>
          <a:ln>
            <a:noFill/>
          </a:ln>
        </p:spPr>
      </p:pic>
      <p:pic>
        <p:nvPicPr>
          <p:cNvPr id="191" name="Google Shape;191;g17434e6b7a8_0_301" descr="A picture containing arthropod, invertebrate, crab, ground&#10;&#10;Description automatically generated"/>
          <p:cNvPicPr preferRelativeResize="0"/>
          <p:nvPr/>
        </p:nvPicPr>
        <p:blipFill rotWithShape="1">
          <a:blip r:embed="rId5">
            <a:alphaModFix/>
          </a:blip>
          <a:srcRect/>
          <a:stretch/>
        </p:blipFill>
        <p:spPr>
          <a:xfrm>
            <a:off x="3409395" y="5605605"/>
            <a:ext cx="1595743" cy="1088492"/>
          </a:xfrm>
          <a:prstGeom prst="rect">
            <a:avLst/>
          </a:prstGeom>
          <a:noFill/>
          <a:ln>
            <a:noFill/>
          </a:ln>
        </p:spPr>
      </p:pic>
      <p:pic>
        <p:nvPicPr>
          <p:cNvPr id="192" name="Google Shape;192;g17434e6b7a8_0_301"/>
          <p:cNvPicPr preferRelativeResize="0"/>
          <p:nvPr/>
        </p:nvPicPr>
        <p:blipFill rotWithShape="1">
          <a:blip r:embed="rId6">
            <a:alphaModFix/>
          </a:blip>
          <a:srcRect/>
          <a:stretch/>
        </p:blipFill>
        <p:spPr>
          <a:xfrm>
            <a:off x="5159401" y="5582873"/>
            <a:ext cx="1512235" cy="1009044"/>
          </a:xfrm>
          <a:prstGeom prst="rect">
            <a:avLst/>
          </a:prstGeom>
          <a:noFill/>
          <a:ln>
            <a:noFill/>
          </a:ln>
        </p:spPr>
      </p:pic>
      <p:pic>
        <p:nvPicPr>
          <p:cNvPr id="193" name="Google Shape;193;g17434e6b7a8_0_301"/>
          <p:cNvPicPr preferRelativeResize="0"/>
          <p:nvPr/>
        </p:nvPicPr>
        <p:blipFill rotWithShape="1">
          <a:blip r:embed="rId7">
            <a:alphaModFix/>
          </a:blip>
          <a:srcRect/>
          <a:stretch/>
        </p:blipFill>
        <p:spPr>
          <a:xfrm>
            <a:off x="6987703" y="5566456"/>
            <a:ext cx="1510524" cy="1092171"/>
          </a:xfrm>
          <a:prstGeom prst="rect">
            <a:avLst/>
          </a:prstGeom>
          <a:noFill/>
          <a:ln>
            <a:noFill/>
          </a:ln>
        </p:spPr>
      </p:pic>
      <p:sp>
        <p:nvSpPr>
          <p:cNvPr id="194" name="Google Shape;194;g17434e6b7a8_0_301"/>
          <p:cNvSpPr txBox="1">
            <a:spLocks noGrp="1"/>
          </p:cNvSpPr>
          <p:nvPr>
            <p:ph type="sldNum" idx="12"/>
          </p:nvPr>
        </p:nvSpPr>
        <p:spPr>
          <a:xfrm>
            <a:off x="10758922" y="6217920"/>
            <a:ext cx="365700" cy="3657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100" b="0" i="0" u="none" strike="noStrike" kern="0" cap="none" spc="0" normalizeH="0" baseline="0" noProof="0">
                <a:ln>
                  <a:noFill/>
                </a:ln>
                <a:solidFill>
                  <a:srgbClr val="FFFFFF"/>
                </a:solidFill>
                <a:effectLst/>
                <a:uLnTx/>
                <a:uFillTx/>
                <a:latin typeface="Gill Sans"/>
                <a:sym typeface="Gill San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100" b="0" i="0" u="none" strike="noStrike" kern="0" cap="none" spc="0" normalizeH="0" baseline="0" noProof="0">
              <a:ln>
                <a:noFill/>
              </a:ln>
              <a:solidFill>
                <a:srgbClr val="FFFFFF"/>
              </a:solidFill>
              <a:effectLst/>
              <a:uLnTx/>
              <a:uFillTx/>
              <a:latin typeface="Gill Sans"/>
              <a:sym typeface="Gill Sans"/>
            </a:endParaRPr>
          </a:p>
        </p:txBody>
      </p:sp>
      <p:sp>
        <p:nvSpPr>
          <p:cNvPr id="195" name="Google Shape;195;g17434e6b7a8_0_301"/>
          <p:cNvSpPr/>
          <p:nvPr/>
        </p:nvSpPr>
        <p:spPr>
          <a:xfrm>
            <a:off x="1045025" y="1128152"/>
            <a:ext cx="10356300" cy="234780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6" name="Google Shape;196;g17434e6b7a8_0_301"/>
          <p:cNvSpPr/>
          <p:nvPr/>
        </p:nvSpPr>
        <p:spPr>
          <a:xfrm>
            <a:off x="997527" y="3468349"/>
            <a:ext cx="10356300" cy="2247900"/>
          </a:xfrm>
          <a:prstGeom prst="rightArrow">
            <a:avLst>
              <a:gd name="adj1" fmla="val 50000"/>
              <a:gd name="adj2" fmla="val 50000"/>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7" name="Google Shape;197;g17434e6b7a8_0_301"/>
          <p:cNvSpPr txBox="1"/>
          <p:nvPr/>
        </p:nvSpPr>
        <p:spPr>
          <a:xfrm>
            <a:off x="966855" y="2071274"/>
            <a:ext cx="1947600" cy="46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Watershed</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8" name="Google Shape;198;g17434e6b7a8_0_301"/>
          <p:cNvSpPr txBox="1"/>
          <p:nvPr/>
        </p:nvSpPr>
        <p:spPr>
          <a:xfrm>
            <a:off x="966855" y="4226117"/>
            <a:ext cx="1947600" cy="831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Tidal &amp; Watershed</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9" name="Google Shape;199;g17434e6b7a8_0_301"/>
          <p:cNvSpPr txBox="1"/>
          <p:nvPr/>
        </p:nvSpPr>
        <p:spPr>
          <a:xfrm>
            <a:off x="3384958" y="1886607"/>
            <a:ext cx="4524000" cy="831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Mitigation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Lowering of Water Temps</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0" name="Google Shape;200;g17434e6b7a8_0_301"/>
          <p:cNvSpPr txBox="1"/>
          <p:nvPr/>
        </p:nvSpPr>
        <p:spPr>
          <a:xfrm>
            <a:off x="3384958" y="4184310"/>
            <a:ext cx="4524000" cy="831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Adaptation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Minimize Impacts &amp; Adjust</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1" name="Google Shape;201;g17434e6b7a8_0_301"/>
          <p:cNvSpPr txBox="1"/>
          <p:nvPr/>
        </p:nvSpPr>
        <p:spPr>
          <a:xfrm>
            <a:off x="-563271" y="5085746"/>
            <a:ext cx="30267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Submerged Aquatic Vegetation (SAV)</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g17434e6b7a8_0_301"/>
          <p:cNvSpPr txBox="1"/>
          <p:nvPr/>
        </p:nvSpPr>
        <p:spPr>
          <a:xfrm>
            <a:off x="1824837" y="5190637"/>
            <a:ext cx="13182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Oysters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g17434e6b7a8_0_301"/>
          <p:cNvSpPr txBox="1"/>
          <p:nvPr/>
        </p:nvSpPr>
        <p:spPr>
          <a:xfrm>
            <a:off x="3384662" y="5213591"/>
            <a:ext cx="13182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Blue Crabs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g17434e6b7a8_0_301"/>
          <p:cNvSpPr txBox="1"/>
          <p:nvPr/>
        </p:nvSpPr>
        <p:spPr>
          <a:xfrm>
            <a:off x="4774077" y="5190637"/>
            <a:ext cx="19881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Forage</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5" name="Google Shape;205;g17434e6b7a8_0_301"/>
          <p:cNvSpPr/>
          <p:nvPr/>
        </p:nvSpPr>
        <p:spPr>
          <a:xfrm>
            <a:off x="4781302" y="6508900"/>
            <a:ext cx="2283300" cy="4617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(Menhaden, Bay anchovy, benthic invertebrates)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 name="Google Shape;206;g17434e6b7a8_0_301"/>
          <p:cNvSpPr txBox="1"/>
          <p:nvPr/>
        </p:nvSpPr>
        <p:spPr>
          <a:xfrm>
            <a:off x="6987703" y="5173525"/>
            <a:ext cx="13182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Striped Bass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07" name="Google Shape;207;g17434e6b7a8_0_301"/>
          <p:cNvPicPr preferRelativeResize="0"/>
          <p:nvPr/>
        </p:nvPicPr>
        <p:blipFill rotWithShape="1">
          <a:blip r:embed="rId8">
            <a:alphaModFix/>
          </a:blip>
          <a:srcRect/>
          <a:stretch/>
        </p:blipFill>
        <p:spPr>
          <a:xfrm>
            <a:off x="8694201" y="5605605"/>
            <a:ext cx="2088906" cy="1057674"/>
          </a:xfrm>
          <a:prstGeom prst="rect">
            <a:avLst/>
          </a:prstGeom>
          <a:noFill/>
          <a:ln>
            <a:noFill/>
          </a:ln>
        </p:spPr>
      </p:pic>
      <p:pic>
        <p:nvPicPr>
          <p:cNvPr id="208" name="Google Shape;208;g17434e6b7a8_0_301"/>
          <p:cNvPicPr preferRelativeResize="0"/>
          <p:nvPr/>
        </p:nvPicPr>
        <p:blipFill rotWithShape="1">
          <a:blip r:embed="rId9">
            <a:alphaModFix/>
          </a:blip>
          <a:srcRect/>
          <a:stretch/>
        </p:blipFill>
        <p:spPr>
          <a:xfrm>
            <a:off x="2437219" y="366058"/>
            <a:ext cx="1905491" cy="1268018"/>
          </a:xfrm>
          <a:prstGeom prst="rect">
            <a:avLst/>
          </a:prstGeom>
          <a:noFill/>
          <a:ln>
            <a:noFill/>
          </a:ln>
        </p:spPr>
      </p:pic>
      <p:sp>
        <p:nvSpPr>
          <p:cNvPr id="209" name="Google Shape;209;g17434e6b7a8_0_301"/>
          <p:cNvSpPr txBox="1"/>
          <p:nvPr/>
        </p:nvSpPr>
        <p:spPr>
          <a:xfrm>
            <a:off x="2297199" y="12235"/>
            <a:ext cx="21855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BMPs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g17434e6b7a8_0_301"/>
          <p:cNvSpPr txBox="1"/>
          <p:nvPr/>
        </p:nvSpPr>
        <p:spPr>
          <a:xfrm>
            <a:off x="7875331" y="5213591"/>
            <a:ext cx="33192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Brook Trout</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1" name="Google Shape;211;g17434e6b7a8_0_301"/>
          <p:cNvSpPr txBox="1"/>
          <p:nvPr/>
        </p:nvSpPr>
        <p:spPr>
          <a:xfrm>
            <a:off x="5383305" y="27420"/>
            <a:ext cx="14253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Conservation</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2" name="Google Shape;212;g17434e6b7a8_0_301"/>
          <p:cNvSpPr txBox="1"/>
          <p:nvPr/>
        </p:nvSpPr>
        <p:spPr>
          <a:xfrm>
            <a:off x="7982098" y="-17729"/>
            <a:ext cx="1912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Land use practices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13" name="Google Shape;213;g17434e6b7a8_0_301"/>
          <p:cNvPicPr preferRelativeResize="0"/>
          <p:nvPr/>
        </p:nvPicPr>
        <p:blipFill rotWithShape="1">
          <a:blip r:embed="rId10">
            <a:alphaModFix/>
          </a:blip>
          <a:srcRect/>
          <a:stretch/>
        </p:blipFill>
        <p:spPr>
          <a:xfrm>
            <a:off x="5142058" y="400311"/>
            <a:ext cx="1819711" cy="1213441"/>
          </a:xfrm>
          <a:prstGeom prst="rect">
            <a:avLst/>
          </a:prstGeom>
          <a:noFill/>
          <a:ln>
            <a:noFill/>
          </a:ln>
        </p:spPr>
      </p:pic>
      <p:pic>
        <p:nvPicPr>
          <p:cNvPr id="214" name="Google Shape;214;g17434e6b7a8_0_301"/>
          <p:cNvPicPr preferRelativeResize="0"/>
          <p:nvPr/>
        </p:nvPicPr>
        <p:blipFill rotWithShape="1">
          <a:blip r:embed="rId11">
            <a:alphaModFix/>
          </a:blip>
          <a:srcRect/>
          <a:stretch/>
        </p:blipFill>
        <p:spPr>
          <a:xfrm>
            <a:off x="7937330" y="351603"/>
            <a:ext cx="1905490" cy="127001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17434e6b7a8_0_410"/>
          <p:cNvSpPr txBox="1">
            <a:spLocks noGrp="1"/>
          </p:cNvSpPr>
          <p:nvPr>
            <p:ph type="ctrTitle"/>
          </p:nvPr>
        </p:nvSpPr>
        <p:spPr>
          <a:xfrm>
            <a:off x="1600200" y="2386744"/>
            <a:ext cx="8991600" cy="16458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9600"/>
              <a:buFont typeface="Calibri"/>
              <a:buNone/>
            </a:pPr>
            <a:r>
              <a:rPr lang="en-US" sz="9600" b="1">
                <a:solidFill>
                  <a:schemeClr val="accent1"/>
                </a:solidFill>
              </a:rPr>
              <a:t>Watershed</a:t>
            </a:r>
            <a:endParaRPr sz="9600" b="1">
              <a:solidFill>
                <a:schemeClr val="accent1"/>
              </a:solidFill>
            </a:endParaRPr>
          </a:p>
        </p:txBody>
      </p:sp>
      <p:sp>
        <p:nvSpPr>
          <p:cNvPr id="154" name="Google Shape;154;g17434e6b7a8_0_410"/>
          <p:cNvSpPr txBox="1">
            <a:spLocks noGrp="1"/>
          </p:cNvSpPr>
          <p:nvPr>
            <p:ph type="subTitle" idx="1"/>
          </p:nvPr>
        </p:nvSpPr>
        <p:spPr>
          <a:xfrm>
            <a:off x="2695194" y="4352544"/>
            <a:ext cx="6801600" cy="1239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Ecological Impacts and Recommendations</a:t>
            </a:r>
            <a:endParaRPr/>
          </a:p>
        </p:txBody>
      </p:sp>
      <p:sp>
        <p:nvSpPr>
          <p:cNvPr id="155" name="Google Shape;155;g17434e6b7a8_0_410"/>
          <p:cNvSpPr txBox="1"/>
          <p:nvPr/>
        </p:nvSpPr>
        <p:spPr>
          <a:xfrm>
            <a:off x="1126176" y="5165209"/>
            <a:ext cx="9939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Leads: Katie Brownson, U.S. Forest Service &amp; Rebecca Hanmer, Forestry Workgroup Chair</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g17434e6b7a8_0_495"/>
          <p:cNvPicPr preferRelativeResize="0"/>
          <p:nvPr/>
        </p:nvPicPr>
        <p:blipFill rotWithShape="1">
          <a:blip r:embed="rId3">
            <a:alphaModFix/>
          </a:blip>
          <a:srcRect l="7456" t="19981" r="3781" b="24852"/>
          <a:stretch/>
        </p:blipFill>
        <p:spPr>
          <a:xfrm>
            <a:off x="49850" y="2748075"/>
            <a:ext cx="2881326" cy="1255025"/>
          </a:xfrm>
          <a:prstGeom prst="rect">
            <a:avLst/>
          </a:prstGeom>
          <a:noFill/>
          <a:ln>
            <a:noFill/>
          </a:ln>
        </p:spPr>
      </p:pic>
      <p:pic>
        <p:nvPicPr>
          <p:cNvPr id="161" name="Google Shape;161;g17434e6b7a8_0_495"/>
          <p:cNvPicPr preferRelativeResize="0"/>
          <p:nvPr/>
        </p:nvPicPr>
        <p:blipFill rotWithShape="1">
          <a:blip r:embed="rId4">
            <a:alphaModFix/>
          </a:blip>
          <a:srcRect l="2386" t="5227" r="2500" b="7936"/>
          <a:stretch/>
        </p:blipFill>
        <p:spPr>
          <a:xfrm>
            <a:off x="92625" y="1281947"/>
            <a:ext cx="2552327" cy="914700"/>
          </a:xfrm>
          <a:prstGeom prst="rect">
            <a:avLst/>
          </a:prstGeom>
          <a:noFill/>
          <a:ln>
            <a:noFill/>
          </a:ln>
        </p:spPr>
      </p:pic>
      <p:pic>
        <p:nvPicPr>
          <p:cNvPr id="162" name="Google Shape;162;g17434e6b7a8_0_495"/>
          <p:cNvPicPr preferRelativeResize="0"/>
          <p:nvPr/>
        </p:nvPicPr>
        <p:blipFill rotWithShape="1">
          <a:blip r:embed="rId5">
            <a:alphaModFix/>
          </a:blip>
          <a:srcRect l="16478" t="21057" r="19701" b="13968"/>
          <a:stretch/>
        </p:blipFill>
        <p:spPr>
          <a:xfrm>
            <a:off x="92613" y="4554537"/>
            <a:ext cx="2795800" cy="1897525"/>
          </a:xfrm>
          <a:prstGeom prst="rect">
            <a:avLst/>
          </a:prstGeom>
          <a:noFill/>
          <a:ln>
            <a:noFill/>
          </a:ln>
        </p:spPr>
      </p:pic>
      <p:sp>
        <p:nvSpPr>
          <p:cNvPr id="163" name="Google Shape;163;g17434e6b7a8_0_495"/>
          <p:cNvSpPr txBox="1">
            <a:spLocks noGrp="1"/>
          </p:cNvSpPr>
          <p:nvPr>
            <p:ph type="title" idx="4294967295"/>
          </p:nvPr>
        </p:nvSpPr>
        <p:spPr>
          <a:xfrm>
            <a:off x="517200" y="0"/>
            <a:ext cx="11157600" cy="914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Ecological Impacts - Species</a:t>
            </a:r>
            <a:endParaRPr b="1"/>
          </a:p>
        </p:txBody>
      </p:sp>
      <p:sp>
        <p:nvSpPr>
          <p:cNvPr id="164" name="Google Shape;164;g17434e6b7a8_0_495"/>
          <p:cNvSpPr txBox="1"/>
          <p:nvPr/>
        </p:nvSpPr>
        <p:spPr>
          <a:xfrm>
            <a:off x="2673300" y="914700"/>
            <a:ext cx="9518700" cy="5664300"/>
          </a:xfrm>
          <a:prstGeom prst="rect">
            <a:avLst/>
          </a:prstGeom>
          <a:noFill/>
          <a:ln>
            <a:noFill/>
          </a:ln>
        </p:spPr>
        <p:txBody>
          <a:bodyPr spcFirstLastPara="1" wrap="square" lIns="121900" tIns="121900" rIns="121900" bIns="121900" anchor="t" anchorCtr="0">
            <a:spAutoFit/>
          </a:bodyPr>
          <a:lstStyle/>
          <a:p>
            <a:pPr marL="381000" marR="0" lvl="0" indent="-298450" algn="l" rtl="0">
              <a:lnSpc>
                <a:spcPct val="100000"/>
              </a:lnSpc>
              <a:spcBef>
                <a:spcPts val="0"/>
              </a:spcBef>
              <a:spcAft>
                <a:spcPts val="0"/>
              </a:spcAft>
              <a:buClr>
                <a:schemeClr val="dk1"/>
              </a:buClr>
              <a:buSzPts val="2500"/>
              <a:buFont typeface="Calibri"/>
              <a:buChar char="•"/>
            </a:pPr>
            <a:r>
              <a:rPr lang="en-US" sz="2500" b="1" i="0" u="none" strike="noStrike" cap="none">
                <a:solidFill>
                  <a:schemeClr val="accent6"/>
                </a:solidFill>
                <a:latin typeface="Calibri"/>
                <a:ea typeface="Calibri"/>
                <a:cs typeface="Calibri"/>
                <a:sym typeface="Calibri"/>
              </a:rPr>
              <a:t>Strongest negative impacts </a:t>
            </a:r>
            <a:r>
              <a:rPr lang="en-US" sz="2500" b="0" i="0" u="none" strike="noStrike" cap="none">
                <a:solidFill>
                  <a:schemeClr val="dk1"/>
                </a:solidFill>
                <a:latin typeface="Calibri"/>
                <a:ea typeface="Calibri"/>
                <a:cs typeface="Calibri"/>
                <a:sym typeface="Calibri"/>
              </a:rPr>
              <a:t>on coldwater species (e.g., trout, sculpin) and their habitats (esp. where streams aren’t driven by groundwater )</a:t>
            </a:r>
            <a:endParaRPr sz="2500" b="0" i="0" u="none" strike="noStrike" cap="none">
              <a:solidFill>
                <a:schemeClr val="dk1"/>
              </a:solidFill>
              <a:latin typeface="Calibri"/>
              <a:ea typeface="Calibri"/>
              <a:cs typeface="Calibri"/>
              <a:sym typeface="Calibri"/>
            </a:endParaRPr>
          </a:p>
          <a:p>
            <a:pPr marL="609600" marR="0" lvl="0" indent="0" algn="l" rtl="0">
              <a:lnSpc>
                <a:spcPct val="100000"/>
              </a:lnSpc>
              <a:spcBef>
                <a:spcPts val="0"/>
              </a:spcBef>
              <a:spcAft>
                <a:spcPts val="0"/>
              </a:spcAft>
              <a:buClr>
                <a:schemeClr val="dk1"/>
              </a:buClr>
              <a:buSzPts val="2700"/>
              <a:buFont typeface="Calibri"/>
              <a:buNone/>
            </a:pPr>
            <a:endParaRPr sz="2700" b="0" i="0" u="none" strike="noStrike" cap="none">
              <a:solidFill>
                <a:schemeClr val="dk1"/>
              </a:solidFill>
              <a:latin typeface="Calibri"/>
              <a:ea typeface="Calibri"/>
              <a:cs typeface="Calibri"/>
              <a:sym typeface="Calibri"/>
            </a:endParaRPr>
          </a:p>
          <a:p>
            <a:pPr marL="381000" marR="0" lvl="0" indent="-298450" algn="l" rtl="0">
              <a:lnSpc>
                <a:spcPct val="100000"/>
              </a:lnSpc>
              <a:spcBef>
                <a:spcPts val="0"/>
              </a:spcBef>
              <a:spcAft>
                <a:spcPts val="0"/>
              </a:spcAft>
              <a:buClr>
                <a:schemeClr val="dk1"/>
              </a:buClr>
              <a:buSzPts val="2500"/>
              <a:buFont typeface="Calibri"/>
              <a:buChar char="•"/>
            </a:pPr>
            <a:r>
              <a:rPr lang="en-US" sz="2500" b="0" i="0" u="none" strike="noStrike" cap="none">
                <a:solidFill>
                  <a:schemeClr val="dk1"/>
                </a:solidFill>
                <a:latin typeface="Calibri"/>
                <a:ea typeface="Calibri"/>
                <a:cs typeface="Calibri"/>
                <a:sym typeface="Calibri"/>
              </a:rPr>
              <a:t>Watershed-wide, warmwater aquatic species are most common.  Although more tolerant to temperature increases, they are </a:t>
            </a:r>
            <a:r>
              <a:rPr lang="en-US" sz="2500" b="1" i="0" u="none" strike="noStrike" cap="none">
                <a:solidFill>
                  <a:schemeClr val="accent6"/>
                </a:solidFill>
                <a:latin typeface="Calibri"/>
                <a:ea typeface="Calibri"/>
                <a:cs typeface="Calibri"/>
                <a:sym typeface="Calibri"/>
              </a:rPr>
              <a:t>sensitive to extreme temperatures</a:t>
            </a:r>
            <a:r>
              <a:rPr lang="en-US" sz="2500" b="1" i="0" u="none" strike="noStrike" cap="none">
                <a:solidFill>
                  <a:schemeClr val="dk1"/>
                </a:solidFill>
                <a:latin typeface="Calibri"/>
                <a:ea typeface="Calibri"/>
                <a:cs typeface="Calibri"/>
                <a:sym typeface="Calibri"/>
              </a:rPr>
              <a:t> </a:t>
            </a:r>
            <a:r>
              <a:rPr lang="en-US" sz="2500" b="0" i="0" u="none" strike="noStrike" cap="none">
                <a:solidFill>
                  <a:schemeClr val="dk1"/>
                </a:solidFill>
                <a:latin typeface="Calibri"/>
                <a:ea typeface="Calibri"/>
                <a:cs typeface="Calibri"/>
                <a:sym typeface="Calibri"/>
              </a:rPr>
              <a:t>including rapid changes</a:t>
            </a:r>
            <a:r>
              <a:rPr lang="en-US" sz="2500" b="1" i="0" u="none" strike="noStrike" cap="none">
                <a:solidFill>
                  <a:schemeClr val="dk1"/>
                </a:solidFill>
                <a:latin typeface="Calibri"/>
                <a:ea typeface="Calibri"/>
                <a:cs typeface="Calibri"/>
                <a:sym typeface="Calibri"/>
              </a:rPr>
              <a:t> </a:t>
            </a:r>
            <a:r>
              <a:rPr lang="en-US" sz="2500" b="0" i="0" u="none" strike="noStrike" cap="none">
                <a:solidFill>
                  <a:schemeClr val="dk1"/>
                </a:solidFill>
                <a:latin typeface="Calibri"/>
                <a:ea typeface="Calibri"/>
                <a:cs typeface="Calibri"/>
                <a:sym typeface="Calibri"/>
              </a:rPr>
              <a:t>and to indirect effects (e.g., invasives, pathogens) from higher temps.</a:t>
            </a:r>
            <a:endParaRPr sz="2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500"/>
              <a:buFont typeface="Calibri"/>
              <a:buNone/>
            </a:pPr>
            <a:endParaRPr sz="2500" b="0" i="0" u="none" strike="noStrike" cap="none">
              <a:solidFill>
                <a:schemeClr val="dk1"/>
              </a:solidFill>
              <a:latin typeface="Calibri"/>
              <a:ea typeface="Calibri"/>
              <a:cs typeface="Calibri"/>
              <a:sym typeface="Calibri"/>
            </a:endParaRPr>
          </a:p>
          <a:p>
            <a:pPr marL="381000" marR="0" lvl="0" indent="-298450" algn="l" rtl="0">
              <a:lnSpc>
                <a:spcPct val="100000"/>
              </a:lnSpc>
              <a:spcBef>
                <a:spcPts val="0"/>
              </a:spcBef>
              <a:spcAft>
                <a:spcPts val="0"/>
              </a:spcAft>
              <a:buClr>
                <a:schemeClr val="dk1"/>
              </a:buClr>
              <a:buSzPts val="2500"/>
              <a:buFont typeface="Calibri"/>
              <a:buChar char="•"/>
            </a:pPr>
            <a:r>
              <a:rPr lang="en-US" sz="2500" b="1" i="0" u="none" strike="noStrike" cap="none">
                <a:solidFill>
                  <a:schemeClr val="accent6"/>
                </a:solidFill>
                <a:latin typeface="Calibri"/>
                <a:ea typeface="Calibri"/>
                <a:cs typeface="Calibri"/>
                <a:sym typeface="Calibri"/>
              </a:rPr>
              <a:t>More study needed</a:t>
            </a:r>
            <a:r>
              <a:rPr lang="en-US" sz="2500" b="1" i="0" u="none" strike="noStrike" cap="none">
                <a:solidFill>
                  <a:schemeClr val="dk1"/>
                </a:solidFill>
                <a:latin typeface="Calibri"/>
                <a:ea typeface="Calibri"/>
                <a:cs typeface="Calibri"/>
                <a:sym typeface="Calibri"/>
              </a:rPr>
              <a:t> </a:t>
            </a:r>
            <a:r>
              <a:rPr lang="en-US" sz="2500" b="0" i="0" u="none" strike="noStrike" cap="none">
                <a:solidFill>
                  <a:schemeClr val="dk1"/>
                </a:solidFill>
                <a:latin typeface="Calibri"/>
                <a:ea typeface="Calibri"/>
                <a:cs typeface="Calibri"/>
                <a:sym typeface="Calibri"/>
              </a:rPr>
              <a:t>of temperature effects on lower foodweb</a:t>
            </a:r>
            <a:endParaRPr sz="2500" b="0" i="0" u="none" strike="noStrike" cap="none">
              <a:solidFill>
                <a:schemeClr val="dk1"/>
              </a:solidFill>
              <a:latin typeface="Calibri"/>
              <a:ea typeface="Calibri"/>
              <a:cs typeface="Calibri"/>
              <a:sym typeface="Calibri"/>
            </a:endParaRPr>
          </a:p>
          <a:p>
            <a:pPr marL="1828800" marR="0" lvl="2" indent="-463550" algn="l" rtl="0">
              <a:lnSpc>
                <a:spcPct val="100000"/>
              </a:lnSpc>
              <a:spcBef>
                <a:spcPts val="0"/>
              </a:spcBef>
              <a:spcAft>
                <a:spcPts val="0"/>
              </a:spcAft>
              <a:buClr>
                <a:schemeClr val="dk1"/>
              </a:buClr>
              <a:buSzPts val="2500"/>
              <a:buFont typeface="Calibri"/>
              <a:buChar char="■"/>
            </a:pPr>
            <a:r>
              <a:rPr lang="en-US" sz="2500" b="0" i="0" u="none" strike="noStrike" cap="none">
                <a:solidFill>
                  <a:schemeClr val="dk1"/>
                </a:solidFill>
                <a:latin typeface="Calibri"/>
                <a:ea typeface="Calibri"/>
                <a:cs typeface="Calibri"/>
                <a:sym typeface="Calibri"/>
              </a:rPr>
              <a:t>Algae, biofilms, zooplankton</a:t>
            </a:r>
            <a:endParaRPr sz="2500" b="0" i="0" u="none" strike="noStrike" cap="none">
              <a:solidFill>
                <a:schemeClr val="dk1"/>
              </a:solidFill>
              <a:latin typeface="Calibri"/>
              <a:ea typeface="Calibri"/>
              <a:cs typeface="Calibri"/>
              <a:sym typeface="Calibri"/>
            </a:endParaRPr>
          </a:p>
          <a:p>
            <a:pPr marL="1828800" marR="0" lvl="2" indent="-463550" algn="l" rtl="0">
              <a:lnSpc>
                <a:spcPct val="100000"/>
              </a:lnSpc>
              <a:spcBef>
                <a:spcPts val="0"/>
              </a:spcBef>
              <a:spcAft>
                <a:spcPts val="0"/>
              </a:spcAft>
              <a:buClr>
                <a:schemeClr val="dk1"/>
              </a:buClr>
              <a:buSzPts val="2500"/>
              <a:buFont typeface="Calibri"/>
              <a:buChar char="■"/>
            </a:pPr>
            <a:r>
              <a:rPr lang="en-US" sz="2500" b="0" i="0" u="none" strike="noStrike" cap="none">
                <a:solidFill>
                  <a:schemeClr val="dk1"/>
                </a:solidFill>
                <a:latin typeface="Calibri"/>
                <a:ea typeface="Calibri"/>
                <a:cs typeface="Calibri"/>
                <a:sym typeface="Calibri"/>
              </a:rPr>
              <a:t>Macroinvertebrates</a:t>
            </a:r>
            <a:endParaRPr sz="2500" b="0" i="0" u="none" strike="noStrike" cap="none">
              <a:solidFill>
                <a:schemeClr val="dk1"/>
              </a:solidFill>
              <a:latin typeface="Calibri"/>
              <a:ea typeface="Calibri"/>
              <a:cs typeface="Calibri"/>
              <a:sym typeface="Calibri"/>
            </a:endParaRPr>
          </a:p>
          <a:p>
            <a:pPr marL="1828800" marR="0" lvl="2" indent="-463550" algn="l" rtl="0">
              <a:lnSpc>
                <a:spcPct val="100000"/>
              </a:lnSpc>
              <a:spcBef>
                <a:spcPts val="0"/>
              </a:spcBef>
              <a:spcAft>
                <a:spcPts val="0"/>
              </a:spcAft>
              <a:buClr>
                <a:schemeClr val="dk1"/>
              </a:buClr>
              <a:buSzPts val="2500"/>
              <a:buFont typeface="Calibri"/>
              <a:buChar char="■"/>
            </a:pPr>
            <a:r>
              <a:rPr lang="en-US" sz="2500" b="0" i="0" u="none" strike="noStrike" cap="none">
                <a:solidFill>
                  <a:schemeClr val="dk1"/>
                </a:solidFill>
                <a:latin typeface="Calibri"/>
                <a:ea typeface="Calibri"/>
                <a:cs typeface="Calibri"/>
                <a:sym typeface="Calibri"/>
              </a:rPr>
              <a:t>Freshwater mussels &amp; host species</a:t>
            </a:r>
            <a:endParaRPr sz="2500" b="0" i="0" u="none" strike="noStrike" cap="none">
              <a:solidFill>
                <a:schemeClr val="dk1"/>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ts val="2500"/>
              <a:buFont typeface="Arial"/>
              <a:buNone/>
            </a:pPr>
            <a:endParaRPr sz="25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5327</Words>
  <Application>Microsoft Office PowerPoint</Application>
  <PresentationFormat>Widescreen</PresentationFormat>
  <Paragraphs>347</Paragraphs>
  <Slides>30</Slides>
  <Notes>30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Century Gothic</vt:lpstr>
      <vt:lpstr>Georgia</vt:lpstr>
      <vt:lpstr>Arial Narrow</vt:lpstr>
      <vt:lpstr>Calibri</vt:lpstr>
      <vt:lpstr>Cambria</vt:lpstr>
      <vt:lpstr>Arial</vt:lpstr>
      <vt:lpstr>Gill Sans</vt:lpstr>
      <vt:lpstr>Parcel</vt:lpstr>
      <vt:lpstr>Parcel</vt:lpstr>
      <vt:lpstr>1_Parcel</vt:lpstr>
      <vt:lpstr>RISING WATER TEMPERATURES: Ecological Implications and Management Recommendations from the STAC Workshop </vt:lpstr>
      <vt:lpstr>Watershed Acknowledgements</vt:lpstr>
      <vt:lpstr>Tidal Acknowledgements</vt:lpstr>
      <vt:lpstr>PowerPoint Presentation</vt:lpstr>
      <vt:lpstr>PowerPoint Presentation</vt:lpstr>
      <vt:lpstr>PowerPoint Presentation</vt:lpstr>
      <vt:lpstr>PowerPoint Presentation</vt:lpstr>
      <vt:lpstr>Watershed</vt:lpstr>
      <vt:lpstr>Ecological Impacts - Species</vt:lpstr>
      <vt:lpstr>Coldwater Fisheries and Habitat Recommendation</vt:lpstr>
      <vt:lpstr>Rural Waters and Habitats Recommendation</vt:lpstr>
      <vt:lpstr>Urban Waters and Habitats Recommendation</vt:lpstr>
      <vt:lpstr>Best Management Practices (BMPs) Recommendation</vt:lpstr>
      <vt:lpstr>State Temperature Water Quality Standards Recommendation</vt:lpstr>
      <vt:lpstr>Overarching Recommendation for Research </vt:lpstr>
      <vt:lpstr>Overarching Recommendation for Monitoring and Analysis</vt:lpstr>
      <vt:lpstr>Overarching Recommendation for Watershed Modeling</vt:lpstr>
      <vt:lpstr>TIDAL</vt:lpstr>
      <vt:lpstr>PowerPoint Presentation</vt:lpstr>
      <vt:lpstr>Rising Water Temperatures: Compounding Stress</vt:lpstr>
      <vt:lpstr>Themes for Actionable Recommendations  </vt:lpstr>
      <vt:lpstr>Recommendations: Ecosystem-Based Management</vt:lpstr>
      <vt:lpstr>Recommendations: Multiple/Extreme Stressors</vt:lpstr>
      <vt:lpstr>Recommendations: Nearshore Habitat</vt:lpstr>
      <vt:lpstr>Recommendations: Future Climate Conditions</vt:lpstr>
      <vt:lpstr>Science Needs: Ecosystem-Based Management </vt:lpstr>
      <vt:lpstr>Science Needs: Strategic Nearshore Restoration</vt:lpstr>
      <vt:lpstr>Common Themes Across the Workshop:  Implementation </vt:lpstr>
      <vt:lpstr>Common Themes Across the Workshop:  Science &amp; Research</vt:lpstr>
      <vt:lpstr>Role for Water Quality GIT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RISING WATER TEMPERATURES: Ecological Implications and Management Recommendations from the STAC Workshop </dc:title>
  <dc:creator>Jamileh.Soueidan</dc:creator>
  <cp:lastModifiedBy>Brownson, Katherine - FS, MD</cp:lastModifiedBy>
  <cp:revision>1</cp:revision>
  <dcterms:created xsi:type="dcterms:W3CDTF">2022-06-15T13:28:42Z</dcterms:created>
  <dcterms:modified xsi:type="dcterms:W3CDTF">2023-04-21T20:07:22Z</dcterms:modified>
</cp:coreProperties>
</file>