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sldIdLst>
    <p:sldId id="256" r:id="rId2"/>
    <p:sldId id="258" r:id="rId3"/>
    <p:sldId id="262" r:id="rId4"/>
    <p:sldId id="259" r:id="rId5"/>
    <p:sldId id="260" r:id="rId6"/>
    <p:sldId id="261" r:id="rId7"/>
    <p:sldId id="264" r:id="rId8"/>
    <p:sldId id="263"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54E7704C-30F9-8514-3C7C-94396FC9CB54}" name="Smith, Auston" initials="SA" userId="S::Smith.Auston@epa.gov::599fa05d-37fc-4cce-b87e-eec1424fd1ad" providerId="AD"/>
</p188: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26" autoAdjust="0"/>
    <p:restoredTop sz="80392" autoAdjust="0"/>
  </p:normalViewPr>
  <p:slideViewPr>
    <p:cSldViewPr snapToGrid="0">
      <p:cViewPr varScale="1">
        <p:scale>
          <a:sx n="91" d="100"/>
          <a:sy n="91" d="100"/>
        </p:scale>
        <p:origin x="1350"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8/10/relationships/authors" Target="author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8F2EF13-1661-4F92-A834-26BE2FDE81FD}" type="datetimeFigureOut">
              <a:rPr lang="en-US" smtClean="0"/>
              <a:t>6/1/2023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AD782DFC-71AD-4CA4-BBFB-513DE8FED7BE}" type="slidenum">
              <a:rPr lang="en-US" smtClean="0"/>
              <a:t>‹#›</a:t>
            </a:fld>
            <a:endParaRPr lang="en-US"/>
          </a:p>
        </p:txBody>
      </p:sp>
    </p:spTree>
    <p:extLst>
      <p:ext uri="{BB962C8B-B14F-4D97-AF65-F5344CB8AC3E}">
        <p14:creationId xmlns:p14="http://schemas.microsoft.com/office/powerpoint/2010/main" val="396321535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a:effectLst/>
                <a:latin typeface="Calibri" panose="020F0502020204030204" pitchFamily="34" charset="0"/>
              </a:rPr>
              <a:t>The purpose of this technical appendix is to describe how the Animal Mortality BMP expert panel’s recommendations will be integrated into NEIEN, CAST and the Watershed Model. This involves how a load source reduction value for animal mortality BMPs can be incorporated as an approved BMP in the next version of CAST. Some aspects of the panel’s recommendations may not be applicable until Phase 7 of the Watershed Model. </a:t>
            </a:r>
          </a:p>
          <a:p>
            <a:endParaRPr lang="en-US" sz="1200" dirty="0">
              <a:effectLst/>
              <a:latin typeface="Calibri" panose="020F0502020204030204" pitchFamily="34" charset="0"/>
            </a:endParaRPr>
          </a:p>
          <a:p>
            <a:r>
              <a:rPr lang="en-US" sz="1000" dirty="0">
                <a:effectLst/>
                <a:latin typeface="Calibri" panose="020F0502020204030204" pitchFamily="34" charset="0"/>
              </a:rPr>
              <a:t>Given Ruth’s explanation of the CAST schedule, with these Expert Panel recommendations being approved in the next month, the practices can be incorporated as BMPs into the next version of CAST. </a:t>
            </a:r>
          </a:p>
          <a:p>
            <a:endParaRPr lang="en-US" sz="1000" dirty="0">
              <a:effectLst/>
              <a:latin typeface="Calibri" panose="020F0502020204030204" pitchFamily="34" charset="0"/>
            </a:endParaRPr>
          </a:p>
          <a:p>
            <a:r>
              <a:rPr lang="en-US" sz="1000" dirty="0">
                <a:effectLst/>
                <a:latin typeface="Calibri" panose="020F0502020204030204" pitchFamily="34" charset="0"/>
              </a:rPr>
              <a:t>Previously, it would not be </a:t>
            </a:r>
            <a:r>
              <a:rPr lang="en-US" sz="1200" dirty="0">
                <a:effectLst/>
                <a:latin typeface="Calibri" panose="020F0502020204030204" pitchFamily="34" charset="0"/>
                <a:ea typeface="Calibri" panose="020F0502020204030204" pitchFamily="34" charset="0"/>
                <a:cs typeface="Times New Roman" panose="02020603050405020304" pitchFamily="18" charset="0"/>
              </a:rPr>
              <a:t>an approved BMP. With an expectation of full Expert Panel recommendations being approved in Fall 2023, the practices can be incorporated as planning BMPs in CAST-21. Some aspects of the panel’s recommendations may not be applicable until Phase 7 of the Watershed Model. </a:t>
            </a:r>
            <a:endParaRPr lang="en-US" dirty="0"/>
          </a:p>
          <a:p>
            <a:endParaRPr lang="en-US" dirty="0"/>
          </a:p>
        </p:txBody>
      </p:sp>
      <p:sp>
        <p:nvSpPr>
          <p:cNvPr id="4" name="Slide Number Placeholder 3"/>
          <p:cNvSpPr>
            <a:spLocks noGrp="1"/>
          </p:cNvSpPr>
          <p:nvPr>
            <p:ph type="sldNum" sz="quarter" idx="5"/>
          </p:nvPr>
        </p:nvSpPr>
        <p:spPr/>
        <p:txBody>
          <a:bodyPr/>
          <a:lstStyle/>
          <a:p>
            <a:fld id="{AD782DFC-71AD-4CA4-BBFB-513DE8FED7BE}" type="slidenum">
              <a:rPr lang="en-US" smtClean="0"/>
              <a:t>1</a:t>
            </a:fld>
            <a:endParaRPr lang="en-US"/>
          </a:p>
        </p:txBody>
      </p:sp>
    </p:spTree>
    <p:extLst>
      <p:ext uri="{BB962C8B-B14F-4D97-AF65-F5344CB8AC3E}">
        <p14:creationId xmlns:p14="http://schemas.microsoft.com/office/powerpoint/2010/main" val="51253408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rPr>
              <a:t>So again as a brief overview of the panel's recommendations, the previously existing Mortality Composters BMP will be replaced with the new Animal Mortality Disposal by Composting practice. Additionally, the current planning-only BMP for broiler mortality freezers will be eliminated and replaced in favor of the rendering BMP, which includes the use of freezers or refrigeration units to store mortalities prior to transfer to the rendering facility.  All the other details of that breakout are available within that TA.</a:t>
            </a:r>
            <a:endParaRPr lang="en-US" dirty="0"/>
          </a:p>
          <a:p>
            <a:endParaRPr lang="en-US" dirty="0"/>
          </a:p>
        </p:txBody>
      </p:sp>
      <p:sp>
        <p:nvSpPr>
          <p:cNvPr id="4" name="Slide Number Placeholder 3"/>
          <p:cNvSpPr>
            <a:spLocks noGrp="1"/>
          </p:cNvSpPr>
          <p:nvPr>
            <p:ph type="sldNum" sz="quarter" idx="5"/>
          </p:nvPr>
        </p:nvSpPr>
        <p:spPr/>
        <p:txBody>
          <a:bodyPr/>
          <a:lstStyle/>
          <a:p>
            <a:fld id="{AD782DFC-71AD-4CA4-BBFB-513DE8FED7BE}" type="slidenum">
              <a:rPr lang="en-US" smtClean="0"/>
              <a:t>2</a:t>
            </a:fld>
            <a:endParaRPr lang="en-US"/>
          </a:p>
        </p:txBody>
      </p:sp>
    </p:spTree>
    <p:extLst>
      <p:ext uri="{BB962C8B-B14F-4D97-AF65-F5344CB8AC3E}">
        <p14:creationId xmlns:p14="http://schemas.microsoft.com/office/powerpoint/2010/main" val="106515387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received great feedback from the group and so despite this accelerated CAST version schedule, we do not want to rush through this approval process so thank you for your thoughtful insight. This summary of feedback is that burial be shifted from a BMP to a baseline condition.  It receives no credit in the model and is not allowed in many parts of the watershed, if not all of them.</a:t>
            </a:r>
          </a:p>
          <a:p>
            <a:endParaRPr lang="en-US" dirty="0"/>
          </a:p>
          <a:p>
            <a:r>
              <a:rPr lang="en-US" dirty="0"/>
              <a:t>I also want to mention that we received feedback that further work to see how this can be incorporated into Phase 7 would be worthwhile.  While this TA will support near-term crediting, we can use Phase 7 to further adjust this as needed to fit what is happening in the watershed.</a:t>
            </a:r>
          </a:p>
        </p:txBody>
      </p:sp>
      <p:sp>
        <p:nvSpPr>
          <p:cNvPr id="4" name="Slide Number Placeholder 3"/>
          <p:cNvSpPr>
            <a:spLocks noGrp="1"/>
          </p:cNvSpPr>
          <p:nvPr>
            <p:ph type="sldNum" sz="quarter" idx="5"/>
          </p:nvPr>
        </p:nvSpPr>
        <p:spPr/>
        <p:txBody>
          <a:bodyPr/>
          <a:lstStyle/>
          <a:p>
            <a:fld id="{AD782DFC-71AD-4CA4-BBFB-513DE8FED7BE}" type="slidenum">
              <a:rPr lang="en-US" smtClean="0"/>
              <a:t>3</a:t>
            </a:fld>
            <a:endParaRPr lang="en-US"/>
          </a:p>
        </p:txBody>
      </p:sp>
    </p:spTree>
    <p:extLst>
      <p:ext uri="{BB962C8B-B14F-4D97-AF65-F5344CB8AC3E}">
        <p14:creationId xmlns:p14="http://schemas.microsoft.com/office/powerpoint/2010/main" val="78584773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We have provided the definitions for these practices from the TA on this slide. This reflects the suggested feedback and adjustments to what is a baseline versus what is a bmp.  You can see we have moved burial to a baseline practice and the other three practices would be credited within the model with load reductions.</a:t>
            </a:r>
          </a:p>
          <a:p>
            <a:endParaRPr lang="en-US" dirty="0"/>
          </a:p>
          <a:p>
            <a:r>
              <a:rPr lang="en-US" dirty="0"/>
              <a:t>All of these bmps are reported in units of AUs or tons of carcasses of dead animal for an annual practice, or in units of systems for structural systems.</a:t>
            </a:r>
          </a:p>
          <a:p>
            <a:endParaRPr lang="en-US" dirty="0"/>
          </a:p>
          <a:p>
            <a:endParaRPr lang="en-US" dirty="0"/>
          </a:p>
        </p:txBody>
      </p:sp>
      <p:sp>
        <p:nvSpPr>
          <p:cNvPr id="4" name="Slide Number Placeholder 3"/>
          <p:cNvSpPr>
            <a:spLocks noGrp="1"/>
          </p:cNvSpPr>
          <p:nvPr>
            <p:ph type="sldNum" sz="quarter" idx="5"/>
          </p:nvPr>
        </p:nvSpPr>
        <p:spPr/>
        <p:txBody>
          <a:bodyPr/>
          <a:lstStyle/>
          <a:p>
            <a:fld id="{AD782DFC-71AD-4CA4-BBFB-513DE8FED7BE}" type="slidenum">
              <a:rPr lang="en-US" smtClean="0"/>
              <a:t>4</a:t>
            </a:fld>
            <a:endParaRPr lang="en-US"/>
          </a:p>
        </p:txBody>
      </p:sp>
    </p:spTree>
    <p:extLst>
      <p:ext uri="{BB962C8B-B14F-4D97-AF65-F5344CB8AC3E}">
        <p14:creationId xmlns:p14="http://schemas.microsoft.com/office/powerpoint/2010/main" val="32100617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 you know this practice affects Nitrogen and Phosphorus but not sediment so see the associated efficiency values for each of the three BMPS as compared to the old baseline practice that receives no credit in the model.</a:t>
            </a:r>
          </a:p>
          <a:p>
            <a:endParaRPr lang="en-US" dirty="0"/>
          </a:p>
          <a:p>
            <a:pPr marL="0" marR="0" lvl="0" indent="0" algn="l" defTabSz="914400" rtl="0" eaLnBrk="1" fontAlgn="auto" latinLnBrk="0" hangingPunct="1">
              <a:lnSpc>
                <a:spcPct val="100000"/>
              </a:lnSpc>
              <a:spcBef>
                <a:spcPts val="0"/>
              </a:spcBef>
              <a:spcAft>
                <a:spcPts val="0"/>
              </a:spcAft>
              <a:buClrTx/>
              <a:buSzTx/>
              <a:buFontTx/>
              <a:buNone/>
              <a:tabLst/>
              <a:defRPr/>
            </a:pPr>
            <a:r>
              <a:rPr lang="en-US" dirty="0"/>
              <a:t>As a reminder, </a:t>
            </a:r>
            <a:r>
              <a:rPr lang="en-US" sz="1200" dirty="0">
                <a:solidFill>
                  <a:schemeClr val="accent1"/>
                </a:solidFill>
                <a:latin typeface="Calibri" panose="020F0502020204030204" pitchFamily="34" charset="0"/>
              </a:rPr>
              <a:t>these percentage reductions are on animal units or tons of carcasses of dead animal for an annual practice or in units of systems for a structural system. </a:t>
            </a:r>
          </a:p>
          <a:p>
            <a:endParaRPr lang="en-US" dirty="0"/>
          </a:p>
        </p:txBody>
      </p:sp>
      <p:sp>
        <p:nvSpPr>
          <p:cNvPr id="4" name="Slide Number Placeholder 3"/>
          <p:cNvSpPr>
            <a:spLocks noGrp="1"/>
          </p:cNvSpPr>
          <p:nvPr>
            <p:ph type="sldNum" sz="quarter" idx="5"/>
          </p:nvPr>
        </p:nvSpPr>
        <p:spPr/>
        <p:txBody>
          <a:bodyPr/>
          <a:lstStyle/>
          <a:p>
            <a:fld id="{AD782DFC-71AD-4CA4-BBFB-513DE8FED7BE}" type="slidenum">
              <a:rPr lang="en-US" smtClean="0"/>
              <a:t>5</a:t>
            </a:fld>
            <a:endParaRPr lang="en-US"/>
          </a:p>
        </p:txBody>
      </p:sp>
    </p:spTree>
    <p:extLst>
      <p:ext uri="{BB962C8B-B14F-4D97-AF65-F5344CB8AC3E}">
        <p14:creationId xmlns:p14="http://schemas.microsoft.com/office/powerpoint/2010/main" val="193113868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Catastrophic deaths are not allowed to be reported as they do not represent the average expected mortality within the watershed. Practices that are also treating this manure should not be double reported</a:t>
            </a:r>
          </a:p>
        </p:txBody>
      </p:sp>
      <p:sp>
        <p:nvSpPr>
          <p:cNvPr id="4" name="Slide Number Placeholder 3"/>
          <p:cNvSpPr>
            <a:spLocks noGrp="1"/>
          </p:cNvSpPr>
          <p:nvPr>
            <p:ph type="sldNum" sz="quarter" idx="5"/>
          </p:nvPr>
        </p:nvSpPr>
        <p:spPr/>
        <p:txBody>
          <a:bodyPr/>
          <a:lstStyle/>
          <a:p>
            <a:fld id="{AD782DFC-71AD-4CA4-BBFB-513DE8FED7BE}" type="slidenum">
              <a:rPr lang="en-US" smtClean="0"/>
              <a:t>6</a:t>
            </a:fld>
            <a:endParaRPr lang="en-US"/>
          </a:p>
        </p:txBody>
      </p:sp>
    </p:spTree>
    <p:extLst>
      <p:ext uri="{BB962C8B-B14F-4D97-AF65-F5344CB8AC3E}">
        <p14:creationId xmlns:p14="http://schemas.microsoft.com/office/powerpoint/2010/main" val="2390716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BA1FBF-27ED-3BA1-C855-620DCADA6AA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DD15102-FD10-8CED-6E97-39EC758909D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F98326C-5BF7-B4E6-B897-68B015F772DD}"/>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5" name="Footer Placeholder 4">
            <a:extLst>
              <a:ext uri="{FF2B5EF4-FFF2-40B4-BE49-F238E27FC236}">
                <a16:creationId xmlns:a16="http://schemas.microsoft.com/office/drawing/2014/main" id="{805B0D50-3057-8EAF-F96E-C50F1A8117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D4BF498-A069-CA8E-77E0-99BB9FAFB10C}"/>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28684731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07B85D-63ED-F9C5-9C2C-E604F4E68A6A}"/>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5FE621B4-89C4-FCE0-8809-7EF3DE2B132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A7F9320-7A7E-0065-1566-574510FA41FC}"/>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5" name="Footer Placeholder 4">
            <a:extLst>
              <a:ext uri="{FF2B5EF4-FFF2-40B4-BE49-F238E27FC236}">
                <a16:creationId xmlns:a16="http://schemas.microsoft.com/office/drawing/2014/main" id="{38323A07-F821-AE7E-7227-ED13671CBE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A4938CA-CDFF-F502-7121-4F60FBE32770}"/>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83790263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97C7134-403F-7ACA-C560-E6EF39AB49BA}"/>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4AA68AC9-C992-525E-0FB3-39823E00A191}"/>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67C725B-BA9D-F771-28BA-CE27C5740368}"/>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5" name="Footer Placeholder 4">
            <a:extLst>
              <a:ext uri="{FF2B5EF4-FFF2-40B4-BE49-F238E27FC236}">
                <a16:creationId xmlns:a16="http://schemas.microsoft.com/office/drawing/2014/main" id="{AD0B3A9B-BAA8-429D-4E3C-64C397BC7D2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E9E44B-9F52-39C8-06E1-565386E42EAB}"/>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213538258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49EB34-90BD-0960-9EFE-3E6635183C4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9D722A-E8B4-117F-B90C-69511E41B759}"/>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D4609AF0-7050-65CA-CD16-1AD3699D426F}"/>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5" name="Footer Placeholder 4">
            <a:extLst>
              <a:ext uri="{FF2B5EF4-FFF2-40B4-BE49-F238E27FC236}">
                <a16:creationId xmlns:a16="http://schemas.microsoft.com/office/drawing/2014/main" id="{EE34FFB4-C815-B63D-F1D0-47F43222017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67E76B-2B68-9232-12DA-922097F12D4A}"/>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215416916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4FF3EB-C690-1DB7-95D8-9DA3FA9457A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6D01EC9-4FC3-3174-9F7E-701829A819A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10BD3F60-08F7-C3F5-4233-03826EC3CA86}"/>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5" name="Footer Placeholder 4">
            <a:extLst>
              <a:ext uri="{FF2B5EF4-FFF2-40B4-BE49-F238E27FC236}">
                <a16:creationId xmlns:a16="http://schemas.microsoft.com/office/drawing/2014/main" id="{66DFE33A-EB73-6E1E-A8D3-19F9F8EB7D5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8E67C1B-15D0-E4CA-81CF-A744392DBF6C}"/>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22878861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770873E-264A-0072-B36A-7259E8731DA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9D8F067-B20D-485C-8ABB-EE8AF82F22D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6D11E58-36CB-04A3-C43C-47BED3C56FA4}"/>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2CEF1422-5633-7B95-5D75-679EEEE8CE50}"/>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6" name="Footer Placeholder 5">
            <a:extLst>
              <a:ext uri="{FF2B5EF4-FFF2-40B4-BE49-F238E27FC236}">
                <a16:creationId xmlns:a16="http://schemas.microsoft.com/office/drawing/2014/main" id="{FDE0F291-87BA-8C46-F06E-713AC69334E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F3BD564-9FC3-188C-D0F0-A4A9CC1600A7}"/>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33499710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781FA2-CD56-9EDA-FDAA-7549A708565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16860FF-7C74-116C-D175-F4560689796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0608D0A-362A-EB3D-CBA7-297AB38EEEB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EC7DB56-8353-4531-AEEC-E151438411E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7D4FC336-2244-0D4C-613F-A271909CDD7C}"/>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AACE49D-F6A6-70D5-F446-B6FD632F964A}"/>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8" name="Footer Placeholder 7">
            <a:extLst>
              <a:ext uri="{FF2B5EF4-FFF2-40B4-BE49-F238E27FC236}">
                <a16:creationId xmlns:a16="http://schemas.microsoft.com/office/drawing/2014/main" id="{17C37001-3222-DDAF-AC46-A51F6BFAAB01}"/>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BD98A133-887F-687A-474A-58AF18F89FAC}"/>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46051912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E608A-B548-3699-4987-9C26DA618EEC}"/>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26DD6F9-DCB5-AB42-A9FB-71189DE42F80}"/>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4" name="Footer Placeholder 3">
            <a:extLst>
              <a:ext uri="{FF2B5EF4-FFF2-40B4-BE49-F238E27FC236}">
                <a16:creationId xmlns:a16="http://schemas.microsoft.com/office/drawing/2014/main" id="{04A10C19-1CCF-0372-C799-B7FB534A39AA}"/>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63B03CCC-2724-8999-A73F-0CD7AA19F1FB}"/>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185759736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F19F9A9-2896-BBDD-3D98-70F357ACD154}"/>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3" name="Footer Placeholder 2">
            <a:extLst>
              <a:ext uri="{FF2B5EF4-FFF2-40B4-BE49-F238E27FC236}">
                <a16:creationId xmlns:a16="http://schemas.microsoft.com/office/drawing/2014/main" id="{D15045E2-4262-5DAD-6288-ED239D25857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8780464-FD35-43DC-436B-FDF65680D1B0}"/>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421172875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CD2D9D-24C9-3B00-B5B9-093C917440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04438065-05FA-DC02-34BF-C8F64615333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57C1306-D3CD-4A55-50DF-6DC366DC7F0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1F819EA-4E07-A622-5779-442916F6C0AA}"/>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6" name="Footer Placeholder 5">
            <a:extLst>
              <a:ext uri="{FF2B5EF4-FFF2-40B4-BE49-F238E27FC236}">
                <a16:creationId xmlns:a16="http://schemas.microsoft.com/office/drawing/2014/main" id="{61DE7103-761F-3A44-0E9B-6B8309738FB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4C023A6-E957-A7A9-284D-F652887951E7}"/>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21984359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359E69A-928C-0415-C678-1E218390A1F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8F851F2-C19E-1DD8-3C7C-A5486F7AEF9A}"/>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EAF7793-279A-778F-D60A-9CC0B684EC8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700E29-556A-C66A-1AC0-8EC00821FEB2}"/>
              </a:ext>
            </a:extLst>
          </p:cNvPr>
          <p:cNvSpPr>
            <a:spLocks noGrp="1"/>
          </p:cNvSpPr>
          <p:nvPr>
            <p:ph type="dt" sz="half" idx="10"/>
          </p:nvPr>
        </p:nvSpPr>
        <p:spPr/>
        <p:txBody>
          <a:bodyPr/>
          <a:lstStyle/>
          <a:p>
            <a:fld id="{B362DCEC-D245-4FB3-831C-328460436CD1}" type="datetimeFigureOut">
              <a:rPr lang="en-US" smtClean="0"/>
              <a:t>6/1/2023</a:t>
            </a:fld>
            <a:endParaRPr lang="en-US"/>
          </a:p>
        </p:txBody>
      </p:sp>
      <p:sp>
        <p:nvSpPr>
          <p:cNvPr id="6" name="Footer Placeholder 5">
            <a:extLst>
              <a:ext uri="{FF2B5EF4-FFF2-40B4-BE49-F238E27FC236}">
                <a16:creationId xmlns:a16="http://schemas.microsoft.com/office/drawing/2014/main" id="{77C7913C-8D6A-AE5A-03EF-A2DCF3A874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4AD960-9CF0-B447-DD54-1E2A0E010165}"/>
              </a:ext>
            </a:extLst>
          </p:cNvPr>
          <p:cNvSpPr>
            <a:spLocks noGrp="1"/>
          </p:cNvSpPr>
          <p:nvPr>
            <p:ph type="sldNum" sz="quarter" idx="12"/>
          </p:nvPr>
        </p:nvSpPr>
        <p:spPr/>
        <p:txBody>
          <a:bodyPr/>
          <a:lstStyle/>
          <a:p>
            <a:fld id="{767A6EC6-1613-4CD6-AD5C-967579BAE82F}" type="slidenum">
              <a:rPr lang="en-US" smtClean="0"/>
              <a:t>‹#›</a:t>
            </a:fld>
            <a:endParaRPr lang="en-US"/>
          </a:p>
        </p:txBody>
      </p:sp>
    </p:spTree>
    <p:extLst>
      <p:ext uri="{BB962C8B-B14F-4D97-AF65-F5344CB8AC3E}">
        <p14:creationId xmlns:p14="http://schemas.microsoft.com/office/powerpoint/2010/main" val="411042206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B86DB9D-6778-BE83-5D74-6CF27D784BB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172F9C5E-368B-2965-7A54-67EDF7CB11E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0FA0FB2-2576-4A3E-8271-0415A8132E94}"/>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362DCEC-D245-4FB3-831C-328460436CD1}" type="datetimeFigureOut">
              <a:rPr lang="en-US" smtClean="0"/>
              <a:t>6/1/2023</a:t>
            </a:fld>
            <a:endParaRPr lang="en-US"/>
          </a:p>
        </p:txBody>
      </p:sp>
      <p:sp>
        <p:nvSpPr>
          <p:cNvPr id="5" name="Footer Placeholder 4">
            <a:extLst>
              <a:ext uri="{FF2B5EF4-FFF2-40B4-BE49-F238E27FC236}">
                <a16:creationId xmlns:a16="http://schemas.microsoft.com/office/drawing/2014/main" id="{40210D03-921C-1BAC-975A-8731DBB0676D}"/>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14C0639F-C686-F474-4B1F-17B210063EF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67A6EC6-1613-4CD6-AD5C-967579BAE82F}" type="slidenum">
              <a:rPr lang="en-US" smtClean="0"/>
              <a:t>‹#›</a:t>
            </a:fld>
            <a:endParaRPr lang="en-US"/>
          </a:p>
        </p:txBody>
      </p:sp>
    </p:spTree>
    <p:extLst>
      <p:ext uri="{BB962C8B-B14F-4D97-AF65-F5344CB8AC3E}">
        <p14:creationId xmlns:p14="http://schemas.microsoft.com/office/powerpoint/2010/main" val="396804273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171218-9E99-2BB3-9C86-1060B89911C1}"/>
              </a:ext>
            </a:extLst>
          </p:cNvPr>
          <p:cNvSpPr>
            <a:spLocks noGrp="1"/>
          </p:cNvSpPr>
          <p:nvPr>
            <p:ph type="ctrTitle"/>
          </p:nvPr>
        </p:nvSpPr>
        <p:spPr/>
        <p:txBody>
          <a:bodyPr/>
          <a:lstStyle/>
          <a:p>
            <a:r>
              <a:rPr lang="en-US" b="1" dirty="0"/>
              <a:t>Technical Appendix for Animal Mortality BMPs</a:t>
            </a:r>
          </a:p>
        </p:txBody>
      </p:sp>
      <p:sp>
        <p:nvSpPr>
          <p:cNvPr id="3" name="Subtitle 2">
            <a:extLst>
              <a:ext uri="{FF2B5EF4-FFF2-40B4-BE49-F238E27FC236}">
                <a16:creationId xmlns:a16="http://schemas.microsoft.com/office/drawing/2014/main" id="{E38B0CE5-40B6-A198-C275-3F87F6C244D7}"/>
              </a:ext>
            </a:extLst>
          </p:cNvPr>
          <p:cNvSpPr>
            <a:spLocks noGrp="1"/>
          </p:cNvSpPr>
          <p:nvPr>
            <p:ph type="subTitle" idx="1"/>
          </p:nvPr>
        </p:nvSpPr>
        <p:spPr/>
        <p:txBody>
          <a:bodyPr>
            <a:normAutofit lnSpcReduction="10000"/>
          </a:bodyPr>
          <a:lstStyle/>
          <a:p>
            <a:r>
              <a:rPr lang="en-US" dirty="0"/>
              <a:t>June 1, 2023</a:t>
            </a:r>
          </a:p>
          <a:p>
            <a:endParaRPr lang="en-US" dirty="0"/>
          </a:p>
          <a:p>
            <a:r>
              <a:rPr lang="en-US" dirty="0"/>
              <a:t>Watershed Technical Workgroup,</a:t>
            </a:r>
          </a:p>
          <a:p>
            <a:r>
              <a:rPr lang="en-US" dirty="0"/>
              <a:t>Chesapeake Bay Partnership</a:t>
            </a:r>
          </a:p>
        </p:txBody>
      </p:sp>
    </p:spTree>
    <p:extLst>
      <p:ext uri="{BB962C8B-B14F-4D97-AF65-F5344CB8AC3E}">
        <p14:creationId xmlns:p14="http://schemas.microsoft.com/office/powerpoint/2010/main" val="12218066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8326FDA-A6DA-5DA2-0094-735FB3F1F390}"/>
              </a:ext>
            </a:extLst>
          </p:cNvPr>
          <p:cNvSpPr>
            <a:spLocks noGrp="1"/>
          </p:cNvSpPr>
          <p:nvPr>
            <p:ph type="title"/>
          </p:nvPr>
        </p:nvSpPr>
        <p:spPr>
          <a:xfrm>
            <a:off x="838200" y="365125"/>
            <a:ext cx="10515600" cy="1325563"/>
          </a:xfrm>
        </p:spPr>
        <p:txBody>
          <a:bodyPr>
            <a:normAutofit/>
          </a:bodyPr>
          <a:lstStyle/>
          <a:p>
            <a:pPr algn="ctr"/>
            <a:r>
              <a:rPr lang="en-US" b="1" dirty="0"/>
              <a:t>Proposed BMP Adjustment</a:t>
            </a:r>
          </a:p>
        </p:txBody>
      </p:sp>
      <p:sp>
        <p:nvSpPr>
          <p:cNvPr id="3" name="Content Placeholder 2">
            <a:extLst>
              <a:ext uri="{FF2B5EF4-FFF2-40B4-BE49-F238E27FC236}">
                <a16:creationId xmlns:a16="http://schemas.microsoft.com/office/drawing/2014/main" id="{752C5B04-5E0D-5D24-7DCA-12F3C3EDA151}"/>
              </a:ext>
            </a:extLst>
          </p:cNvPr>
          <p:cNvSpPr>
            <a:spLocks noGrp="1"/>
          </p:cNvSpPr>
          <p:nvPr>
            <p:ph idx="1"/>
          </p:nvPr>
        </p:nvSpPr>
        <p:spPr>
          <a:xfrm>
            <a:off x="838200" y="1825625"/>
            <a:ext cx="10515600" cy="4900852"/>
          </a:xfrm>
        </p:spPr>
        <p:txBody>
          <a:bodyPr/>
          <a:lstStyle/>
          <a:p>
            <a:pPr algn="l" rtl="0" fontAlgn="base"/>
            <a:r>
              <a:rPr lang="en-US" sz="3200" b="0" i="0" dirty="0">
                <a:solidFill>
                  <a:srgbClr val="000000"/>
                </a:solidFill>
                <a:effectLst/>
                <a:latin typeface="Calibri" panose="020F0502020204030204" pitchFamily="34" charset="0"/>
              </a:rPr>
              <a:t>The previously existing Mortality Composters BMP will be replaced with the new Animal Mortality Disposal by Composting practice.</a:t>
            </a:r>
          </a:p>
          <a:p>
            <a:pPr algn="l" rtl="0" fontAlgn="base"/>
            <a:endParaRPr lang="en-US" sz="4400" b="0" i="0" dirty="0">
              <a:solidFill>
                <a:srgbClr val="000000"/>
              </a:solidFill>
              <a:effectLst/>
              <a:latin typeface="Segoe UI" panose="020B0502040204020203" pitchFamily="34" charset="0"/>
            </a:endParaRPr>
          </a:p>
          <a:p>
            <a:pPr algn="l" rtl="0" fontAlgn="base"/>
            <a:r>
              <a:rPr lang="en-US" sz="3200" i="0" dirty="0">
                <a:solidFill>
                  <a:srgbClr val="000000"/>
                </a:solidFill>
                <a:effectLst/>
                <a:latin typeface="Calibri" panose="020F0502020204030204" pitchFamily="34" charset="0"/>
              </a:rPr>
              <a:t>The current planning-only BMP for broiler mortality freezers will be eliminated and replaced in favor of the rendering BMP, which includes the use of freezers or refrigeration units to store mortalities prior to transfer to the rendering facility. </a:t>
            </a:r>
            <a:endParaRPr lang="en-US" sz="4400" i="0" dirty="0">
              <a:solidFill>
                <a:srgbClr val="000000"/>
              </a:solidFill>
              <a:effectLst/>
              <a:latin typeface="Segoe UI" panose="020B0502040204020203" pitchFamily="34" charset="0"/>
            </a:endParaRPr>
          </a:p>
          <a:p>
            <a:endParaRPr lang="en-US" dirty="0"/>
          </a:p>
        </p:txBody>
      </p:sp>
    </p:spTree>
    <p:extLst>
      <p:ext uri="{BB962C8B-B14F-4D97-AF65-F5344CB8AC3E}">
        <p14:creationId xmlns:p14="http://schemas.microsoft.com/office/powerpoint/2010/main" val="39127663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694487-7FDC-F39B-BA8A-2725E6C7F0F7}"/>
              </a:ext>
            </a:extLst>
          </p:cNvPr>
          <p:cNvSpPr>
            <a:spLocks noGrp="1"/>
          </p:cNvSpPr>
          <p:nvPr>
            <p:ph type="title"/>
          </p:nvPr>
        </p:nvSpPr>
        <p:spPr/>
        <p:txBody>
          <a:bodyPr/>
          <a:lstStyle/>
          <a:p>
            <a:pPr algn="ctr"/>
            <a:r>
              <a:rPr lang="en-US" b="1" dirty="0"/>
              <a:t>Summary of Received Feedback</a:t>
            </a:r>
          </a:p>
        </p:txBody>
      </p:sp>
      <p:sp>
        <p:nvSpPr>
          <p:cNvPr id="3" name="Content Placeholder 2">
            <a:extLst>
              <a:ext uri="{FF2B5EF4-FFF2-40B4-BE49-F238E27FC236}">
                <a16:creationId xmlns:a16="http://schemas.microsoft.com/office/drawing/2014/main" id="{8DF7DA03-2809-0480-CA35-518E84FFEBC0}"/>
              </a:ext>
            </a:extLst>
          </p:cNvPr>
          <p:cNvSpPr>
            <a:spLocks noGrp="1"/>
          </p:cNvSpPr>
          <p:nvPr>
            <p:ph idx="1"/>
          </p:nvPr>
        </p:nvSpPr>
        <p:spPr/>
        <p:txBody>
          <a:bodyPr/>
          <a:lstStyle/>
          <a:p>
            <a:r>
              <a:rPr lang="en-US" dirty="0">
                <a:latin typeface="Calibri" panose="020F0502020204030204" pitchFamily="34" charset="0"/>
              </a:rPr>
              <a:t>One of the premises of the Expert Panel was to identify a baseline condition from which to measure the nutrient reduction effectiveness values for each of the defined BMPs. </a:t>
            </a:r>
          </a:p>
          <a:p>
            <a:r>
              <a:rPr lang="en-US" dirty="0">
                <a:effectLst/>
                <a:latin typeface="Calibri" panose="020F0502020204030204" pitchFamily="34" charset="0"/>
                <a:ea typeface="Calibri" panose="020F0502020204030204" pitchFamily="34" charset="0"/>
              </a:rPr>
              <a:t>The current technical appendix draft includes language which includes burial as a BMP, as well as a baseline practice. The practice can only serve as one or the other, and in this case it should only be reflected as a baseline condition. It is recommended that this change be reflected in a revised document for review. </a:t>
            </a:r>
          </a:p>
          <a:p>
            <a:r>
              <a:rPr lang="en-US" dirty="0">
                <a:latin typeface="Calibri" panose="020F0502020204030204" pitchFamily="34" charset="0"/>
                <a:ea typeface="Calibri" panose="020F0502020204030204" pitchFamily="34" charset="0"/>
              </a:rPr>
              <a:t>Burial is a baseline practice so as such, it should not be reported.</a:t>
            </a:r>
            <a:endParaRPr lang="en-US" dirty="0"/>
          </a:p>
        </p:txBody>
      </p:sp>
    </p:spTree>
    <p:extLst>
      <p:ext uri="{BB962C8B-B14F-4D97-AF65-F5344CB8AC3E}">
        <p14:creationId xmlns:p14="http://schemas.microsoft.com/office/powerpoint/2010/main" val="14438507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8880DD-3A23-DACC-C626-35D048231767}"/>
              </a:ext>
            </a:extLst>
          </p:cNvPr>
          <p:cNvSpPr>
            <a:spLocks noGrp="1"/>
          </p:cNvSpPr>
          <p:nvPr>
            <p:ph type="title"/>
          </p:nvPr>
        </p:nvSpPr>
        <p:spPr/>
        <p:txBody>
          <a:bodyPr>
            <a:normAutofit/>
          </a:bodyPr>
          <a:lstStyle/>
          <a:p>
            <a:pPr algn="ctr"/>
            <a:r>
              <a:rPr lang="en-US" b="1" dirty="0"/>
              <a:t>Detailed Definitions of Mortality Practices</a:t>
            </a:r>
          </a:p>
        </p:txBody>
      </p:sp>
      <p:sp>
        <p:nvSpPr>
          <p:cNvPr id="3" name="Content Placeholder 2">
            <a:extLst>
              <a:ext uri="{FF2B5EF4-FFF2-40B4-BE49-F238E27FC236}">
                <a16:creationId xmlns:a16="http://schemas.microsoft.com/office/drawing/2014/main" id="{9CF48DF9-D532-3E86-193D-172D4D772232}"/>
              </a:ext>
            </a:extLst>
          </p:cNvPr>
          <p:cNvSpPr>
            <a:spLocks noGrp="1"/>
          </p:cNvSpPr>
          <p:nvPr>
            <p:ph idx="1"/>
          </p:nvPr>
        </p:nvSpPr>
        <p:spPr>
          <a:xfrm>
            <a:off x="838200" y="1251284"/>
            <a:ext cx="10515600" cy="5425089"/>
          </a:xfrm>
        </p:spPr>
        <p:txBody>
          <a:bodyPr>
            <a:normAutofit lnSpcReduction="10000"/>
          </a:bodyPr>
          <a:lstStyle/>
          <a:p>
            <a:pPr algn="l" rtl="0" fontAlgn="base"/>
            <a:endParaRPr lang="en-US" sz="1800" b="1" i="0" dirty="0">
              <a:solidFill>
                <a:srgbClr val="000000"/>
              </a:solidFill>
              <a:effectLst/>
              <a:latin typeface="Calibri" panose="020F0502020204030204" pitchFamily="34" charset="0"/>
            </a:endParaRPr>
          </a:p>
          <a:p>
            <a:pPr marL="0" indent="0" algn="l" rtl="0" fontAlgn="base">
              <a:buNone/>
            </a:pPr>
            <a:r>
              <a:rPr lang="en-US" sz="2600" dirty="0">
                <a:solidFill>
                  <a:srgbClr val="000000"/>
                </a:solidFill>
                <a:latin typeface="Calibri" panose="020F0502020204030204" pitchFamily="34" charset="0"/>
              </a:rPr>
              <a:t>P</a:t>
            </a:r>
            <a:r>
              <a:rPr lang="en-US" sz="2600" i="0" dirty="0">
                <a:solidFill>
                  <a:srgbClr val="000000"/>
                </a:solidFill>
                <a:effectLst/>
                <a:latin typeface="Calibri" panose="020F0502020204030204" pitchFamily="34" charset="0"/>
              </a:rPr>
              <a:t>ractices below will replace previous practices with respective efficiency values. Efficiency values on next slide.</a:t>
            </a:r>
          </a:p>
          <a:p>
            <a:pPr marL="0" indent="0" algn="l" rtl="0" fontAlgn="base">
              <a:buNone/>
            </a:pPr>
            <a:endParaRPr lang="en-US" sz="1800" i="0" dirty="0">
              <a:solidFill>
                <a:srgbClr val="000000"/>
              </a:solidFill>
              <a:effectLst/>
              <a:latin typeface="Calibri" panose="020F0502020204030204" pitchFamily="34" charset="0"/>
            </a:endParaRPr>
          </a:p>
          <a:p>
            <a:pPr fontAlgn="base"/>
            <a:r>
              <a:rPr lang="en-US" sz="2000" b="1" dirty="0">
                <a:solidFill>
                  <a:srgbClr val="000000"/>
                </a:solidFill>
                <a:highlight>
                  <a:srgbClr val="FFFF00"/>
                </a:highlight>
                <a:latin typeface="Calibri" panose="020F0502020204030204" pitchFamily="34" charset="0"/>
              </a:rPr>
              <a:t>BASELINE:</a:t>
            </a:r>
          </a:p>
          <a:p>
            <a:pPr lvl="1" fontAlgn="base"/>
            <a:r>
              <a:rPr lang="en-US" sz="1600" b="1" dirty="0">
                <a:solidFill>
                  <a:srgbClr val="000000"/>
                </a:solidFill>
                <a:highlight>
                  <a:srgbClr val="FFFF00"/>
                </a:highlight>
                <a:latin typeface="Calibri" panose="020F0502020204030204" pitchFamily="34" charset="0"/>
              </a:rPr>
              <a:t>Animal mortality disposal by burial </a:t>
            </a:r>
            <a:r>
              <a:rPr lang="en-US" sz="1600" dirty="0">
                <a:solidFill>
                  <a:srgbClr val="000000"/>
                </a:solidFill>
                <a:highlight>
                  <a:srgbClr val="FFFF00"/>
                </a:highlight>
                <a:latin typeface="Calibri" panose="020F0502020204030204" pitchFamily="34" charset="0"/>
              </a:rPr>
              <a:t>is the handling and disposal of poultry, livestock, or other routine animal mortalities by placing the carcass or carcasses below ground into an excavated pit, hole, or trench, which is then covered or capped. -baseline practice</a:t>
            </a:r>
          </a:p>
          <a:p>
            <a:pPr algn="l" rtl="0" fontAlgn="base"/>
            <a:r>
              <a:rPr lang="en-US" sz="2000" b="1" i="0" dirty="0">
                <a:solidFill>
                  <a:srgbClr val="000000"/>
                </a:solidFill>
                <a:effectLst/>
                <a:latin typeface="Calibri" panose="020F0502020204030204" pitchFamily="34" charset="0"/>
              </a:rPr>
              <a:t>Recommended BMPS:</a:t>
            </a:r>
          </a:p>
          <a:p>
            <a:pPr lvl="1" fontAlgn="base"/>
            <a:r>
              <a:rPr lang="en-US" sz="1600" b="1" i="0" dirty="0">
                <a:solidFill>
                  <a:srgbClr val="000000"/>
                </a:solidFill>
                <a:effectLst/>
                <a:latin typeface="Calibri" panose="020F0502020204030204" pitchFamily="34" charset="0"/>
              </a:rPr>
              <a:t>Animal mortality disposal by landfill or rendering</a:t>
            </a:r>
            <a:r>
              <a:rPr lang="en-US" sz="1600" b="0" i="0" dirty="0">
                <a:solidFill>
                  <a:srgbClr val="000000"/>
                </a:solidFill>
                <a:effectLst/>
                <a:latin typeface="Calibri" panose="020F0502020204030204" pitchFamily="34" charset="0"/>
              </a:rPr>
              <a:t> is the handling, storage and disposal of poultry, livestock, or other routine animal mortalities by internment in a landfill or processing at a rendering facility. </a:t>
            </a:r>
          </a:p>
          <a:p>
            <a:pPr lvl="1" fontAlgn="base"/>
            <a:r>
              <a:rPr lang="en-US" sz="1600" b="1" i="0" dirty="0">
                <a:solidFill>
                  <a:srgbClr val="000000"/>
                </a:solidFill>
                <a:effectLst/>
                <a:latin typeface="Calibri" panose="020F0502020204030204" pitchFamily="34" charset="0"/>
              </a:rPr>
              <a:t>Animal mortality disposal by incineration </a:t>
            </a:r>
            <a:r>
              <a:rPr lang="en-US" sz="1600" b="0" i="0" dirty="0">
                <a:solidFill>
                  <a:srgbClr val="000000"/>
                </a:solidFill>
                <a:effectLst/>
                <a:latin typeface="Calibri" panose="020F0502020204030204" pitchFamily="34" charset="0"/>
              </a:rPr>
              <a:t>is the handling, storage and disposal of poultry, livestock or other routine animal mortalities by thermochemical conversion using combustion, gasification, pyrolysis, or some combination of those methods. The methods result in gaseous and solid byproducts. It is expected that most nitrogen is transformed and lost to the atmosphere, while all phosphorus remains available for land application or transport. </a:t>
            </a:r>
          </a:p>
          <a:p>
            <a:pPr lvl="1" fontAlgn="base"/>
            <a:r>
              <a:rPr lang="en-US" sz="1600" b="1" i="0" dirty="0">
                <a:solidFill>
                  <a:srgbClr val="000000"/>
                </a:solidFill>
                <a:effectLst/>
                <a:latin typeface="Calibri" panose="020F0502020204030204" pitchFamily="34" charset="0"/>
              </a:rPr>
              <a:t>Animal mortality disposal by composting </a:t>
            </a:r>
            <a:r>
              <a:rPr lang="en-US" sz="1600" b="0" i="0" dirty="0">
                <a:solidFill>
                  <a:srgbClr val="000000"/>
                </a:solidFill>
                <a:effectLst/>
                <a:latin typeface="Calibri" panose="020F0502020204030204" pitchFamily="34" charset="0"/>
              </a:rPr>
              <a:t>is the handling, storage and disposal of poultry, livestock or other routine animal mortalities by composting including one or more of the following, alone or in combination: static piles and windrows (a.k.a. passive piles), turned windrows, static aerated windrows, a bin system, a tunnel composter, or in-vessel composter such as a rotating drum. </a:t>
            </a:r>
            <a:endParaRPr lang="en-US" sz="2800" b="0" i="0" dirty="0">
              <a:solidFill>
                <a:srgbClr val="000000"/>
              </a:solidFill>
              <a:effectLst/>
              <a:latin typeface="Segoe UI" panose="020B0502040204020203" pitchFamily="34" charset="0"/>
            </a:endParaRPr>
          </a:p>
          <a:p>
            <a:pPr lvl="2"/>
            <a:r>
              <a:rPr lang="en-US" sz="1600" dirty="0">
                <a:solidFill>
                  <a:schemeClr val="accent1"/>
                </a:solidFill>
                <a:latin typeface="Calibri" panose="020F0502020204030204" pitchFamily="34" charset="0"/>
              </a:rPr>
              <a:t>Units: Report units of animal units or tons of carcasses of dead animal for an annual practice or in units of systems for a structural system. </a:t>
            </a:r>
          </a:p>
          <a:p>
            <a:endParaRPr lang="en-US" dirty="0"/>
          </a:p>
        </p:txBody>
      </p:sp>
    </p:spTree>
    <p:extLst>
      <p:ext uri="{BB962C8B-B14F-4D97-AF65-F5344CB8AC3E}">
        <p14:creationId xmlns:p14="http://schemas.microsoft.com/office/powerpoint/2010/main" val="359070313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3E6653-E71B-478F-1DF4-B174B04EDBBB}"/>
              </a:ext>
            </a:extLst>
          </p:cNvPr>
          <p:cNvSpPr>
            <a:spLocks noGrp="1"/>
          </p:cNvSpPr>
          <p:nvPr>
            <p:ph type="title"/>
          </p:nvPr>
        </p:nvSpPr>
        <p:spPr/>
        <p:txBody>
          <a:bodyPr/>
          <a:lstStyle/>
          <a:p>
            <a:pPr algn="ctr"/>
            <a:r>
              <a:rPr lang="en-US" b="1" dirty="0"/>
              <a:t>Efficiency Values for Practices</a:t>
            </a:r>
          </a:p>
        </p:txBody>
      </p:sp>
      <p:sp>
        <p:nvSpPr>
          <p:cNvPr id="5" name="Rectangle 1">
            <a:extLst>
              <a:ext uri="{FF2B5EF4-FFF2-40B4-BE49-F238E27FC236}">
                <a16:creationId xmlns:a16="http://schemas.microsoft.com/office/drawing/2014/main" id="{93E7AB91-8164-FFA0-13A7-D02185397983}"/>
              </a:ext>
            </a:extLst>
          </p:cNvPr>
          <p:cNvSpPr>
            <a:spLocks noChangeArrowheads="1"/>
          </p:cNvSpPr>
          <p:nvPr/>
        </p:nvSpPr>
        <p:spPr bwMode="auto">
          <a:xfrm>
            <a:off x="0" y="0"/>
            <a:ext cx="12192000" cy="457200"/>
          </a:xfrm>
          <a:prstGeom prst="rect">
            <a:avLst/>
          </a:prstGeom>
          <a:solidFill>
            <a:srgbClr val="FFFFFF"/>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a:ln>
                  <a:noFill/>
                </a:ln>
                <a:solidFill>
                  <a:schemeClr val="tx1"/>
                </a:solidFill>
                <a:effectLst/>
                <a:latin typeface="Calibri" panose="020F0502020204030204" pitchFamily="34" charset="0"/>
                <a:cs typeface="Calibri" panose="020F0502020204030204" pitchFamily="34" charset="0"/>
              </a:rPr>
              <a:t> </a:t>
            </a:r>
            <a:endParaRPr kumimoji="0" lang="en-US" altLang="en-US" sz="800" b="0" i="0" u="none" strike="noStrike" cap="none" normalizeH="0" baseline="0">
              <a:ln>
                <a:noFill/>
              </a:ln>
              <a:solidFill>
                <a:schemeClr val="tx1"/>
              </a:solidFill>
              <a:effectLst/>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a:ln>
                <a:noFill/>
              </a:ln>
              <a:solidFill>
                <a:schemeClr val="tx1"/>
              </a:solidFill>
              <a:effectLst/>
              <a:latin typeface="Arial" panose="020B0604020202020204" pitchFamily="34" charset="0"/>
            </a:endParaRPr>
          </a:p>
        </p:txBody>
      </p:sp>
      <p:graphicFrame>
        <p:nvGraphicFramePr>
          <p:cNvPr id="8" name="Content Placeholder 7">
            <a:extLst>
              <a:ext uri="{FF2B5EF4-FFF2-40B4-BE49-F238E27FC236}">
                <a16:creationId xmlns:a16="http://schemas.microsoft.com/office/drawing/2014/main" id="{B626AAE4-52B9-4491-0D56-CB71FA5433E4}"/>
              </a:ext>
            </a:extLst>
          </p:cNvPr>
          <p:cNvGraphicFramePr>
            <a:graphicFrameLocks noGrp="1"/>
          </p:cNvGraphicFramePr>
          <p:nvPr>
            <p:ph idx="1"/>
            <p:extLst>
              <p:ext uri="{D42A27DB-BD31-4B8C-83A1-F6EECF244321}">
                <p14:modId xmlns:p14="http://schemas.microsoft.com/office/powerpoint/2010/main" val="1553320025"/>
              </p:ext>
            </p:extLst>
          </p:nvPr>
        </p:nvGraphicFramePr>
        <p:xfrm>
          <a:off x="838200" y="1690688"/>
          <a:ext cx="10515600" cy="3971076"/>
        </p:xfrm>
        <a:graphic>
          <a:graphicData uri="http://schemas.openxmlformats.org/drawingml/2006/table">
            <a:tbl>
              <a:tblPr/>
              <a:tblGrid>
                <a:gridCol w="2103120">
                  <a:extLst>
                    <a:ext uri="{9D8B030D-6E8A-4147-A177-3AD203B41FA5}">
                      <a16:colId xmlns:a16="http://schemas.microsoft.com/office/drawing/2014/main" val="1504378835"/>
                    </a:ext>
                  </a:extLst>
                </a:gridCol>
                <a:gridCol w="2103120">
                  <a:extLst>
                    <a:ext uri="{9D8B030D-6E8A-4147-A177-3AD203B41FA5}">
                      <a16:colId xmlns:a16="http://schemas.microsoft.com/office/drawing/2014/main" val="3862025326"/>
                    </a:ext>
                  </a:extLst>
                </a:gridCol>
                <a:gridCol w="2103120">
                  <a:extLst>
                    <a:ext uri="{9D8B030D-6E8A-4147-A177-3AD203B41FA5}">
                      <a16:colId xmlns:a16="http://schemas.microsoft.com/office/drawing/2014/main" val="1573013035"/>
                    </a:ext>
                  </a:extLst>
                </a:gridCol>
                <a:gridCol w="2103120">
                  <a:extLst>
                    <a:ext uri="{9D8B030D-6E8A-4147-A177-3AD203B41FA5}">
                      <a16:colId xmlns:a16="http://schemas.microsoft.com/office/drawing/2014/main" val="186470900"/>
                    </a:ext>
                  </a:extLst>
                </a:gridCol>
                <a:gridCol w="2103120">
                  <a:extLst>
                    <a:ext uri="{9D8B030D-6E8A-4147-A177-3AD203B41FA5}">
                      <a16:colId xmlns:a16="http://schemas.microsoft.com/office/drawing/2014/main" val="975395813"/>
                    </a:ext>
                  </a:extLst>
                </a:gridCol>
              </a:tblGrid>
              <a:tr h="992769">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34095798"/>
                  </a:ext>
                </a:extLst>
              </a:tr>
              <a:tr h="992769">
                <a:tc>
                  <a:txBody>
                    <a:bodyPr/>
                    <a:lstStyle/>
                    <a:p>
                      <a:pPr fontAlgn="t"/>
                      <a:endParaRPr lang="en-US" sz="4000" b="0" i="0" dirty="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dirty="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dirty="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905011349"/>
                  </a:ext>
                </a:extLst>
              </a:tr>
              <a:tr h="992769">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dirty="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dirty="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dirty="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dirty="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744368168"/>
                  </a:ext>
                </a:extLst>
              </a:tr>
              <a:tr h="992769">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tc>
                  <a:txBody>
                    <a:bodyPr/>
                    <a:lstStyle/>
                    <a:p>
                      <a:pPr fontAlgn="t"/>
                      <a:endParaRPr lang="en-US" sz="4000" b="0" i="0" dirty="0">
                        <a:effectLst/>
                      </a:endParaRPr>
                    </a:p>
                  </a:txBody>
                  <a:tcPr>
                    <a:lnL w="6350" cap="flat" cmpd="sng" algn="ctr">
                      <a:solidFill>
                        <a:schemeClr val="bg1"/>
                      </a:solidFill>
                      <a:prstDash val="solid"/>
                      <a:round/>
                      <a:headEnd type="none" w="med" len="med"/>
                      <a:tailEnd type="none" w="med" len="med"/>
                    </a:lnL>
                    <a:lnR w="6350" cap="flat" cmpd="sng" algn="ctr">
                      <a:solidFill>
                        <a:schemeClr val="bg1"/>
                      </a:solidFill>
                      <a:prstDash val="solid"/>
                      <a:round/>
                      <a:headEnd type="none" w="med" len="med"/>
                      <a:tailEnd type="none" w="med" len="med"/>
                    </a:lnR>
                    <a:lnT w="6350" cap="flat" cmpd="sng" algn="ctr">
                      <a:solidFill>
                        <a:schemeClr val="bg1"/>
                      </a:solidFill>
                      <a:prstDash val="solid"/>
                      <a:round/>
                      <a:headEnd type="none" w="med" len="med"/>
                      <a:tailEnd type="none" w="med" len="med"/>
                    </a:lnT>
                    <a:lnB w="635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993883134"/>
                  </a:ext>
                </a:extLst>
              </a:tr>
            </a:tbl>
          </a:graphicData>
        </a:graphic>
      </p:graphicFrame>
      <p:graphicFrame>
        <p:nvGraphicFramePr>
          <p:cNvPr id="10" name="Table 10">
            <a:extLst>
              <a:ext uri="{FF2B5EF4-FFF2-40B4-BE49-F238E27FC236}">
                <a16:creationId xmlns:a16="http://schemas.microsoft.com/office/drawing/2014/main" id="{44263DD8-B618-C65E-ADC2-6C86930B3028}"/>
              </a:ext>
            </a:extLst>
          </p:cNvPr>
          <p:cNvGraphicFramePr>
            <a:graphicFrameLocks noGrp="1"/>
          </p:cNvGraphicFramePr>
          <p:nvPr>
            <p:extLst>
              <p:ext uri="{D42A27DB-BD31-4B8C-83A1-F6EECF244321}">
                <p14:modId xmlns:p14="http://schemas.microsoft.com/office/powerpoint/2010/main" val="3327664057"/>
              </p:ext>
            </p:extLst>
          </p:nvPr>
        </p:nvGraphicFramePr>
        <p:xfrm>
          <a:off x="425885" y="1705209"/>
          <a:ext cx="11461315" cy="4428299"/>
        </p:xfrm>
        <a:graphic>
          <a:graphicData uri="http://schemas.openxmlformats.org/drawingml/2006/table">
            <a:tbl>
              <a:tblPr firstRow="1" bandRow="1">
                <a:tableStyleId>{5C22544A-7EE6-4342-B048-85BDC9FD1C3A}</a:tableStyleId>
              </a:tblPr>
              <a:tblGrid>
                <a:gridCol w="2292263">
                  <a:extLst>
                    <a:ext uri="{9D8B030D-6E8A-4147-A177-3AD203B41FA5}">
                      <a16:colId xmlns:a16="http://schemas.microsoft.com/office/drawing/2014/main" val="4288035251"/>
                    </a:ext>
                  </a:extLst>
                </a:gridCol>
                <a:gridCol w="1624995">
                  <a:extLst>
                    <a:ext uri="{9D8B030D-6E8A-4147-A177-3AD203B41FA5}">
                      <a16:colId xmlns:a16="http://schemas.microsoft.com/office/drawing/2014/main" val="3733875151"/>
                    </a:ext>
                  </a:extLst>
                </a:gridCol>
                <a:gridCol w="2959531">
                  <a:extLst>
                    <a:ext uri="{9D8B030D-6E8A-4147-A177-3AD203B41FA5}">
                      <a16:colId xmlns:a16="http://schemas.microsoft.com/office/drawing/2014/main" val="188393770"/>
                    </a:ext>
                  </a:extLst>
                </a:gridCol>
                <a:gridCol w="2292263">
                  <a:extLst>
                    <a:ext uri="{9D8B030D-6E8A-4147-A177-3AD203B41FA5}">
                      <a16:colId xmlns:a16="http://schemas.microsoft.com/office/drawing/2014/main" val="820916362"/>
                    </a:ext>
                  </a:extLst>
                </a:gridCol>
                <a:gridCol w="2292263">
                  <a:extLst>
                    <a:ext uri="{9D8B030D-6E8A-4147-A177-3AD203B41FA5}">
                      <a16:colId xmlns:a16="http://schemas.microsoft.com/office/drawing/2014/main" val="254409120"/>
                    </a:ext>
                  </a:extLst>
                </a:gridCol>
              </a:tblGrid>
              <a:tr h="1227899">
                <a:tc>
                  <a:txBody>
                    <a:bodyPr/>
                    <a:lstStyle/>
                    <a:p>
                      <a:pPr fontAlgn="t"/>
                      <a:endParaRPr lang="en-US" sz="4000" dirty="0">
                        <a:effectLst/>
                      </a:endParaRPr>
                    </a:p>
                    <a:p>
                      <a:pPr algn="l" rtl="0" fontAlgn="base"/>
                      <a:r>
                        <a:rPr lang="en-US" sz="2400" b="1" i="0" dirty="0">
                          <a:effectLst/>
                          <a:latin typeface="Calibri" panose="020F0502020204030204" pitchFamily="34" charset="0"/>
                        </a:rPr>
                        <a:t>Pollutant</a:t>
                      </a:r>
                      <a:r>
                        <a:rPr lang="en-US" sz="2400" b="0" i="0" dirty="0">
                          <a:effectLst/>
                          <a:latin typeface="Calibri" panose="020F0502020204030204" pitchFamily="34" charset="0"/>
                        </a:rPr>
                        <a:t> </a:t>
                      </a:r>
                      <a:endParaRPr lang="en-US" sz="4000" b="0" i="0" dirty="0">
                        <a:effectLst/>
                      </a:endParaRPr>
                    </a:p>
                  </a:txBody>
                  <a:tcPr/>
                </a:tc>
                <a:tc>
                  <a:txBody>
                    <a:bodyPr/>
                    <a:lstStyle/>
                    <a:p>
                      <a:pPr fontAlgn="t"/>
                      <a:endParaRPr lang="en-US" sz="4000">
                        <a:effectLst/>
                      </a:endParaRPr>
                    </a:p>
                    <a:p>
                      <a:pPr algn="l" rtl="0" fontAlgn="base"/>
                      <a:r>
                        <a:rPr lang="en-US" sz="2400" b="1" i="0">
                          <a:effectLst/>
                          <a:latin typeface="Calibri" panose="020F0502020204030204" pitchFamily="34" charset="0"/>
                        </a:rPr>
                        <a:t>Burial</a:t>
                      </a:r>
                      <a:r>
                        <a:rPr lang="en-US" sz="2400" b="0" i="0">
                          <a:effectLst/>
                          <a:latin typeface="Calibri" panose="020F0502020204030204" pitchFamily="34" charset="0"/>
                        </a:rPr>
                        <a:t> </a:t>
                      </a:r>
                      <a:endParaRPr lang="en-US" sz="4000" b="0" i="0">
                        <a:effectLst/>
                      </a:endParaRPr>
                    </a:p>
                  </a:txBody>
                  <a:tcPr/>
                </a:tc>
                <a:tc>
                  <a:txBody>
                    <a:bodyPr/>
                    <a:lstStyle/>
                    <a:p>
                      <a:pPr fontAlgn="t"/>
                      <a:endParaRPr lang="en-US" sz="4000">
                        <a:effectLst/>
                      </a:endParaRPr>
                    </a:p>
                    <a:p>
                      <a:pPr algn="l" rtl="0" fontAlgn="base"/>
                      <a:r>
                        <a:rPr lang="en-US" sz="2400" b="1" i="0">
                          <a:effectLst/>
                          <a:latin typeface="Calibri" panose="020F0502020204030204" pitchFamily="34" charset="0"/>
                        </a:rPr>
                        <a:t>Compost</a:t>
                      </a:r>
                      <a:r>
                        <a:rPr lang="en-US" sz="2400" b="0" i="0">
                          <a:effectLst/>
                          <a:latin typeface="Calibri" panose="020F0502020204030204" pitchFamily="34" charset="0"/>
                        </a:rPr>
                        <a:t> </a:t>
                      </a:r>
                      <a:endParaRPr lang="en-US" sz="4000" b="0" i="0">
                        <a:effectLst/>
                      </a:endParaRPr>
                    </a:p>
                  </a:txBody>
                  <a:tcPr/>
                </a:tc>
                <a:tc>
                  <a:txBody>
                    <a:bodyPr/>
                    <a:lstStyle/>
                    <a:p>
                      <a:pPr fontAlgn="t"/>
                      <a:endParaRPr lang="en-US" sz="4000">
                        <a:effectLst/>
                      </a:endParaRPr>
                    </a:p>
                    <a:p>
                      <a:pPr algn="l" rtl="0" fontAlgn="base"/>
                      <a:r>
                        <a:rPr lang="en-US" sz="2400" b="1" i="0">
                          <a:effectLst/>
                          <a:latin typeface="Calibri" panose="020F0502020204030204" pitchFamily="34" charset="0"/>
                        </a:rPr>
                        <a:t>Incineration</a:t>
                      </a:r>
                      <a:r>
                        <a:rPr lang="en-US" sz="2400" b="0" i="0">
                          <a:effectLst/>
                          <a:latin typeface="Calibri" panose="020F0502020204030204" pitchFamily="34" charset="0"/>
                        </a:rPr>
                        <a:t> </a:t>
                      </a:r>
                      <a:endParaRPr lang="en-US" sz="4000" b="0" i="0">
                        <a:effectLst/>
                      </a:endParaRPr>
                    </a:p>
                  </a:txBody>
                  <a:tcPr/>
                </a:tc>
                <a:tc>
                  <a:txBody>
                    <a:bodyPr/>
                    <a:lstStyle/>
                    <a:p>
                      <a:pPr fontAlgn="t"/>
                      <a:endParaRPr lang="en-US" sz="4000">
                        <a:effectLst/>
                      </a:endParaRPr>
                    </a:p>
                    <a:p>
                      <a:pPr algn="l" rtl="0" fontAlgn="base"/>
                      <a:r>
                        <a:rPr lang="en-US" sz="2400" b="1" i="0">
                          <a:effectLst/>
                          <a:latin typeface="Calibri" panose="020F0502020204030204" pitchFamily="34" charset="0"/>
                        </a:rPr>
                        <a:t>Rendering</a:t>
                      </a:r>
                      <a:r>
                        <a:rPr lang="en-US" sz="2400" b="0" i="0">
                          <a:effectLst/>
                          <a:latin typeface="Calibri" panose="020F0502020204030204" pitchFamily="34" charset="0"/>
                        </a:rPr>
                        <a:t> </a:t>
                      </a:r>
                      <a:endParaRPr lang="en-US" sz="4000" b="0" i="0">
                        <a:effectLst/>
                      </a:endParaRPr>
                    </a:p>
                  </a:txBody>
                  <a:tcPr/>
                </a:tc>
                <a:extLst>
                  <a:ext uri="{0D108BD9-81ED-4DB2-BD59-A6C34878D82A}">
                    <a16:rowId xmlns:a16="http://schemas.microsoft.com/office/drawing/2014/main" val="1690208916"/>
                  </a:ext>
                </a:extLst>
              </a:tr>
              <a:tr h="914393">
                <a:tc>
                  <a:txBody>
                    <a:bodyPr/>
                    <a:lstStyle/>
                    <a:p>
                      <a:pPr fontAlgn="t"/>
                      <a:endParaRPr lang="en-US" sz="4000" dirty="0">
                        <a:effectLst/>
                      </a:endParaRPr>
                    </a:p>
                    <a:p>
                      <a:pPr algn="l" rtl="0" fontAlgn="base"/>
                      <a:r>
                        <a:rPr lang="en-US" sz="2400" b="0" i="0" dirty="0">
                          <a:effectLst/>
                          <a:latin typeface="Calibri" panose="020F0502020204030204" pitchFamily="34" charset="0"/>
                        </a:rPr>
                        <a:t>TN </a:t>
                      </a:r>
                      <a:endParaRPr lang="en-US" sz="4000" b="0" i="0" dirty="0">
                        <a:effectLst/>
                      </a:endParaRPr>
                    </a:p>
                  </a:txBody>
                  <a:tcPr/>
                </a:tc>
                <a:tc>
                  <a:txBody>
                    <a:bodyPr/>
                    <a:lstStyle/>
                    <a:p>
                      <a:pPr fontAlgn="t"/>
                      <a:endParaRPr lang="en-US" sz="4000" dirty="0">
                        <a:effectLst/>
                      </a:endParaRPr>
                    </a:p>
                    <a:p>
                      <a:pPr algn="l" rtl="0" fontAlgn="base"/>
                      <a:r>
                        <a:rPr lang="en-US" sz="2400" b="0" i="0" dirty="0">
                          <a:effectLst/>
                          <a:latin typeface="Calibri" panose="020F0502020204030204" pitchFamily="34" charset="0"/>
                        </a:rPr>
                        <a:t>0 </a:t>
                      </a:r>
                      <a:endParaRPr lang="en-US" sz="4000" b="0" i="0" dirty="0">
                        <a:effectLst/>
                      </a:endParaRPr>
                    </a:p>
                  </a:txBody>
                  <a:tcPr/>
                </a:tc>
                <a:tc>
                  <a:txBody>
                    <a:bodyPr/>
                    <a:lstStyle/>
                    <a:p>
                      <a:pPr fontAlgn="t"/>
                      <a:endParaRPr lang="en-US" sz="4000">
                        <a:effectLst/>
                      </a:endParaRPr>
                    </a:p>
                    <a:p>
                      <a:pPr algn="l" rtl="0" fontAlgn="base"/>
                      <a:r>
                        <a:rPr lang="en-US" sz="2400" b="0" i="0">
                          <a:effectLst/>
                          <a:latin typeface="Calibri" panose="020F0502020204030204" pitchFamily="34" charset="0"/>
                        </a:rPr>
                        <a:t>0.124% </a:t>
                      </a:r>
                      <a:endParaRPr lang="en-US" sz="4000" b="0" i="0">
                        <a:effectLst/>
                      </a:endParaRPr>
                    </a:p>
                  </a:txBody>
                  <a:tcPr/>
                </a:tc>
                <a:tc>
                  <a:txBody>
                    <a:bodyPr/>
                    <a:lstStyle/>
                    <a:p>
                      <a:pPr fontAlgn="t"/>
                      <a:endParaRPr lang="en-US" sz="4000" dirty="0">
                        <a:effectLst/>
                      </a:endParaRPr>
                    </a:p>
                    <a:p>
                      <a:pPr algn="l" rtl="0" fontAlgn="base"/>
                      <a:r>
                        <a:rPr lang="en-US" sz="2400" b="0" i="0" dirty="0">
                          <a:effectLst/>
                          <a:latin typeface="Calibri" panose="020F0502020204030204" pitchFamily="34" charset="0"/>
                        </a:rPr>
                        <a:t>0.372% </a:t>
                      </a:r>
                      <a:endParaRPr lang="en-US" sz="4000" b="0" i="0" dirty="0">
                        <a:effectLst/>
                      </a:endParaRPr>
                    </a:p>
                  </a:txBody>
                  <a:tcPr/>
                </a:tc>
                <a:tc>
                  <a:txBody>
                    <a:bodyPr/>
                    <a:lstStyle/>
                    <a:p>
                      <a:pPr fontAlgn="t"/>
                      <a:endParaRPr lang="en-US" sz="4000">
                        <a:effectLst/>
                      </a:endParaRPr>
                    </a:p>
                    <a:p>
                      <a:pPr algn="l" rtl="0" fontAlgn="base"/>
                      <a:r>
                        <a:rPr lang="en-US" sz="2400" b="0" i="0">
                          <a:effectLst/>
                          <a:latin typeface="Calibri" panose="020F0502020204030204" pitchFamily="34" charset="0"/>
                        </a:rPr>
                        <a:t>0.372% </a:t>
                      </a:r>
                      <a:endParaRPr lang="en-US" sz="4000" b="0" i="0">
                        <a:effectLst/>
                      </a:endParaRPr>
                    </a:p>
                  </a:txBody>
                  <a:tcPr/>
                </a:tc>
                <a:extLst>
                  <a:ext uri="{0D108BD9-81ED-4DB2-BD59-A6C34878D82A}">
                    <a16:rowId xmlns:a16="http://schemas.microsoft.com/office/drawing/2014/main" val="1540125769"/>
                  </a:ext>
                </a:extLst>
              </a:tr>
              <a:tr h="914393">
                <a:tc>
                  <a:txBody>
                    <a:bodyPr/>
                    <a:lstStyle/>
                    <a:p>
                      <a:pPr fontAlgn="t"/>
                      <a:endParaRPr lang="en-US" sz="4000">
                        <a:effectLst/>
                      </a:endParaRPr>
                    </a:p>
                    <a:p>
                      <a:pPr algn="l" rtl="0" fontAlgn="base"/>
                      <a:r>
                        <a:rPr lang="en-US" sz="2400" b="0" i="0">
                          <a:effectLst/>
                          <a:latin typeface="Calibri" panose="020F0502020204030204" pitchFamily="34" charset="0"/>
                        </a:rPr>
                        <a:t>TP </a:t>
                      </a:r>
                      <a:endParaRPr lang="en-US" sz="4000" b="0" i="0">
                        <a:effectLst/>
                      </a:endParaRPr>
                    </a:p>
                  </a:txBody>
                  <a:tcPr/>
                </a:tc>
                <a:tc>
                  <a:txBody>
                    <a:bodyPr/>
                    <a:lstStyle/>
                    <a:p>
                      <a:pPr fontAlgn="t"/>
                      <a:endParaRPr lang="en-US" sz="4000" dirty="0">
                        <a:effectLst/>
                      </a:endParaRPr>
                    </a:p>
                    <a:p>
                      <a:pPr algn="l" rtl="0" fontAlgn="base"/>
                      <a:r>
                        <a:rPr lang="en-US" sz="2400" b="0" i="0" dirty="0">
                          <a:effectLst/>
                          <a:latin typeface="Calibri" panose="020F0502020204030204" pitchFamily="34" charset="0"/>
                        </a:rPr>
                        <a:t>0 </a:t>
                      </a:r>
                      <a:endParaRPr lang="en-US" sz="4000" b="0" i="0" dirty="0">
                        <a:effectLst/>
                      </a:endParaRPr>
                    </a:p>
                  </a:txBody>
                  <a:tcPr/>
                </a:tc>
                <a:tc>
                  <a:txBody>
                    <a:bodyPr/>
                    <a:lstStyle/>
                    <a:p>
                      <a:pPr fontAlgn="t"/>
                      <a:endParaRPr lang="en-US" sz="4000" dirty="0">
                        <a:effectLst/>
                      </a:endParaRPr>
                    </a:p>
                    <a:p>
                      <a:pPr algn="l" rtl="0" fontAlgn="base"/>
                      <a:r>
                        <a:rPr lang="en-US" sz="2400" b="0" i="0" dirty="0">
                          <a:effectLst/>
                          <a:latin typeface="Calibri" panose="020F0502020204030204" pitchFamily="34" charset="0"/>
                        </a:rPr>
                        <a:t>0.059% </a:t>
                      </a:r>
                      <a:endParaRPr lang="en-US" sz="4000" b="0" i="0" dirty="0">
                        <a:effectLst/>
                      </a:endParaRPr>
                    </a:p>
                  </a:txBody>
                  <a:tcPr/>
                </a:tc>
                <a:tc>
                  <a:txBody>
                    <a:bodyPr/>
                    <a:lstStyle/>
                    <a:p>
                      <a:pPr fontAlgn="t"/>
                      <a:endParaRPr lang="en-US" sz="4000" dirty="0">
                        <a:effectLst/>
                      </a:endParaRPr>
                    </a:p>
                    <a:p>
                      <a:pPr algn="l" rtl="0" fontAlgn="base"/>
                      <a:r>
                        <a:rPr lang="en-US" sz="2400" b="0" i="0" dirty="0">
                          <a:effectLst/>
                          <a:latin typeface="Calibri" panose="020F0502020204030204" pitchFamily="34" charset="0"/>
                        </a:rPr>
                        <a:t>0.059% </a:t>
                      </a:r>
                      <a:endParaRPr lang="en-US" sz="4000" b="0" i="0" dirty="0">
                        <a:effectLst/>
                      </a:endParaRPr>
                    </a:p>
                  </a:txBody>
                  <a:tcPr/>
                </a:tc>
                <a:tc>
                  <a:txBody>
                    <a:bodyPr/>
                    <a:lstStyle/>
                    <a:p>
                      <a:pPr fontAlgn="t"/>
                      <a:endParaRPr lang="en-US" sz="4000" dirty="0">
                        <a:effectLst/>
                      </a:endParaRPr>
                    </a:p>
                    <a:p>
                      <a:pPr algn="l" rtl="0" fontAlgn="base"/>
                      <a:r>
                        <a:rPr lang="en-US" sz="2400" b="0" i="0" dirty="0">
                          <a:effectLst/>
                          <a:latin typeface="Calibri" panose="020F0502020204030204" pitchFamily="34" charset="0"/>
                        </a:rPr>
                        <a:t>0.059% </a:t>
                      </a:r>
                      <a:endParaRPr lang="en-US" sz="4000" b="0" i="0" dirty="0">
                        <a:effectLst/>
                      </a:endParaRPr>
                    </a:p>
                  </a:txBody>
                  <a:tcPr/>
                </a:tc>
                <a:extLst>
                  <a:ext uri="{0D108BD9-81ED-4DB2-BD59-A6C34878D82A}">
                    <a16:rowId xmlns:a16="http://schemas.microsoft.com/office/drawing/2014/main" val="1915468675"/>
                  </a:ext>
                </a:extLst>
              </a:tr>
              <a:tr h="914393">
                <a:tc>
                  <a:txBody>
                    <a:bodyPr/>
                    <a:lstStyle/>
                    <a:p>
                      <a:pPr fontAlgn="t"/>
                      <a:endParaRPr lang="en-US" sz="4000">
                        <a:effectLst/>
                      </a:endParaRPr>
                    </a:p>
                    <a:p>
                      <a:pPr algn="l" rtl="0" fontAlgn="base"/>
                      <a:r>
                        <a:rPr lang="en-US" sz="2400" b="0" i="0">
                          <a:effectLst/>
                          <a:latin typeface="Calibri" panose="020F0502020204030204" pitchFamily="34" charset="0"/>
                        </a:rPr>
                        <a:t>TSS </a:t>
                      </a:r>
                      <a:endParaRPr lang="en-US" sz="4000" b="0" i="0">
                        <a:effectLst/>
                      </a:endParaRPr>
                    </a:p>
                  </a:txBody>
                  <a:tcPr/>
                </a:tc>
                <a:tc>
                  <a:txBody>
                    <a:bodyPr/>
                    <a:lstStyle/>
                    <a:p>
                      <a:pPr fontAlgn="t"/>
                      <a:endParaRPr lang="en-US" sz="4000">
                        <a:effectLst/>
                      </a:endParaRPr>
                    </a:p>
                    <a:p>
                      <a:pPr algn="l" rtl="0" fontAlgn="base"/>
                      <a:r>
                        <a:rPr lang="en-US" sz="2400" b="0" i="0">
                          <a:effectLst/>
                          <a:latin typeface="Calibri" panose="020F0502020204030204" pitchFamily="34" charset="0"/>
                        </a:rPr>
                        <a:t>N/A </a:t>
                      </a:r>
                      <a:endParaRPr lang="en-US" sz="4000" b="0" i="0">
                        <a:effectLst/>
                      </a:endParaRPr>
                    </a:p>
                  </a:txBody>
                  <a:tcPr/>
                </a:tc>
                <a:tc>
                  <a:txBody>
                    <a:bodyPr/>
                    <a:lstStyle/>
                    <a:p>
                      <a:pPr fontAlgn="t"/>
                      <a:endParaRPr lang="en-US" sz="4000">
                        <a:effectLst/>
                      </a:endParaRPr>
                    </a:p>
                    <a:p>
                      <a:pPr algn="l" rtl="0" fontAlgn="base"/>
                      <a:r>
                        <a:rPr lang="en-US" sz="2400" b="0" i="0">
                          <a:effectLst/>
                          <a:latin typeface="Calibri" panose="020F0502020204030204" pitchFamily="34" charset="0"/>
                        </a:rPr>
                        <a:t>N/A </a:t>
                      </a:r>
                      <a:endParaRPr lang="en-US" sz="4000" b="0" i="0">
                        <a:effectLst/>
                      </a:endParaRPr>
                    </a:p>
                  </a:txBody>
                  <a:tcPr/>
                </a:tc>
                <a:tc>
                  <a:txBody>
                    <a:bodyPr/>
                    <a:lstStyle/>
                    <a:p>
                      <a:pPr fontAlgn="t"/>
                      <a:endParaRPr lang="en-US" sz="4000">
                        <a:effectLst/>
                      </a:endParaRPr>
                    </a:p>
                    <a:p>
                      <a:pPr algn="l" rtl="0" fontAlgn="base"/>
                      <a:r>
                        <a:rPr lang="en-US" sz="2400" b="0" i="0">
                          <a:effectLst/>
                          <a:latin typeface="Calibri" panose="020F0502020204030204" pitchFamily="34" charset="0"/>
                        </a:rPr>
                        <a:t>N/A </a:t>
                      </a:r>
                      <a:endParaRPr lang="en-US" sz="4000" b="0" i="0">
                        <a:effectLst/>
                      </a:endParaRPr>
                    </a:p>
                  </a:txBody>
                  <a:tcPr/>
                </a:tc>
                <a:tc>
                  <a:txBody>
                    <a:bodyPr/>
                    <a:lstStyle/>
                    <a:p>
                      <a:pPr fontAlgn="t"/>
                      <a:endParaRPr lang="en-US" sz="4000" dirty="0">
                        <a:effectLst/>
                      </a:endParaRPr>
                    </a:p>
                    <a:p>
                      <a:pPr algn="l" rtl="0" fontAlgn="base"/>
                      <a:r>
                        <a:rPr lang="en-US" sz="2400" b="0" i="0" dirty="0">
                          <a:effectLst/>
                          <a:latin typeface="Calibri" panose="020F0502020204030204" pitchFamily="34" charset="0"/>
                        </a:rPr>
                        <a:t>N/A </a:t>
                      </a:r>
                      <a:endParaRPr lang="en-US" sz="4000" b="0" i="0" dirty="0">
                        <a:effectLst/>
                      </a:endParaRPr>
                    </a:p>
                  </a:txBody>
                  <a:tcPr/>
                </a:tc>
                <a:extLst>
                  <a:ext uri="{0D108BD9-81ED-4DB2-BD59-A6C34878D82A}">
                    <a16:rowId xmlns:a16="http://schemas.microsoft.com/office/drawing/2014/main" val="3561162077"/>
                  </a:ext>
                </a:extLst>
              </a:tr>
            </a:tbl>
          </a:graphicData>
        </a:graphic>
      </p:graphicFrame>
    </p:spTree>
    <p:extLst>
      <p:ext uri="{BB962C8B-B14F-4D97-AF65-F5344CB8AC3E}">
        <p14:creationId xmlns:p14="http://schemas.microsoft.com/office/powerpoint/2010/main" val="384217740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FD0FD7-E91C-9651-81EC-59B4593E3DF7}"/>
              </a:ext>
            </a:extLst>
          </p:cNvPr>
          <p:cNvSpPr>
            <a:spLocks noGrp="1"/>
          </p:cNvSpPr>
          <p:nvPr>
            <p:ph type="title"/>
          </p:nvPr>
        </p:nvSpPr>
        <p:spPr/>
        <p:txBody>
          <a:bodyPr/>
          <a:lstStyle/>
          <a:p>
            <a:pPr marL="0" indent="0" algn="ctr" rtl="0" fontAlgn="base">
              <a:buNone/>
            </a:pPr>
            <a:r>
              <a:rPr lang="en-US" sz="4400" b="1" i="0" dirty="0">
                <a:solidFill>
                  <a:srgbClr val="000000"/>
                </a:solidFill>
                <a:effectLst/>
                <a:latin typeface="Calibri" panose="020F0502020204030204" pitchFamily="34" charset="0"/>
              </a:rPr>
              <a:t>What types of projects are eligible to receive future credit?</a:t>
            </a:r>
            <a:r>
              <a:rPr lang="en-US" sz="4400" b="0" i="0" dirty="0">
                <a:solidFill>
                  <a:srgbClr val="000000"/>
                </a:solidFill>
                <a:effectLst/>
                <a:latin typeface="Calibri" panose="020F0502020204030204" pitchFamily="34" charset="0"/>
              </a:rPr>
              <a:t> </a:t>
            </a:r>
            <a:endParaRPr lang="en-US" sz="6000" b="0" i="0" dirty="0">
              <a:solidFill>
                <a:srgbClr val="000000"/>
              </a:solidFill>
              <a:effectLst/>
              <a:latin typeface="Segoe UI" panose="020B0502040204020203" pitchFamily="34" charset="0"/>
            </a:endParaRPr>
          </a:p>
        </p:txBody>
      </p:sp>
      <p:sp>
        <p:nvSpPr>
          <p:cNvPr id="3" name="Content Placeholder 2">
            <a:extLst>
              <a:ext uri="{FF2B5EF4-FFF2-40B4-BE49-F238E27FC236}">
                <a16:creationId xmlns:a16="http://schemas.microsoft.com/office/drawing/2014/main" id="{2677D6A4-12AA-8D23-72C1-ECBB5B73191C}"/>
              </a:ext>
            </a:extLst>
          </p:cNvPr>
          <p:cNvSpPr>
            <a:spLocks noGrp="1"/>
          </p:cNvSpPr>
          <p:nvPr>
            <p:ph idx="1"/>
          </p:nvPr>
        </p:nvSpPr>
        <p:spPr/>
        <p:txBody>
          <a:bodyPr/>
          <a:lstStyle/>
          <a:p>
            <a:pPr algn="l" rtl="0" fontAlgn="base"/>
            <a:endParaRPr lang="en-US" sz="2400" b="0" i="0" dirty="0">
              <a:solidFill>
                <a:srgbClr val="000000"/>
              </a:solidFill>
              <a:effectLst/>
              <a:latin typeface="Calibri" panose="020F0502020204030204" pitchFamily="34" charset="0"/>
            </a:endParaRPr>
          </a:p>
          <a:p>
            <a:pPr algn="l" rtl="0" fontAlgn="base"/>
            <a:r>
              <a:rPr lang="en-US" sz="2400" b="0" i="0" dirty="0">
                <a:solidFill>
                  <a:srgbClr val="000000"/>
                </a:solidFill>
                <a:effectLst/>
                <a:latin typeface="Calibri" panose="020F0502020204030204" pitchFamily="34" charset="0"/>
              </a:rPr>
              <a:t>Any mortality management practice or method mentioned that meets the definitions above in Q1/A1 and treats </a:t>
            </a:r>
            <a:r>
              <a:rPr lang="en-US" sz="2400" b="0" i="0" u="sng" dirty="0">
                <a:solidFill>
                  <a:srgbClr val="000000"/>
                </a:solidFill>
                <a:effectLst/>
                <a:latin typeface="Calibri" panose="020F0502020204030204" pitchFamily="34" charset="0"/>
              </a:rPr>
              <a:t>routine</a:t>
            </a:r>
            <a:r>
              <a:rPr lang="en-US" sz="2400" b="0" i="0" dirty="0">
                <a:solidFill>
                  <a:srgbClr val="000000"/>
                </a:solidFill>
                <a:effectLst/>
                <a:latin typeface="Calibri" panose="020F0502020204030204" pitchFamily="34" charset="0"/>
              </a:rPr>
              <a:t> animal mortalities from one of the animal groups listed in Table B.2 above </a:t>
            </a:r>
            <a:r>
              <a:rPr lang="en-US" sz="2400" b="1" i="0" u="sng" dirty="0">
                <a:solidFill>
                  <a:srgbClr val="000000"/>
                </a:solidFill>
                <a:effectLst/>
                <a:latin typeface="Calibri" panose="020F0502020204030204" pitchFamily="34" charset="0"/>
              </a:rPr>
              <a:t>are eligible</a:t>
            </a:r>
            <a:r>
              <a:rPr lang="en-US" sz="2400" b="0" i="0" dirty="0">
                <a:solidFill>
                  <a:srgbClr val="000000"/>
                </a:solidFill>
                <a:effectLst/>
                <a:latin typeface="Calibri" panose="020F0502020204030204" pitchFamily="34" charset="0"/>
              </a:rPr>
              <a:t>. </a:t>
            </a:r>
            <a:endParaRPr lang="en-US" sz="2400" dirty="0">
              <a:solidFill>
                <a:srgbClr val="000000"/>
              </a:solidFill>
              <a:latin typeface="Calibri" panose="020F0502020204030204" pitchFamily="34" charset="0"/>
            </a:endParaRPr>
          </a:p>
          <a:p>
            <a:pPr algn="l" rtl="0" fontAlgn="base"/>
            <a:endParaRPr lang="en-US" sz="2400" b="0" i="0" dirty="0">
              <a:solidFill>
                <a:srgbClr val="000000"/>
              </a:solidFill>
              <a:effectLst/>
              <a:latin typeface="Calibri" panose="020F0502020204030204" pitchFamily="34" charset="0"/>
            </a:endParaRPr>
          </a:p>
          <a:p>
            <a:pPr algn="l" rtl="0" fontAlgn="base"/>
            <a:r>
              <a:rPr lang="en-US" sz="2400" b="0" i="0" dirty="0">
                <a:solidFill>
                  <a:srgbClr val="000000"/>
                </a:solidFill>
                <a:effectLst/>
                <a:latin typeface="Calibri" panose="020F0502020204030204" pitchFamily="34" charset="0"/>
              </a:rPr>
              <a:t>Practices or methods used for </a:t>
            </a:r>
            <a:r>
              <a:rPr lang="en-US" sz="2400" b="0" i="0" u="sng" dirty="0">
                <a:solidFill>
                  <a:srgbClr val="000000"/>
                </a:solidFill>
                <a:effectLst/>
                <a:latin typeface="Calibri" panose="020F0502020204030204" pitchFamily="34" charset="0"/>
              </a:rPr>
              <a:t>catastrophic</a:t>
            </a:r>
            <a:r>
              <a:rPr lang="en-US" sz="2400" b="0" i="0" dirty="0">
                <a:solidFill>
                  <a:srgbClr val="000000"/>
                </a:solidFill>
                <a:effectLst/>
                <a:latin typeface="Calibri" panose="020F0502020204030204" pitchFamily="34" charset="0"/>
              </a:rPr>
              <a:t> mortality events </a:t>
            </a:r>
            <a:r>
              <a:rPr lang="en-US" sz="2400" b="1" i="0" u="sng" dirty="0">
                <a:solidFill>
                  <a:srgbClr val="000000"/>
                </a:solidFill>
                <a:effectLst/>
                <a:latin typeface="Calibri" panose="020F0502020204030204" pitchFamily="34" charset="0"/>
              </a:rPr>
              <a:t>are not eligible </a:t>
            </a:r>
            <a:r>
              <a:rPr lang="en-US" sz="2400" b="0" i="0" dirty="0">
                <a:solidFill>
                  <a:srgbClr val="000000"/>
                </a:solidFill>
                <a:effectLst/>
                <a:latin typeface="Calibri" panose="020F0502020204030204" pitchFamily="34" charset="0"/>
              </a:rPr>
              <a:t>under this set of practices. Practices or methods that are </a:t>
            </a:r>
            <a:r>
              <a:rPr lang="en-US" sz="2400" b="0" i="0" u="sng" dirty="0">
                <a:solidFill>
                  <a:srgbClr val="000000"/>
                </a:solidFill>
                <a:effectLst/>
                <a:latin typeface="Calibri" panose="020F0502020204030204" pitchFamily="34" charset="0"/>
              </a:rPr>
              <a:t>also used to treat manure</a:t>
            </a:r>
            <a:r>
              <a:rPr lang="en-US" sz="2400" b="0" i="0" dirty="0">
                <a:solidFill>
                  <a:srgbClr val="000000"/>
                </a:solidFill>
                <a:effectLst/>
                <a:latin typeface="Calibri" panose="020F0502020204030204" pitchFamily="34" charset="0"/>
              </a:rPr>
              <a:t> </a:t>
            </a:r>
            <a:r>
              <a:rPr lang="en-US" sz="2400" b="1" i="0" u="sng" dirty="0">
                <a:solidFill>
                  <a:srgbClr val="000000"/>
                </a:solidFill>
                <a:effectLst/>
                <a:latin typeface="Calibri" panose="020F0502020204030204" pitchFamily="34" charset="0"/>
              </a:rPr>
              <a:t>should not be reported twice</a:t>
            </a:r>
            <a:r>
              <a:rPr lang="en-US" sz="2400" b="0" i="0" dirty="0">
                <a:solidFill>
                  <a:srgbClr val="000000"/>
                </a:solidFill>
                <a:effectLst/>
                <a:latin typeface="Calibri" panose="020F0502020204030204" pitchFamily="34" charset="0"/>
              </a:rPr>
              <a:t>, i.e., they should not be reported as both mortality and manure treatment practices.  </a:t>
            </a:r>
            <a:endParaRPr lang="en-US" sz="3600" b="0" i="0" dirty="0">
              <a:solidFill>
                <a:srgbClr val="000000"/>
              </a:solidFill>
              <a:effectLst/>
              <a:latin typeface="Segoe UI" panose="020B0502040204020203" pitchFamily="34" charset="0"/>
            </a:endParaRPr>
          </a:p>
          <a:p>
            <a:endParaRPr lang="en-US" dirty="0"/>
          </a:p>
        </p:txBody>
      </p:sp>
    </p:spTree>
    <p:extLst>
      <p:ext uri="{BB962C8B-B14F-4D97-AF65-F5344CB8AC3E}">
        <p14:creationId xmlns:p14="http://schemas.microsoft.com/office/powerpoint/2010/main" val="211429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8FD4E5-B2A0-9EB0-BB17-FAF8F337FFFA}"/>
              </a:ext>
            </a:extLst>
          </p:cNvPr>
          <p:cNvSpPr>
            <a:spLocks noGrp="1"/>
          </p:cNvSpPr>
          <p:nvPr>
            <p:ph type="title"/>
          </p:nvPr>
        </p:nvSpPr>
        <p:spPr/>
        <p:txBody>
          <a:bodyPr/>
          <a:lstStyle/>
          <a:p>
            <a:pPr algn="ctr"/>
            <a:r>
              <a:rPr lang="en-US" b="1" dirty="0"/>
              <a:t>Approval Timeline</a:t>
            </a:r>
          </a:p>
        </p:txBody>
      </p:sp>
      <p:sp>
        <p:nvSpPr>
          <p:cNvPr id="3" name="Content Placeholder 2">
            <a:extLst>
              <a:ext uri="{FF2B5EF4-FFF2-40B4-BE49-F238E27FC236}">
                <a16:creationId xmlns:a16="http://schemas.microsoft.com/office/drawing/2014/main" id="{B7A8F53F-AF28-2155-EE0D-92205126FC46}"/>
              </a:ext>
            </a:extLst>
          </p:cNvPr>
          <p:cNvSpPr>
            <a:spLocks noGrp="1"/>
          </p:cNvSpPr>
          <p:nvPr>
            <p:ph idx="1"/>
          </p:nvPr>
        </p:nvSpPr>
        <p:spPr/>
        <p:txBody>
          <a:bodyPr>
            <a:normAutofit/>
          </a:bodyPr>
          <a:lstStyle/>
          <a:p>
            <a:r>
              <a:rPr lang="en-US" b="1" u="sng" dirty="0"/>
              <a:t>TBD, these dates are subject to change***</a:t>
            </a:r>
          </a:p>
          <a:p>
            <a:endParaRPr lang="en-US" dirty="0"/>
          </a:p>
          <a:p>
            <a:pPr lvl="1"/>
            <a:r>
              <a:rPr lang="en-US" dirty="0"/>
              <a:t>AgWG June for presentation on updated appendix</a:t>
            </a:r>
          </a:p>
          <a:p>
            <a:pPr lvl="1"/>
            <a:endParaRPr lang="en-US" dirty="0"/>
          </a:p>
          <a:p>
            <a:pPr lvl="1"/>
            <a:r>
              <a:rPr lang="en-US" dirty="0"/>
              <a:t>WTWG July for approval</a:t>
            </a:r>
          </a:p>
          <a:p>
            <a:endParaRPr lang="en-US" dirty="0"/>
          </a:p>
          <a:p>
            <a:pPr lvl="1"/>
            <a:r>
              <a:rPr lang="en-US" dirty="0"/>
              <a:t>WQGIT July/August for approval</a:t>
            </a:r>
          </a:p>
          <a:p>
            <a:endParaRPr lang="en-US" dirty="0"/>
          </a:p>
          <a:p>
            <a:pPr lvl="1"/>
            <a:r>
              <a:rPr lang="en-US" dirty="0"/>
              <a:t>Late September inclusion into new model.</a:t>
            </a:r>
          </a:p>
        </p:txBody>
      </p:sp>
    </p:spTree>
    <p:extLst>
      <p:ext uri="{BB962C8B-B14F-4D97-AF65-F5344CB8AC3E}">
        <p14:creationId xmlns:p14="http://schemas.microsoft.com/office/powerpoint/2010/main" val="43777016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9478649-6129-1835-DD83-6BF36BC547CC}"/>
              </a:ext>
            </a:extLst>
          </p:cNvPr>
          <p:cNvSpPr>
            <a:spLocks noGrp="1"/>
          </p:cNvSpPr>
          <p:nvPr>
            <p:ph type="title"/>
          </p:nvPr>
        </p:nvSpPr>
        <p:spPr>
          <a:xfrm>
            <a:off x="838200" y="2766218"/>
            <a:ext cx="10515600" cy="1325563"/>
          </a:xfrm>
        </p:spPr>
        <p:txBody>
          <a:bodyPr>
            <a:normAutofit/>
          </a:bodyPr>
          <a:lstStyle/>
          <a:p>
            <a:pPr algn="ctr"/>
            <a:r>
              <a:rPr lang="en-US" sz="6600" b="1" dirty="0"/>
              <a:t>Further Feedback/Discussion?</a:t>
            </a:r>
          </a:p>
        </p:txBody>
      </p:sp>
    </p:spTree>
    <p:extLst>
      <p:ext uri="{BB962C8B-B14F-4D97-AF65-F5344CB8AC3E}">
        <p14:creationId xmlns:p14="http://schemas.microsoft.com/office/powerpoint/2010/main" val="367132485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15710</TotalTime>
  <Words>1225</Words>
  <Application>Microsoft Office PowerPoint</Application>
  <PresentationFormat>Widescreen</PresentationFormat>
  <Paragraphs>105</Paragraphs>
  <Slides>8</Slides>
  <Notes>6</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Calibri Light</vt:lpstr>
      <vt:lpstr>Segoe UI</vt:lpstr>
      <vt:lpstr>Office Theme</vt:lpstr>
      <vt:lpstr>Technical Appendix for Animal Mortality BMPs</vt:lpstr>
      <vt:lpstr>Proposed BMP Adjustment</vt:lpstr>
      <vt:lpstr>Summary of Received Feedback</vt:lpstr>
      <vt:lpstr>Detailed Definitions of Mortality Practices</vt:lpstr>
      <vt:lpstr>Efficiency Values for Practices</vt:lpstr>
      <vt:lpstr>What types of projects are eligible to receive future credit? </vt:lpstr>
      <vt:lpstr>Approval Timeline</vt:lpstr>
      <vt:lpstr>Further Feedback/Discussion?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Technical Appendix for Animal Mortality BMPs</dc:title>
  <dc:creator>Smith, Auston</dc:creator>
  <cp:lastModifiedBy>Smith, Auston</cp:lastModifiedBy>
  <cp:revision>3</cp:revision>
  <dcterms:created xsi:type="dcterms:W3CDTF">2023-05-19T16:25:26Z</dcterms:created>
  <dcterms:modified xsi:type="dcterms:W3CDTF">2023-06-01T12:53:40Z</dcterms:modified>
</cp:coreProperties>
</file>