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7" r:id="rId16"/>
  </p:sldMasterIdLst>
  <p:notesMasterIdLst>
    <p:notesMasterId r:id="rId39"/>
  </p:notesMasterIdLst>
  <p:sldIdLst>
    <p:sldId id="256" r:id="rId17"/>
    <p:sldId id="284" r:id="rId18"/>
    <p:sldId id="257" r:id="rId19"/>
    <p:sldId id="260" r:id="rId20"/>
    <p:sldId id="286" r:id="rId21"/>
    <p:sldId id="287" r:id="rId22"/>
    <p:sldId id="289" r:id="rId23"/>
    <p:sldId id="297" r:id="rId24"/>
    <p:sldId id="298" r:id="rId25"/>
    <p:sldId id="288" r:id="rId26"/>
    <p:sldId id="290" r:id="rId27"/>
    <p:sldId id="301" r:id="rId28"/>
    <p:sldId id="291" r:id="rId29"/>
    <p:sldId id="292" r:id="rId30"/>
    <p:sldId id="295" r:id="rId31"/>
    <p:sldId id="302" r:id="rId32"/>
    <p:sldId id="296" r:id="rId33"/>
    <p:sldId id="333" r:id="rId34"/>
    <p:sldId id="300" r:id="rId35"/>
    <p:sldId id="293" r:id="rId36"/>
    <p:sldId id="303" r:id="rId37"/>
    <p:sldId id="331" r:id="rId3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700254A-3980-4969-B8FB-21BC5E3A0045}">
  <a:tblStyle styleId="{5700254A-3980-4969-B8FB-21BC5E3A0045}"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1" d="100"/>
          <a:sy n="141" d="100"/>
        </p:scale>
        <p:origin x="126" y="1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customXml" Target="../customXml/item13.xml"/><Relationship Id="rId18" Type="http://schemas.openxmlformats.org/officeDocument/2006/relationships/slide" Target="slides/slide2.xml"/><Relationship Id="rId26" Type="http://schemas.openxmlformats.org/officeDocument/2006/relationships/slide" Target="slides/slide10.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5.xml"/><Relationship Id="rId34" Type="http://schemas.openxmlformats.org/officeDocument/2006/relationships/slide" Target="slides/slide18.xml"/><Relationship Id="rId42" Type="http://schemas.openxmlformats.org/officeDocument/2006/relationships/theme" Target="theme/theme1.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2" Type="http://schemas.openxmlformats.org/officeDocument/2006/relationships/customXml" Target="../customXml/item2.xml"/><Relationship Id="rId16" Type="http://schemas.openxmlformats.org/officeDocument/2006/relationships/slideMaster" Target="slideMasters/slideMaster1.xml"/><Relationship Id="rId20" Type="http://schemas.openxmlformats.org/officeDocument/2006/relationships/slide" Target="slides/slide4.xml"/><Relationship Id="rId29" Type="http://schemas.openxmlformats.org/officeDocument/2006/relationships/slide" Target="slides/slide13.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slide" Target="slides/slide8.xml"/><Relationship Id="rId32" Type="http://schemas.openxmlformats.org/officeDocument/2006/relationships/slide" Target="slides/slide16.xml"/><Relationship Id="rId37" Type="http://schemas.openxmlformats.org/officeDocument/2006/relationships/slide" Target="slides/slide21.xml"/><Relationship Id="rId40"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10" Type="http://schemas.openxmlformats.org/officeDocument/2006/relationships/customXml" Target="../customXml/item10.xml"/><Relationship Id="rId19" Type="http://schemas.openxmlformats.org/officeDocument/2006/relationships/slide" Target="slides/slide3.xml"/><Relationship Id="rId31" Type="http://schemas.openxmlformats.org/officeDocument/2006/relationships/slide" Target="slides/slide15.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2" name="Shape 18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7" name="Shape 18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7" name="Shape 22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Read two bullets from the CBIG CBRAP Funding Grant Guidance document</a:t>
            </a:r>
          </a:p>
          <a:p>
            <a:endParaRPr lang="en-US" dirty="0"/>
          </a:p>
        </p:txBody>
      </p:sp>
    </p:spTree>
    <p:extLst>
      <p:ext uri="{BB962C8B-B14F-4D97-AF65-F5344CB8AC3E}">
        <p14:creationId xmlns:p14="http://schemas.microsoft.com/office/powerpoint/2010/main" val="11642418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Shape 3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4" name="Shape 37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3867845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Shape 10"/>
          <p:cNvSpPr/>
          <p:nvPr/>
        </p:nvSpPr>
        <p:spPr>
          <a:xfrm>
            <a:off x="7544483" y="657775"/>
            <a:ext cx="1299300" cy="4329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nvGrpSpPr>
          <p:cNvPr id="11" name="Shape 11"/>
          <p:cNvGrpSpPr/>
          <p:nvPr/>
        </p:nvGrpSpPr>
        <p:grpSpPr>
          <a:xfrm>
            <a:off x="0" y="-7088"/>
            <a:ext cx="8661398" cy="5150588"/>
            <a:chOff x="0" y="-7088"/>
            <a:chExt cx="8661398" cy="5150588"/>
          </a:xfrm>
        </p:grpSpPr>
        <p:sp>
          <p:nvSpPr>
            <p:cNvPr id="12" name="Shape 12"/>
            <p:cNvSpPr/>
            <p:nvPr/>
          </p:nvSpPr>
          <p:spPr>
            <a:xfrm>
              <a:off x="0" y="0"/>
              <a:ext cx="3525000" cy="5143500"/>
            </a:xfrm>
            <a:prstGeom prst="rect">
              <a:avLst/>
            </a:prstGeom>
            <a:solidFill>
              <a:srgbClr val="C7D3E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13"/>
            <p:cNvSpPr/>
            <p:nvPr/>
          </p:nvSpPr>
          <p:spPr>
            <a:xfrm rot="10800000" flipH="1">
              <a:off x="3517898" y="-7088"/>
              <a:ext cx="5143500" cy="5143500"/>
            </a:xfrm>
            <a:prstGeom prst="rtTriangle">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grpSp>
        <p:nvGrpSpPr>
          <p:cNvPr id="14" name="Shape 14"/>
          <p:cNvGrpSpPr/>
          <p:nvPr/>
        </p:nvGrpSpPr>
        <p:grpSpPr>
          <a:xfrm rot="10800000" flipH="1">
            <a:off x="1" y="1090763"/>
            <a:ext cx="8847502" cy="2961975"/>
            <a:chOff x="-8178042" y="-4493254"/>
            <a:chExt cx="19483598" cy="6522736"/>
          </a:xfrm>
        </p:grpSpPr>
        <p:sp>
          <p:nvSpPr>
            <p:cNvPr id="15" name="Shape 15"/>
            <p:cNvSpPr/>
            <p:nvPr/>
          </p:nvSpPr>
          <p:spPr>
            <a:xfrm>
              <a:off x="-8178042" y="-4493118"/>
              <a:ext cx="12968400" cy="6522600"/>
            </a:xfrm>
            <a:prstGeom prst="rect">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16" name="Shape 16"/>
            <p:cNvSpPr/>
            <p:nvPr/>
          </p:nvSpPr>
          <p:spPr>
            <a:xfrm>
              <a:off x="4782955" y="-4493254"/>
              <a:ext cx="6522600" cy="6522600"/>
            </a:xfrm>
            <a:prstGeom prst="rtTriangle">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grpSp>
        <p:nvGrpSpPr>
          <p:cNvPr id="17" name="Shape 17"/>
          <p:cNvGrpSpPr/>
          <p:nvPr/>
        </p:nvGrpSpPr>
        <p:grpSpPr>
          <a:xfrm>
            <a:off x="3677236" y="4278349"/>
            <a:ext cx="5480829" cy="432996"/>
            <a:chOff x="5582265" y="4646738"/>
            <a:chExt cx="5480829" cy="432996"/>
          </a:xfrm>
        </p:grpSpPr>
        <p:sp>
          <p:nvSpPr>
            <p:cNvPr id="18" name="Shape 18"/>
            <p:cNvSpPr/>
            <p:nvPr/>
          </p:nvSpPr>
          <p:spPr>
            <a:xfrm rot="10800000">
              <a:off x="5582265"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19" name="Shape 19"/>
            <p:cNvGrpSpPr/>
            <p:nvPr/>
          </p:nvGrpSpPr>
          <p:grpSpPr>
            <a:xfrm flipH="1">
              <a:off x="5585232" y="4646738"/>
              <a:ext cx="5477861" cy="304551"/>
              <a:chOff x="-24158748" y="330075"/>
              <a:chExt cx="30568423" cy="1699506"/>
            </a:xfrm>
          </p:grpSpPr>
          <p:sp>
            <p:nvSpPr>
              <p:cNvPr id="20" name="Shape 20"/>
              <p:cNvSpPr/>
              <p:nvPr/>
            </p:nvSpPr>
            <p:spPr>
              <a:xfrm>
                <a:off x="-24158748" y="330081"/>
                <a:ext cx="289080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21" name="Shape 21"/>
              <p:cNvSpPr/>
              <p:nvPr/>
            </p:nvSpPr>
            <p:spPr>
              <a:xfrm>
                <a:off x="4710175"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22" name="Shape 22"/>
          <p:cNvSpPr txBox="1">
            <a:spLocks noGrp="1"/>
          </p:cNvSpPr>
          <p:nvPr>
            <p:ph type="ctrTitle"/>
          </p:nvPr>
        </p:nvSpPr>
        <p:spPr>
          <a:xfrm>
            <a:off x="685800" y="1090750"/>
            <a:ext cx="5367900" cy="29619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42"/>
        <p:cNvGrpSpPr/>
        <p:nvPr/>
      </p:nvGrpSpPr>
      <p:grpSpPr>
        <a:xfrm>
          <a:off x="0" y="0"/>
          <a:ext cx="0" cy="0"/>
          <a:chOff x="0" y="0"/>
          <a:chExt cx="0" cy="0"/>
        </a:xfrm>
      </p:grpSpPr>
      <p:sp>
        <p:nvSpPr>
          <p:cNvPr id="43" name="Shape 43"/>
          <p:cNvSpPr/>
          <p:nvPr/>
        </p:nvSpPr>
        <p:spPr>
          <a:xfrm>
            <a:off x="7544483" y="657775"/>
            <a:ext cx="1299300" cy="4329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nvGrpSpPr>
          <p:cNvPr id="44" name="Shape 44"/>
          <p:cNvGrpSpPr/>
          <p:nvPr/>
        </p:nvGrpSpPr>
        <p:grpSpPr>
          <a:xfrm>
            <a:off x="0" y="-7088"/>
            <a:ext cx="8661398" cy="5150588"/>
            <a:chOff x="0" y="-7088"/>
            <a:chExt cx="8661398" cy="5150588"/>
          </a:xfrm>
        </p:grpSpPr>
        <p:sp>
          <p:nvSpPr>
            <p:cNvPr id="45" name="Shape 45"/>
            <p:cNvSpPr/>
            <p:nvPr/>
          </p:nvSpPr>
          <p:spPr>
            <a:xfrm>
              <a:off x="0" y="0"/>
              <a:ext cx="3525000" cy="5143500"/>
            </a:xfrm>
            <a:prstGeom prst="rect">
              <a:avLst/>
            </a:prstGeom>
            <a:solidFill>
              <a:srgbClr val="C7D3E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6" name="Shape 46"/>
            <p:cNvSpPr/>
            <p:nvPr/>
          </p:nvSpPr>
          <p:spPr>
            <a:xfrm rot="10800000" flipH="1">
              <a:off x="3517898" y="-7088"/>
              <a:ext cx="5143500" cy="5143500"/>
            </a:xfrm>
            <a:prstGeom prst="rtTriangle">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grpSp>
        <p:nvGrpSpPr>
          <p:cNvPr id="47" name="Shape 47"/>
          <p:cNvGrpSpPr/>
          <p:nvPr/>
        </p:nvGrpSpPr>
        <p:grpSpPr>
          <a:xfrm rot="10800000" flipH="1">
            <a:off x="1" y="1090763"/>
            <a:ext cx="8847502" cy="2961975"/>
            <a:chOff x="-8178042" y="-4493254"/>
            <a:chExt cx="19483598" cy="6522736"/>
          </a:xfrm>
        </p:grpSpPr>
        <p:sp>
          <p:nvSpPr>
            <p:cNvPr id="48" name="Shape 48"/>
            <p:cNvSpPr/>
            <p:nvPr/>
          </p:nvSpPr>
          <p:spPr>
            <a:xfrm>
              <a:off x="-8178042" y="-4493118"/>
              <a:ext cx="12968400" cy="6522600"/>
            </a:xfrm>
            <a:prstGeom prst="rect">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49" name="Shape 49"/>
            <p:cNvSpPr/>
            <p:nvPr/>
          </p:nvSpPr>
          <p:spPr>
            <a:xfrm>
              <a:off x="4782955" y="-4493254"/>
              <a:ext cx="6522600" cy="6522600"/>
            </a:xfrm>
            <a:prstGeom prst="rtTriangle">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sp>
        <p:nvSpPr>
          <p:cNvPr id="50" name="Shape 50"/>
          <p:cNvSpPr txBox="1">
            <a:spLocks noGrp="1"/>
          </p:cNvSpPr>
          <p:nvPr>
            <p:ph type="body" idx="1"/>
          </p:nvPr>
        </p:nvSpPr>
        <p:spPr>
          <a:xfrm>
            <a:off x="829775" y="1202000"/>
            <a:ext cx="5090700" cy="2745000"/>
          </a:xfrm>
          <a:prstGeom prst="rect">
            <a:avLst/>
          </a:prstGeom>
        </p:spPr>
        <p:txBody>
          <a:bodyPr spcFirstLastPara="1" wrap="square" lIns="91425" tIns="91425" rIns="91425" bIns="91425" anchor="t" anchorCtr="0"/>
          <a:lstStyle>
            <a:lvl1pPr marL="457200" lvl="0" indent="-419100" rtl="0">
              <a:spcBef>
                <a:spcPts val="600"/>
              </a:spcBef>
              <a:spcAft>
                <a:spcPts val="0"/>
              </a:spcAft>
              <a:buClr>
                <a:srgbClr val="FFFFFF"/>
              </a:buClr>
              <a:buSzPts val="3000"/>
              <a:buChar char="▰"/>
              <a:defRPr sz="3000" i="1">
                <a:solidFill>
                  <a:srgbClr val="FFFFFF"/>
                </a:solidFill>
              </a:defRPr>
            </a:lvl1pPr>
            <a:lvl2pPr marL="914400" lvl="1" indent="-419100" rtl="0">
              <a:spcBef>
                <a:spcPts val="480"/>
              </a:spcBef>
              <a:spcAft>
                <a:spcPts val="0"/>
              </a:spcAft>
              <a:buClr>
                <a:srgbClr val="FFFFFF"/>
              </a:buClr>
              <a:buSzPts val="3000"/>
              <a:buChar char="▻"/>
              <a:defRPr sz="3000" i="1">
                <a:solidFill>
                  <a:srgbClr val="FFFFFF"/>
                </a:solidFill>
              </a:defRPr>
            </a:lvl2pPr>
            <a:lvl3pPr marL="1371600" lvl="2" indent="-419100" rtl="0">
              <a:spcBef>
                <a:spcPts val="480"/>
              </a:spcBef>
              <a:spcAft>
                <a:spcPts val="0"/>
              </a:spcAft>
              <a:buClr>
                <a:srgbClr val="FFFFFF"/>
              </a:buClr>
              <a:buSzPts val="3000"/>
              <a:buChar char="▻"/>
              <a:defRPr sz="3000" i="1">
                <a:solidFill>
                  <a:srgbClr val="FFFFFF"/>
                </a:solidFill>
              </a:defRPr>
            </a:lvl3pPr>
            <a:lvl4pPr marL="1828800" lvl="3" indent="-419100" rtl="0">
              <a:spcBef>
                <a:spcPts val="360"/>
              </a:spcBef>
              <a:spcAft>
                <a:spcPts val="0"/>
              </a:spcAft>
              <a:buClr>
                <a:srgbClr val="FFFFFF"/>
              </a:buClr>
              <a:buSzPts val="3000"/>
              <a:buChar char="▻"/>
              <a:defRPr sz="3000" i="1">
                <a:solidFill>
                  <a:srgbClr val="FFFFFF"/>
                </a:solidFill>
              </a:defRPr>
            </a:lvl4pPr>
            <a:lvl5pPr marL="2286000" lvl="4" indent="-419100" rtl="0">
              <a:spcBef>
                <a:spcPts val="360"/>
              </a:spcBef>
              <a:spcAft>
                <a:spcPts val="0"/>
              </a:spcAft>
              <a:buClr>
                <a:srgbClr val="FFFFFF"/>
              </a:buClr>
              <a:buSzPts val="3000"/>
              <a:buChar char="▻"/>
              <a:defRPr sz="3000" i="1">
                <a:solidFill>
                  <a:srgbClr val="FFFFFF"/>
                </a:solidFill>
              </a:defRPr>
            </a:lvl5pPr>
            <a:lvl6pPr marL="2743200" lvl="5" indent="-419100" rtl="0">
              <a:spcBef>
                <a:spcPts val="360"/>
              </a:spcBef>
              <a:spcAft>
                <a:spcPts val="0"/>
              </a:spcAft>
              <a:buClr>
                <a:srgbClr val="FFFFFF"/>
              </a:buClr>
              <a:buSzPts val="3000"/>
              <a:buChar char="▻"/>
              <a:defRPr sz="3000" i="1">
                <a:solidFill>
                  <a:srgbClr val="FFFFFF"/>
                </a:solidFill>
              </a:defRPr>
            </a:lvl6pPr>
            <a:lvl7pPr marL="3200400" lvl="6" indent="-419100" rtl="0">
              <a:spcBef>
                <a:spcPts val="360"/>
              </a:spcBef>
              <a:spcAft>
                <a:spcPts val="0"/>
              </a:spcAft>
              <a:buClr>
                <a:srgbClr val="FFFFFF"/>
              </a:buClr>
              <a:buSzPts val="3000"/>
              <a:buChar char="▻"/>
              <a:defRPr sz="3000" i="1">
                <a:solidFill>
                  <a:srgbClr val="FFFFFF"/>
                </a:solidFill>
              </a:defRPr>
            </a:lvl7pPr>
            <a:lvl8pPr marL="3657600" lvl="7" indent="-419100" rtl="0">
              <a:spcBef>
                <a:spcPts val="360"/>
              </a:spcBef>
              <a:spcAft>
                <a:spcPts val="0"/>
              </a:spcAft>
              <a:buClr>
                <a:srgbClr val="FFFFFF"/>
              </a:buClr>
              <a:buSzPts val="3000"/>
              <a:buChar char="▻"/>
              <a:defRPr sz="3000" i="1">
                <a:solidFill>
                  <a:srgbClr val="FFFFFF"/>
                </a:solidFill>
              </a:defRPr>
            </a:lvl8pPr>
            <a:lvl9pPr marL="4114800" lvl="8" indent="-419100">
              <a:spcBef>
                <a:spcPts val="360"/>
              </a:spcBef>
              <a:spcAft>
                <a:spcPts val="0"/>
              </a:spcAft>
              <a:buClr>
                <a:srgbClr val="FFFFFF"/>
              </a:buClr>
              <a:buSzPts val="3000"/>
              <a:buChar char="▻"/>
              <a:defRPr sz="3000" i="1">
                <a:solidFill>
                  <a:srgbClr val="FFFFFF"/>
                </a:solidFill>
              </a:defRPr>
            </a:lvl9pPr>
          </a:lstStyle>
          <a:p>
            <a:endParaRPr/>
          </a:p>
        </p:txBody>
      </p:sp>
      <p:sp>
        <p:nvSpPr>
          <p:cNvPr id="51" name="Shape 51"/>
          <p:cNvSpPr txBox="1"/>
          <p:nvPr/>
        </p:nvSpPr>
        <p:spPr>
          <a:xfrm>
            <a:off x="286600" y="1014575"/>
            <a:ext cx="676500" cy="6537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n" sz="7200" b="1">
                <a:solidFill>
                  <a:srgbClr val="FF9800"/>
                </a:solidFill>
              </a:rPr>
              <a:t>“</a:t>
            </a:r>
            <a:endParaRPr sz="7200" b="1">
              <a:solidFill>
                <a:srgbClr val="FF9800"/>
              </a:solidFill>
            </a:endParaRPr>
          </a:p>
        </p:txBody>
      </p:sp>
      <p:grpSp>
        <p:nvGrpSpPr>
          <p:cNvPr id="52" name="Shape 52"/>
          <p:cNvGrpSpPr/>
          <p:nvPr/>
        </p:nvGrpSpPr>
        <p:grpSpPr>
          <a:xfrm>
            <a:off x="6946842" y="4472723"/>
            <a:ext cx="2202830" cy="670795"/>
            <a:chOff x="5575242" y="4472723"/>
            <a:chExt cx="2202830" cy="670795"/>
          </a:xfrm>
        </p:grpSpPr>
        <p:sp>
          <p:nvSpPr>
            <p:cNvPr id="53" name="Shape 53"/>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54" name="Shape 54"/>
            <p:cNvGrpSpPr/>
            <p:nvPr/>
          </p:nvGrpSpPr>
          <p:grpSpPr>
            <a:xfrm flipH="1">
              <a:off x="5734850" y="4472723"/>
              <a:ext cx="2040837" cy="670795"/>
              <a:chOff x="1297954" y="330075"/>
              <a:chExt cx="5169293" cy="1699506"/>
            </a:xfrm>
          </p:grpSpPr>
          <p:sp>
            <p:nvSpPr>
              <p:cNvPr id="55" name="Shape 55"/>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56" name="Shape 56"/>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57" name="Shape 57"/>
            <p:cNvGrpSpPr/>
            <p:nvPr/>
          </p:nvGrpSpPr>
          <p:grpSpPr>
            <a:xfrm flipH="1">
              <a:off x="5578209" y="4646738"/>
              <a:ext cx="2199863" cy="304563"/>
              <a:chOff x="-5827153" y="330075"/>
              <a:chExt cx="12276019" cy="1699569"/>
            </a:xfrm>
          </p:grpSpPr>
          <p:sp>
            <p:nvSpPr>
              <p:cNvPr id="58" name="Shape 58"/>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59" name="Shape 59"/>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60" name="Shape 60"/>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61"/>
        <p:cNvGrpSpPr/>
        <p:nvPr/>
      </p:nvGrpSpPr>
      <p:grpSpPr>
        <a:xfrm>
          <a:off x="0" y="0"/>
          <a:ext cx="0" cy="0"/>
          <a:chOff x="0" y="0"/>
          <a:chExt cx="0" cy="0"/>
        </a:xfrm>
      </p:grpSpPr>
      <p:grpSp>
        <p:nvGrpSpPr>
          <p:cNvPr id="62" name="Shape 62"/>
          <p:cNvGrpSpPr/>
          <p:nvPr/>
        </p:nvGrpSpPr>
        <p:grpSpPr>
          <a:xfrm>
            <a:off x="-4" y="40"/>
            <a:ext cx="7072430" cy="1327315"/>
            <a:chOff x="-4" y="40"/>
            <a:chExt cx="7072430" cy="1327315"/>
          </a:xfrm>
        </p:grpSpPr>
        <p:sp>
          <p:nvSpPr>
            <p:cNvPr id="63" name="Shape 63"/>
            <p:cNvSpPr/>
            <p:nvPr/>
          </p:nvSpPr>
          <p:spPr>
            <a:xfrm>
              <a:off x="6292649" y="126425"/>
              <a:ext cx="779700" cy="2598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nvGrpSpPr>
            <p:cNvPr id="64" name="Shape 64"/>
            <p:cNvGrpSpPr/>
            <p:nvPr/>
          </p:nvGrpSpPr>
          <p:grpSpPr>
            <a:xfrm rot="10800000" flipH="1">
              <a:off x="3" y="40"/>
              <a:ext cx="6756168" cy="1327315"/>
              <a:chOff x="-2168138" y="330075"/>
              <a:chExt cx="8650663" cy="1699506"/>
            </a:xfrm>
          </p:grpSpPr>
          <p:sp>
            <p:nvSpPr>
              <p:cNvPr id="65" name="Shape 65"/>
              <p:cNvSpPr/>
              <p:nvPr/>
            </p:nvSpPr>
            <p:spPr>
              <a:xfrm>
                <a:off x="-2168138" y="330081"/>
                <a:ext cx="69582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66" name="Shape 66"/>
              <p:cNvSpPr/>
              <p:nvPr/>
            </p:nvSpPr>
            <p:spPr>
              <a:xfrm>
                <a:off x="4783025"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grpSp>
          <p:nvGrpSpPr>
            <p:cNvPr id="67" name="Shape 67"/>
            <p:cNvGrpSpPr/>
            <p:nvPr/>
          </p:nvGrpSpPr>
          <p:grpSpPr>
            <a:xfrm rot="10800000" flipH="1">
              <a:off x="-4" y="381007"/>
              <a:ext cx="7072430" cy="771744"/>
              <a:chOff x="-9092084" y="330075"/>
              <a:chExt cx="15574609" cy="1699501"/>
            </a:xfrm>
          </p:grpSpPr>
          <p:sp>
            <p:nvSpPr>
              <p:cNvPr id="68" name="Shape 68"/>
              <p:cNvSpPr/>
              <p:nvPr/>
            </p:nvSpPr>
            <p:spPr>
              <a:xfrm>
                <a:off x="-9092084" y="330076"/>
                <a:ext cx="13882200" cy="1699500"/>
              </a:xfrm>
              <a:prstGeom prst="rect">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69" name="Shape 69"/>
              <p:cNvSpPr/>
              <p:nvPr/>
            </p:nvSpPr>
            <p:spPr>
              <a:xfrm>
                <a:off x="4783025" y="330075"/>
                <a:ext cx="1699500" cy="1699500"/>
              </a:xfrm>
              <a:prstGeom prst="rtTriangle">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grpSp>
      <p:grpSp>
        <p:nvGrpSpPr>
          <p:cNvPr id="70" name="Shape 70"/>
          <p:cNvGrpSpPr/>
          <p:nvPr/>
        </p:nvGrpSpPr>
        <p:grpSpPr>
          <a:xfrm>
            <a:off x="6946842" y="4472723"/>
            <a:ext cx="2202830" cy="670795"/>
            <a:chOff x="5575242" y="4472723"/>
            <a:chExt cx="2202830" cy="670795"/>
          </a:xfrm>
        </p:grpSpPr>
        <p:sp>
          <p:nvSpPr>
            <p:cNvPr id="71" name="Shape 71"/>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72" name="Shape 72"/>
            <p:cNvGrpSpPr/>
            <p:nvPr/>
          </p:nvGrpSpPr>
          <p:grpSpPr>
            <a:xfrm flipH="1">
              <a:off x="5734850" y="4472723"/>
              <a:ext cx="2040837" cy="670795"/>
              <a:chOff x="1297954" y="330075"/>
              <a:chExt cx="5169293" cy="1699506"/>
            </a:xfrm>
          </p:grpSpPr>
          <p:sp>
            <p:nvSpPr>
              <p:cNvPr id="73" name="Shape 73"/>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74" name="Shape 74"/>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75" name="Shape 75"/>
            <p:cNvGrpSpPr/>
            <p:nvPr/>
          </p:nvGrpSpPr>
          <p:grpSpPr>
            <a:xfrm flipH="1">
              <a:off x="5578209" y="4646738"/>
              <a:ext cx="2199863" cy="304563"/>
              <a:chOff x="-5827153" y="330075"/>
              <a:chExt cx="12276019" cy="1699569"/>
            </a:xfrm>
          </p:grpSpPr>
          <p:sp>
            <p:nvSpPr>
              <p:cNvPr id="76" name="Shape 76"/>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77" name="Shape 77"/>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78" name="Shape 78"/>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79" name="Shape 79"/>
          <p:cNvSpPr txBox="1">
            <a:spLocks noGrp="1"/>
          </p:cNvSpPr>
          <p:nvPr>
            <p:ph type="body" idx="1"/>
          </p:nvPr>
        </p:nvSpPr>
        <p:spPr>
          <a:xfrm>
            <a:off x="814275" y="1327350"/>
            <a:ext cx="6132600" cy="3145500"/>
          </a:xfrm>
          <a:prstGeom prst="rect">
            <a:avLst/>
          </a:prstGeom>
        </p:spPr>
        <p:txBody>
          <a:bodyPr spcFirstLastPara="1" wrap="square" lIns="91425" tIns="91425" rIns="91425" bIns="91425" anchor="ctr" anchorCtr="0"/>
          <a:lstStyle>
            <a:lvl1pPr marL="457200" lvl="0" indent="-381000">
              <a:spcBef>
                <a:spcPts val="600"/>
              </a:spcBef>
              <a:spcAft>
                <a:spcPts val="0"/>
              </a:spcAft>
              <a:buSzPts val="2400"/>
              <a:buChar char="▰"/>
              <a:defRPr/>
            </a:lvl1pPr>
            <a:lvl2pPr marL="914400" lvl="1" indent="-381000">
              <a:spcBef>
                <a:spcPts val="1000"/>
              </a:spcBef>
              <a:spcAft>
                <a:spcPts val="0"/>
              </a:spcAft>
              <a:buSzPts val="2400"/>
              <a:buChar char="▻"/>
              <a:defRPr/>
            </a:lvl2pPr>
            <a:lvl3pPr marL="1371600" lvl="2" indent="-381000">
              <a:spcBef>
                <a:spcPts val="1000"/>
              </a:spcBef>
              <a:spcAft>
                <a:spcPts val="0"/>
              </a:spcAft>
              <a:buSzPts val="2400"/>
              <a:buChar char="▻"/>
              <a:defRPr/>
            </a:lvl3pPr>
            <a:lvl4pPr marL="1828800" lvl="3" indent="-381000">
              <a:spcBef>
                <a:spcPts val="1000"/>
              </a:spcBef>
              <a:spcAft>
                <a:spcPts val="0"/>
              </a:spcAft>
              <a:buSzPts val="2400"/>
              <a:buChar char="▻"/>
              <a:defRPr/>
            </a:lvl4pPr>
            <a:lvl5pPr marL="2286000" lvl="4" indent="-381000">
              <a:spcBef>
                <a:spcPts val="1000"/>
              </a:spcBef>
              <a:spcAft>
                <a:spcPts val="0"/>
              </a:spcAft>
              <a:buSzPts val="2400"/>
              <a:buChar char="▻"/>
              <a:defRPr/>
            </a:lvl5pPr>
            <a:lvl6pPr marL="2743200" lvl="5" indent="-381000">
              <a:spcBef>
                <a:spcPts val="1000"/>
              </a:spcBef>
              <a:spcAft>
                <a:spcPts val="0"/>
              </a:spcAft>
              <a:buSzPts val="2400"/>
              <a:buChar char="▻"/>
              <a:defRPr/>
            </a:lvl6pPr>
            <a:lvl7pPr marL="3200400" lvl="6" indent="-381000">
              <a:spcBef>
                <a:spcPts val="1000"/>
              </a:spcBef>
              <a:spcAft>
                <a:spcPts val="0"/>
              </a:spcAft>
              <a:buSzPts val="2400"/>
              <a:buChar char="▻"/>
              <a:defRPr/>
            </a:lvl7pPr>
            <a:lvl8pPr marL="3657600" lvl="7" indent="-381000">
              <a:spcBef>
                <a:spcPts val="1000"/>
              </a:spcBef>
              <a:spcAft>
                <a:spcPts val="0"/>
              </a:spcAft>
              <a:buSzPts val="2400"/>
              <a:buChar char="▻"/>
              <a:defRPr/>
            </a:lvl8pPr>
            <a:lvl9pPr marL="4114800" lvl="8" indent="-381000">
              <a:spcBef>
                <a:spcPts val="1000"/>
              </a:spcBef>
              <a:spcAft>
                <a:spcPts val="1000"/>
              </a:spcAft>
              <a:buSzPts val="2400"/>
              <a:buChar char="▻"/>
              <a:defRPr/>
            </a:lvl9pPr>
          </a:lstStyle>
          <a:p>
            <a:endParaRPr/>
          </a:p>
        </p:txBody>
      </p:sp>
      <p:sp>
        <p:nvSpPr>
          <p:cNvPr id="80" name="Shape 80"/>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81"/>
        <p:cNvGrpSpPr/>
        <p:nvPr/>
      </p:nvGrpSpPr>
      <p:grpSpPr>
        <a:xfrm>
          <a:off x="0" y="0"/>
          <a:ext cx="0" cy="0"/>
          <a:chOff x="0" y="0"/>
          <a:chExt cx="0" cy="0"/>
        </a:xfrm>
      </p:grpSpPr>
      <p:grpSp>
        <p:nvGrpSpPr>
          <p:cNvPr id="82" name="Shape 82"/>
          <p:cNvGrpSpPr/>
          <p:nvPr/>
        </p:nvGrpSpPr>
        <p:grpSpPr>
          <a:xfrm>
            <a:off x="-4" y="40"/>
            <a:ext cx="7072430" cy="1327315"/>
            <a:chOff x="-4" y="40"/>
            <a:chExt cx="7072430" cy="1327315"/>
          </a:xfrm>
        </p:grpSpPr>
        <p:sp>
          <p:nvSpPr>
            <p:cNvPr id="83" name="Shape 83"/>
            <p:cNvSpPr/>
            <p:nvPr/>
          </p:nvSpPr>
          <p:spPr>
            <a:xfrm>
              <a:off x="6292649" y="126425"/>
              <a:ext cx="779700" cy="2598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nvGrpSpPr>
            <p:cNvPr id="84" name="Shape 84"/>
            <p:cNvGrpSpPr/>
            <p:nvPr/>
          </p:nvGrpSpPr>
          <p:grpSpPr>
            <a:xfrm rot="10800000" flipH="1">
              <a:off x="3" y="40"/>
              <a:ext cx="6756168" cy="1327315"/>
              <a:chOff x="-2168138" y="330075"/>
              <a:chExt cx="8650663" cy="1699506"/>
            </a:xfrm>
          </p:grpSpPr>
          <p:sp>
            <p:nvSpPr>
              <p:cNvPr id="85" name="Shape 85"/>
              <p:cNvSpPr/>
              <p:nvPr/>
            </p:nvSpPr>
            <p:spPr>
              <a:xfrm>
                <a:off x="-2168138" y="330081"/>
                <a:ext cx="69582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86" name="Shape 86"/>
              <p:cNvSpPr/>
              <p:nvPr/>
            </p:nvSpPr>
            <p:spPr>
              <a:xfrm>
                <a:off x="4783025"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grpSp>
          <p:nvGrpSpPr>
            <p:cNvPr id="87" name="Shape 87"/>
            <p:cNvGrpSpPr/>
            <p:nvPr/>
          </p:nvGrpSpPr>
          <p:grpSpPr>
            <a:xfrm rot="10800000" flipH="1">
              <a:off x="-4" y="381007"/>
              <a:ext cx="7072430" cy="771744"/>
              <a:chOff x="-9092084" y="330075"/>
              <a:chExt cx="15574609" cy="1699501"/>
            </a:xfrm>
          </p:grpSpPr>
          <p:sp>
            <p:nvSpPr>
              <p:cNvPr id="88" name="Shape 88"/>
              <p:cNvSpPr/>
              <p:nvPr/>
            </p:nvSpPr>
            <p:spPr>
              <a:xfrm>
                <a:off x="-9092084" y="330076"/>
                <a:ext cx="13882200" cy="1699500"/>
              </a:xfrm>
              <a:prstGeom prst="rect">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89" name="Shape 89"/>
              <p:cNvSpPr/>
              <p:nvPr/>
            </p:nvSpPr>
            <p:spPr>
              <a:xfrm>
                <a:off x="4783025" y="330075"/>
                <a:ext cx="1699500" cy="1699500"/>
              </a:xfrm>
              <a:prstGeom prst="rtTriangle">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grpSp>
      <p:grpSp>
        <p:nvGrpSpPr>
          <p:cNvPr id="90" name="Shape 90"/>
          <p:cNvGrpSpPr/>
          <p:nvPr/>
        </p:nvGrpSpPr>
        <p:grpSpPr>
          <a:xfrm>
            <a:off x="6946842" y="4472723"/>
            <a:ext cx="2202830" cy="670795"/>
            <a:chOff x="5575242" y="4472723"/>
            <a:chExt cx="2202830" cy="670795"/>
          </a:xfrm>
        </p:grpSpPr>
        <p:sp>
          <p:nvSpPr>
            <p:cNvPr id="91" name="Shape 91"/>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92" name="Shape 92"/>
            <p:cNvGrpSpPr/>
            <p:nvPr/>
          </p:nvGrpSpPr>
          <p:grpSpPr>
            <a:xfrm flipH="1">
              <a:off x="5734850" y="4472723"/>
              <a:ext cx="2040837" cy="670795"/>
              <a:chOff x="1297954" y="330075"/>
              <a:chExt cx="5169293" cy="1699506"/>
            </a:xfrm>
          </p:grpSpPr>
          <p:sp>
            <p:nvSpPr>
              <p:cNvPr id="93" name="Shape 93"/>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94" name="Shape 94"/>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95" name="Shape 95"/>
            <p:cNvGrpSpPr/>
            <p:nvPr/>
          </p:nvGrpSpPr>
          <p:grpSpPr>
            <a:xfrm flipH="1">
              <a:off x="5578209" y="4646738"/>
              <a:ext cx="2199863" cy="304563"/>
              <a:chOff x="-5827153" y="330075"/>
              <a:chExt cx="12276019" cy="1699569"/>
            </a:xfrm>
          </p:grpSpPr>
          <p:sp>
            <p:nvSpPr>
              <p:cNvPr id="96" name="Shape 96"/>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97" name="Shape 97"/>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
        <p:nvSpPr>
          <p:cNvPr id="98" name="Shape 9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99" name="Shape 99"/>
          <p:cNvSpPr txBox="1">
            <a:spLocks noGrp="1"/>
          </p:cNvSpPr>
          <p:nvPr>
            <p:ph type="body" idx="1"/>
          </p:nvPr>
        </p:nvSpPr>
        <p:spPr>
          <a:xfrm>
            <a:off x="814275" y="1537988"/>
            <a:ext cx="3378300" cy="2724300"/>
          </a:xfrm>
          <a:prstGeom prst="rect">
            <a:avLst/>
          </a:prstGeom>
        </p:spPr>
        <p:txBody>
          <a:bodyPr spcFirstLastPara="1" wrap="square" lIns="91425" tIns="91425" rIns="91425" bIns="91425" anchor="t" anchorCtr="0"/>
          <a:lstStyle>
            <a:lvl1pPr marL="457200" lvl="0" indent="-355600">
              <a:spcBef>
                <a:spcPts val="600"/>
              </a:spcBef>
              <a:spcAft>
                <a:spcPts val="0"/>
              </a:spcAft>
              <a:buSzPts val="2000"/>
              <a:buChar char="▰"/>
              <a:defRPr sz="2000"/>
            </a:lvl1pPr>
            <a:lvl2pPr marL="914400" lvl="1" indent="-355600">
              <a:spcBef>
                <a:spcPts val="1000"/>
              </a:spcBef>
              <a:spcAft>
                <a:spcPts val="0"/>
              </a:spcAft>
              <a:buSzPts val="2000"/>
              <a:buChar char="▻"/>
              <a:defRPr sz="2000"/>
            </a:lvl2pPr>
            <a:lvl3pPr marL="1371600" lvl="2" indent="-355600">
              <a:spcBef>
                <a:spcPts val="1000"/>
              </a:spcBef>
              <a:spcAft>
                <a:spcPts val="0"/>
              </a:spcAft>
              <a:buSzPts val="2000"/>
              <a:buChar char="▻"/>
              <a:defRPr sz="2000"/>
            </a:lvl3pPr>
            <a:lvl4pPr marL="1828800" lvl="3" indent="-355600">
              <a:spcBef>
                <a:spcPts val="1000"/>
              </a:spcBef>
              <a:spcAft>
                <a:spcPts val="0"/>
              </a:spcAft>
              <a:buSzPts val="2000"/>
              <a:buChar char="▻"/>
              <a:defRPr sz="2000"/>
            </a:lvl4pPr>
            <a:lvl5pPr marL="2286000" lvl="4" indent="-355600">
              <a:spcBef>
                <a:spcPts val="1000"/>
              </a:spcBef>
              <a:spcAft>
                <a:spcPts val="0"/>
              </a:spcAft>
              <a:buSzPts val="2000"/>
              <a:buChar char="▻"/>
              <a:defRPr sz="2000"/>
            </a:lvl5pPr>
            <a:lvl6pPr marL="2743200" lvl="5" indent="-355600">
              <a:spcBef>
                <a:spcPts val="1000"/>
              </a:spcBef>
              <a:spcAft>
                <a:spcPts val="0"/>
              </a:spcAft>
              <a:buSzPts val="2000"/>
              <a:buChar char="▻"/>
              <a:defRPr sz="2000"/>
            </a:lvl6pPr>
            <a:lvl7pPr marL="3200400" lvl="6" indent="-355600">
              <a:spcBef>
                <a:spcPts val="1000"/>
              </a:spcBef>
              <a:spcAft>
                <a:spcPts val="0"/>
              </a:spcAft>
              <a:buSzPts val="2000"/>
              <a:buChar char="▻"/>
              <a:defRPr sz="2000"/>
            </a:lvl7pPr>
            <a:lvl8pPr marL="3657600" lvl="7" indent="-355600">
              <a:spcBef>
                <a:spcPts val="1000"/>
              </a:spcBef>
              <a:spcAft>
                <a:spcPts val="0"/>
              </a:spcAft>
              <a:buSzPts val="2000"/>
              <a:buChar char="▻"/>
              <a:defRPr sz="2000"/>
            </a:lvl8pPr>
            <a:lvl9pPr marL="4114800" lvl="8" indent="-355600">
              <a:spcBef>
                <a:spcPts val="1000"/>
              </a:spcBef>
              <a:spcAft>
                <a:spcPts val="1000"/>
              </a:spcAft>
              <a:buSzPts val="2000"/>
              <a:buChar char="▻"/>
              <a:defRPr sz="2000"/>
            </a:lvl9pPr>
          </a:lstStyle>
          <a:p>
            <a:endParaRPr/>
          </a:p>
        </p:txBody>
      </p:sp>
      <p:sp>
        <p:nvSpPr>
          <p:cNvPr id="100" name="Shape 100"/>
          <p:cNvSpPr txBox="1">
            <a:spLocks noGrp="1"/>
          </p:cNvSpPr>
          <p:nvPr>
            <p:ph type="body" idx="2"/>
          </p:nvPr>
        </p:nvSpPr>
        <p:spPr>
          <a:xfrm>
            <a:off x="4396123" y="1537988"/>
            <a:ext cx="3378300" cy="2724300"/>
          </a:xfrm>
          <a:prstGeom prst="rect">
            <a:avLst/>
          </a:prstGeom>
        </p:spPr>
        <p:txBody>
          <a:bodyPr spcFirstLastPara="1" wrap="square" lIns="91425" tIns="91425" rIns="91425" bIns="91425" anchor="t" anchorCtr="0"/>
          <a:lstStyle>
            <a:lvl1pPr marL="457200" lvl="0" indent="-355600">
              <a:spcBef>
                <a:spcPts val="600"/>
              </a:spcBef>
              <a:spcAft>
                <a:spcPts val="0"/>
              </a:spcAft>
              <a:buSzPts val="2000"/>
              <a:buChar char="▰"/>
              <a:defRPr sz="2000"/>
            </a:lvl1pPr>
            <a:lvl2pPr marL="914400" lvl="1" indent="-355600">
              <a:spcBef>
                <a:spcPts val="1000"/>
              </a:spcBef>
              <a:spcAft>
                <a:spcPts val="0"/>
              </a:spcAft>
              <a:buSzPts val="2000"/>
              <a:buChar char="▻"/>
              <a:defRPr sz="2000"/>
            </a:lvl2pPr>
            <a:lvl3pPr marL="1371600" lvl="2" indent="-355600">
              <a:spcBef>
                <a:spcPts val="1000"/>
              </a:spcBef>
              <a:spcAft>
                <a:spcPts val="0"/>
              </a:spcAft>
              <a:buSzPts val="2000"/>
              <a:buChar char="▻"/>
              <a:defRPr sz="2000"/>
            </a:lvl3pPr>
            <a:lvl4pPr marL="1828800" lvl="3" indent="-355600">
              <a:spcBef>
                <a:spcPts val="1000"/>
              </a:spcBef>
              <a:spcAft>
                <a:spcPts val="0"/>
              </a:spcAft>
              <a:buSzPts val="2000"/>
              <a:buChar char="▻"/>
              <a:defRPr sz="2000"/>
            </a:lvl4pPr>
            <a:lvl5pPr marL="2286000" lvl="4" indent="-355600">
              <a:spcBef>
                <a:spcPts val="1000"/>
              </a:spcBef>
              <a:spcAft>
                <a:spcPts val="0"/>
              </a:spcAft>
              <a:buSzPts val="2000"/>
              <a:buChar char="▻"/>
              <a:defRPr sz="2000"/>
            </a:lvl5pPr>
            <a:lvl6pPr marL="2743200" lvl="5" indent="-355600">
              <a:spcBef>
                <a:spcPts val="1000"/>
              </a:spcBef>
              <a:spcAft>
                <a:spcPts val="0"/>
              </a:spcAft>
              <a:buSzPts val="2000"/>
              <a:buChar char="▻"/>
              <a:defRPr sz="2000"/>
            </a:lvl6pPr>
            <a:lvl7pPr marL="3200400" lvl="6" indent="-355600">
              <a:spcBef>
                <a:spcPts val="1000"/>
              </a:spcBef>
              <a:spcAft>
                <a:spcPts val="0"/>
              </a:spcAft>
              <a:buSzPts val="2000"/>
              <a:buChar char="▻"/>
              <a:defRPr sz="2000"/>
            </a:lvl7pPr>
            <a:lvl8pPr marL="3657600" lvl="7" indent="-355600">
              <a:spcBef>
                <a:spcPts val="1000"/>
              </a:spcBef>
              <a:spcAft>
                <a:spcPts val="0"/>
              </a:spcAft>
              <a:buSzPts val="2000"/>
              <a:buChar char="▻"/>
              <a:defRPr sz="2000"/>
            </a:lvl8pPr>
            <a:lvl9pPr marL="4114800" lvl="8" indent="-355600">
              <a:spcBef>
                <a:spcPts val="1000"/>
              </a:spcBef>
              <a:spcAft>
                <a:spcPts val="1000"/>
              </a:spcAft>
              <a:buSzPts val="2000"/>
              <a:buChar char="▻"/>
              <a:defRPr sz="2000"/>
            </a:lvl9pPr>
          </a:lstStyle>
          <a:p>
            <a:endParaRPr/>
          </a:p>
        </p:txBody>
      </p:sp>
      <p:sp>
        <p:nvSpPr>
          <p:cNvPr id="101" name="Shape 101"/>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2"/>
        <p:cNvGrpSpPr/>
        <p:nvPr/>
      </p:nvGrpSpPr>
      <p:grpSpPr>
        <a:xfrm>
          <a:off x="0" y="0"/>
          <a:ext cx="0" cy="0"/>
          <a:chOff x="0" y="0"/>
          <a:chExt cx="0" cy="0"/>
        </a:xfrm>
      </p:grpSpPr>
      <p:sp>
        <p:nvSpPr>
          <p:cNvPr id="163" name="Shape 163"/>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grpSp>
        <p:nvGrpSpPr>
          <p:cNvPr id="164" name="Shape 164"/>
          <p:cNvGrpSpPr/>
          <p:nvPr/>
        </p:nvGrpSpPr>
        <p:grpSpPr>
          <a:xfrm>
            <a:off x="6946842" y="4472723"/>
            <a:ext cx="2202830" cy="670795"/>
            <a:chOff x="5575242" y="4472723"/>
            <a:chExt cx="2202830" cy="670795"/>
          </a:xfrm>
        </p:grpSpPr>
        <p:sp>
          <p:nvSpPr>
            <p:cNvPr id="165" name="Shape 165"/>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166" name="Shape 166"/>
            <p:cNvGrpSpPr/>
            <p:nvPr/>
          </p:nvGrpSpPr>
          <p:grpSpPr>
            <a:xfrm flipH="1">
              <a:off x="5734850" y="4472723"/>
              <a:ext cx="2040837" cy="670795"/>
              <a:chOff x="1297954" y="330075"/>
              <a:chExt cx="5169293" cy="1699506"/>
            </a:xfrm>
          </p:grpSpPr>
          <p:sp>
            <p:nvSpPr>
              <p:cNvPr id="167" name="Shape 167"/>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68" name="Shape 168"/>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69" name="Shape 169"/>
            <p:cNvGrpSpPr/>
            <p:nvPr/>
          </p:nvGrpSpPr>
          <p:grpSpPr>
            <a:xfrm flipH="1">
              <a:off x="5578209" y="4646738"/>
              <a:ext cx="2199863" cy="304563"/>
              <a:chOff x="-5827153" y="330075"/>
              <a:chExt cx="12276019" cy="1699569"/>
            </a:xfrm>
          </p:grpSpPr>
          <p:sp>
            <p:nvSpPr>
              <p:cNvPr id="170" name="Shape 170"/>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71" name="Shape 171"/>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grpSp>
        <p:nvGrpSpPr>
          <p:cNvPr id="172" name="Shape 172"/>
          <p:cNvGrpSpPr/>
          <p:nvPr/>
        </p:nvGrpSpPr>
        <p:grpSpPr>
          <a:xfrm rot="10800000">
            <a:off x="-8" y="-2"/>
            <a:ext cx="2202830" cy="670795"/>
            <a:chOff x="5575242" y="4472723"/>
            <a:chExt cx="2202830" cy="670795"/>
          </a:xfrm>
        </p:grpSpPr>
        <p:sp>
          <p:nvSpPr>
            <p:cNvPr id="173" name="Shape 173"/>
            <p:cNvSpPr/>
            <p:nvPr/>
          </p:nvSpPr>
          <p:spPr>
            <a:xfrm rot="10800000">
              <a:off x="5575242" y="4948334"/>
              <a:ext cx="394200" cy="1314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174" name="Shape 174"/>
            <p:cNvGrpSpPr/>
            <p:nvPr/>
          </p:nvGrpSpPr>
          <p:grpSpPr>
            <a:xfrm flipH="1">
              <a:off x="5734850" y="4472723"/>
              <a:ext cx="2040837" cy="670795"/>
              <a:chOff x="1297954" y="330075"/>
              <a:chExt cx="5169293" cy="1699506"/>
            </a:xfrm>
          </p:grpSpPr>
          <p:sp>
            <p:nvSpPr>
              <p:cNvPr id="175" name="Shape 175"/>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76" name="Shape 176"/>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77" name="Shape 177"/>
            <p:cNvGrpSpPr/>
            <p:nvPr/>
          </p:nvGrpSpPr>
          <p:grpSpPr>
            <a:xfrm flipH="1">
              <a:off x="5578209" y="4646738"/>
              <a:ext cx="2199863" cy="304563"/>
              <a:chOff x="-5827153" y="330075"/>
              <a:chExt cx="12276019" cy="1699569"/>
            </a:xfrm>
          </p:grpSpPr>
          <p:sp>
            <p:nvSpPr>
              <p:cNvPr id="178" name="Shape 178"/>
              <p:cNvSpPr/>
              <p:nvPr/>
            </p:nvSpPr>
            <p:spPr>
              <a:xfrm>
                <a:off x="-5827153" y="330144"/>
                <a:ext cx="10612200" cy="1699500"/>
              </a:xfrm>
              <a:prstGeom prst="rect">
                <a:avLst/>
              </a:prstGeom>
              <a:solidFill>
                <a:srgbClr val="3F537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79" name="Shape 179"/>
              <p:cNvSpPr/>
              <p:nvPr/>
            </p:nvSpPr>
            <p:spPr>
              <a:xfrm>
                <a:off x="4749366" y="330075"/>
                <a:ext cx="1699500" cy="1699500"/>
              </a:xfrm>
              <a:prstGeom prst="rtTriangle">
                <a:avLst/>
              </a:prstGeom>
              <a:solidFill>
                <a:srgbClr val="3F5378"/>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814275" y="392575"/>
            <a:ext cx="5258400" cy="766200"/>
          </a:xfrm>
          <a:prstGeom prst="rect">
            <a:avLst/>
          </a:prstGeom>
          <a:noFill/>
          <a:ln>
            <a:noFill/>
          </a:ln>
        </p:spPr>
        <p:txBody>
          <a:bodyPr spcFirstLastPara="1" wrap="square" lIns="91425" tIns="91425" rIns="91425" bIns="91425" anchor="ctr" anchorCtr="0"/>
          <a:lstStyle>
            <a:lvl1pPr lvl="0">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1pPr>
            <a:lvl2pPr lvl="1">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2pPr>
            <a:lvl3pPr lvl="2">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3pPr>
            <a:lvl4pPr lvl="3">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4pPr>
            <a:lvl5pPr lvl="4">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5pPr>
            <a:lvl6pPr lvl="5">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6pPr>
            <a:lvl7pPr lvl="6">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7pPr>
            <a:lvl8pPr lvl="7">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8pPr>
            <a:lvl9pPr lvl="8">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9pPr>
          </a:lstStyle>
          <a:p>
            <a:endParaRPr/>
          </a:p>
        </p:txBody>
      </p:sp>
      <p:sp>
        <p:nvSpPr>
          <p:cNvPr id="7" name="Shape 7"/>
          <p:cNvSpPr txBox="1">
            <a:spLocks noGrp="1"/>
          </p:cNvSpPr>
          <p:nvPr>
            <p:ph type="body" idx="1"/>
          </p:nvPr>
        </p:nvSpPr>
        <p:spPr>
          <a:xfrm>
            <a:off x="814275" y="1327350"/>
            <a:ext cx="6132600" cy="3145500"/>
          </a:xfrm>
          <a:prstGeom prst="rect">
            <a:avLst/>
          </a:prstGeom>
          <a:noFill/>
          <a:ln>
            <a:noFill/>
          </a:ln>
        </p:spPr>
        <p:txBody>
          <a:bodyPr spcFirstLastPara="1" wrap="square" lIns="91425" tIns="91425" rIns="91425" bIns="91425" anchor="ctr" anchorCtr="0"/>
          <a:lstStyle>
            <a:lvl1pPr marL="457200" lvl="0" indent="-381000">
              <a:spcBef>
                <a:spcPts val="6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1pPr>
            <a:lvl2pPr marL="914400" lvl="1"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2pPr>
            <a:lvl3pPr marL="1371600" lvl="2"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3pPr>
            <a:lvl4pPr marL="1828800" lvl="3"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4pPr>
            <a:lvl5pPr marL="2286000" lvl="4"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5pPr>
            <a:lvl6pPr marL="2743200" lvl="5"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6pPr>
            <a:lvl7pPr marL="3200400" lvl="6"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7pPr>
            <a:lvl8pPr marL="3657600" lvl="7"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8pPr>
            <a:lvl9pPr marL="4114800" lvl="8" indent="-381000">
              <a:spcBef>
                <a:spcPts val="1000"/>
              </a:spcBef>
              <a:spcAft>
                <a:spcPts val="100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9pPr>
          </a:lstStyle>
          <a:p>
            <a:endParaRPr/>
          </a:p>
        </p:txBody>
      </p:sp>
      <p:sp>
        <p:nvSpPr>
          <p:cNvPr id="8" name="Shape 8"/>
          <p:cNvSpPr txBox="1">
            <a:spLocks noGrp="1"/>
          </p:cNvSpPr>
          <p:nvPr>
            <p:ph type="sldNum" idx="12"/>
          </p:nvPr>
        </p:nvSpPr>
        <p:spPr>
          <a:xfrm>
            <a:off x="7618000" y="4636500"/>
            <a:ext cx="1487400" cy="315600"/>
          </a:xfrm>
          <a:prstGeom prst="rect">
            <a:avLst/>
          </a:prstGeom>
          <a:noFill/>
          <a:ln>
            <a:noFill/>
          </a:ln>
        </p:spPr>
        <p:txBody>
          <a:bodyPr spcFirstLastPara="1" wrap="square" lIns="91425" tIns="91425" rIns="91425" bIns="91425" anchor="ctr" anchorCtr="0">
            <a:noAutofit/>
          </a:bodyPr>
          <a:lstStyle>
            <a:lvl1pPr lvl="0" algn="r">
              <a:buNone/>
              <a:defRPr sz="1200" b="1">
                <a:solidFill>
                  <a:srgbClr val="FFFFFF"/>
                </a:solidFill>
                <a:latin typeface="Roboto Condensed"/>
                <a:ea typeface="Roboto Condensed"/>
                <a:cs typeface="Roboto Condensed"/>
                <a:sym typeface="Roboto Condensed"/>
              </a:defRPr>
            </a:lvl1pPr>
            <a:lvl2pPr lvl="1" algn="r">
              <a:buNone/>
              <a:defRPr sz="1200" b="1">
                <a:solidFill>
                  <a:srgbClr val="FFFFFF"/>
                </a:solidFill>
                <a:latin typeface="Roboto Condensed"/>
                <a:ea typeface="Roboto Condensed"/>
                <a:cs typeface="Roboto Condensed"/>
                <a:sym typeface="Roboto Condensed"/>
              </a:defRPr>
            </a:lvl2pPr>
            <a:lvl3pPr lvl="2" algn="r">
              <a:buNone/>
              <a:defRPr sz="1200" b="1">
                <a:solidFill>
                  <a:srgbClr val="FFFFFF"/>
                </a:solidFill>
                <a:latin typeface="Roboto Condensed"/>
                <a:ea typeface="Roboto Condensed"/>
                <a:cs typeface="Roboto Condensed"/>
                <a:sym typeface="Roboto Condensed"/>
              </a:defRPr>
            </a:lvl3pPr>
            <a:lvl4pPr lvl="3" algn="r">
              <a:buNone/>
              <a:defRPr sz="1200" b="1">
                <a:solidFill>
                  <a:srgbClr val="FFFFFF"/>
                </a:solidFill>
                <a:latin typeface="Roboto Condensed"/>
                <a:ea typeface="Roboto Condensed"/>
                <a:cs typeface="Roboto Condensed"/>
                <a:sym typeface="Roboto Condensed"/>
              </a:defRPr>
            </a:lvl4pPr>
            <a:lvl5pPr lvl="4" algn="r">
              <a:buNone/>
              <a:defRPr sz="1200" b="1">
                <a:solidFill>
                  <a:srgbClr val="FFFFFF"/>
                </a:solidFill>
                <a:latin typeface="Roboto Condensed"/>
                <a:ea typeface="Roboto Condensed"/>
                <a:cs typeface="Roboto Condensed"/>
                <a:sym typeface="Roboto Condensed"/>
              </a:defRPr>
            </a:lvl5pPr>
            <a:lvl6pPr lvl="5" algn="r">
              <a:buNone/>
              <a:defRPr sz="1200" b="1">
                <a:solidFill>
                  <a:srgbClr val="FFFFFF"/>
                </a:solidFill>
                <a:latin typeface="Roboto Condensed"/>
                <a:ea typeface="Roboto Condensed"/>
                <a:cs typeface="Roboto Condensed"/>
                <a:sym typeface="Roboto Condensed"/>
              </a:defRPr>
            </a:lvl6pPr>
            <a:lvl7pPr lvl="6" algn="r">
              <a:buNone/>
              <a:defRPr sz="1200" b="1">
                <a:solidFill>
                  <a:srgbClr val="FFFFFF"/>
                </a:solidFill>
                <a:latin typeface="Roboto Condensed"/>
                <a:ea typeface="Roboto Condensed"/>
                <a:cs typeface="Roboto Condensed"/>
                <a:sym typeface="Roboto Condensed"/>
              </a:defRPr>
            </a:lvl7pPr>
            <a:lvl8pPr lvl="7" algn="r">
              <a:buNone/>
              <a:defRPr sz="1200" b="1">
                <a:solidFill>
                  <a:srgbClr val="FFFFFF"/>
                </a:solidFill>
                <a:latin typeface="Roboto Condensed"/>
                <a:ea typeface="Roboto Condensed"/>
                <a:cs typeface="Roboto Condensed"/>
                <a:sym typeface="Roboto Condensed"/>
              </a:defRPr>
            </a:lvl8pPr>
            <a:lvl9pPr lvl="8" algn="r">
              <a:buNone/>
              <a:defRPr sz="1200" b="1">
                <a:solidFill>
                  <a:srgbClr val="FFFFFF"/>
                </a:solidFill>
                <a:latin typeface="Roboto Condensed"/>
                <a:ea typeface="Roboto Condensed"/>
                <a:cs typeface="Roboto Condensed"/>
                <a:sym typeface="Roboto Condensed"/>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6" r:id="rId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ctrTitle"/>
          </p:nvPr>
        </p:nvSpPr>
        <p:spPr>
          <a:xfrm>
            <a:off x="685800" y="1090750"/>
            <a:ext cx="5367900" cy="2961900"/>
          </a:xfrm>
          <a:prstGeom prst="rect">
            <a:avLst/>
          </a:prstGeom>
        </p:spPr>
        <p:txBody>
          <a:bodyPr spcFirstLastPara="1" wrap="square" lIns="91425" tIns="91425" rIns="91425" bIns="91425" anchor="ctr" anchorCtr="0">
            <a:noAutofit/>
          </a:bodyPr>
          <a:lstStyle/>
          <a:p>
            <a:pPr marL="0" lvl="0" indent="0" algn="ctr">
              <a:spcBef>
                <a:spcPts val="0"/>
              </a:spcBef>
              <a:spcAft>
                <a:spcPts val="0"/>
              </a:spcAft>
              <a:buNone/>
            </a:pPr>
            <a:r>
              <a:rPr lang="en-US" sz="4000" dirty="0"/>
              <a:t>STATUS OF FOLLOW-UP ACTIONS: DEI &amp; EJ IN GRANT GUIDANCE</a:t>
            </a:r>
            <a:endParaRPr sz="4000" dirty="0"/>
          </a:p>
        </p:txBody>
      </p:sp>
      <p:sp>
        <p:nvSpPr>
          <p:cNvPr id="2" name="TextBox 1">
            <a:extLst>
              <a:ext uri="{FF2B5EF4-FFF2-40B4-BE49-F238E27FC236}">
                <a16:creationId xmlns:a16="http://schemas.microsoft.com/office/drawing/2014/main" id="{920F0BB8-3A05-48ED-AA56-3F238F2170D8}"/>
              </a:ext>
            </a:extLst>
          </p:cNvPr>
          <p:cNvSpPr txBox="1"/>
          <p:nvPr/>
        </p:nvSpPr>
        <p:spPr>
          <a:xfrm>
            <a:off x="53396" y="4124812"/>
            <a:ext cx="3297179" cy="738664"/>
          </a:xfrm>
          <a:prstGeom prst="rect">
            <a:avLst/>
          </a:prstGeom>
          <a:noFill/>
        </p:spPr>
        <p:txBody>
          <a:bodyPr wrap="square" rtlCol="0">
            <a:spAutoFit/>
          </a:bodyPr>
          <a:lstStyle/>
          <a:p>
            <a:r>
              <a:rPr lang="en-US" b="1" dirty="0">
                <a:solidFill>
                  <a:schemeClr val="accent1">
                    <a:lumMod val="50000"/>
                  </a:schemeClr>
                </a:solidFill>
                <a:latin typeface="Roboto Condensed"/>
              </a:rPr>
              <a:t>Darius Stanton </a:t>
            </a:r>
          </a:p>
          <a:p>
            <a:r>
              <a:rPr lang="en-US" b="1" dirty="0">
                <a:solidFill>
                  <a:schemeClr val="accent1">
                    <a:lumMod val="50000"/>
                  </a:schemeClr>
                </a:solidFill>
                <a:latin typeface="Roboto Condensed"/>
              </a:rPr>
              <a:t>Diversity Workgroup Staffer </a:t>
            </a:r>
          </a:p>
          <a:p>
            <a:r>
              <a:rPr lang="en-US" b="1" dirty="0">
                <a:solidFill>
                  <a:schemeClr val="accent1">
                    <a:lumMod val="50000"/>
                  </a:schemeClr>
                </a:solidFill>
                <a:latin typeface="Roboto Condensed"/>
              </a:rPr>
              <a:t>4/12/18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8D797-ACC0-4E82-AC62-6EA1EBE581A3}"/>
              </a:ext>
            </a:extLst>
          </p:cNvPr>
          <p:cNvSpPr>
            <a:spLocks noGrp="1"/>
          </p:cNvSpPr>
          <p:nvPr>
            <p:ph type="title"/>
          </p:nvPr>
        </p:nvSpPr>
        <p:spPr/>
        <p:txBody>
          <a:bodyPr/>
          <a:lstStyle/>
          <a:p>
            <a:r>
              <a:rPr lang="en-US" dirty="0"/>
              <a:t>WASHINGTON D.C. - DOEE</a:t>
            </a:r>
          </a:p>
        </p:txBody>
      </p:sp>
      <p:sp>
        <p:nvSpPr>
          <p:cNvPr id="3" name="Text Placeholder 2">
            <a:extLst>
              <a:ext uri="{FF2B5EF4-FFF2-40B4-BE49-F238E27FC236}">
                <a16:creationId xmlns:a16="http://schemas.microsoft.com/office/drawing/2014/main" id="{027FD74B-AA71-446A-9CF7-3BF0AD1A863A}"/>
              </a:ext>
            </a:extLst>
          </p:cNvPr>
          <p:cNvSpPr>
            <a:spLocks noGrp="1"/>
          </p:cNvSpPr>
          <p:nvPr>
            <p:ph type="body" idx="1"/>
          </p:nvPr>
        </p:nvSpPr>
        <p:spPr>
          <a:xfrm>
            <a:off x="0" y="1327350"/>
            <a:ext cx="9105399" cy="3145500"/>
          </a:xfrm>
        </p:spPr>
        <p:txBody>
          <a:bodyPr/>
          <a:lstStyle/>
          <a:p>
            <a:r>
              <a:rPr lang="en-US" dirty="0"/>
              <a:t>Has an Office of Enforcement and Environmental Justice (OEEJ) </a:t>
            </a:r>
          </a:p>
          <a:p>
            <a:r>
              <a:rPr lang="en-US" dirty="0"/>
              <a:t>Watershed Protection Division has hired FTE Equity Advisor for the branch.</a:t>
            </a:r>
          </a:p>
          <a:p>
            <a:r>
              <a:rPr lang="en-US" dirty="0" err="1"/>
              <a:t>RiverSmart</a:t>
            </a:r>
            <a:r>
              <a:rPr lang="en-US" dirty="0"/>
              <a:t> door-to-door outreach campaign</a:t>
            </a:r>
          </a:p>
          <a:p>
            <a:r>
              <a:rPr lang="en-US" dirty="0"/>
              <a:t>Green Jobs Training – Latin American Youth Center program</a:t>
            </a:r>
          </a:p>
          <a:p>
            <a:r>
              <a:rPr lang="en-US" dirty="0"/>
              <a:t>Green Wrench Technical Assistance Program</a:t>
            </a:r>
          </a:p>
          <a:p>
            <a:r>
              <a:rPr lang="en-US" dirty="0"/>
              <a:t>Festival del Anacostia </a:t>
            </a:r>
          </a:p>
        </p:txBody>
      </p:sp>
      <p:sp>
        <p:nvSpPr>
          <p:cNvPr id="4" name="Slide Number Placeholder 3">
            <a:extLst>
              <a:ext uri="{FF2B5EF4-FFF2-40B4-BE49-F238E27FC236}">
                <a16:creationId xmlns:a16="http://schemas.microsoft.com/office/drawing/2014/main" id="{D3011DAA-4EA7-4733-997B-0C871D4CBF65}"/>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10</a:t>
            </a:fld>
            <a:endParaRPr lang="en"/>
          </a:p>
        </p:txBody>
      </p:sp>
      <p:grpSp>
        <p:nvGrpSpPr>
          <p:cNvPr id="5" name="Shape 271">
            <a:extLst>
              <a:ext uri="{FF2B5EF4-FFF2-40B4-BE49-F238E27FC236}">
                <a16:creationId xmlns:a16="http://schemas.microsoft.com/office/drawing/2014/main" id="{B27661E0-7ED5-4D72-9902-D4E5A4D49C91}"/>
              </a:ext>
            </a:extLst>
          </p:cNvPr>
          <p:cNvGrpSpPr/>
          <p:nvPr/>
        </p:nvGrpSpPr>
        <p:grpSpPr>
          <a:xfrm>
            <a:off x="312466" y="587260"/>
            <a:ext cx="309022" cy="376837"/>
            <a:chOff x="596350" y="929175"/>
            <a:chExt cx="407950" cy="497475"/>
          </a:xfrm>
        </p:grpSpPr>
        <p:sp>
          <p:nvSpPr>
            <p:cNvPr id="6" name="Shape 272">
              <a:extLst>
                <a:ext uri="{FF2B5EF4-FFF2-40B4-BE49-F238E27FC236}">
                  <a16:creationId xmlns:a16="http://schemas.microsoft.com/office/drawing/2014/main" id="{D3294596-B369-4892-9D1D-88AE1612FECE}"/>
                </a:ext>
              </a:extLst>
            </p:cNvPr>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 name="Shape 273">
              <a:extLst>
                <a:ext uri="{FF2B5EF4-FFF2-40B4-BE49-F238E27FC236}">
                  <a16:creationId xmlns:a16="http://schemas.microsoft.com/office/drawing/2014/main" id="{50759F40-D439-49CB-AC78-58A327EC2145}"/>
                </a:ext>
              </a:extLst>
            </p:cNvPr>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274">
              <a:extLst>
                <a:ext uri="{FF2B5EF4-FFF2-40B4-BE49-F238E27FC236}">
                  <a16:creationId xmlns:a16="http://schemas.microsoft.com/office/drawing/2014/main" id="{3A169E3D-76AA-4410-84C1-72416BAD0573}"/>
                </a:ext>
              </a:extLst>
            </p:cNvPr>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275">
              <a:extLst>
                <a:ext uri="{FF2B5EF4-FFF2-40B4-BE49-F238E27FC236}">
                  <a16:creationId xmlns:a16="http://schemas.microsoft.com/office/drawing/2014/main" id="{9E549AE2-F0E9-421B-8E61-97389220C6D2}"/>
                </a:ext>
              </a:extLst>
            </p:cNvPr>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276">
              <a:extLst>
                <a:ext uri="{FF2B5EF4-FFF2-40B4-BE49-F238E27FC236}">
                  <a16:creationId xmlns:a16="http://schemas.microsoft.com/office/drawing/2014/main" id="{10AACF95-C29A-4D77-B156-190A281EF769}"/>
                </a:ext>
              </a:extLst>
            </p:cNvPr>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277">
              <a:extLst>
                <a:ext uri="{FF2B5EF4-FFF2-40B4-BE49-F238E27FC236}">
                  <a16:creationId xmlns:a16="http://schemas.microsoft.com/office/drawing/2014/main" id="{1EEEC6A2-1376-4739-B209-E476D88EB743}"/>
                </a:ext>
              </a:extLst>
            </p:cNvPr>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278">
              <a:extLst>
                <a:ext uri="{FF2B5EF4-FFF2-40B4-BE49-F238E27FC236}">
                  <a16:creationId xmlns:a16="http://schemas.microsoft.com/office/drawing/2014/main" id="{A0C61C3F-287E-4A10-83F7-6775A6DBED35}"/>
                </a:ext>
              </a:extLst>
            </p:cNvPr>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3639126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D7898-BCA8-4631-AD7E-00B263BC0101}"/>
              </a:ext>
            </a:extLst>
          </p:cNvPr>
          <p:cNvSpPr>
            <a:spLocks noGrp="1"/>
          </p:cNvSpPr>
          <p:nvPr>
            <p:ph type="title"/>
          </p:nvPr>
        </p:nvSpPr>
        <p:spPr/>
        <p:txBody>
          <a:bodyPr/>
          <a:lstStyle/>
          <a:p>
            <a:r>
              <a:rPr lang="en-US" dirty="0"/>
              <a:t>MARYLAND – MD DNR (CBIG)</a:t>
            </a:r>
          </a:p>
        </p:txBody>
      </p:sp>
      <p:sp>
        <p:nvSpPr>
          <p:cNvPr id="3" name="Text Placeholder 2">
            <a:extLst>
              <a:ext uri="{FF2B5EF4-FFF2-40B4-BE49-F238E27FC236}">
                <a16:creationId xmlns:a16="http://schemas.microsoft.com/office/drawing/2014/main" id="{A65794D1-F313-4332-93C9-8015C4A2D02C}"/>
              </a:ext>
            </a:extLst>
          </p:cNvPr>
          <p:cNvSpPr>
            <a:spLocks noGrp="1"/>
          </p:cNvSpPr>
          <p:nvPr>
            <p:ph type="body" idx="1"/>
          </p:nvPr>
        </p:nvSpPr>
        <p:spPr>
          <a:xfrm>
            <a:off x="0" y="1497478"/>
            <a:ext cx="9005777" cy="3145500"/>
          </a:xfrm>
        </p:spPr>
        <p:txBody>
          <a:bodyPr/>
          <a:lstStyle/>
          <a:p>
            <a:r>
              <a:rPr lang="en-US" dirty="0"/>
              <a:t>Work2LiveWELL (Baltimore &amp; Cambridge, MD)</a:t>
            </a:r>
          </a:p>
          <a:p>
            <a:r>
              <a:rPr lang="en-US" dirty="0"/>
              <a:t>Green Infrastructure Resiliency Grant</a:t>
            </a:r>
          </a:p>
          <a:p>
            <a:r>
              <a:rPr lang="en-US" dirty="0"/>
              <a:t>Watershed Assistance and Green Streets, Green Jobs, Green Towns Grant Programs</a:t>
            </a:r>
          </a:p>
          <a:p>
            <a:r>
              <a:rPr lang="en-US" dirty="0"/>
              <a:t>(All of the demographic information provided was sourced from </a:t>
            </a:r>
            <a:r>
              <a:rPr lang="en-US" dirty="0" err="1"/>
              <a:t>EJScreen</a:t>
            </a:r>
            <a:r>
              <a:rPr lang="en-US" dirty="0"/>
              <a:t>; the percentiles are for the state of Maryland.)</a:t>
            </a:r>
          </a:p>
          <a:p>
            <a:endParaRPr lang="en-US" dirty="0"/>
          </a:p>
        </p:txBody>
      </p:sp>
      <p:sp>
        <p:nvSpPr>
          <p:cNvPr id="4" name="Slide Number Placeholder 3">
            <a:extLst>
              <a:ext uri="{FF2B5EF4-FFF2-40B4-BE49-F238E27FC236}">
                <a16:creationId xmlns:a16="http://schemas.microsoft.com/office/drawing/2014/main" id="{17918724-87A5-47FF-9424-F93CE004AA25}"/>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11</a:t>
            </a:fld>
            <a:endParaRPr lang="en"/>
          </a:p>
        </p:txBody>
      </p:sp>
      <p:grpSp>
        <p:nvGrpSpPr>
          <p:cNvPr id="5" name="Shape 271">
            <a:extLst>
              <a:ext uri="{FF2B5EF4-FFF2-40B4-BE49-F238E27FC236}">
                <a16:creationId xmlns:a16="http://schemas.microsoft.com/office/drawing/2014/main" id="{B76A90E2-A2A5-4A58-BB21-A40D76804986}"/>
              </a:ext>
            </a:extLst>
          </p:cNvPr>
          <p:cNvGrpSpPr/>
          <p:nvPr/>
        </p:nvGrpSpPr>
        <p:grpSpPr>
          <a:xfrm>
            <a:off x="312466" y="587260"/>
            <a:ext cx="309022" cy="376837"/>
            <a:chOff x="596350" y="929175"/>
            <a:chExt cx="407950" cy="497475"/>
          </a:xfrm>
        </p:grpSpPr>
        <p:sp>
          <p:nvSpPr>
            <p:cNvPr id="6" name="Shape 272">
              <a:extLst>
                <a:ext uri="{FF2B5EF4-FFF2-40B4-BE49-F238E27FC236}">
                  <a16:creationId xmlns:a16="http://schemas.microsoft.com/office/drawing/2014/main" id="{D3498AAB-9FB4-4275-9CB9-54C5BD10DB01}"/>
                </a:ext>
              </a:extLst>
            </p:cNvPr>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 name="Shape 273">
              <a:extLst>
                <a:ext uri="{FF2B5EF4-FFF2-40B4-BE49-F238E27FC236}">
                  <a16:creationId xmlns:a16="http://schemas.microsoft.com/office/drawing/2014/main" id="{8E726D25-1352-4C27-BF06-2714733AD500}"/>
                </a:ext>
              </a:extLst>
            </p:cNvPr>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274">
              <a:extLst>
                <a:ext uri="{FF2B5EF4-FFF2-40B4-BE49-F238E27FC236}">
                  <a16:creationId xmlns:a16="http://schemas.microsoft.com/office/drawing/2014/main" id="{65422234-2DE6-4317-B6EC-44BA4E8CD061}"/>
                </a:ext>
              </a:extLst>
            </p:cNvPr>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275">
              <a:extLst>
                <a:ext uri="{FF2B5EF4-FFF2-40B4-BE49-F238E27FC236}">
                  <a16:creationId xmlns:a16="http://schemas.microsoft.com/office/drawing/2014/main" id="{FB5B6548-2196-415A-A5B3-1BA71F641654}"/>
                </a:ext>
              </a:extLst>
            </p:cNvPr>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276">
              <a:extLst>
                <a:ext uri="{FF2B5EF4-FFF2-40B4-BE49-F238E27FC236}">
                  <a16:creationId xmlns:a16="http://schemas.microsoft.com/office/drawing/2014/main" id="{31FF60EA-7C76-4722-98BD-C7FD8D0FDA92}"/>
                </a:ext>
              </a:extLst>
            </p:cNvPr>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277">
              <a:extLst>
                <a:ext uri="{FF2B5EF4-FFF2-40B4-BE49-F238E27FC236}">
                  <a16:creationId xmlns:a16="http://schemas.microsoft.com/office/drawing/2014/main" id="{42700D72-8DFA-42F8-8560-86BDFF2747A3}"/>
                </a:ext>
              </a:extLst>
            </p:cNvPr>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278">
              <a:extLst>
                <a:ext uri="{FF2B5EF4-FFF2-40B4-BE49-F238E27FC236}">
                  <a16:creationId xmlns:a16="http://schemas.microsoft.com/office/drawing/2014/main" id="{0193B120-502F-49C2-93E2-E83134CC997C}"/>
                </a:ext>
              </a:extLst>
            </p:cNvPr>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23912140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E7188-5431-405A-886E-F5671575E3C0}"/>
              </a:ext>
            </a:extLst>
          </p:cNvPr>
          <p:cNvSpPr>
            <a:spLocks noGrp="1"/>
          </p:cNvSpPr>
          <p:nvPr>
            <p:ph type="title"/>
          </p:nvPr>
        </p:nvSpPr>
        <p:spPr/>
        <p:txBody>
          <a:bodyPr/>
          <a:lstStyle/>
          <a:p>
            <a:r>
              <a:rPr lang="en-US" dirty="0"/>
              <a:t>MARYLAND – MD DNR (CBIG)</a:t>
            </a:r>
          </a:p>
        </p:txBody>
      </p:sp>
      <p:sp>
        <p:nvSpPr>
          <p:cNvPr id="3" name="Text Placeholder 2">
            <a:extLst>
              <a:ext uri="{FF2B5EF4-FFF2-40B4-BE49-F238E27FC236}">
                <a16:creationId xmlns:a16="http://schemas.microsoft.com/office/drawing/2014/main" id="{D3F7EA47-AAF3-49E3-84BA-5C73248299FE}"/>
              </a:ext>
            </a:extLst>
          </p:cNvPr>
          <p:cNvSpPr>
            <a:spLocks noGrp="1"/>
          </p:cNvSpPr>
          <p:nvPr>
            <p:ph type="body" idx="1"/>
          </p:nvPr>
        </p:nvSpPr>
        <p:spPr>
          <a:xfrm>
            <a:off x="0" y="1327350"/>
            <a:ext cx="6946875" cy="3145500"/>
          </a:xfrm>
        </p:spPr>
        <p:txBody>
          <a:bodyPr/>
          <a:lstStyle/>
          <a:p>
            <a:r>
              <a:rPr lang="en-US" dirty="0"/>
              <a:t>Student stream Study and Action to Benefit the Chesapeake Bay</a:t>
            </a:r>
          </a:p>
          <a:p>
            <a:r>
              <a:rPr lang="en-US" dirty="0"/>
              <a:t>Chesapeake &amp; Coastal Service Unit provides technical assistance to diverse groups.</a:t>
            </a:r>
          </a:p>
          <a:p>
            <a:endParaRPr lang="en-US" dirty="0"/>
          </a:p>
        </p:txBody>
      </p:sp>
      <p:sp>
        <p:nvSpPr>
          <p:cNvPr id="4" name="Slide Number Placeholder 3">
            <a:extLst>
              <a:ext uri="{FF2B5EF4-FFF2-40B4-BE49-F238E27FC236}">
                <a16:creationId xmlns:a16="http://schemas.microsoft.com/office/drawing/2014/main" id="{AE396294-91D3-4504-BB1A-1B44EE6EFA2C}"/>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12</a:t>
            </a:fld>
            <a:endParaRPr lang="en"/>
          </a:p>
        </p:txBody>
      </p:sp>
      <p:grpSp>
        <p:nvGrpSpPr>
          <p:cNvPr id="5" name="Shape 271">
            <a:extLst>
              <a:ext uri="{FF2B5EF4-FFF2-40B4-BE49-F238E27FC236}">
                <a16:creationId xmlns:a16="http://schemas.microsoft.com/office/drawing/2014/main" id="{DAB21708-2498-44E8-83D0-DFE3E71D3B80}"/>
              </a:ext>
            </a:extLst>
          </p:cNvPr>
          <p:cNvGrpSpPr/>
          <p:nvPr/>
        </p:nvGrpSpPr>
        <p:grpSpPr>
          <a:xfrm>
            <a:off x="312466" y="587260"/>
            <a:ext cx="309022" cy="376837"/>
            <a:chOff x="596350" y="929175"/>
            <a:chExt cx="407950" cy="497475"/>
          </a:xfrm>
        </p:grpSpPr>
        <p:sp>
          <p:nvSpPr>
            <p:cNvPr id="6" name="Shape 272">
              <a:extLst>
                <a:ext uri="{FF2B5EF4-FFF2-40B4-BE49-F238E27FC236}">
                  <a16:creationId xmlns:a16="http://schemas.microsoft.com/office/drawing/2014/main" id="{5C18FA7F-93B7-4070-A8E5-F7FF715EE2B7}"/>
                </a:ext>
              </a:extLst>
            </p:cNvPr>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 name="Shape 273">
              <a:extLst>
                <a:ext uri="{FF2B5EF4-FFF2-40B4-BE49-F238E27FC236}">
                  <a16:creationId xmlns:a16="http://schemas.microsoft.com/office/drawing/2014/main" id="{9143FF52-0993-4A41-853F-C062CD33B369}"/>
                </a:ext>
              </a:extLst>
            </p:cNvPr>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274">
              <a:extLst>
                <a:ext uri="{FF2B5EF4-FFF2-40B4-BE49-F238E27FC236}">
                  <a16:creationId xmlns:a16="http://schemas.microsoft.com/office/drawing/2014/main" id="{AD3A2497-66C2-4D95-B5D8-69D1060E2258}"/>
                </a:ext>
              </a:extLst>
            </p:cNvPr>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275">
              <a:extLst>
                <a:ext uri="{FF2B5EF4-FFF2-40B4-BE49-F238E27FC236}">
                  <a16:creationId xmlns:a16="http://schemas.microsoft.com/office/drawing/2014/main" id="{580BC1BC-076C-44B0-915A-4246EFCBC29B}"/>
                </a:ext>
              </a:extLst>
            </p:cNvPr>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276">
              <a:extLst>
                <a:ext uri="{FF2B5EF4-FFF2-40B4-BE49-F238E27FC236}">
                  <a16:creationId xmlns:a16="http://schemas.microsoft.com/office/drawing/2014/main" id="{F3D8C442-A90F-4BE9-8DB0-447ED02DFB16}"/>
                </a:ext>
              </a:extLst>
            </p:cNvPr>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277">
              <a:extLst>
                <a:ext uri="{FF2B5EF4-FFF2-40B4-BE49-F238E27FC236}">
                  <a16:creationId xmlns:a16="http://schemas.microsoft.com/office/drawing/2014/main" id="{09FAB716-8B22-4757-8454-F22F3C20C790}"/>
                </a:ext>
              </a:extLst>
            </p:cNvPr>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278">
              <a:extLst>
                <a:ext uri="{FF2B5EF4-FFF2-40B4-BE49-F238E27FC236}">
                  <a16:creationId xmlns:a16="http://schemas.microsoft.com/office/drawing/2014/main" id="{361F544F-BADF-4558-9B9C-6F32A008752C}"/>
                </a:ext>
              </a:extLst>
            </p:cNvPr>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22844464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BDDF5-F34B-4B93-A5EB-D8C14E2963C9}"/>
              </a:ext>
            </a:extLst>
          </p:cNvPr>
          <p:cNvSpPr>
            <a:spLocks noGrp="1"/>
          </p:cNvSpPr>
          <p:nvPr>
            <p:ph type="title"/>
          </p:nvPr>
        </p:nvSpPr>
        <p:spPr/>
        <p:txBody>
          <a:bodyPr/>
          <a:lstStyle/>
          <a:p>
            <a:r>
              <a:rPr lang="en-US" dirty="0"/>
              <a:t>MARYLAND – MDE (CBRAP)</a:t>
            </a:r>
          </a:p>
        </p:txBody>
      </p:sp>
      <p:sp>
        <p:nvSpPr>
          <p:cNvPr id="3" name="Text Placeholder 2">
            <a:extLst>
              <a:ext uri="{FF2B5EF4-FFF2-40B4-BE49-F238E27FC236}">
                <a16:creationId xmlns:a16="http://schemas.microsoft.com/office/drawing/2014/main" id="{2A5AB731-E048-4935-8B0C-DF578783A278}"/>
              </a:ext>
            </a:extLst>
          </p:cNvPr>
          <p:cNvSpPr>
            <a:spLocks noGrp="1"/>
          </p:cNvSpPr>
          <p:nvPr>
            <p:ph type="body" idx="1"/>
          </p:nvPr>
        </p:nvSpPr>
        <p:spPr>
          <a:xfrm>
            <a:off x="0" y="1327350"/>
            <a:ext cx="8790253" cy="3145500"/>
          </a:xfrm>
        </p:spPr>
        <p:txBody>
          <a:bodyPr/>
          <a:lstStyle/>
          <a:p>
            <a:r>
              <a:rPr lang="en-US" dirty="0"/>
              <a:t>Under grant conditions to local government projects includes the following Grant conditions: </a:t>
            </a:r>
          </a:p>
          <a:p>
            <a:pPr lvl="1"/>
            <a:r>
              <a:rPr lang="en-US" sz="1200" dirty="0"/>
              <a:t>The Grantee agrees to comply with the requirements of the U.S. Environmental Protection Agency’s Program for Utilization of Small, Minority and Women’s Business Enterprises (M/WBE) contained in 40 CFR, Part 33, in all procurements, and require any prime contractors and A/E firms to do the same, consistent with the Department's Disadvantaged Business Enterprise (DBE) Program procedures. </a:t>
            </a:r>
          </a:p>
          <a:p>
            <a:pPr lvl="1"/>
            <a:r>
              <a:rPr lang="en-US" sz="1200" dirty="0"/>
              <a:t>The Grantee agrees to submit to the Department for review and approval all DBE and M/WBE participation information.  This information must be provided to the Department semiannually by March 31 and September 30, as applicable, beginning with the federal fiscal year (Oct. 1 – Sept. 30) the Grantee receives the award.</a:t>
            </a:r>
          </a:p>
          <a:p>
            <a:pPr lvl="1"/>
            <a:endParaRPr lang="en-US" dirty="0"/>
          </a:p>
        </p:txBody>
      </p:sp>
      <p:sp>
        <p:nvSpPr>
          <p:cNvPr id="4" name="Slide Number Placeholder 3">
            <a:extLst>
              <a:ext uri="{FF2B5EF4-FFF2-40B4-BE49-F238E27FC236}">
                <a16:creationId xmlns:a16="http://schemas.microsoft.com/office/drawing/2014/main" id="{8E4C2F9C-9273-42A4-8DBC-9E80C477D25A}"/>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13</a:t>
            </a:fld>
            <a:endParaRPr lang="en"/>
          </a:p>
        </p:txBody>
      </p:sp>
      <p:grpSp>
        <p:nvGrpSpPr>
          <p:cNvPr id="5" name="Shape 271">
            <a:extLst>
              <a:ext uri="{FF2B5EF4-FFF2-40B4-BE49-F238E27FC236}">
                <a16:creationId xmlns:a16="http://schemas.microsoft.com/office/drawing/2014/main" id="{643208F0-6BC9-4FBB-8F14-E19FDC3DFE24}"/>
              </a:ext>
            </a:extLst>
          </p:cNvPr>
          <p:cNvGrpSpPr/>
          <p:nvPr/>
        </p:nvGrpSpPr>
        <p:grpSpPr>
          <a:xfrm>
            <a:off x="312466" y="587260"/>
            <a:ext cx="309022" cy="376837"/>
            <a:chOff x="596350" y="929175"/>
            <a:chExt cx="407950" cy="497475"/>
          </a:xfrm>
        </p:grpSpPr>
        <p:sp>
          <p:nvSpPr>
            <p:cNvPr id="6" name="Shape 272">
              <a:extLst>
                <a:ext uri="{FF2B5EF4-FFF2-40B4-BE49-F238E27FC236}">
                  <a16:creationId xmlns:a16="http://schemas.microsoft.com/office/drawing/2014/main" id="{E36C5CE3-841A-44EF-8E0D-69D4346497C4}"/>
                </a:ext>
              </a:extLst>
            </p:cNvPr>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 name="Shape 273">
              <a:extLst>
                <a:ext uri="{FF2B5EF4-FFF2-40B4-BE49-F238E27FC236}">
                  <a16:creationId xmlns:a16="http://schemas.microsoft.com/office/drawing/2014/main" id="{28A99906-7BDA-4CCC-A14B-37534DE28390}"/>
                </a:ext>
              </a:extLst>
            </p:cNvPr>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274">
              <a:extLst>
                <a:ext uri="{FF2B5EF4-FFF2-40B4-BE49-F238E27FC236}">
                  <a16:creationId xmlns:a16="http://schemas.microsoft.com/office/drawing/2014/main" id="{879DC12C-134E-47FC-8E30-2161FEB98490}"/>
                </a:ext>
              </a:extLst>
            </p:cNvPr>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275">
              <a:extLst>
                <a:ext uri="{FF2B5EF4-FFF2-40B4-BE49-F238E27FC236}">
                  <a16:creationId xmlns:a16="http://schemas.microsoft.com/office/drawing/2014/main" id="{9AC2D143-150D-4F47-958A-E9C34DAB74CE}"/>
                </a:ext>
              </a:extLst>
            </p:cNvPr>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276">
              <a:extLst>
                <a:ext uri="{FF2B5EF4-FFF2-40B4-BE49-F238E27FC236}">
                  <a16:creationId xmlns:a16="http://schemas.microsoft.com/office/drawing/2014/main" id="{5514DC09-F584-41E1-ADEB-4D51B5D884FC}"/>
                </a:ext>
              </a:extLst>
            </p:cNvPr>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277">
              <a:extLst>
                <a:ext uri="{FF2B5EF4-FFF2-40B4-BE49-F238E27FC236}">
                  <a16:creationId xmlns:a16="http://schemas.microsoft.com/office/drawing/2014/main" id="{8FC6DC95-BD67-4986-927D-46AAAC89D995}"/>
                </a:ext>
              </a:extLst>
            </p:cNvPr>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278">
              <a:extLst>
                <a:ext uri="{FF2B5EF4-FFF2-40B4-BE49-F238E27FC236}">
                  <a16:creationId xmlns:a16="http://schemas.microsoft.com/office/drawing/2014/main" id="{1EF2BB03-CB3A-4BA8-8E2A-1991AED571F6}"/>
                </a:ext>
              </a:extLst>
            </p:cNvPr>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479560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4233E-F6E7-450A-9C69-346ECCC3497E}"/>
              </a:ext>
            </a:extLst>
          </p:cNvPr>
          <p:cNvSpPr>
            <a:spLocks noGrp="1"/>
          </p:cNvSpPr>
          <p:nvPr>
            <p:ph type="title"/>
          </p:nvPr>
        </p:nvSpPr>
        <p:spPr/>
        <p:txBody>
          <a:bodyPr/>
          <a:lstStyle/>
          <a:p>
            <a:r>
              <a:rPr lang="en-US" dirty="0"/>
              <a:t>NEW YORK – NY DEC</a:t>
            </a:r>
          </a:p>
        </p:txBody>
      </p:sp>
      <p:sp>
        <p:nvSpPr>
          <p:cNvPr id="3" name="Text Placeholder 2">
            <a:extLst>
              <a:ext uri="{FF2B5EF4-FFF2-40B4-BE49-F238E27FC236}">
                <a16:creationId xmlns:a16="http://schemas.microsoft.com/office/drawing/2014/main" id="{69051DB4-B0AB-41F3-8F34-E96158C3FBA8}"/>
              </a:ext>
            </a:extLst>
          </p:cNvPr>
          <p:cNvSpPr>
            <a:spLocks noGrp="1"/>
          </p:cNvSpPr>
          <p:nvPr>
            <p:ph type="body" idx="1"/>
          </p:nvPr>
        </p:nvSpPr>
        <p:spPr/>
        <p:txBody>
          <a:bodyPr/>
          <a:lstStyle/>
          <a:p>
            <a:r>
              <a:rPr lang="en-US" dirty="0"/>
              <a:t>Created an Environmental Justice Program in 1999 and has an Environmental Justice Office </a:t>
            </a:r>
          </a:p>
          <a:p>
            <a:r>
              <a:rPr lang="en-US" dirty="0"/>
              <a:t>Identified 84 potential EJ Areas using their state </a:t>
            </a:r>
          </a:p>
        </p:txBody>
      </p:sp>
      <p:sp>
        <p:nvSpPr>
          <p:cNvPr id="4" name="Slide Number Placeholder 3">
            <a:extLst>
              <a:ext uri="{FF2B5EF4-FFF2-40B4-BE49-F238E27FC236}">
                <a16:creationId xmlns:a16="http://schemas.microsoft.com/office/drawing/2014/main" id="{19983CEC-5000-43EB-A520-089C88FB4727}"/>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14</a:t>
            </a:fld>
            <a:endParaRPr lang="en"/>
          </a:p>
        </p:txBody>
      </p:sp>
      <p:grpSp>
        <p:nvGrpSpPr>
          <p:cNvPr id="5" name="Shape 571">
            <a:extLst>
              <a:ext uri="{FF2B5EF4-FFF2-40B4-BE49-F238E27FC236}">
                <a16:creationId xmlns:a16="http://schemas.microsoft.com/office/drawing/2014/main" id="{1D537A95-F866-444F-9AD0-F38EC75E20C5}"/>
              </a:ext>
            </a:extLst>
          </p:cNvPr>
          <p:cNvGrpSpPr/>
          <p:nvPr/>
        </p:nvGrpSpPr>
        <p:grpSpPr>
          <a:xfrm>
            <a:off x="294302" y="587256"/>
            <a:ext cx="309022" cy="376837"/>
            <a:chOff x="596350" y="929175"/>
            <a:chExt cx="407950" cy="497475"/>
          </a:xfrm>
        </p:grpSpPr>
        <p:sp>
          <p:nvSpPr>
            <p:cNvPr id="6" name="Shape 572">
              <a:extLst>
                <a:ext uri="{FF2B5EF4-FFF2-40B4-BE49-F238E27FC236}">
                  <a16:creationId xmlns:a16="http://schemas.microsoft.com/office/drawing/2014/main" id="{C20F4908-6912-40C8-8982-D9A287B73187}"/>
                </a:ext>
              </a:extLst>
            </p:cNvPr>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 name="Shape 573">
              <a:extLst>
                <a:ext uri="{FF2B5EF4-FFF2-40B4-BE49-F238E27FC236}">
                  <a16:creationId xmlns:a16="http://schemas.microsoft.com/office/drawing/2014/main" id="{10F346B6-2A85-41DA-BF8F-AEEF6C0FD671}"/>
                </a:ext>
              </a:extLst>
            </p:cNvPr>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574">
              <a:extLst>
                <a:ext uri="{FF2B5EF4-FFF2-40B4-BE49-F238E27FC236}">
                  <a16:creationId xmlns:a16="http://schemas.microsoft.com/office/drawing/2014/main" id="{4383336F-D670-4D19-8D73-DAD862C15784}"/>
                </a:ext>
              </a:extLst>
            </p:cNvPr>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575">
              <a:extLst>
                <a:ext uri="{FF2B5EF4-FFF2-40B4-BE49-F238E27FC236}">
                  <a16:creationId xmlns:a16="http://schemas.microsoft.com/office/drawing/2014/main" id="{D734454C-51B5-482B-A465-FC363B4FC323}"/>
                </a:ext>
              </a:extLst>
            </p:cNvPr>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576">
              <a:extLst>
                <a:ext uri="{FF2B5EF4-FFF2-40B4-BE49-F238E27FC236}">
                  <a16:creationId xmlns:a16="http://schemas.microsoft.com/office/drawing/2014/main" id="{6CDE0594-B017-4256-877B-E06BB5FA27B6}"/>
                </a:ext>
              </a:extLst>
            </p:cNvPr>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577">
              <a:extLst>
                <a:ext uri="{FF2B5EF4-FFF2-40B4-BE49-F238E27FC236}">
                  <a16:creationId xmlns:a16="http://schemas.microsoft.com/office/drawing/2014/main" id="{EBFCA7F8-CBA7-4B75-8C89-D84F3485F3E1}"/>
                </a:ext>
              </a:extLst>
            </p:cNvPr>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578">
              <a:extLst>
                <a:ext uri="{FF2B5EF4-FFF2-40B4-BE49-F238E27FC236}">
                  <a16:creationId xmlns:a16="http://schemas.microsoft.com/office/drawing/2014/main" id="{47055317-39A9-401F-87D5-A5A18F9CC0ED}"/>
                </a:ext>
              </a:extLst>
            </p:cNvPr>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2943036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7EC41-A315-49D5-93FD-2BA0264F80DE}"/>
              </a:ext>
            </a:extLst>
          </p:cNvPr>
          <p:cNvSpPr>
            <a:spLocks noGrp="1"/>
          </p:cNvSpPr>
          <p:nvPr>
            <p:ph type="title"/>
          </p:nvPr>
        </p:nvSpPr>
        <p:spPr/>
        <p:txBody>
          <a:bodyPr/>
          <a:lstStyle/>
          <a:p>
            <a:r>
              <a:rPr lang="en-US" dirty="0"/>
              <a:t>NEW YORK – NY DEC</a:t>
            </a:r>
          </a:p>
        </p:txBody>
      </p:sp>
      <p:sp>
        <p:nvSpPr>
          <p:cNvPr id="3" name="Text Placeholder 2">
            <a:extLst>
              <a:ext uri="{FF2B5EF4-FFF2-40B4-BE49-F238E27FC236}">
                <a16:creationId xmlns:a16="http://schemas.microsoft.com/office/drawing/2014/main" id="{527682D6-A3D2-4ACD-8EA3-124A39D9F125}"/>
              </a:ext>
            </a:extLst>
          </p:cNvPr>
          <p:cNvSpPr>
            <a:spLocks noGrp="1"/>
          </p:cNvSpPr>
          <p:nvPr>
            <p:ph type="body" idx="1"/>
          </p:nvPr>
        </p:nvSpPr>
        <p:spPr>
          <a:xfrm>
            <a:off x="53396" y="1327350"/>
            <a:ext cx="8923743" cy="3145500"/>
          </a:xfrm>
        </p:spPr>
        <p:txBody>
          <a:bodyPr/>
          <a:lstStyle/>
          <a:p>
            <a:pPr marL="76200" indent="0">
              <a:buNone/>
            </a:pPr>
            <a:r>
              <a:rPr lang="en-US" sz="1800" b="1" dirty="0"/>
              <a:t>PLANNED ACTION: DEC will add the following language in included in all competitive grant opportunities issued using Chesapeake Bay Implementation Grant (CBIG) funding:</a:t>
            </a:r>
          </a:p>
          <a:p>
            <a:pPr marL="76200" indent="0">
              <a:buNone/>
            </a:pPr>
            <a:r>
              <a:rPr lang="en-US" sz="1200" b="1" u="sng" dirty="0"/>
              <a:t>Priority for Environmental Justice (EJ) Projects in Grant Funding</a:t>
            </a:r>
          </a:p>
          <a:p>
            <a:pPr marL="76200" indent="0">
              <a:buNone/>
            </a:pPr>
            <a:r>
              <a:rPr lang="en-US" sz="1200" dirty="0"/>
              <a:t>A proposed project that is located in an EJ community or will directly benefit an EJ community, </a:t>
            </a:r>
            <a:r>
              <a:rPr lang="en-US" sz="1200" b="1" dirty="0"/>
              <a:t>will be eligible for five (5) priority points in the project scoring. </a:t>
            </a:r>
            <a:r>
              <a:rPr lang="en-US" sz="1200" dirty="0"/>
              <a:t>Maps of EJ areas in New York State are available at: http://www.dec.ny.gov/public/899.html. To qualify for the extra points, you must provide at the time of application the following details:</a:t>
            </a:r>
          </a:p>
          <a:p>
            <a:pPr marL="76200" indent="0">
              <a:buNone/>
            </a:pPr>
            <a:r>
              <a:rPr lang="en-US" sz="1200" dirty="0"/>
              <a:t>a.) The exact street location where the project is to be implemented (no P.O. Box) or where the benefit will be provided.</a:t>
            </a:r>
          </a:p>
          <a:p>
            <a:pPr marL="76200" indent="0">
              <a:buNone/>
            </a:pPr>
            <a:r>
              <a:rPr lang="en-US" sz="1200" dirty="0"/>
              <a:t>b.) A brief (few sentences) description of how the project will benefit minority or low-income populations that experience disproportionate adverse environmental impacts such as pollution from multiple industrial facilities, sub-standard water quality, concentrated diesel emissions from bus depots, or other heavy vehicle traffic, adverse health effects related to environmental impacts (high asthma), lack of access to green benefits such as open space, environmental education or parks, or other such impacts.</a:t>
            </a:r>
            <a:endParaRPr lang="en-US" sz="1050" dirty="0"/>
          </a:p>
        </p:txBody>
      </p:sp>
      <p:sp>
        <p:nvSpPr>
          <p:cNvPr id="4" name="Slide Number Placeholder 3">
            <a:extLst>
              <a:ext uri="{FF2B5EF4-FFF2-40B4-BE49-F238E27FC236}">
                <a16:creationId xmlns:a16="http://schemas.microsoft.com/office/drawing/2014/main" id="{9498737D-5186-44A5-B603-638B142D878C}"/>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15</a:t>
            </a:fld>
            <a:endParaRPr lang="en"/>
          </a:p>
        </p:txBody>
      </p:sp>
      <p:grpSp>
        <p:nvGrpSpPr>
          <p:cNvPr id="5" name="Shape 271">
            <a:extLst>
              <a:ext uri="{FF2B5EF4-FFF2-40B4-BE49-F238E27FC236}">
                <a16:creationId xmlns:a16="http://schemas.microsoft.com/office/drawing/2014/main" id="{1058B4DF-B2D3-4FC4-A1D4-CE2AEC661DF6}"/>
              </a:ext>
            </a:extLst>
          </p:cNvPr>
          <p:cNvGrpSpPr/>
          <p:nvPr/>
        </p:nvGrpSpPr>
        <p:grpSpPr>
          <a:xfrm>
            <a:off x="312466" y="587260"/>
            <a:ext cx="309022" cy="376837"/>
            <a:chOff x="596350" y="929175"/>
            <a:chExt cx="407950" cy="497475"/>
          </a:xfrm>
        </p:grpSpPr>
        <p:sp>
          <p:nvSpPr>
            <p:cNvPr id="6" name="Shape 272">
              <a:extLst>
                <a:ext uri="{FF2B5EF4-FFF2-40B4-BE49-F238E27FC236}">
                  <a16:creationId xmlns:a16="http://schemas.microsoft.com/office/drawing/2014/main" id="{B257C42F-6C60-48CD-BD30-8D3E0FBF38CD}"/>
                </a:ext>
              </a:extLst>
            </p:cNvPr>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 name="Shape 273">
              <a:extLst>
                <a:ext uri="{FF2B5EF4-FFF2-40B4-BE49-F238E27FC236}">
                  <a16:creationId xmlns:a16="http://schemas.microsoft.com/office/drawing/2014/main" id="{DDCC9C7D-D5E6-478C-A31A-7B546E38C675}"/>
                </a:ext>
              </a:extLst>
            </p:cNvPr>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274">
              <a:extLst>
                <a:ext uri="{FF2B5EF4-FFF2-40B4-BE49-F238E27FC236}">
                  <a16:creationId xmlns:a16="http://schemas.microsoft.com/office/drawing/2014/main" id="{F06842F7-431C-4321-96A6-F7954A0AB071}"/>
                </a:ext>
              </a:extLst>
            </p:cNvPr>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275">
              <a:extLst>
                <a:ext uri="{FF2B5EF4-FFF2-40B4-BE49-F238E27FC236}">
                  <a16:creationId xmlns:a16="http://schemas.microsoft.com/office/drawing/2014/main" id="{672B9A6D-3714-49E3-8544-CEE3B2CC1BAD}"/>
                </a:ext>
              </a:extLst>
            </p:cNvPr>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276">
              <a:extLst>
                <a:ext uri="{FF2B5EF4-FFF2-40B4-BE49-F238E27FC236}">
                  <a16:creationId xmlns:a16="http://schemas.microsoft.com/office/drawing/2014/main" id="{FD4E3F17-A8D1-47E4-B935-D4465D52EACE}"/>
                </a:ext>
              </a:extLst>
            </p:cNvPr>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277">
              <a:extLst>
                <a:ext uri="{FF2B5EF4-FFF2-40B4-BE49-F238E27FC236}">
                  <a16:creationId xmlns:a16="http://schemas.microsoft.com/office/drawing/2014/main" id="{D6375F3E-01CA-412D-BA67-20EE4F7020AA}"/>
                </a:ext>
              </a:extLst>
            </p:cNvPr>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278">
              <a:extLst>
                <a:ext uri="{FF2B5EF4-FFF2-40B4-BE49-F238E27FC236}">
                  <a16:creationId xmlns:a16="http://schemas.microsoft.com/office/drawing/2014/main" id="{70E7C127-7B7A-4D7C-9521-133312D07183}"/>
                </a:ext>
              </a:extLst>
            </p:cNvPr>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2299934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CB660-06DE-4EE9-88F5-3FEC524DD6C2}"/>
              </a:ext>
            </a:extLst>
          </p:cNvPr>
          <p:cNvSpPr>
            <a:spLocks noGrp="1"/>
          </p:cNvSpPr>
          <p:nvPr>
            <p:ph type="title"/>
          </p:nvPr>
        </p:nvSpPr>
        <p:spPr/>
        <p:txBody>
          <a:bodyPr/>
          <a:lstStyle/>
          <a:p>
            <a:r>
              <a:rPr lang="en-US" dirty="0"/>
              <a:t>NEW YORK – NY DEC</a:t>
            </a:r>
          </a:p>
        </p:txBody>
      </p:sp>
      <p:sp>
        <p:nvSpPr>
          <p:cNvPr id="4" name="Slide Number Placeholder 3">
            <a:extLst>
              <a:ext uri="{FF2B5EF4-FFF2-40B4-BE49-F238E27FC236}">
                <a16:creationId xmlns:a16="http://schemas.microsoft.com/office/drawing/2014/main" id="{9CA891B0-6586-4FEB-8D80-71021F0D96A4}"/>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16</a:t>
            </a:fld>
            <a:endParaRPr lang="en"/>
          </a:p>
        </p:txBody>
      </p:sp>
      <p:pic>
        <p:nvPicPr>
          <p:cNvPr id="5" name="Picture 4">
            <a:extLst>
              <a:ext uri="{FF2B5EF4-FFF2-40B4-BE49-F238E27FC236}">
                <a16:creationId xmlns:a16="http://schemas.microsoft.com/office/drawing/2014/main" id="{4192CE9A-BA25-4F94-AF12-B7F13C67BCEA}"/>
              </a:ext>
            </a:extLst>
          </p:cNvPr>
          <p:cNvPicPr>
            <a:picLocks noChangeAspect="1"/>
          </p:cNvPicPr>
          <p:nvPr/>
        </p:nvPicPr>
        <p:blipFill rotWithShape="1">
          <a:blip r:embed="rId2"/>
          <a:srcRect b="26206"/>
          <a:stretch/>
        </p:blipFill>
        <p:spPr>
          <a:xfrm>
            <a:off x="232328" y="1347896"/>
            <a:ext cx="6656294" cy="3795604"/>
          </a:xfrm>
          <a:prstGeom prst="rect">
            <a:avLst/>
          </a:prstGeom>
        </p:spPr>
      </p:pic>
      <p:grpSp>
        <p:nvGrpSpPr>
          <p:cNvPr id="7" name="Shape 557">
            <a:extLst>
              <a:ext uri="{FF2B5EF4-FFF2-40B4-BE49-F238E27FC236}">
                <a16:creationId xmlns:a16="http://schemas.microsoft.com/office/drawing/2014/main" id="{D5DD214B-B0B6-4B0F-8709-10116A0563EC}"/>
              </a:ext>
            </a:extLst>
          </p:cNvPr>
          <p:cNvGrpSpPr/>
          <p:nvPr/>
        </p:nvGrpSpPr>
        <p:grpSpPr>
          <a:xfrm>
            <a:off x="232328" y="634534"/>
            <a:ext cx="321028" cy="282282"/>
            <a:chOff x="1929775" y="320925"/>
            <a:chExt cx="423800" cy="372650"/>
          </a:xfrm>
        </p:grpSpPr>
        <p:sp>
          <p:nvSpPr>
            <p:cNvPr id="8" name="Shape 558">
              <a:extLst>
                <a:ext uri="{FF2B5EF4-FFF2-40B4-BE49-F238E27FC236}">
                  <a16:creationId xmlns:a16="http://schemas.microsoft.com/office/drawing/2014/main" id="{7D345FBB-B068-43CE-995B-3FD37B4397BE}"/>
                </a:ext>
              </a:extLst>
            </p:cNvPr>
            <p:cNvSpPr/>
            <p:nvPr/>
          </p:nvSpPr>
          <p:spPr>
            <a:xfrm>
              <a:off x="1929775" y="320925"/>
              <a:ext cx="423800" cy="372650"/>
            </a:xfrm>
            <a:custGeom>
              <a:avLst/>
              <a:gdLst/>
              <a:ahLst/>
              <a:cxnLst/>
              <a:rect l="0" t="0" r="0" b="0"/>
              <a:pathLst>
                <a:path w="16952" h="14906" fill="none" extrusionOk="0">
                  <a:moveTo>
                    <a:pt x="16172" y="0"/>
                  </a:moveTo>
                  <a:lnTo>
                    <a:pt x="780" y="0"/>
                  </a:lnTo>
                  <a:lnTo>
                    <a:pt x="780" y="0"/>
                  </a:lnTo>
                  <a:lnTo>
                    <a:pt x="634" y="25"/>
                  </a:lnTo>
                  <a:lnTo>
                    <a:pt x="488" y="73"/>
                  </a:lnTo>
                  <a:lnTo>
                    <a:pt x="341" y="146"/>
                  </a:lnTo>
                  <a:lnTo>
                    <a:pt x="220" y="244"/>
                  </a:lnTo>
                  <a:lnTo>
                    <a:pt x="122" y="341"/>
                  </a:lnTo>
                  <a:lnTo>
                    <a:pt x="74" y="487"/>
                  </a:lnTo>
                  <a:lnTo>
                    <a:pt x="25" y="634"/>
                  </a:lnTo>
                  <a:lnTo>
                    <a:pt x="0" y="780"/>
                  </a:lnTo>
                  <a:lnTo>
                    <a:pt x="0" y="14126"/>
                  </a:lnTo>
                  <a:lnTo>
                    <a:pt x="0" y="14126"/>
                  </a:lnTo>
                  <a:lnTo>
                    <a:pt x="25" y="14272"/>
                  </a:lnTo>
                  <a:lnTo>
                    <a:pt x="74" y="14418"/>
                  </a:lnTo>
                  <a:lnTo>
                    <a:pt x="122" y="14565"/>
                  </a:lnTo>
                  <a:lnTo>
                    <a:pt x="220" y="14662"/>
                  </a:lnTo>
                  <a:lnTo>
                    <a:pt x="341" y="14759"/>
                  </a:lnTo>
                  <a:lnTo>
                    <a:pt x="488" y="14832"/>
                  </a:lnTo>
                  <a:lnTo>
                    <a:pt x="634" y="14881"/>
                  </a:lnTo>
                  <a:lnTo>
                    <a:pt x="780" y="14906"/>
                  </a:lnTo>
                  <a:lnTo>
                    <a:pt x="16172" y="14906"/>
                  </a:lnTo>
                  <a:lnTo>
                    <a:pt x="16172" y="14906"/>
                  </a:lnTo>
                  <a:lnTo>
                    <a:pt x="16318" y="14881"/>
                  </a:lnTo>
                  <a:lnTo>
                    <a:pt x="16464" y="14832"/>
                  </a:lnTo>
                  <a:lnTo>
                    <a:pt x="16611" y="14759"/>
                  </a:lnTo>
                  <a:lnTo>
                    <a:pt x="16732" y="14662"/>
                  </a:lnTo>
                  <a:lnTo>
                    <a:pt x="16830" y="14565"/>
                  </a:lnTo>
                  <a:lnTo>
                    <a:pt x="16878" y="14418"/>
                  </a:lnTo>
                  <a:lnTo>
                    <a:pt x="16927" y="14272"/>
                  </a:lnTo>
                  <a:lnTo>
                    <a:pt x="16952" y="14126"/>
                  </a:lnTo>
                  <a:lnTo>
                    <a:pt x="16952" y="780"/>
                  </a:lnTo>
                  <a:lnTo>
                    <a:pt x="16952" y="780"/>
                  </a:lnTo>
                  <a:lnTo>
                    <a:pt x="16927" y="634"/>
                  </a:lnTo>
                  <a:lnTo>
                    <a:pt x="16878" y="487"/>
                  </a:lnTo>
                  <a:lnTo>
                    <a:pt x="16830" y="341"/>
                  </a:lnTo>
                  <a:lnTo>
                    <a:pt x="16732" y="244"/>
                  </a:lnTo>
                  <a:lnTo>
                    <a:pt x="16611" y="146"/>
                  </a:lnTo>
                  <a:lnTo>
                    <a:pt x="16464" y="73"/>
                  </a:lnTo>
                  <a:lnTo>
                    <a:pt x="16318" y="25"/>
                  </a:lnTo>
                  <a:lnTo>
                    <a:pt x="16172" y="0"/>
                  </a:lnTo>
                  <a:lnTo>
                    <a:pt x="1617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559">
              <a:extLst>
                <a:ext uri="{FF2B5EF4-FFF2-40B4-BE49-F238E27FC236}">
                  <a16:creationId xmlns:a16="http://schemas.microsoft.com/office/drawing/2014/main" id="{78B40CF1-8FC1-4DED-8722-C0B7B8105F13}"/>
                </a:ext>
              </a:extLst>
            </p:cNvPr>
            <p:cNvSpPr/>
            <p:nvPr/>
          </p:nvSpPr>
          <p:spPr>
            <a:xfrm>
              <a:off x="1954125" y="345275"/>
              <a:ext cx="375100" cy="323950"/>
            </a:xfrm>
            <a:custGeom>
              <a:avLst/>
              <a:gdLst/>
              <a:ahLst/>
              <a:cxnLst/>
              <a:rect l="0" t="0" r="0" b="0"/>
              <a:pathLst>
                <a:path w="15004" h="12958" fill="none" extrusionOk="0">
                  <a:moveTo>
                    <a:pt x="15003" y="12957"/>
                  </a:moveTo>
                  <a:lnTo>
                    <a:pt x="1" y="12957"/>
                  </a:lnTo>
                  <a:lnTo>
                    <a:pt x="1" y="0"/>
                  </a:lnTo>
                  <a:lnTo>
                    <a:pt x="15003" y="0"/>
                  </a:lnTo>
                  <a:lnTo>
                    <a:pt x="15003" y="12957"/>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560">
              <a:extLst>
                <a:ext uri="{FF2B5EF4-FFF2-40B4-BE49-F238E27FC236}">
                  <a16:creationId xmlns:a16="http://schemas.microsoft.com/office/drawing/2014/main" id="{6A1BF149-738A-4B05-816A-D9BAC07A7A61}"/>
                </a:ext>
              </a:extLst>
            </p:cNvPr>
            <p:cNvSpPr/>
            <p:nvPr/>
          </p:nvSpPr>
          <p:spPr>
            <a:xfrm>
              <a:off x="2162375" y="534625"/>
              <a:ext cx="146750" cy="113275"/>
            </a:xfrm>
            <a:custGeom>
              <a:avLst/>
              <a:gdLst/>
              <a:ahLst/>
              <a:cxnLst/>
              <a:rect l="0" t="0" r="0" b="0"/>
              <a:pathLst>
                <a:path w="5870" h="4531" fill="none" extrusionOk="0">
                  <a:moveTo>
                    <a:pt x="0" y="2266"/>
                  </a:moveTo>
                  <a:lnTo>
                    <a:pt x="1534" y="244"/>
                  </a:lnTo>
                  <a:lnTo>
                    <a:pt x="1534" y="244"/>
                  </a:lnTo>
                  <a:lnTo>
                    <a:pt x="1632" y="147"/>
                  </a:lnTo>
                  <a:lnTo>
                    <a:pt x="1754" y="50"/>
                  </a:lnTo>
                  <a:lnTo>
                    <a:pt x="1875" y="1"/>
                  </a:lnTo>
                  <a:lnTo>
                    <a:pt x="2022" y="1"/>
                  </a:lnTo>
                  <a:lnTo>
                    <a:pt x="2143" y="1"/>
                  </a:lnTo>
                  <a:lnTo>
                    <a:pt x="2289" y="50"/>
                  </a:lnTo>
                  <a:lnTo>
                    <a:pt x="2411" y="147"/>
                  </a:lnTo>
                  <a:lnTo>
                    <a:pt x="2509" y="244"/>
                  </a:lnTo>
                  <a:lnTo>
                    <a:pt x="5870" y="453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561">
              <a:extLst>
                <a:ext uri="{FF2B5EF4-FFF2-40B4-BE49-F238E27FC236}">
                  <a16:creationId xmlns:a16="http://schemas.microsoft.com/office/drawing/2014/main" id="{DF31D3FF-8B99-47A4-A0AD-3411A638DFD1}"/>
                </a:ext>
              </a:extLst>
            </p:cNvPr>
            <p:cNvSpPr/>
            <p:nvPr/>
          </p:nvSpPr>
          <p:spPr>
            <a:xfrm>
              <a:off x="1974225" y="468875"/>
              <a:ext cx="232600" cy="179025"/>
            </a:xfrm>
            <a:custGeom>
              <a:avLst/>
              <a:gdLst/>
              <a:ahLst/>
              <a:cxnLst/>
              <a:rect l="0" t="0" r="0" b="0"/>
              <a:pathLst>
                <a:path w="9304" h="7161" fill="none" extrusionOk="0">
                  <a:moveTo>
                    <a:pt x="0" y="3995"/>
                  </a:moveTo>
                  <a:lnTo>
                    <a:pt x="2923" y="244"/>
                  </a:lnTo>
                  <a:lnTo>
                    <a:pt x="2923" y="244"/>
                  </a:lnTo>
                  <a:lnTo>
                    <a:pt x="3020" y="147"/>
                  </a:lnTo>
                  <a:lnTo>
                    <a:pt x="3142" y="49"/>
                  </a:lnTo>
                  <a:lnTo>
                    <a:pt x="3264" y="1"/>
                  </a:lnTo>
                  <a:lnTo>
                    <a:pt x="3410" y="1"/>
                  </a:lnTo>
                  <a:lnTo>
                    <a:pt x="3532" y="1"/>
                  </a:lnTo>
                  <a:lnTo>
                    <a:pt x="3678" y="49"/>
                  </a:lnTo>
                  <a:lnTo>
                    <a:pt x="3800" y="147"/>
                  </a:lnTo>
                  <a:lnTo>
                    <a:pt x="3897" y="244"/>
                  </a:lnTo>
                  <a:lnTo>
                    <a:pt x="9304" y="716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562">
              <a:extLst>
                <a:ext uri="{FF2B5EF4-FFF2-40B4-BE49-F238E27FC236}">
                  <a16:creationId xmlns:a16="http://schemas.microsoft.com/office/drawing/2014/main" id="{F74977DE-9168-4430-B43A-38AB1261782E}"/>
                </a:ext>
              </a:extLst>
            </p:cNvPr>
            <p:cNvSpPr/>
            <p:nvPr/>
          </p:nvSpPr>
          <p:spPr>
            <a:xfrm>
              <a:off x="2169675" y="396425"/>
              <a:ext cx="97450" cy="97450"/>
            </a:xfrm>
            <a:custGeom>
              <a:avLst/>
              <a:gdLst/>
              <a:ahLst/>
              <a:cxnLst/>
              <a:rect l="0" t="0" r="0" b="0"/>
              <a:pathLst>
                <a:path w="3898" h="3898" fill="none" extrusionOk="0">
                  <a:moveTo>
                    <a:pt x="1949" y="3897"/>
                  </a:moveTo>
                  <a:lnTo>
                    <a:pt x="1949" y="3897"/>
                  </a:lnTo>
                  <a:lnTo>
                    <a:pt x="1754" y="3897"/>
                  </a:lnTo>
                  <a:lnTo>
                    <a:pt x="1559" y="3873"/>
                  </a:lnTo>
                  <a:lnTo>
                    <a:pt x="1364" y="3824"/>
                  </a:lnTo>
                  <a:lnTo>
                    <a:pt x="1194" y="3751"/>
                  </a:lnTo>
                  <a:lnTo>
                    <a:pt x="1023" y="3678"/>
                  </a:lnTo>
                  <a:lnTo>
                    <a:pt x="853" y="3580"/>
                  </a:lnTo>
                  <a:lnTo>
                    <a:pt x="707" y="3459"/>
                  </a:lnTo>
                  <a:lnTo>
                    <a:pt x="560" y="3337"/>
                  </a:lnTo>
                  <a:lnTo>
                    <a:pt x="439" y="3191"/>
                  </a:lnTo>
                  <a:lnTo>
                    <a:pt x="317" y="3045"/>
                  </a:lnTo>
                  <a:lnTo>
                    <a:pt x="220" y="2874"/>
                  </a:lnTo>
                  <a:lnTo>
                    <a:pt x="146" y="2704"/>
                  </a:lnTo>
                  <a:lnTo>
                    <a:pt x="73" y="2533"/>
                  </a:lnTo>
                  <a:lnTo>
                    <a:pt x="25" y="2338"/>
                  </a:lnTo>
                  <a:lnTo>
                    <a:pt x="0" y="2168"/>
                  </a:lnTo>
                  <a:lnTo>
                    <a:pt x="0" y="1949"/>
                  </a:lnTo>
                  <a:lnTo>
                    <a:pt x="0" y="1949"/>
                  </a:lnTo>
                  <a:lnTo>
                    <a:pt x="0" y="1754"/>
                  </a:lnTo>
                  <a:lnTo>
                    <a:pt x="25" y="1559"/>
                  </a:lnTo>
                  <a:lnTo>
                    <a:pt x="73" y="1389"/>
                  </a:lnTo>
                  <a:lnTo>
                    <a:pt x="146" y="1194"/>
                  </a:lnTo>
                  <a:lnTo>
                    <a:pt x="220" y="1023"/>
                  </a:lnTo>
                  <a:lnTo>
                    <a:pt x="317" y="877"/>
                  </a:lnTo>
                  <a:lnTo>
                    <a:pt x="439" y="707"/>
                  </a:lnTo>
                  <a:lnTo>
                    <a:pt x="560" y="585"/>
                  </a:lnTo>
                  <a:lnTo>
                    <a:pt x="707" y="463"/>
                  </a:lnTo>
                  <a:lnTo>
                    <a:pt x="853" y="341"/>
                  </a:lnTo>
                  <a:lnTo>
                    <a:pt x="1023" y="244"/>
                  </a:lnTo>
                  <a:lnTo>
                    <a:pt x="1194" y="171"/>
                  </a:lnTo>
                  <a:lnTo>
                    <a:pt x="1364" y="98"/>
                  </a:lnTo>
                  <a:lnTo>
                    <a:pt x="1559" y="49"/>
                  </a:lnTo>
                  <a:lnTo>
                    <a:pt x="1754" y="25"/>
                  </a:lnTo>
                  <a:lnTo>
                    <a:pt x="1949" y="0"/>
                  </a:lnTo>
                  <a:lnTo>
                    <a:pt x="1949" y="0"/>
                  </a:lnTo>
                  <a:lnTo>
                    <a:pt x="2144" y="25"/>
                  </a:lnTo>
                  <a:lnTo>
                    <a:pt x="2338" y="49"/>
                  </a:lnTo>
                  <a:lnTo>
                    <a:pt x="2533" y="98"/>
                  </a:lnTo>
                  <a:lnTo>
                    <a:pt x="2704" y="171"/>
                  </a:lnTo>
                  <a:lnTo>
                    <a:pt x="2874" y="244"/>
                  </a:lnTo>
                  <a:lnTo>
                    <a:pt x="3020" y="341"/>
                  </a:lnTo>
                  <a:lnTo>
                    <a:pt x="3191" y="463"/>
                  </a:lnTo>
                  <a:lnTo>
                    <a:pt x="3313" y="585"/>
                  </a:lnTo>
                  <a:lnTo>
                    <a:pt x="3459" y="707"/>
                  </a:lnTo>
                  <a:lnTo>
                    <a:pt x="3556" y="877"/>
                  </a:lnTo>
                  <a:lnTo>
                    <a:pt x="3654" y="1023"/>
                  </a:lnTo>
                  <a:lnTo>
                    <a:pt x="3727" y="1194"/>
                  </a:lnTo>
                  <a:lnTo>
                    <a:pt x="3800" y="1389"/>
                  </a:lnTo>
                  <a:lnTo>
                    <a:pt x="3848" y="1559"/>
                  </a:lnTo>
                  <a:lnTo>
                    <a:pt x="3873" y="1754"/>
                  </a:lnTo>
                  <a:lnTo>
                    <a:pt x="3897" y="1949"/>
                  </a:lnTo>
                  <a:lnTo>
                    <a:pt x="3897" y="1949"/>
                  </a:lnTo>
                  <a:lnTo>
                    <a:pt x="3873" y="2168"/>
                  </a:lnTo>
                  <a:lnTo>
                    <a:pt x="3848" y="2338"/>
                  </a:lnTo>
                  <a:lnTo>
                    <a:pt x="3800" y="2533"/>
                  </a:lnTo>
                  <a:lnTo>
                    <a:pt x="3727" y="2704"/>
                  </a:lnTo>
                  <a:lnTo>
                    <a:pt x="3654" y="2874"/>
                  </a:lnTo>
                  <a:lnTo>
                    <a:pt x="3556" y="3045"/>
                  </a:lnTo>
                  <a:lnTo>
                    <a:pt x="3459" y="3191"/>
                  </a:lnTo>
                  <a:lnTo>
                    <a:pt x="3313" y="3337"/>
                  </a:lnTo>
                  <a:lnTo>
                    <a:pt x="3191" y="3459"/>
                  </a:lnTo>
                  <a:lnTo>
                    <a:pt x="3020" y="3580"/>
                  </a:lnTo>
                  <a:lnTo>
                    <a:pt x="2874" y="3678"/>
                  </a:lnTo>
                  <a:lnTo>
                    <a:pt x="2704" y="3751"/>
                  </a:lnTo>
                  <a:lnTo>
                    <a:pt x="2533" y="3824"/>
                  </a:lnTo>
                  <a:lnTo>
                    <a:pt x="2338" y="3873"/>
                  </a:lnTo>
                  <a:lnTo>
                    <a:pt x="2144" y="3897"/>
                  </a:lnTo>
                  <a:lnTo>
                    <a:pt x="1949" y="3897"/>
                  </a:lnTo>
                  <a:lnTo>
                    <a:pt x="1949" y="3897"/>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2308783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C76D6-FF13-41FA-A5EF-1B6CB0F53BF7}"/>
              </a:ext>
            </a:extLst>
          </p:cNvPr>
          <p:cNvSpPr>
            <a:spLocks noGrp="1"/>
          </p:cNvSpPr>
          <p:nvPr>
            <p:ph type="title"/>
          </p:nvPr>
        </p:nvSpPr>
        <p:spPr/>
        <p:txBody>
          <a:bodyPr/>
          <a:lstStyle/>
          <a:p>
            <a:r>
              <a:rPr lang="en-US" dirty="0"/>
              <a:t>PENNSYLVANIA  </a:t>
            </a:r>
          </a:p>
        </p:txBody>
      </p:sp>
      <p:sp>
        <p:nvSpPr>
          <p:cNvPr id="3" name="Text Placeholder 2">
            <a:extLst>
              <a:ext uri="{FF2B5EF4-FFF2-40B4-BE49-F238E27FC236}">
                <a16:creationId xmlns:a16="http://schemas.microsoft.com/office/drawing/2014/main" id="{DFEE42B0-02FB-4748-B9C1-BC915FAD5815}"/>
              </a:ext>
            </a:extLst>
          </p:cNvPr>
          <p:cNvSpPr>
            <a:spLocks noGrp="1"/>
          </p:cNvSpPr>
          <p:nvPr>
            <p:ph type="body" idx="1"/>
          </p:nvPr>
        </p:nvSpPr>
        <p:spPr/>
        <p:txBody>
          <a:bodyPr/>
          <a:lstStyle/>
          <a:p>
            <a:r>
              <a:rPr lang="en-US" dirty="0"/>
              <a:t>Received a status update from PA DCNR, who does not receive CBIG/CBRAP funding, have received email responses from PA DEP, expecting further follow-up. </a:t>
            </a:r>
          </a:p>
        </p:txBody>
      </p:sp>
      <p:sp>
        <p:nvSpPr>
          <p:cNvPr id="4" name="Slide Number Placeholder 3">
            <a:extLst>
              <a:ext uri="{FF2B5EF4-FFF2-40B4-BE49-F238E27FC236}">
                <a16:creationId xmlns:a16="http://schemas.microsoft.com/office/drawing/2014/main" id="{84EC5B94-7775-4F84-862E-5FAD682FBEB0}"/>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17</a:t>
            </a:fld>
            <a:endParaRPr lang="en"/>
          </a:p>
        </p:txBody>
      </p:sp>
      <p:grpSp>
        <p:nvGrpSpPr>
          <p:cNvPr id="6" name="Shape 271">
            <a:extLst>
              <a:ext uri="{FF2B5EF4-FFF2-40B4-BE49-F238E27FC236}">
                <a16:creationId xmlns:a16="http://schemas.microsoft.com/office/drawing/2014/main" id="{E8D1CC2B-05B8-4D68-ABB6-A75900AF3815}"/>
              </a:ext>
            </a:extLst>
          </p:cNvPr>
          <p:cNvGrpSpPr/>
          <p:nvPr/>
        </p:nvGrpSpPr>
        <p:grpSpPr>
          <a:xfrm>
            <a:off x="312466" y="587260"/>
            <a:ext cx="309022" cy="376837"/>
            <a:chOff x="596350" y="929175"/>
            <a:chExt cx="407950" cy="497475"/>
          </a:xfrm>
        </p:grpSpPr>
        <p:sp>
          <p:nvSpPr>
            <p:cNvPr id="7" name="Shape 272">
              <a:extLst>
                <a:ext uri="{FF2B5EF4-FFF2-40B4-BE49-F238E27FC236}">
                  <a16:creationId xmlns:a16="http://schemas.microsoft.com/office/drawing/2014/main" id="{9CB88D14-1B61-41E3-8783-BB3F8F23753E}"/>
                </a:ext>
              </a:extLst>
            </p:cNvPr>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273">
              <a:extLst>
                <a:ext uri="{FF2B5EF4-FFF2-40B4-BE49-F238E27FC236}">
                  <a16:creationId xmlns:a16="http://schemas.microsoft.com/office/drawing/2014/main" id="{50F5B70A-A6AE-41E7-A4E9-5E73BFD519B3}"/>
                </a:ext>
              </a:extLst>
            </p:cNvPr>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274">
              <a:extLst>
                <a:ext uri="{FF2B5EF4-FFF2-40B4-BE49-F238E27FC236}">
                  <a16:creationId xmlns:a16="http://schemas.microsoft.com/office/drawing/2014/main" id="{818B0B51-F893-4F27-BF53-EF5AE97C121C}"/>
                </a:ext>
              </a:extLst>
            </p:cNvPr>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275">
              <a:extLst>
                <a:ext uri="{FF2B5EF4-FFF2-40B4-BE49-F238E27FC236}">
                  <a16:creationId xmlns:a16="http://schemas.microsoft.com/office/drawing/2014/main" id="{B1D6A420-DD6D-4028-820A-90BCA8F0B33D}"/>
                </a:ext>
              </a:extLst>
            </p:cNvPr>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276">
              <a:extLst>
                <a:ext uri="{FF2B5EF4-FFF2-40B4-BE49-F238E27FC236}">
                  <a16:creationId xmlns:a16="http://schemas.microsoft.com/office/drawing/2014/main" id="{4D56698A-CB83-477B-8B6C-A5389BAFC1C0}"/>
                </a:ext>
              </a:extLst>
            </p:cNvPr>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277">
              <a:extLst>
                <a:ext uri="{FF2B5EF4-FFF2-40B4-BE49-F238E27FC236}">
                  <a16:creationId xmlns:a16="http://schemas.microsoft.com/office/drawing/2014/main" id="{B1928D3B-6CCE-4ED9-8E0B-5B67561BA369}"/>
                </a:ext>
              </a:extLst>
            </p:cNvPr>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278">
              <a:extLst>
                <a:ext uri="{FF2B5EF4-FFF2-40B4-BE49-F238E27FC236}">
                  <a16:creationId xmlns:a16="http://schemas.microsoft.com/office/drawing/2014/main" id="{4CFCDFDB-95DA-4230-8C00-644267336141}"/>
                </a:ext>
              </a:extLst>
            </p:cNvPr>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1884763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CBC6C4-6C50-4414-A509-5CC65990B6B9}"/>
              </a:ext>
            </a:extLst>
          </p:cNvPr>
          <p:cNvSpPr>
            <a:spLocks noGrp="1"/>
          </p:cNvSpPr>
          <p:nvPr>
            <p:ph type="title"/>
          </p:nvPr>
        </p:nvSpPr>
        <p:spPr/>
        <p:txBody>
          <a:bodyPr/>
          <a:lstStyle/>
          <a:p>
            <a:r>
              <a:rPr lang="en-US" dirty="0"/>
              <a:t>VIRGINIA </a:t>
            </a:r>
          </a:p>
        </p:txBody>
      </p:sp>
      <p:sp>
        <p:nvSpPr>
          <p:cNvPr id="3" name="Text Placeholder 2">
            <a:extLst>
              <a:ext uri="{FF2B5EF4-FFF2-40B4-BE49-F238E27FC236}">
                <a16:creationId xmlns:a16="http://schemas.microsoft.com/office/drawing/2014/main" id="{78EA42A6-2C31-4653-A6DB-6A560F065FC5}"/>
              </a:ext>
            </a:extLst>
          </p:cNvPr>
          <p:cNvSpPr>
            <a:spLocks noGrp="1"/>
          </p:cNvSpPr>
          <p:nvPr>
            <p:ph type="body" idx="1"/>
          </p:nvPr>
        </p:nvSpPr>
        <p:spPr/>
        <p:txBody>
          <a:bodyPr/>
          <a:lstStyle/>
          <a:p>
            <a:r>
              <a:rPr lang="en-US" dirty="0"/>
              <a:t>Will receive a response from Deputy Secretary Ann Jennings on Virginia’s status updates.</a:t>
            </a:r>
          </a:p>
        </p:txBody>
      </p:sp>
      <p:sp>
        <p:nvSpPr>
          <p:cNvPr id="4" name="Slide Number Placeholder 3">
            <a:extLst>
              <a:ext uri="{FF2B5EF4-FFF2-40B4-BE49-F238E27FC236}">
                <a16:creationId xmlns:a16="http://schemas.microsoft.com/office/drawing/2014/main" id="{A17F93D8-E770-4EA7-943F-F40C615FE5FB}"/>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18</a:t>
            </a:fld>
            <a:endParaRPr lang="en"/>
          </a:p>
        </p:txBody>
      </p:sp>
      <p:grpSp>
        <p:nvGrpSpPr>
          <p:cNvPr id="5" name="Shape 271">
            <a:extLst>
              <a:ext uri="{FF2B5EF4-FFF2-40B4-BE49-F238E27FC236}">
                <a16:creationId xmlns:a16="http://schemas.microsoft.com/office/drawing/2014/main" id="{48CC5A22-0CA2-4319-B6E5-28E610A9C1E9}"/>
              </a:ext>
            </a:extLst>
          </p:cNvPr>
          <p:cNvGrpSpPr/>
          <p:nvPr/>
        </p:nvGrpSpPr>
        <p:grpSpPr>
          <a:xfrm>
            <a:off x="312466" y="587260"/>
            <a:ext cx="309022" cy="376837"/>
            <a:chOff x="596350" y="929175"/>
            <a:chExt cx="407950" cy="497475"/>
          </a:xfrm>
        </p:grpSpPr>
        <p:sp>
          <p:nvSpPr>
            <p:cNvPr id="6" name="Shape 272">
              <a:extLst>
                <a:ext uri="{FF2B5EF4-FFF2-40B4-BE49-F238E27FC236}">
                  <a16:creationId xmlns:a16="http://schemas.microsoft.com/office/drawing/2014/main" id="{EDB12492-03A7-459F-B188-1A0A7F3536FF}"/>
                </a:ext>
              </a:extLst>
            </p:cNvPr>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 name="Shape 273">
              <a:extLst>
                <a:ext uri="{FF2B5EF4-FFF2-40B4-BE49-F238E27FC236}">
                  <a16:creationId xmlns:a16="http://schemas.microsoft.com/office/drawing/2014/main" id="{EA67021E-9088-4811-AE35-A60C216AD268}"/>
                </a:ext>
              </a:extLst>
            </p:cNvPr>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274">
              <a:extLst>
                <a:ext uri="{FF2B5EF4-FFF2-40B4-BE49-F238E27FC236}">
                  <a16:creationId xmlns:a16="http://schemas.microsoft.com/office/drawing/2014/main" id="{86CA5552-C028-4F4A-AED5-526FFEFD5702}"/>
                </a:ext>
              </a:extLst>
            </p:cNvPr>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275">
              <a:extLst>
                <a:ext uri="{FF2B5EF4-FFF2-40B4-BE49-F238E27FC236}">
                  <a16:creationId xmlns:a16="http://schemas.microsoft.com/office/drawing/2014/main" id="{F1EA4C49-46FE-4231-951E-9A62F73C95C0}"/>
                </a:ext>
              </a:extLst>
            </p:cNvPr>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276">
              <a:extLst>
                <a:ext uri="{FF2B5EF4-FFF2-40B4-BE49-F238E27FC236}">
                  <a16:creationId xmlns:a16="http://schemas.microsoft.com/office/drawing/2014/main" id="{00DE7B04-B21F-4661-8FD1-AC83F9D4FD44}"/>
                </a:ext>
              </a:extLst>
            </p:cNvPr>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277">
              <a:extLst>
                <a:ext uri="{FF2B5EF4-FFF2-40B4-BE49-F238E27FC236}">
                  <a16:creationId xmlns:a16="http://schemas.microsoft.com/office/drawing/2014/main" id="{5CAD560B-D065-4518-BC92-B6EB06176010}"/>
                </a:ext>
              </a:extLst>
            </p:cNvPr>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278">
              <a:extLst>
                <a:ext uri="{FF2B5EF4-FFF2-40B4-BE49-F238E27FC236}">
                  <a16:creationId xmlns:a16="http://schemas.microsoft.com/office/drawing/2014/main" id="{C4E54CD7-FF43-421A-BC6C-0775CC29317E}"/>
                </a:ext>
              </a:extLst>
            </p:cNvPr>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16905930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3E46F-AF2A-4470-A77E-2CADCC29595F}"/>
              </a:ext>
            </a:extLst>
          </p:cNvPr>
          <p:cNvSpPr>
            <a:spLocks noGrp="1"/>
          </p:cNvSpPr>
          <p:nvPr>
            <p:ph type="title"/>
          </p:nvPr>
        </p:nvSpPr>
        <p:spPr/>
        <p:txBody>
          <a:bodyPr/>
          <a:lstStyle/>
          <a:p>
            <a:r>
              <a:rPr lang="en-US" dirty="0"/>
              <a:t>WEST VIRGINIA – WV DEP</a:t>
            </a:r>
          </a:p>
        </p:txBody>
      </p:sp>
      <p:sp>
        <p:nvSpPr>
          <p:cNvPr id="3" name="Text Placeholder 2">
            <a:extLst>
              <a:ext uri="{FF2B5EF4-FFF2-40B4-BE49-F238E27FC236}">
                <a16:creationId xmlns:a16="http://schemas.microsoft.com/office/drawing/2014/main" id="{85833466-AB80-4F1B-B5D1-1DBCA9DEB896}"/>
              </a:ext>
            </a:extLst>
          </p:cNvPr>
          <p:cNvSpPr>
            <a:spLocks noGrp="1"/>
          </p:cNvSpPr>
          <p:nvPr>
            <p:ph type="body" idx="1"/>
          </p:nvPr>
        </p:nvSpPr>
        <p:spPr>
          <a:xfrm>
            <a:off x="0" y="1327350"/>
            <a:ext cx="9037209" cy="3145500"/>
          </a:xfrm>
        </p:spPr>
        <p:txBody>
          <a:bodyPr/>
          <a:lstStyle/>
          <a:p>
            <a:pPr marL="76200" indent="0">
              <a:buNone/>
            </a:pPr>
            <a:r>
              <a:rPr lang="en-US" sz="1200" b="1" dirty="0"/>
              <a:t>Language to be added to WV Chesapeake Bay </a:t>
            </a:r>
            <a:r>
              <a:rPr lang="en-US" sz="1200" b="1" dirty="0" err="1"/>
              <a:t>Subgrant</a:t>
            </a:r>
            <a:r>
              <a:rPr lang="en-US" sz="1200" b="1" dirty="0"/>
              <a:t> Conditions Document:</a:t>
            </a:r>
          </a:p>
          <a:p>
            <a:pPr marL="76200" indent="0">
              <a:buNone/>
            </a:pPr>
            <a:r>
              <a:rPr lang="en-US" sz="1200" dirty="0"/>
              <a:t>Addressing Diversity in Work Plans</a:t>
            </a:r>
          </a:p>
          <a:p>
            <a:r>
              <a:rPr lang="en-US" sz="1200" dirty="0"/>
              <a:t>Consistent with the Chesapeake Bay Program’s Diversity Outcome Management Strategy (www.chesapeakebay.net/managementstrategies), sub-awards are asked to Identify minority stakeholder groups that are not currently represented in the leadership, decision making and implementation of conservation and restoration activities, and create meaningful opportunities and programs to recruit and engage them in WV’s partnership efforts.</a:t>
            </a:r>
          </a:p>
          <a:p>
            <a:r>
              <a:rPr lang="en-US" sz="1200" dirty="0"/>
              <a:t>Diversity is defined as: “Expanding the diversity of the workforce and participants in restoration and conservation activities means to include a wide range of people of all races, income levels, faiths, genders, ages, sexual orientations and disabilities, along with other diverse groups. For this effort to be successful it will require us to honor the culture, history and social concerns of local populations and communities.”</a:t>
            </a:r>
          </a:p>
          <a:p>
            <a:r>
              <a:rPr lang="en-US" sz="1200" dirty="0"/>
              <a:t>Sub-awards are further encouraged to use the new EPA environmental justice screening and mapping tool, “EJSCREEN” (ejscreen.epa.gov/mapper/index.html) to help them in targeting Bay restoration funding to diverse communities and areas of potential environmental justice concerns. Environmental justice is the fair treatment and meaningful involvement of all people regardless of race, color, national origin, or income, with respect to the development, implementation, and enforcement of environmental laws, regulations, and policies.</a:t>
            </a:r>
          </a:p>
        </p:txBody>
      </p:sp>
      <p:sp>
        <p:nvSpPr>
          <p:cNvPr id="4" name="Slide Number Placeholder 3">
            <a:extLst>
              <a:ext uri="{FF2B5EF4-FFF2-40B4-BE49-F238E27FC236}">
                <a16:creationId xmlns:a16="http://schemas.microsoft.com/office/drawing/2014/main" id="{AD1286FF-C376-4519-A8A0-F8AF1FE64B81}"/>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19</a:t>
            </a:fld>
            <a:endParaRPr lang="en"/>
          </a:p>
        </p:txBody>
      </p:sp>
      <p:grpSp>
        <p:nvGrpSpPr>
          <p:cNvPr id="5" name="Shape 271">
            <a:extLst>
              <a:ext uri="{FF2B5EF4-FFF2-40B4-BE49-F238E27FC236}">
                <a16:creationId xmlns:a16="http://schemas.microsoft.com/office/drawing/2014/main" id="{761D0A34-F73D-44FF-AE5C-CB338058D456}"/>
              </a:ext>
            </a:extLst>
          </p:cNvPr>
          <p:cNvGrpSpPr/>
          <p:nvPr/>
        </p:nvGrpSpPr>
        <p:grpSpPr>
          <a:xfrm>
            <a:off x="312466" y="587260"/>
            <a:ext cx="309022" cy="376837"/>
            <a:chOff x="596350" y="929175"/>
            <a:chExt cx="407950" cy="497475"/>
          </a:xfrm>
        </p:grpSpPr>
        <p:sp>
          <p:nvSpPr>
            <p:cNvPr id="6" name="Shape 272">
              <a:extLst>
                <a:ext uri="{FF2B5EF4-FFF2-40B4-BE49-F238E27FC236}">
                  <a16:creationId xmlns:a16="http://schemas.microsoft.com/office/drawing/2014/main" id="{21A069B7-D9DD-4435-8130-20B0AE3CABBE}"/>
                </a:ext>
              </a:extLst>
            </p:cNvPr>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 name="Shape 273">
              <a:extLst>
                <a:ext uri="{FF2B5EF4-FFF2-40B4-BE49-F238E27FC236}">
                  <a16:creationId xmlns:a16="http://schemas.microsoft.com/office/drawing/2014/main" id="{D0359C18-D388-4AB1-B880-097FAD4777C8}"/>
                </a:ext>
              </a:extLst>
            </p:cNvPr>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274">
              <a:extLst>
                <a:ext uri="{FF2B5EF4-FFF2-40B4-BE49-F238E27FC236}">
                  <a16:creationId xmlns:a16="http://schemas.microsoft.com/office/drawing/2014/main" id="{81C919FA-57B0-4681-982B-CEB6D2B3FFEF}"/>
                </a:ext>
              </a:extLst>
            </p:cNvPr>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275">
              <a:extLst>
                <a:ext uri="{FF2B5EF4-FFF2-40B4-BE49-F238E27FC236}">
                  <a16:creationId xmlns:a16="http://schemas.microsoft.com/office/drawing/2014/main" id="{371FCEE8-6E8F-45CF-89D1-A27494AB1C9F}"/>
                </a:ext>
              </a:extLst>
            </p:cNvPr>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276">
              <a:extLst>
                <a:ext uri="{FF2B5EF4-FFF2-40B4-BE49-F238E27FC236}">
                  <a16:creationId xmlns:a16="http://schemas.microsoft.com/office/drawing/2014/main" id="{16BE8326-B1F9-457C-8599-855D044DE1BD}"/>
                </a:ext>
              </a:extLst>
            </p:cNvPr>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277">
              <a:extLst>
                <a:ext uri="{FF2B5EF4-FFF2-40B4-BE49-F238E27FC236}">
                  <a16:creationId xmlns:a16="http://schemas.microsoft.com/office/drawing/2014/main" id="{7A5567BA-2915-498B-B467-EFBFE1334FFF}"/>
                </a:ext>
              </a:extLst>
            </p:cNvPr>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278">
              <a:extLst>
                <a:ext uri="{FF2B5EF4-FFF2-40B4-BE49-F238E27FC236}">
                  <a16:creationId xmlns:a16="http://schemas.microsoft.com/office/drawing/2014/main" id="{2E7734F7-5FA1-4588-AAC6-ACB129E9080E}"/>
                </a:ext>
              </a:extLst>
            </p:cNvPr>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2894710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B92EB-FCD5-4105-8EF8-7A45E99FB5E4}"/>
              </a:ext>
            </a:extLst>
          </p:cNvPr>
          <p:cNvSpPr>
            <a:spLocks noGrp="1"/>
          </p:cNvSpPr>
          <p:nvPr>
            <p:ph type="title"/>
          </p:nvPr>
        </p:nvSpPr>
        <p:spPr/>
        <p:txBody>
          <a:bodyPr/>
          <a:lstStyle/>
          <a:p>
            <a:r>
              <a:rPr lang="en-US" dirty="0"/>
              <a:t>OUTLINE</a:t>
            </a:r>
          </a:p>
        </p:txBody>
      </p:sp>
      <p:sp>
        <p:nvSpPr>
          <p:cNvPr id="3" name="Text Placeholder 2">
            <a:extLst>
              <a:ext uri="{FF2B5EF4-FFF2-40B4-BE49-F238E27FC236}">
                <a16:creationId xmlns:a16="http://schemas.microsoft.com/office/drawing/2014/main" id="{68ED9165-516A-49AA-963A-6AEF9E6D218E}"/>
              </a:ext>
            </a:extLst>
          </p:cNvPr>
          <p:cNvSpPr>
            <a:spLocks noGrp="1"/>
          </p:cNvSpPr>
          <p:nvPr>
            <p:ph type="body" idx="1"/>
          </p:nvPr>
        </p:nvSpPr>
        <p:spPr>
          <a:xfrm>
            <a:off x="0" y="1327350"/>
            <a:ext cx="6946875" cy="3145500"/>
          </a:xfrm>
        </p:spPr>
        <p:txBody>
          <a:bodyPr/>
          <a:lstStyle/>
          <a:p>
            <a:r>
              <a:rPr lang="en-US" dirty="0"/>
              <a:t>Overview of 5 November Management Board Asks </a:t>
            </a:r>
          </a:p>
          <a:p>
            <a:r>
              <a:rPr lang="en-US" dirty="0"/>
              <a:t>Describe Ask #4 - Grant Guidance status updates </a:t>
            </a:r>
          </a:p>
          <a:p>
            <a:r>
              <a:rPr lang="en-US" dirty="0"/>
              <a:t>General improvements to responses</a:t>
            </a:r>
          </a:p>
          <a:p>
            <a:r>
              <a:rPr lang="en-US" dirty="0"/>
              <a:t>Highlights from jurisdictions’ responses</a:t>
            </a:r>
          </a:p>
        </p:txBody>
      </p:sp>
      <p:sp>
        <p:nvSpPr>
          <p:cNvPr id="4" name="Slide Number Placeholder 3">
            <a:extLst>
              <a:ext uri="{FF2B5EF4-FFF2-40B4-BE49-F238E27FC236}">
                <a16:creationId xmlns:a16="http://schemas.microsoft.com/office/drawing/2014/main" id="{62E99BB8-C0A9-4AB9-B911-A758CDD70E86}"/>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2</a:t>
            </a:fld>
            <a:endParaRPr lang="en"/>
          </a:p>
        </p:txBody>
      </p:sp>
    </p:spTree>
    <p:extLst>
      <p:ext uri="{BB962C8B-B14F-4D97-AF65-F5344CB8AC3E}">
        <p14:creationId xmlns:p14="http://schemas.microsoft.com/office/powerpoint/2010/main" val="31576480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39351-E1E3-495D-B9A3-7B57DDCDFC11}"/>
              </a:ext>
            </a:extLst>
          </p:cNvPr>
          <p:cNvSpPr>
            <a:spLocks noGrp="1"/>
          </p:cNvSpPr>
          <p:nvPr>
            <p:ph type="title"/>
          </p:nvPr>
        </p:nvSpPr>
        <p:spPr/>
        <p:txBody>
          <a:bodyPr/>
          <a:lstStyle/>
          <a:p>
            <a:r>
              <a:rPr lang="en-US" dirty="0"/>
              <a:t>WEST VIRGINIA – WV DEP</a:t>
            </a:r>
          </a:p>
        </p:txBody>
      </p:sp>
      <p:sp>
        <p:nvSpPr>
          <p:cNvPr id="3" name="Text Placeholder 2">
            <a:extLst>
              <a:ext uri="{FF2B5EF4-FFF2-40B4-BE49-F238E27FC236}">
                <a16:creationId xmlns:a16="http://schemas.microsoft.com/office/drawing/2014/main" id="{5015DCB7-7BCC-405E-AF6C-461F1E372085}"/>
              </a:ext>
            </a:extLst>
          </p:cNvPr>
          <p:cNvSpPr>
            <a:spLocks noGrp="1"/>
          </p:cNvSpPr>
          <p:nvPr>
            <p:ph type="body" idx="1"/>
          </p:nvPr>
        </p:nvSpPr>
        <p:spPr>
          <a:xfrm>
            <a:off x="0" y="860145"/>
            <a:ext cx="6626775" cy="3145500"/>
          </a:xfrm>
        </p:spPr>
        <p:txBody>
          <a:bodyPr/>
          <a:lstStyle/>
          <a:p>
            <a:r>
              <a:rPr lang="en-US" sz="1800" dirty="0"/>
              <a:t>Applied for EPA – EJ Collaborative Problem Solving Grant.</a:t>
            </a:r>
          </a:p>
          <a:p>
            <a:r>
              <a:rPr lang="en-US" sz="1800" dirty="0"/>
              <a:t>Partnership with Churches for </a:t>
            </a:r>
            <a:r>
              <a:rPr lang="en-US" sz="1800" dirty="0" err="1"/>
              <a:t>stormwater</a:t>
            </a:r>
            <a:r>
              <a:rPr lang="en-US" sz="1800" dirty="0"/>
              <a:t> education and raingarden installation projects. </a:t>
            </a:r>
          </a:p>
          <a:p>
            <a:r>
              <a:rPr lang="en-US" sz="1800" dirty="0"/>
              <a:t>Using </a:t>
            </a:r>
            <a:r>
              <a:rPr lang="en-US" sz="1800" dirty="0" err="1"/>
              <a:t>CommuniTree</a:t>
            </a:r>
            <a:r>
              <a:rPr lang="en-US" sz="1800" dirty="0"/>
              <a:t> with USFS to map tree planting sites.</a:t>
            </a:r>
          </a:p>
        </p:txBody>
      </p:sp>
      <p:sp>
        <p:nvSpPr>
          <p:cNvPr id="4" name="Slide Number Placeholder 3">
            <a:extLst>
              <a:ext uri="{FF2B5EF4-FFF2-40B4-BE49-F238E27FC236}">
                <a16:creationId xmlns:a16="http://schemas.microsoft.com/office/drawing/2014/main" id="{6E629B64-77FD-41D9-93F3-7B4AFB739597}"/>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20</a:t>
            </a:fld>
            <a:endParaRPr lang="en"/>
          </a:p>
        </p:txBody>
      </p:sp>
      <p:grpSp>
        <p:nvGrpSpPr>
          <p:cNvPr id="5" name="Shape 271">
            <a:extLst>
              <a:ext uri="{FF2B5EF4-FFF2-40B4-BE49-F238E27FC236}">
                <a16:creationId xmlns:a16="http://schemas.microsoft.com/office/drawing/2014/main" id="{F771E62F-795A-465E-8866-50E9B7C420E4}"/>
              </a:ext>
            </a:extLst>
          </p:cNvPr>
          <p:cNvGrpSpPr/>
          <p:nvPr/>
        </p:nvGrpSpPr>
        <p:grpSpPr>
          <a:xfrm>
            <a:off x="312466" y="587260"/>
            <a:ext cx="309022" cy="376837"/>
            <a:chOff x="596350" y="929175"/>
            <a:chExt cx="407950" cy="497475"/>
          </a:xfrm>
        </p:grpSpPr>
        <p:sp>
          <p:nvSpPr>
            <p:cNvPr id="6" name="Shape 272">
              <a:extLst>
                <a:ext uri="{FF2B5EF4-FFF2-40B4-BE49-F238E27FC236}">
                  <a16:creationId xmlns:a16="http://schemas.microsoft.com/office/drawing/2014/main" id="{8ED8C08E-D0D8-4C4C-B29A-654F13DEF57D}"/>
                </a:ext>
              </a:extLst>
            </p:cNvPr>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 name="Shape 273">
              <a:extLst>
                <a:ext uri="{FF2B5EF4-FFF2-40B4-BE49-F238E27FC236}">
                  <a16:creationId xmlns:a16="http://schemas.microsoft.com/office/drawing/2014/main" id="{BDCE972C-0864-417B-A262-02B2C31675E9}"/>
                </a:ext>
              </a:extLst>
            </p:cNvPr>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274">
              <a:extLst>
                <a:ext uri="{FF2B5EF4-FFF2-40B4-BE49-F238E27FC236}">
                  <a16:creationId xmlns:a16="http://schemas.microsoft.com/office/drawing/2014/main" id="{FDCF4FC5-C500-4222-8504-BDBBE6BC2E92}"/>
                </a:ext>
              </a:extLst>
            </p:cNvPr>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275">
              <a:extLst>
                <a:ext uri="{FF2B5EF4-FFF2-40B4-BE49-F238E27FC236}">
                  <a16:creationId xmlns:a16="http://schemas.microsoft.com/office/drawing/2014/main" id="{DC88D3B4-5ECC-47F8-AB19-1938B9EE90E9}"/>
                </a:ext>
              </a:extLst>
            </p:cNvPr>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276">
              <a:extLst>
                <a:ext uri="{FF2B5EF4-FFF2-40B4-BE49-F238E27FC236}">
                  <a16:creationId xmlns:a16="http://schemas.microsoft.com/office/drawing/2014/main" id="{8F7AC8E2-4BB2-424C-A53A-CFEA86AB61BD}"/>
                </a:ext>
              </a:extLst>
            </p:cNvPr>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277">
              <a:extLst>
                <a:ext uri="{FF2B5EF4-FFF2-40B4-BE49-F238E27FC236}">
                  <a16:creationId xmlns:a16="http://schemas.microsoft.com/office/drawing/2014/main" id="{54DB31E7-218E-4420-83C6-3612570B8565}"/>
                </a:ext>
              </a:extLst>
            </p:cNvPr>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278">
              <a:extLst>
                <a:ext uri="{FF2B5EF4-FFF2-40B4-BE49-F238E27FC236}">
                  <a16:creationId xmlns:a16="http://schemas.microsoft.com/office/drawing/2014/main" id="{B0F898D5-BCF5-4C61-9437-9B73FEE48741}"/>
                </a:ext>
              </a:extLst>
            </p:cNvPr>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14280410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0EB67-5C33-45B3-9C97-EB6DA934B063}"/>
              </a:ext>
            </a:extLst>
          </p:cNvPr>
          <p:cNvSpPr>
            <a:spLocks noGrp="1"/>
          </p:cNvSpPr>
          <p:nvPr>
            <p:ph type="title"/>
          </p:nvPr>
        </p:nvSpPr>
        <p:spPr/>
        <p:txBody>
          <a:bodyPr/>
          <a:lstStyle/>
          <a:p>
            <a:r>
              <a:rPr lang="en-US" dirty="0"/>
              <a:t>MOVING FORWARD </a:t>
            </a:r>
          </a:p>
        </p:txBody>
      </p:sp>
      <p:sp>
        <p:nvSpPr>
          <p:cNvPr id="3" name="Text Placeholder 2">
            <a:extLst>
              <a:ext uri="{FF2B5EF4-FFF2-40B4-BE49-F238E27FC236}">
                <a16:creationId xmlns:a16="http://schemas.microsoft.com/office/drawing/2014/main" id="{22FDA546-8057-43F0-94E4-C6A7F5D315BA}"/>
              </a:ext>
            </a:extLst>
          </p:cNvPr>
          <p:cNvSpPr>
            <a:spLocks noGrp="1"/>
          </p:cNvSpPr>
          <p:nvPr>
            <p:ph type="body" idx="1"/>
          </p:nvPr>
        </p:nvSpPr>
        <p:spPr>
          <a:xfrm>
            <a:off x="220257" y="1327350"/>
            <a:ext cx="8703486" cy="3145500"/>
          </a:xfrm>
        </p:spPr>
        <p:txBody>
          <a:bodyPr/>
          <a:lstStyle/>
          <a:p>
            <a:pPr marL="76200" indent="0">
              <a:buNone/>
            </a:pPr>
            <a:r>
              <a:rPr lang="en-US" dirty="0"/>
              <a:t>Where applicable:</a:t>
            </a:r>
          </a:p>
          <a:p>
            <a:r>
              <a:rPr lang="en-US" dirty="0"/>
              <a:t>Add additional language to </a:t>
            </a:r>
            <a:r>
              <a:rPr lang="en-US" dirty="0" err="1"/>
              <a:t>subgrants</a:t>
            </a:r>
            <a:r>
              <a:rPr lang="en-US" dirty="0"/>
              <a:t> to address DEI/EJ</a:t>
            </a:r>
          </a:p>
          <a:p>
            <a:r>
              <a:rPr lang="en-US" dirty="0"/>
              <a:t>Give additional points in grant review process if project addresses DEI/EJ </a:t>
            </a:r>
          </a:p>
          <a:p>
            <a:r>
              <a:rPr lang="en-US" dirty="0"/>
              <a:t>Illustrate the usage of a mapping tool in the status updates using existing mapping tools. Ex. State EJ tool</a:t>
            </a:r>
            <a:r>
              <a:rPr lang="en-US"/>
              <a:t>, EPA EJ </a:t>
            </a:r>
            <a:r>
              <a:rPr lang="en-US" dirty="0"/>
              <a:t>SCREEN or….</a:t>
            </a:r>
          </a:p>
          <a:p>
            <a:pPr marL="76200" indent="0">
              <a:buNone/>
            </a:pPr>
            <a:endParaRPr lang="en-US" dirty="0"/>
          </a:p>
        </p:txBody>
      </p:sp>
      <p:sp>
        <p:nvSpPr>
          <p:cNvPr id="4" name="Slide Number Placeholder 3">
            <a:extLst>
              <a:ext uri="{FF2B5EF4-FFF2-40B4-BE49-F238E27FC236}">
                <a16:creationId xmlns:a16="http://schemas.microsoft.com/office/drawing/2014/main" id="{62686141-F6DE-4310-A348-FA03A05D3D96}"/>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21</a:t>
            </a:fld>
            <a:endParaRPr lang="en"/>
          </a:p>
        </p:txBody>
      </p:sp>
      <p:grpSp>
        <p:nvGrpSpPr>
          <p:cNvPr id="5" name="Shape 239">
            <a:extLst>
              <a:ext uri="{FF2B5EF4-FFF2-40B4-BE49-F238E27FC236}">
                <a16:creationId xmlns:a16="http://schemas.microsoft.com/office/drawing/2014/main" id="{2CF0C362-10BB-4DAF-8B26-6182BF8940F5}"/>
              </a:ext>
            </a:extLst>
          </p:cNvPr>
          <p:cNvGrpSpPr/>
          <p:nvPr/>
        </p:nvGrpSpPr>
        <p:grpSpPr>
          <a:xfrm>
            <a:off x="282216" y="590918"/>
            <a:ext cx="369505" cy="369505"/>
            <a:chOff x="2594050" y="1631825"/>
            <a:chExt cx="439625" cy="439625"/>
          </a:xfrm>
        </p:grpSpPr>
        <p:sp>
          <p:nvSpPr>
            <p:cNvPr id="6" name="Shape 240">
              <a:extLst>
                <a:ext uri="{FF2B5EF4-FFF2-40B4-BE49-F238E27FC236}">
                  <a16:creationId xmlns:a16="http://schemas.microsoft.com/office/drawing/2014/main" id="{9EFB6A3A-661C-4A48-A195-90954944EE9E}"/>
                </a:ext>
              </a:extLst>
            </p:cNvPr>
            <p:cNvSpPr/>
            <p:nvPr/>
          </p:nvSpPr>
          <p:spPr>
            <a:xfrm>
              <a:off x="2594050" y="1883300"/>
              <a:ext cx="188175" cy="188150"/>
            </a:xfrm>
            <a:custGeom>
              <a:avLst/>
              <a:gdLst/>
              <a:ahLst/>
              <a:cxnLst/>
              <a:rect l="0" t="0" r="0" b="0"/>
              <a:pathLst>
                <a:path w="7527" h="7526" fill="none" extrusionOk="0">
                  <a:moveTo>
                    <a:pt x="5992" y="0"/>
                  </a:moveTo>
                  <a:lnTo>
                    <a:pt x="537" y="6430"/>
                  </a:lnTo>
                  <a:lnTo>
                    <a:pt x="1" y="7526"/>
                  </a:lnTo>
                  <a:lnTo>
                    <a:pt x="1097" y="6990"/>
                  </a:lnTo>
                  <a:lnTo>
                    <a:pt x="7526" y="1534"/>
                  </a:lnTo>
                  <a:lnTo>
                    <a:pt x="5992" y="0"/>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 name="Shape 241">
              <a:extLst>
                <a:ext uri="{FF2B5EF4-FFF2-40B4-BE49-F238E27FC236}">
                  <a16:creationId xmlns:a16="http://schemas.microsoft.com/office/drawing/2014/main" id="{6BA5622B-A22B-4FF4-97B5-DDCF7DCC4459}"/>
                </a:ext>
              </a:extLst>
            </p:cNvPr>
            <p:cNvSpPr/>
            <p:nvPr/>
          </p:nvSpPr>
          <p:spPr>
            <a:xfrm>
              <a:off x="2857700" y="1631825"/>
              <a:ext cx="175975" cy="176000"/>
            </a:xfrm>
            <a:custGeom>
              <a:avLst/>
              <a:gdLst/>
              <a:ahLst/>
              <a:cxnLst/>
              <a:rect l="0" t="0" r="0" b="0"/>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242">
              <a:extLst>
                <a:ext uri="{FF2B5EF4-FFF2-40B4-BE49-F238E27FC236}">
                  <a16:creationId xmlns:a16="http://schemas.microsoft.com/office/drawing/2014/main" id="{BC1C0524-71FC-4E84-BE9D-A93ED1480101}"/>
                </a:ext>
              </a:extLst>
            </p:cNvPr>
            <p:cNvSpPr/>
            <p:nvPr/>
          </p:nvSpPr>
          <p:spPr>
            <a:xfrm>
              <a:off x="2662850" y="1699400"/>
              <a:ext cx="303250" cy="303250"/>
            </a:xfrm>
            <a:custGeom>
              <a:avLst/>
              <a:gdLst/>
              <a:ahLst/>
              <a:cxnLst/>
              <a:rect l="0" t="0" r="0" b="0"/>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243">
              <a:extLst>
                <a:ext uri="{FF2B5EF4-FFF2-40B4-BE49-F238E27FC236}">
                  <a16:creationId xmlns:a16="http://schemas.microsoft.com/office/drawing/2014/main" id="{62875469-A717-449E-B216-7415F64D1000}"/>
                </a:ext>
              </a:extLst>
            </p:cNvPr>
            <p:cNvSpPr/>
            <p:nvPr/>
          </p:nvSpPr>
          <p:spPr>
            <a:xfrm>
              <a:off x="2801675" y="1740825"/>
              <a:ext cx="49950" cy="49950"/>
            </a:xfrm>
            <a:custGeom>
              <a:avLst/>
              <a:gdLst/>
              <a:ahLst/>
              <a:cxnLst/>
              <a:rect l="0" t="0" r="0" b="0"/>
              <a:pathLst>
                <a:path w="1998" h="1998" fill="none" extrusionOk="0">
                  <a:moveTo>
                    <a:pt x="1" y="1997"/>
                  </a:moveTo>
                  <a:lnTo>
                    <a:pt x="199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2662254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grpSp>
        <p:nvGrpSpPr>
          <p:cNvPr id="376" name="Shape 376"/>
          <p:cNvGrpSpPr/>
          <p:nvPr/>
        </p:nvGrpSpPr>
        <p:grpSpPr>
          <a:xfrm>
            <a:off x="552885" y="1385750"/>
            <a:ext cx="8044527" cy="2067200"/>
            <a:chOff x="185742" y="1287960"/>
            <a:chExt cx="8044527" cy="2067200"/>
          </a:xfrm>
        </p:grpSpPr>
        <p:sp>
          <p:nvSpPr>
            <p:cNvPr id="377" name="Shape 377"/>
            <p:cNvSpPr/>
            <p:nvPr/>
          </p:nvSpPr>
          <p:spPr>
            <a:xfrm>
              <a:off x="6978450" y="1287960"/>
              <a:ext cx="1243800" cy="414300"/>
            </a:xfrm>
            <a:prstGeom prst="triangle">
              <a:avLst>
                <a:gd name="adj" fmla="val 0"/>
              </a:avLst>
            </a:prstGeom>
            <a:solidFill>
              <a:srgbClr val="92A8C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378" name="Shape 378"/>
            <p:cNvSpPr/>
            <p:nvPr/>
          </p:nvSpPr>
          <p:spPr>
            <a:xfrm rot="10800000" flipH="1">
              <a:off x="1423250" y="1697050"/>
              <a:ext cx="5566500" cy="1243800"/>
            </a:xfrm>
            <a:prstGeom prst="rect">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379" name="Shape 379"/>
            <p:cNvSpPr/>
            <p:nvPr/>
          </p:nvSpPr>
          <p:spPr>
            <a:xfrm rot="10800000" flipH="1">
              <a:off x="6986470" y="1697043"/>
              <a:ext cx="1243800" cy="1243800"/>
            </a:xfrm>
            <a:prstGeom prst="rtTriangle">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380" name="Shape 380"/>
            <p:cNvSpPr/>
            <p:nvPr/>
          </p:nvSpPr>
          <p:spPr>
            <a:xfrm flipH="1">
              <a:off x="185742" y="1697043"/>
              <a:ext cx="1243800" cy="1243800"/>
            </a:xfrm>
            <a:prstGeom prst="rtTriangle">
              <a:avLst/>
            </a:prstGeom>
            <a:solidFill>
              <a:srgbClr val="C7D3E6"/>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sp>
          <p:nvSpPr>
            <p:cNvPr id="381" name="Shape 381"/>
            <p:cNvSpPr/>
            <p:nvPr/>
          </p:nvSpPr>
          <p:spPr>
            <a:xfrm rot="10800000">
              <a:off x="185748" y="2940860"/>
              <a:ext cx="1243800" cy="414300"/>
            </a:xfrm>
            <a:prstGeom prst="triangle">
              <a:avLst>
                <a:gd name="adj" fmla="val 0"/>
              </a:avLst>
            </a:prstGeom>
            <a:solidFill>
              <a:srgbClr val="92A8C8"/>
            </a:solidFill>
            <a:ln>
              <a:noFill/>
            </a:ln>
          </p:spPr>
          <p:txBody>
            <a:bodyPr spcFirstLastPara="1" wrap="square" lIns="91425" tIns="91425" rIns="91425" bIns="91425" anchor="ctr" anchorCtr="0">
              <a:noAutofit/>
            </a:bodyPr>
            <a:lstStyle/>
            <a:p>
              <a:pPr marL="0" lvl="0" indent="0" rtl="0">
                <a:spcBef>
                  <a:spcPts val="0"/>
                </a:spcBef>
                <a:spcAft>
                  <a:spcPts val="0"/>
                </a:spcAft>
                <a:buNone/>
              </a:pPr>
              <a:endParaRPr>
                <a:latin typeface="Arvo"/>
                <a:ea typeface="Arvo"/>
                <a:cs typeface="Arvo"/>
                <a:sym typeface="Arvo"/>
              </a:endParaRPr>
            </a:p>
          </p:txBody>
        </p:sp>
      </p:grpSp>
      <p:sp>
        <p:nvSpPr>
          <p:cNvPr id="382" name="Shape 382"/>
          <p:cNvSpPr txBox="1">
            <a:spLocks noGrp="1"/>
          </p:cNvSpPr>
          <p:nvPr>
            <p:ph type="ctrTitle" idx="4294967295"/>
          </p:nvPr>
        </p:nvSpPr>
        <p:spPr>
          <a:xfrm>
            <a:off x="558475" y="1808800"/>
            <a:ext cx="8039100" cy="1225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dirty="0">
                <a:solidFill>
                  <a:srgbClr val="3F5378"/>
                </a:solidFill>
              </a:rPr>
              <a:t>Questions?</a:t>
            </a:r>
            <a:endParaRPr sz="3600" dirty="0">
              <a:solidFill>
                <a:srgbClr val="3F5378"/>
              </a:solidFill>
            </a:endParaRPr>
          </a:p>
        </p:txBody>
      </p:sp>
      <p:sp>
        <p:nvSpPr>
          <p:cNvPr id="384" name="Shape 384"/>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22</a:t>
            </a:fld>
            <a:endParaRPr/>
          </a:p>
        </p:txBody>
      </p:sp>
      <p:pic>
        <p:nvPicPr>
          <p:cNvPr id="11" name="Picture 10">
            <a:extLst>
              <a:ext uri="{FF2B5EF4-FFF2-40B4-BE49-F238E27FC236}">
                <a16:creationId xmlns:a16="http://schemas.microsoft.com/office/drawing/2014/main" id="{3B8DDC78-F2F3-49DD-BD0A-173FAE3EE7C8}"/>
              </a:ext>
            </a:extLst>
          </p:cNvPr>
          <p:cNvPicPr>
            <a:picLocks noChangeAspect="1"/>
          </p:cNvPicPr>
          <p:nvPr/>
        </p:nvPicPr>
        <p:blipFill>
          <a:blip r:embed="rId3"/>
          <a:stretch>
            <a:fillRect/>
          </a:stretch>
        </p:blipFill>
        <p:spPr>
          <a:xfrm>
            <a:off x="3600000" y="65807"/>
            <a:ext cx="1953144" cy="1507035"/>
          </a:xfrm>
          <a:prstGeom prst="rect">
            <a:avLst/>
          </a:prstGeom>
        </p:spPr>
      </p:pic>
    </p:spTree>
    <p:extLst>
      <p:ext uri="{BB962C8B-B14F-4D97-AF65-F5344CB8AC3E}">
        <p14:creationId xmlns:p14="http://schemas.microsoft.com/office/powerpoint/2010/main" val="1679769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US" dirty="0"/>
              <a:t>REQUESTS OF MANAGEMENT BOARD – NOV. 2017</a:t>
            </a:r>
            <a:endParaRPr dirty="0"/>
          </a:p>
        </p:txBody>
      </p:sp>
      <p:sp>
        <p:nvSpPr>
          <p:cNvPr id="192" name="Shape 192"/>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3</a:t>
            </a:fld>
            <a:endParaRPr/>
          </a:p>
        </p:txBody>
      </p:sp>
      <p:grpSp>
        <p:nvGrpSpPr>
          <p:cNvPr id="194" name="Shape 194"/>
          <p:cNvGrpSpPr/>
          <p:nvPr/>
        </p:nvGrpSpPr>
        <p:grpSpPr>
          <a:xfrm>
            <a:off x="293683" y="574116"/>
            <a:ext cx="309041" cy="403123"/>
            <a:chOff x="590250" y="244200"/>
            <a:chExt cx="407975" cy="532175"/>
          </a:xfrm>
        </p:grpSpPr>
        <p:sp>
          <p:nvSpPr>
            <p:cNvPr id="195" name="Shape 195"/>
            <p:cNvSpPr/>
            <p:nvPr/>
          </p:nvSpPr>
          <p:spPr>
            <a:xfrm>
              <a:off x="623125" y="313625"/>
              <a:ext cx="375100" cy="462750"/>
            </a:xfrm>
            <a:custGeom>
              <a:avLst/>
              <a:gdLst/>
              <a:ahLst/>
              <a:cxnLst/>
              <a:rect l="0" t="0" r="0" b="0"/>
              <a:pathLst>
                <a:path w="15004" h="18510" fill="none" extrusionOk="0">
                  <a:moveTo>
                    <a:pt x="1" y="17536"/>
                  </a:moveTo>
                  <a:lnTo>
                    <a:pt x="1" y="17536"/>
                  </a:lnTo>
                  <a:lnTo>
                    <a:pt x="1" y="17536"/>
                  </a:lnTo>
                  <a:lnTo>
                    <a:pt x="25" y="17682"/>
                  </a:lnTo>
                  <a:lnTo>
                    <a:pt x="49" y="17852"/>
                  </a:lnTo>
                  <a:lnTo>
                    <a:pt x="123" y="18023"/>
                  </a:lnTo>
                  <a:lnTo>
                    <a:pt x="220" y="18193"/>
                  </a:lnTo>
                  <a:lnTo>
                    <a:pt x="293" y="18291"/>
                  </a:lnTo>
                  <a:lnTo>
                    <a:pt x="390" y="18364"/>
                  </a:lnTo>
                  <a:lnTo>
                    <a:pt x="488" y="18412"/>
                  </a:lnTo>
                  <a:lnTo>
                    <a:pt x="610" y="18461"/>
                  </a:lnTo>
                  <a:lnTo>
                    <a:pt x="756" y="18510"/>
                  </a:lnTo>
                  <a:lnTo>
                    <a:pt x="926" y="18510"/>
                  </a:lnTo>
                  <a:lnTo>
                    <a:pt x="14468" y="18510"/>
                  </a:lnTo>
                  <a:lnTo>
                    <a:pt x="14468" y="18510"/>
                  </a:lnTo>
                  <a:lnTo>
                    <a:pt x="14541" y="18510"/>
                  </a:lnTo>
                  <a:lnTo>
                    <a:pt x="14614" y="18485"/>
                  </a:lnTo>
                  <a:lnTo>
                    <a:pt x="14736" y="18412"/>
                  </a:lnTo>
                  <a:lnTo>
                    <a:pt x="14833" y="18291"/>
                  </a:lnTo>
                  <a:lnTo>
                    <a:pt x="14906" y="18144"/>
                  </a:lnTo>
                  <a:lnTo>
                    <a:pt x="14955" y="17974"/>
                  </a:lnTo>
                  <a:lnTo>
                    <a:pt x="14979" y="17779"/>
                  </a:lnTo>
                  <a:lnTo>
                    <a:pt x="15003" y="17438"/>
                  </a:lnTo>
                  <a:lnTo>
                    <a:pt x="15003" y="487"/>
                  </a:lnTo>
                  <a:lnTo>
                    <a:pt x="15003" y="487"/>
                  </a:lnTo>
                  <a:lnTo>
                    <a:pt x="15003" y="341"/>
                  </a:lnTo>
                  <a:lnTo>
                    <a:pt x="14979" y="219"/>
                  </a:lnTo>
                  <a:lnTo>
                    <a:pt x="14955" y="146"/>
                  </a:lnTo>
                  <a:lnTo>
                    <a:pt x="14906" y="73"/>
                  </a:lnTo>
                  <a:lnTo>
                    <a:pt x="14833" y="49"/>
                  </a:lnTo>
                  <a:lnTo>
                    <a:pt x="14736" y="24"/>
                  </a:lnTo>
                  <a:lnTo>
                    <a:pt x="14468"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6" name="Shape 196"/>
            <p:cNvSpPr/>
            <p:nvPr/>
          </p:nvSpPr>
          <p:spPr>
            <a:xfrm>
              <a:off x="590250" y="269775"/>
              <a:ext cx="377525" cy="462775"/>
            </a:xfrm>
            <a:custGeom>
              <a:avLst/>
              <a:gdLst/>
              <a:ahLst/>
              <a:cxnLst/>
              <a:rect l="0" t="0" r="0" b="0"/>
              <a:pathLst>
                <a:path w="15101" h="18511" fill="none" extrusionOk="0">
                  <a:moveTo>
                    <a:pt x="14321" y="0"/>
                  </a:moveTo>
                  <a:lnTo>
                    <a:pt x="780" y="0"/>
                  </a:lnTo>
                  <a:lnTo>
                    <a:pt x="780" y="0"/>
                  </a:lnTo>
                  <a:lnTo>
                    <a:pt x="634" y="25"/>
                  </a:lnTo>
                  <a:lnTo>
                    <a:pt x="488" y="74"/>
                  </a:lnTo>
                  <a:lnTo>
                    <a:pt x="342" y="122"/>
                  </a:lnTo>
                  <a:lnTo>
                    <a:pt x="220" y="220"/>
                  </a:lnTo>
                  <a:lnTo>
                    <a:pt x="122" y="341"/>
                  </a:lnTo>
                  <a:lnTo>
                    <a:pt x="74" y="488"/>
                  </a:lnTo>
                  <a:lnTo>
                    <a:pt x="25" y="634"/>
                  </a:lnTo>
                  <a:lnTo>
                    <a:pt x="1" y="780"/>
                  </a:lnTo>
                  <a:lnTo>
                    <a:pt x="1" y="17731"/>
                  </a:lnTo>
                  <a:lnTo>
                    <a:pt x="1" y="17731"/>
                  </a:lnTo>
                  <a:lnTo>
                    <a:pt x="25" y="17877"/>
                  </a:lnTo>
                  <a:lnTo>
                    <a:pt x="74" y="18023"/>
                  </a:lnTo>
                  <a:lnTo>
                    <a:pt x="122" y="18169"/>
                  </a:lnTo>
                  <a:lnTo>
                    <a:pt x="220" y="18291"/>
                  </a:lnTo>
                  <a:lnTo>
                    <a:pt x="342" y="18388"/>
                  </a:lnTo>
                  <a:lnTo>
                    <a:pt x="488" y="18437"/>
                  </a:lnTo>
                  <a:lnTo>
                    <a:pt x="634" y="18486"/>
                  </a:lnTo>
                  <a:lnTo>
                    <a:pt x="780" y="18510"/>
                  </a:lnTo>
                  <a:lnTo>
                    <a:pt x="14321" y="18510"/>
                  </a:lnTo>
                  <a:lnTo>
                    <a:pt x="14321" y="18510"/>
                  </a:lnTo>
                  <a:lnTo>
                    <a:pt x="14467" y="18486"/>
                  </a:lnTo>
                  <a:lnTo>
                    <a:pt x="14614" y="18437"/>
                  </a:lnTo>
                  <a:lnTo>
                    <a:pt x="14760" y="18388"/>
                  </a:lnTo>
                  <a:lnTo>
                    <a:pt x="14881" y="18291"/>
                  </a:lnTo>
                  <a:lnTo>
                    <a:pt x="14979" y="18169"/>
                  </a:lnTo>
                  <a:lnTo>
                    <a:pt x="15028" y="18023"/>
                  </a:lnTo>
                  <a:lnTo>
                    <a:pt x="15076" y="17877"/>
                  </a:lnTo>
                  <a:lnTo>
                    <a:pt x="15101" y="17731"/>
                  </a:lnTo>
                  <a:lnTo>
                    <a:pt x="15101" y="780"/>
                  </a:lnTo>
                  <a:lnTo>
                    <a:pt x="15101" y="780"/>
                  </a:lnTo>
                  <a:lnTo>
                    <a:pt x="15076" y="634"/>
                  </a:lnTo>
                  <a:lnTo>
                    <a:pt x="15028" y="488"/>
                  </a:lnTo>
                  <a:lnTo>
                    <a:pt x="14979" y="341"/>
                  </a:lnTo>
                  <a:lnTo>
                    <a:pt x="14881" y="220"/>
                  </a:lnTo>
                  <a:lnTo>
                    <a:pt x="14760" y="122"/>
                  </a:lnTo>
                  <a:lnTo>
                    <a:pt x="14614" y="74"/>
                  </a:lnTo>
                  <a:lnTo>
                    <a:pt x="14467" y="25"/>
                  </a:lnTo>
                  <a:lnTo>
                    <a:pt x="14321" y="0"/>
                  </a:lnTo>
                  <a:lnTo>
                    <a:pt x="14321"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7" name="Shape 197"/>
            <p:cNvSpPr/>
            <p:nvPr/>
          </p:nvSpPr>
          <p:spPr>
            <a:xfrm>
              <a:off x="796650" y="274025"/>
              <a:ext cx="45100" cy="45100"/>
            </a:xfrm>
            <a:custGeom>
              <a:avLst/>
              <a:gdLst/>
              <a:ahLst/>
              <a:cxnLst/>
              <a:rect l="0" t="0" r="0" b="0"/>
              <a:pathLst>
                <a:path w="1804" h="1804" fill="none" extrusionOk="0">
                  <a:moveTo>
                    <a:pt x="902" y="1"/>
                  </a:moveTo>
                  <a:lnTo>
                    <a:pt x="902" y="1"/>
                  </a:lnTo>
                  <a:lnTo>
                    <a:pt x="1073" y="25"/>
                  </a:lnTo>
                  <a:lnTo>
                    <a:pt x="1243" y="74"/>
                  </a:lnTo>
                  <a:lnTo>
                    <a:pt x="1414"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4" y="1657"/>
                  </a:lnTo>
                  <a:lnTo>
                    <a:pt x="1243" y="1730"/>
                  </a:lnTo>
                  <a:lnTo>
                    <a:pt x="1073" y="1779"/>
                  </a:lnTo>
                  <a:lnTo>
                    <a:pt x="902" y="1803"/>
                  </a:lnTo>
                  <a:lnTo>
                    <a:pt x="902" y="1803"/>
                  </a:lnTo>
                  <a:lnTo>
                    <a:pt x="732" y="1779"/>
                  </a:lnTo>
                  <a:lnTo>
                    <a:pt x="561" y="1730"/>
                  </a:lnTo>
                  <a:lnTo>
                    <a:pt x="391"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1" y="147"/>
                  </a:lnTo>
                  <a:lnTo>
                    <a:pt x="561" y="74"/>
                  </a:lnTo>
                  <a:lnTo>
                    <a:pt x="732" y="25"/>
                  </a:lnTo>
                  <a:lnTo>
                    <a:pt x="902" y="1"/>
                  </a:lnTo>
                  <a:lnTo>
                    <a:pt x="902"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8" name="Shape 198"/>
            <p:cNvSpPr/>
            <p:nvPr/>
          </p:nvSpPr>
          <p:spPr>
            <a:xfrm>
              <a:off x="713850" y="274025"/>
              <a:ext cx="45075" cy="45100"/>
            </a:xfrm>
            <a:custGeom>
              <a:avLst/>
              <a:gdLst/>
              <a:ahLst/>
              <a:cxnLst/>
              <a:rect l="0" t="0" r="0" b="0"/>
              <a:pathLst>
                <a:path w="1803" h="1804" fill="none" extrusionOk="0">
                  <a:moveTo>
                    <a:pt x="902" y="1"/>
                  </a:moveTo>
                  <a:lnTo>
                    <a:pt x="902" y="1"/>
                  </a:lnTo>
                  <a:lnTo>
                    <a:pt x="1072" y="25"/>
                  </a:lnTo>
                  <a:lnTo>
                    <a:pt x="1243" y="74"/>
                  </a:lnTo>
                  <a:lnTo>
                    <a:pt x="1413"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0" y="147"/>
                  </a:lnTo>
                  <a:lnTo>
                    <a:pt x="561" y="74"/>
                  </a:lnTo>
                  <a:lnTo>
                    <a:pt x="731" y="25"/>
                  </a:lnTo>
                  <a:lnTo>
                    <a:pt x="902" y="1"/>
                  </a:lnTo>
                  <a:lnTo>
                    <a:pt x="902"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9" name="Shape 199"/>
            <p:cNvSpPr/>
            <p:nvPr/>
          </p:nvSpPr>
          <p:spPr>
            <a:xfrm>
              <a:off x="631050" y="274025"/>
              <a:ext cx="45075" cy="45100"/>
            </a:xfrm>
            <a:custGeom>
              <a:avLst/>
              <a:gdLst/>
              <a:ahLst/>
              <a:cxnLst/>
              <a:rect l="0" t="0" r="0" b="0"/>
              <a:pathLst>
                <a:path w="1803" h="1804" fill="none" extrusionOk="0">
                  <a:moveTo>
                    <a:pt x="0" y="902"/>
                  </a:moveTo>
                  <a:lnTo>
                    <a:pt x="0" y="902"/>
                  </a:lnTo>
                  <a:lnTo>
                    <a:pt x="25" y="732"/>
                  </a:lnTo>
                  <a:lnTo>
                    <a:pt x="73" y="561"/>
                  </a:lnTo>
                  <a:lnTo>
                    <a:pt x="147" y="391"/>
                  </a:lnTo>
                  <a:lnTo>
                    <a:pt x="268" y="269"/>
                  </a:lnTo>
                  <a:lnTo>
                    <a:pt x="390" y="147"/>
                  </a:lnTo>
                  <a:lnTo>
                    <a:pt x="561" y="74"/>
                  </a:lnTo>
                  <a:lnTo>
                    <a:pt x="731" y="25"/>
                  </a:lnTo>
                  <a:lnTo>
                    <a:pt x="902" y="1"/>
                  </a:lnTo>
                  <a:lnTo>
                    <a:pt x="902" y="1"/>
                  </a:lnTo>
                  <a:lnTo>
                    <a:pt x="1072" y="25"/>
                  </a:lnTo>
                  <a:lnTo>
                    <a:pt x="1243" y="74"/>
                  </a:lnTo>
                  <a:lnTo>
                    <a:pt x="1413" y="147"/>
                  </a:lnTo>
                  <a:lnTo>
                    <a:pt x="1535" y="269"/>
                  </a:lnTo>
                  <a:lnTo>
                    <a:pt x="1657" y="391"/>
                  </a:lnTo>
                  <a:lnTo>
                    <a:pt x="1730" y="561"/>
                  </a:lnTo>
                  <a:lnTo>
                    <a:pt x="1778" y="732"/>
                  </a:lnTo>
                  <a:lnTo>
                    <a:pt x="1803" y="902"/>
                  </a:lnTo>
                  <a:lnTo>
                    <a:pt x="1803" y="902"/>
                  </a:lnTo>
                  <a:lnTo>
                    <a:pt x="1778"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8" y="1535"/>
                  </a:lnTo>
                  <a:lnTo>
                    <a:pt x="147" y="1414"/>
                  </a:lnTo>
                  <a:lnTo>
                    <a:pt x="73" y="1243"/>
                  </a:lnTo>
                  <a:lnTo>
                    <a:pt x="25" y="1073"/>
                  </a:lnTo>
                  <a:lnTo>
                    <a:pt x="0" y="902"/>
                  </a:lnTo>
                  <a:lnTo>
                    <a:pt x="0" y="902"/>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0" name="Shape 200"/>
            <p:cNvSpPr/>
            <p:nvPr/>
          </p:nvSpPr>
          <p:spPr>
            <a:xfrm>
              <a:off x="649925" y="5900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1" name="Shape 201"/>
            <p:cNvSpPr/>
            <p:nvPr/>
          </p:nvSpPr>
          <p:spPr>
            <a:xfrm>
              <a:off x="649925" y="5346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2" name="Shape 202"/>
            <p:cNvSpPr/>
            <p:nvPr/>
          </p:nvSpPr>
          <p:spPr>
            <a:xfrm>
              <a:off x="649925" y="4798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3" name="Shape 203"/>
            <p:cNvSpPr/>
            <p:nvPr/>
          </p:nvSpPr>
          <p:spPr>
            <a:xfrm>
              <a:off x="649925" y="4244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4" name="Shape 204"/>
            <p:cNvSpPr/>
            <p:nvPr/>
          </p:nvSpPr>
          <p:spPr>
            <a:xfrm>
              <a:off x="879475" y="274025"/>
              <a:ext cx="45075" cy="45100"/>
            </a:xfrm>
            <a:custGeom>
              <a:avLst/>
              <a:gdLst/>
              <a:ahLst/>
              <a:cxnLst/>
              <a:rect l="0" t="0" r="0" b="0"/>
              <a:pathLst>
                <a:path w="1803" h="1804" fill="none" extrusionOk="0">
                  <a:moveTo>
                    <a:pt x="901" y="1803"/>
                  </a:moveTo>
                  <a:lnTo>
                    <a:pt x="901" y="1803"/>
                  </a:lnTo>
                  <a:lnTo>
                    <a:pt x="731" y="1779"/>
                  </a:lnTo>
                  <a:lnTo>
                    <a:pt x="560" y="1730"/>
                  </a:lnTo>
                  <a:lnTo>
                    <a:pt x="390" y="1657"/>
                  </a:lnTo>
                  <a:lnTo>
                    <a:pt x="268" y="1535"/>
                  </a:lnTo>
                  <a:lnTo>
                    <a:pt x="146" y="1414"/>
                  </a:lnTo>
                  <a:lnTo>
                    <a:pt x="73" y="1243"/>
                  </a:lnTo>
                  <a:lnTo>
                    <a:pt x="25" y="1073"/>
                  </a:lnTo>
                  <a:lnTo>
                    <a:pt x="0" y="902"/>
                  </a:lnTo>
                  <a:lnTo>
                    <a:pt x="0" y="902"/>
                  </a:lnTo>
                  <a:lnTo>
                    <a:pt x="25" y="732"/>
                  </a:lnTo>
                  <a:lnTo>
                    <a:pt x="73" y="561"/>
                  </a:lnTo>
                  <a:lnTo>
                    <a:pt x="146" y="391"/>
                  </a:lnTo>
                  <a:lnTo>
                    <a:pt x="268" y="269"/>
                  </a:lnTo>
                  <a:lnTo>
                    <a:pt x="390" y="147"/>
                  </a:lnTo>
                  <a:lnTo>
                    <a:pt x="560" y="74"/>
                  </a:lnTo>
                  <a:lnTo>
                    <a:pt x="731" y="25"/>
                  </a:lnTo>
                  <a:lnTo>
                    <a:pt x="901" y="1"/>
                  </a:lnTo>
                  <a:lnTo>
                    <a:pt x="901" y="1"/>
                  </a:lnTo>
                  <a:lnTo>
                    <a:pt x="1072" y="25"/>
                  </a:lnTo>
                  <a:lnTo>
                    <a:pt x="1242" y="74"/>
                  </a:lnTo>
                  <a:lnTo>
                    <a:pt x="1413" y="147"/>
                  </a:lnTo>
                  <a:lnTo>
                    <a:pt x="1535" y="269"/>
                  </a:lnTo>
                  <a:lnTo>
                    <a:pt x="1656" y="391"/>
                  </a:lnTo>
                  <a:lnTo>
                    <a:pt x="1729" y="561"/>
                  </a:lnTo>
                  <a:lnTo>
                    <a:pt x="1778" y="732"/>
                  </a:lnTo>
                  <a:lnTo>
                    <a:pt x="1802" y="902"/>
                  </a:lnTo>
                  <a:lnTo>
                    <a:pt x="1802" y="902"/>
                  </a:lnTo>
                  <a:lnTo>
                    <a:pt x="1778" y="1073"/>
                  </a:lnTo>
                  <a:lnTo>
                    <a:pt x="1729" y="1243"/>
                  </a:lnTo>
                  <a:lnTo>
                    <a:pt x="1656" y="1414"/>
                  </a:lnTo>
                  <a:lnTo>
                    <a:pt x="1535" y="1535"/>
                  </a:lnTo>
                  <a:lnTo>
                    <a:pt x="1413" y="1657"/>
                  </a:lnTo>
                  <a:lnTo>
                    <a:pt x="1242" y="1730"/>
                  </a:lnTo>
                  <a:lnTo>
                    <a:pt x="1072" y="1779"/>
                  </a:lnTo>
                  <a:lnTo>
                    <a:pt x="901" y="1803"/>
                  </a:lnTo>
                  <a:lnTo>
                    <a:pt x="901" y="1803"/>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5" name="Shape 205"/>
            <p:cNvSpPr/>
            <p:nvPr/>
          </p:nvSpPr>
          <p:spPr>
            <a:xfrm>
              <a:off x="654800" y="244200"/>
              <a:ext cx="25" cy="51175"/>
            </a:xfrm>
            <a:custGeom>
              <a:avLst/>
              <a:gdLst/>
              <a:ahLst/>
              <a:cxnLst/>
              <a:rect l="0" t="0" r="0" b="0"/>
              <a:pathLst>
                <a:path w="1" h="2047" fill="none" extrusionOk="0">
                  <a:moveTo>
                    <a:pt x="0" y="1"/>
                  </a:moveTo>
                  <a:lnTo>
                    <a:pt x="0"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6" name="Shape 206"/>
            <p:cNvSpPr/>
            <p:nvPr/>
          </p:nvSpPr>
          <p:spPr>
            <a:xfrm>
              <a:off x="737600" y="244200"/>
              <a:ext cx="25" cy="51175"/>
            </a:xfrm>
            <a:custGeom>
              <a:avLst/>
              <a:gdLst/>
              <a:ahLst/>
              <a:cxnLst/>
              <a:rect l="0" t="0" r="0" b="0"/>
              <a:pathLst>
                <a:path w="1" h="2047" fill="none" extrusionOk="0">
                  <a:moveTo>
                    <a:pt x="1" y="1"/>
                  </a:moveTo>
                  <a:lnTo>
                    <a:pt x="1"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7" name="Shape 207"/>
            <p:cNvSpPr/>
            <p:nvPr/>
          </p:nvSpPr>
          <p:spPr>
            <a:xfrm>
              <a:off x="820400" y="244200"/>
              <a:ext cx="25" cy="51175"/>
            </a:xfrm>
            <a:custGeom>
              <a:avLst/>
              <a:gdLst/>
              <a:ahLst/>
              <a:cxnLst/>
              <a:rect l="0" t="0" r="0" b="0"/>
              <a:pathLst>
                <a:path w="1" h="2047" fill="none" extrusionOk="0">
                  <a:moveTo>
                    <a:pt x="1" y="1"/>
                  </a:moveTo>
                  <a:lnTo>
                    <a:pt x="1"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8" name="Shape 208"/>
            <p:cNvSpPr/>
            <p:nvPr/>
          </p:nvSpPr>
          <p:spPr>
            <a:xfrm>
              <a:off x="903225" y="244200"/>
              <a:ext cx="25" cy="51175"/>
            </a:xfrm>
            <a:custGeom>
              <a:avLst/>
              <a:gdLst/>
              <a:ahLst/>
              <a:cxnLst/>
              <a:rect l="0" t="0" r="0" b="0"/>
              <a:pathLst>
                <a:path w="1" h="2047" fill="none" extrusionOk="0">
                  <a:moveTo>
                    <a:pt x="0" y="1"/>
                  </a:moveTo>
                  <a:lnTo>
                    <a:pt x="0" y="2046"/>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3" name="Text Placeholder 2">
            <a:extLst>
              <a:ext uri="{FF2B5EF4-FFF2-40B4-BE49-F238E27FC236}">
                <a16:creationId xmlns:a16="http://schemas.microsoft.com/office/drawing/2014/main" id="{785C2A5E-A00B-4BE7-A1EF-BB59A1A00905}"/>
              </a:ext>
            </a:extLst>
          </p:cNvPr>
          <p:cNvSpPr>
            <a:spLocks noGrp="1"/>
          </p:cNvSpPr>
          <p:nvPr>
            <p:ph type="body" idx="1"/>
          </p:nvPr>
        </p:nvSpPr>
        <p:spPr>
          <a:xfrm>
            <a:off x="814274" y="1537988"/>
            <a:ext cx="6147179" cy="2724300"/>
          </a:xfrm>
        </p:spPr>
        <p:txBody>
          <a:bodyPr/>
          <a:lstStyle/>
          <a:p>
            <a:r>
              <a:rPr lang="en-US" sz="1600" dirty="0"/>
              <a:t>Establish a position or committee dedicated to DEI from each jurisdictional and federal partner. </a:t>
            </a:r>
          </a:p>
          <a:p>
            <a:r>
              <a:rPr lang="en-US" sz="1600" dirty="0"/>
              <a:t>Set a 2025 target for CBP Diversity Indicator.</a:t>
            </a:r>
          </a:p>
          <a:p>
            <a:r>
              <a:rPr lang="en-US" sz="1600" dirty="0"/>
              <a:t>Remove term “minority” from outcome &amp; management strategy.</a:t>
            </a:r>
          </a:p>
          <a:p>
            <a:r>
              <a:rPr lang="en-US" sz="1600" dirty="0"/>
              <a:t>Provide status updates on revised state grant guidance to address DEI/EJ.</a:t>
            </a:r>
          </a:p>
          <a:p>
            <a:r>
              <a:rPr lang="en-US" sz="1600" dirty="0"/>
              <a:t>Assist in broadening our outreach efforts.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3">
                                            <p:txEl>
                                              <p:pRg st="3" end="3"/>
                                            </p:txEl>
                                          </p:spTgt>
                                        </p:tgtEl>
                                        <p:attrNameLst>
                                          <p:attrName>style.color</p:attrName>
                                        </p:attrNameLst>
                                      </p:cBhvr>
                                      <p:to>
                                        <a:schemeClr val="accent2"/>
                                      </p:to>
                                    </p:animClr>
                                    <p:animClr clrSpc="rgb" dir="cw">
                                      <p:cBhvr>
                                        <p:cTn id="7" dur="500" fill="hold"/>
                                        <p:tgtEl>
                                          <p:spTgt spid="3">
                                            <p:txEl>
                                              <p:pRg st="3" end="3"/>
                                            </p:txEl>
                                          </p:spTgt>
                                        </p:tgtEl>
                                        <p:attrNameLst>
                                          <p:attrName>fillcolor</p:attrName>
                                        </p:attrNameLst>
                                      </p:cBhvr>
                                      <p:to>
                                        <a:schemeClr val="accent2"/>
                                      </p:to>
                                    </p:animClr>
                                    <p:set>
                                      <p:cBhvr>
                                        <p:cTn id="8" dur="500" fill="hold"/>
                                        <p:tgtEl>
                                          <p:spTgt spid="3">
                                            <p:txEl>
                                              <p:pRg st="3" end="3"/>
                                            </p:txEl>
                                          </p:spTgt>
                                        </p:tgtEl>
                                        <p:attrNameLst>
                                          <p:attrName>fill.type</p:attrName>
                                        </p:attrNameLst>
                                      </p:cBhvr>
                                      <p:to>
                                        <p:strVal val="solid"/>
                                      </p:to>
                                    </p:set>
                                    <p:set>
                                      <p:cBhvr>
                                        <p:cTn id="9" dur="500" fill="hold"/>
                                        <p:tgtEl>
                                          <p:spTgt spid="3">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Shape 229"/>
          <p:cNvSpPr txBox="1">
            <a:spLocks noGrp="1"/>
          </p:cNvSpPr>
          <p:nvPr>
            <p:ph type="body" idx="1"/>
          </p:nvPr>
        </p:nvSpPr>
        <p:spPr>
          <a:xfrm>
            <a:off x="829775" y="1202000"/>
            <a:ext cx="5090700" cy="2745000"/>
          </a:xfrm>
          <a:prstGeom prst="rect">
            <a:avLst/>
          </a:prstGeom>
        </p:spPr>
        <p:txBody>
          <a:bodyPr spcFirstLastPara="1" wrap="square" lIns="91425" tIns="91425" rIns="91425" bIns="91425" anchor="t" anchorCtr="0">
            <a:noAutofit/>
          </a:bodyPr>
          <a:lstStyle/>
          <a:p>
            <a:pPr marL="0" lvl="0" indent="0">
              <a:buNone/>
            </a:pPr>
            <a:r>
              <a:rPr lang="en-US" sz="2000" b="1" dirty="0">
                <a:solidFill>
                  <a:schemeClr val="bg1"/>
                </a:solidFill>
                <a:latin typeface="Calibri" panose="020F0502020204030204" pitchFamily="34" charset="0"/>
                <a:ea typeface="Calibri" panose="020F0502020204030204" pitchFamily="34" charset="0"/>
              </a:rPr>
              <a:t>Per the EPA Chesapeake Bay Program Office 2018 Grant and Cooperative Agreement Guidance, jurisdictions should provide a written status update by March 31, 2018 on how diversity and/or environmental justice (EJ) is being addressed in their state grant guidance or policies for CBIG, CBRAP, or other Bay Program funding.” </a:t>
            </a:r>
            <a:endParaRPr sz="2000" dirty="0">
              <a:solidFill>
                <a:schemeClr val="bg1"/>
              </a:solidFill>
            </a:endParaRPr>
          </a:p>
        </p:txBody>
      </p:sp>
      <p:sp>
        <p:nvSpPr>
          <p:cNvPr id="230" name="Shape 230"/>
          <p:cNvSpPr txBox="1">
            <a:spLocks noGrp="1"/>
          </p:cNvSpPr>
          <p:nvPr>
            <p:ph type="sldNum" idx="4294967295"/>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4</a:t>
            </a:fld>
            <a:endParaRPr/>
          </a:p>
        </p:txBody>
      </p:sp>
      <p:sp>
        <p:nvSpPr>
          <p:cNvPr id="231" name="Shape 231"/>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4</a:t>
            </a:fld>
            <a:endParaRPr/>
          </a:p>
        </p:txBody>
      </p:sp>
      <p:sp>
        <p:nvSpPr>
          <p:cNvPr id="6" name="Rectangle 5">
            <a:extLst>
              <a:ext uri="{FF2B5EF4-FFF2-40B4-BE49-F238E27FC236}">
                <a16:creationId xmlns:a16="http://schemas.microsoft.com/office/drawing/2014/main" id="{C7077690-2335-4B69-936A-5F0034A8F163}"/>
              </a:ext>
            </a:extLst>
          </p:cNvPr>
          <p:cNvSpPr/>
          <p:nvPr/>
        </p:nvSpPr>
        <p:spPr>
          <a:xfrm>
            <a:off x="76277" y="127599"/>
            <a:ext cx="7425808" cy="707886"/>
          </a:xfrm>
          <a:prstGeom prst="rect">
            <a:avLst/>
          </a:prstGeom>
        </p:spPr>
        <p:txBody>
          <a:bodyPr wrap="square">
            <a:spAutoFit/>
          </a:bodyPr>
          <a:lstStyle/>
          <a:p>
            <a:pPr algn="ctr"/>
            <a:r>
              <a:rPr lang="en-US" sz="2000" b="1" dirty="0">
                <a:solidFill>
                  <a:schemeClr val="accent1">
                    <a:lumMod val="50000"/>
                  </a:schemeClr>
                </a:solidFill>
                <a:latin typeface="Calibri" panose="020F0502020204030204" pitchFamily="34" charset="0"/>
                <a:ea typeface="Calibri" panose="020F0502020204030204" pitchFamily="34" charset="0"/>
              </a:rPr>
              <a:t>Provide status updates on revised state grant guidance to address DEI/EJ</a:t>
            </a:r>
            <a:endParaRPr lang="en-US" sz="2000" b="1" dirty="0">
              <a:solidFill>
                <a:schemeClr val="accent1">
                  <a:lumMod val="5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314D40-F256-42A2-A7D2-3E5CB4F9A2F2}"/>
              </a:ext>
            </a:extLst>
          </p:cNvPr>
          <p:cNvSpPr>
            <a:spLocks noGrp="1"/>
          </p:cNvSpPr>
          <p:nvPr>
            <p:ph type="title"/>
          </p:nvPr>
        </p:nvSpPr>
        <p:spPr/>
        <p:txBody>
          <a:bodyPr/>
          <a:lstStyle/>
          <a:p>
            <a:r>
              <a:rPr lang="en-US" dirty="0"/>
              <a:t>TEXT IN 2017 GRANT GUIDANCE </a:t>
            </a:r>
          </a:p>
        </p:txBody>
      </p:sp>
      <p:sp>
        <p:nvSpPr>
          <p:cNvPr id="3" name="Text Placeholder 2">
            <a:extLst>
              <a:ext uri="{FF2B5EF4-FFF2-40B4-BE49-F238E27FC236}">
                <a16:creationId xmlns:a16="http://schemas.microsoft.com/office/drawing/2014/main" id="{B9DF05AB-D8BA-459E-8BF0-21035FCFC5A6}"/>
              </a:ext>
            </a:extLst>
          </p:cNvPr>
          <p:cNvSpPr>
            <a:spLocks noGrp="1"/>
          </p:cNvSpPr>
          <p:nvPr>
            <p:ph type="body" idx="1"/>
          </p:nvPr>
        </p:nvSpPr>
        <p:spPr/>
        <p:txBody>
          <a:bodyPr/>
          <a:lstStyle/>
          <a:p>
            <a:r>
              <a:rPr lang="en-US" dirty="0"/>
              <a:t>See Stewardship/Diversity sections in Grant Guidance, Pages 27-30.</a:t>
            </a:r>
          </a:p>
          <a:p>
            <a:endParaRPr lang="en-US" dirty="0"/>
          </a:p>
        </p:txBody>
      </p:sp>
      <p:sp>
        <p:nvSpPr>
          <p:cNvPr id="4" name="Slide Number Placeholder 3">
            <a:extLst>
              <a:ext uri="{FF2B5EF4-FFF2-40B4-BE49-F238E27FC236}">
                <a16:creationId xmlns:a16="http://schemas.microsoft.com/office/drawing/2014/main" id="{90747D08-9239-4B8F-A7B0-03DB8213C505}"/>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5</a:t>
            </a:fld>
            <a:endParaRPr lang="en"/>
          </a:p>
        </p:txBody>
      </p:sp>
    </p:spTree>
    <p:extLst>
      <p:ext uri="{BB962C8B-B14F-4D97-AF65-F5344CB8AC3E}">
        <p14:creationId xmlns:p14="http://schemas.microsoft.com/office/powerpoint/2010/main" val="1998860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42655-FE93-41BD-8560-081917097EEC}"/>
              </a:ext>
            </a:extLst>
          </p:cNvPr>
          <p:cNvSpPr>
            <a:spLocks noGrp="1"/>
          </p:cNvSpPr>
          <p:nvPr>
            <p:ph type="title"/>
          </p:nvPr>
        </p:nvSpPr>
        <p:spPr/>
        <p:txBody>
          <a:bodyPr/>
          <a:lstStyle/>
          <a:p>
            <a:r>
              <a:rPr lang="en-US" dirty="0"/>
              <a:t>GENERAL COMMENTS </a:t>
            </a:r>
          </a:p>
        </p:txBody>
      </p:sp>
      <p:sp>
        <p:nvSpPr>
          <p:cNvPr id="3" name="Text Placeholder 2">
            <a:extLst>
              <a:ext uri="{FF2B5EF4-FFF2-40B4-BE49-F238E27FC236}">
                <a16:creationId xmlns:a16="http://schemas.microsoft.com/office/drawing/2014/main" id="{CDB28426-5794-49E8-A2B5-4FFCD7794C78}"/>
              </a:ext>
            </a:extLst>
          </p:cNvPr>
          <p:cNvSpPr>
            <a:spLocks noGrp="1"/>
          </p:cNvSpPr>
          <p:nvPr>
            <p:ph type="body" idx="1"/>
          </p:nvPr>
        </p:nvSpPr>
        <p:spPr>
          <a:xfrm>
            <a:off x="0" y="1433680"/>
            <a:ext cx="9005777" cy="3145500"/>
          </a:xfrm>
        </p:spPr>
        <p:txBody>
          <a:bodyPr/>
          <a:lstStyle/>
          <a:p>
            <a:r>
              <a:rPr lang="en-US" sz="2000" dirty="0"/>
              <a:t>5/7 Jurisdictions sent in status updates</a:t>
            </a:r>
          </a:p>
          <a:p>
            <a:r>
              <a:rPr lang="en-US" sz="2000" dirty="0"/>
              <a:t>All jurisdictions are implementing projects/programs that spearhead DEI/EJ specific to their jurisdiction.</a:t>
            </a:r>
          </a:p>
          <a:p>
            <a:r>
              <a:rPr lang="en-US" sz="2000" dirty="0"/>
              <a:t>Some jurisdictions plan to include language in </a:t>
            </a:r>
            <a:r>
              <a:rPr lang="en-US" sz="2000" dirty="0" err="1"/>
              <a:t>subgrant</a:t>
            </a:r>
            <a:r>
              <a:rPr lang="en-US" sz="2000" dirty="0"/>
              <a:t> conditions.</a:t>
            </a:r>
          </a:p>
          <a:p>
            <a:r>
              <a:rPr lang="en-US" sz="2000" dirty="0"/>
              <a:t>EJ communities and underserved communities were identified, but EJ SCREEN was not used by all. </a:t>
            </a:r>
          </a:p>
          <a:p>
            <a:r>
              <a:rPr lang="en-US" sz="2000" dirty="0"/>
              <a:t>Where possible, replace term “minority” with “underrepresented or underserved” communities.</a:t>
            </a:r>
          </a:p>
          <a:p>
            <a:r>
              <a:rPr lang="en-US" sz="2000" dirty="0"/>
              <a:t>Not all jurisdictions explicitly mentioned how there DEI/EJ align with the goals or outcomes of CBP.</a:t>
            </a:r>
          </a:p>
        </p:txBody>
      </p:sp>
      <p:sp>
        <p:nvSpPr>
          <p:cNvPr id="4" name="Slide Number Placeholder 3">
            <a:extLst>
              <a:ext uri="{FF2B5EF4-FFF2-40B4-BE49-F238E27FC236}">
                <a16:creationId xmlns:a16="http://schemas.microsoft.com/office/drawing/2014/main" id="{5CAD04AF-72D7-4F06-A402-CFDDEEA3CB68}"/>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6</a:t>
            </a:fld>
            <a:endParaRPr lang="en"/>
          </a:p>
        </p:txBody>
      </p:sp>
      <p:grpSp>
        <p:nvGrpSpPr>
          <p:cNvPr id="5" name="Shape 271">
            <a:extLst>
              <a:ext uri="{FF2B5EF4-FFF2-40B4-BE49-F238E27FC236}">
                <a16:creationId xmlns:a16="http://schemas.microsoft.com/office/drawing/2014/main" id="{F3789208-A64A-4765-9A21-A2D395342236}"/>
              </a:ext>
            </a:extLst>
          </p:cNvPr>
          <p:cNvGrpSpPr/>
          <p:nvPr/>
        </p:nvGrpSpPr>
        <p:grpSpPr>
          <a:xfrm>
            <a:off x="312466" y="587260"/>
            <a:ext cx="309022" cy="376837"/>
            <a:chOff x="596350" y="929175"/>
            <a:chExt cx="407950" cy="497475"/>
          </a:xfrm>
        </p:grpSpPr>
        <p:sp>
          <p:nvSpPr>
            <p:cNvPr id="6" name="Shape 272">
              <a:extLst>
                <a:ext uri="{FF2B5EF4-FFF2-40B4-BE49-F238E27FC236}">
                  <a16:creationId xmlns:a16="http://schemas.microsoft.com/office/drawing/2014/main" id="{7C3E3917-9CE5-4B21-8833-060D922627C1}"/>
                </a:ext>
              </a:extLst>
            </p:cNvPr>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 name="Shape 273">
              <a:extLst>
                <a:ext uri="{FF2B5EF4-FFF2-40B4-BE49-F238E27FC236}">
                  <a16:creationId xmlns:a16="http://schemas.microsoft.com/office/drawing/2014/main" id="{E55CFC66-1DB1-4124-928B-9B9D24690F17}"/>
                </a:ext>
              </a:extLst>
            </p:cNvPr>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274">
              <a:extLst>
                <a:ext uri="{FF2B5EF4-FFF2-40B4-BE49-F238E27FC236}">
                  <a16:creationId xmlns:a16="http://schemas.microsoft.com/office/drawing/2014/main" id="{12A7E432-D374-4835-AD47-7A0D07700C93}"/>
                </a:ext>
              </a:extLst>
            </p:cNvPr>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275">
              <a:extLst>
                <a:ext uri="{FF2B5EF4-FFF2-40B4-BE49-F238E27FC236}">
                  <a16:creationId xmlns:a16="http://schemas.microsoft.com/office/drawing/2014/main" id="{4B6CAB2B-C6A2-4135-8C88-45D324C50E1E}"/>
                </a:ext>
              </a:extLst>
            </p:cNvPr>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276">
              <a:extLst>
                <a:ext uri="{FF2B5EF4-FFF2-40B4-BE49-F238E27FC236}">
                  <a16:creationId xmlns:a16="http://schemas.microsoft.com/office/drawing/2014/main" id="{0E838AA8-7F50-48FB-A76A-7113524A68CC}"/>
                </a:ext>
              </a:extLst>
            </p:cNvPr>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277">
              <a:extLst>
                <a:ext uri="{FF2B5EF4-FFF2-40B4-BE49-F238E27FC236}">
                  <a16:creationId xmlns:a16="http://schemas.microsoft.com/office/drawing/2014/main" id="{F2520BF8-0D9A-475E-AE02-53D1913FC29A}"/>
                </a:ext>
              </a:extLst>
            </p:cNvPr>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278">
              <a:extLst>
                <a:ext uri="{FF2B5EF4-FFF2-40B4-BE49-F238E27FC236}">
                  <a16:creationId xmlns:a16="http://schemas.microsoft.com/office/drawing/2014/main" id="{F018C13C-060B-435B-A1D2-2E680553470D}"/>
                </a:ext>
              </a:extLst>
            </p:cNvPr>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4042437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1EDC9-8E51-4F87-9463-C89ADE710ECB}"/>
              </a:ext>
            </a:extLst>
          </p:cNvPr>
          <p:cNvSpPr>
            <a:spLocks noGrp="1"/>
          </p:cNvSpPr>
          <p:nvPr>
            <p:ph type="title"/>
          </p:nvPr>
        </p:nvSpPr>
        <p:spPr/>
        <p:txBody>
          <a:bodyPr/>
          <a:lstStyle/>
          <a:p>
            <a:r>
              <a:rPr lang="en-US" dirty="0"/>
              <a:t>DELAWARE – DE DNREC</a:t>
            </a:r>
          </a:p>
        </p:txBody>
      </p:sp>
      <p:sp>
        <p:nvSpPr>
          <p:cNvPr id="3" name="Text Placeholder 2">
            <a:extLst>
              <a:ext uri="{FF2B5EF4-FFF2-40B4-BE49-F238E27FC236}">
                <a16:creationId xmlns:a16="http://schemas.microsoft.com/office/drawing/2014/main" id="{B76FA2C4-15BE-4773-8274-87B34016E777}"/>
              </a:ext>
            </a:extLst>
          </p:cNvPr>
          <p:cNvSpPr>
            <a:spLocks noGrp="1"/>
          </p:cNvSpPr>
          <p:nvPr>
            <p:ph type="body" idx="1"/>
          </p:nvPr>
        </p:nvSpPr>
        <p:spPr>
          <a:xfrm>
            <a:off x="0" y="1667596"/>
            <a:ext cx="8474149" cy="3145500"/>
          </a:xfrm>
        </p:spPr>
        <p:txBody>
          <a:bodyPr/>
          <a:lstStyle/>
          <a:p>
            <a:r>
              <a:rPr lang="en-US" i="1" dirty="0"/>
              <a:t>Seaford – Bucks Branch Tax Ditch Stabilization</a:t>
            </a:r>
          </a:p>
          <a:p>
            <a:r>
              <a:rPr lang="en-US" i="1" dirty="0"/>
              <a:t>Blades - Rain Garden Retrofit at Blades Volunteer Fire Company</a:t>
            </a:r>
          </a:p>
          <a:p>
            <a:r>
              <a:rPr lang="en-US" i="1" dirty="0"/>
              <a:t>Bridgeville - Heritage Shores Bio-reactor</a:t>
            </a:r>
            <a:r>
              <a:rPr lang="en-US" dirty="0"/>
              <a:t>. </a:t>
            </a:r>
          </a:p>
          <a:p>
            <a:r>
              <a:rPr lang="en-US" i="1" dirty="0"/>
              <a:t>Seaford - </a:t>
            </a:r>
            <a:r>
              <a:rPr lang="en-US" i="1" dirty="0" err="1"/>
              <a:t>Clearbrooke</a:t>
            </a:r>
            <a:r>
              <a:rPr lang="en-US" i="1" dirty="0"/>
              <a:t> Estates </a:t>
            </a:r>
            <a:r>
              <a:rPr lang="en-US" i="1" dirty="0" err="1"/>
              <a:t>Stormwater</a:t>
            </a:r>
            <a:r>
              <a:rPr lang="en-US" i="1" dirty="0"/>
              <a:t> Retrofit</a:t>
            </a:r>
            <a:endParaRPr lang="en-US" dirty="0"/>
          </a:p>
          <a:p>
            <a:r>
              <a:rPr lang="en-US" dirty="0"/>
              <a:t>(All of the demographic information provided was sourced from </a:t>
            </a:r>
            <a:r>
              <a:rPr lang="en-US" dirty="0" err="1"/>
              <a:t>EJScreen</a:t>
            </a:r>
            <a:r>
              <a:rPr lang="en-US" dirty="0"/>
              <a:t>.)</a:t>
            </a:r>
          </a:p>
          <a:p>
            <a:endParaRPr lang="en-US" dirty="0"/>
          </a:p>
        </p:txBody>
      </p:sp>
      <p:sp>
        <p:nvSpPr>
          <p:cNvPr id="4" name="Slide Number Placeholder 3">
            <a:extLst>
              <a:ext uri="{FF2B5EF4-FFF2-40B4-BE49-F238E27FC236}">
                <a16:creationId xmlns:a16="http://schemas.microsoft.com/office/drawing/2014/main" id="{995E3AB3-CBBA-4924-A137-B02F2C901381}"/>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7</a:t>
            </a:fld>
            <a:endParaRPr lang="en"/>
          </a:p>
        </p:txBody>
      </p:sp>
      <p:grpSp>
        <p:nvGrpSpPr>
          <p:cNvPr id="6" name="Shape 271">
            <a:extLst>
              <a:ext uri="{FF2B5EF4-FFF2-40B4-BE49-F238E27FC236}">
                <a16:creationId xmlns:a16="http://schemas.microsoft.com/office/drawing/2014/main" id="{340AF48F-773E-4AD4-AF85-053330F41397}"/>
              </a:ext>
            </a:extLst>
          </p:cNvPr>
          <p:cNvGrpSpPr/>
          <p:nvPr/>
        </p:nvGrpSpPr>
        <p:grpSpPr>
          <a:xfrm>
            <a:off x="312466" y="587260"/>
            <a:ext cx="309022" cy="376837"/>
            <a:chOff x="596350" y="929175"/>
            <a:chExt cx="407950" cy="497475"/>
          </a:xfrm>
        </p:grpSpPr>
        <p:sp>
          <p:nvSpPr>
            <p:cNvPr id="7" name="Shape 272">
              <a:extLst>
                <a:ext uri="{FF2B5EF4-FFF2-40B4-BE49-F238E27FC236}">
                  <a16:creationId xmlns:a16="http://schemas.microsoft.com/office/drawing/2014/main" id="{1AF0924F-5EF7-4E2B-8488-9168EF0A7D7F}"/>
                </a:ext>
              </a:extLst>
            </p:cNvPr>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273">
              <a:extLst>
                <a:ext uri="{FF2B5EF4-FFF2-40B4-BE49-F238E27FC236}">
                  <a16:creationId xmlns:a16="http://schemas.microsoft.com/office/drawing/2014/main" id="{CDB31DDC-FBC7-4F30-86CC-75E2FA4D18E3}"/>
                </a:ext>
              </a:extLst>
            </p:cNvPr>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274">
              <a:extLst>
                <a:ext uri="{FF2B5EF4-FFF2-40B4-BE49-F238E27FC236}">
                  <a16:creationId xmlns:a16="http://schemas.microsoft.com/office/drawing/2014/main" id="{2F6C5502-E4A9-4F78-B030-862BC54407F2}"/>
                </a:ext>
              </a:extLst>
            </p:cNvPr>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275">
              <a:extLst>
                <a:ext uri="{FF2B5EF4-FFF2-40B4-BE49-F238E27FC236}">
                  <a16:creationId xmlns:a16="http://schemas.microsoft.com/office/drawing/2014/main" id="{B4775D76-67A2-49D7-BBDB-8CC4FFA735A2}"/>
                </a:ext>
              </a:extLst>
            </p:cNvPr>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276">
              <a:extLst>
                <a:ext uri="{FF2B5EF4-FFF2-40B4-BE49-F238E27FC236}">
                  <a16:creationId xmlns:a16="http://schemas.microsoft.com/office/drawing/2014/main" id="{06FED091-AF89-4636-8D03-914948A21CC8}"/>
                </a:ext>
              </a:extLst>
            </p:cNvPr>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277">
              <a:extLst>
                <a:ext uri="{FF2B5EF4-FFF2-40B4-BE49-F238E27FC236}">
                  <a16:creationId xmlns:a16="http://schemas.microsoft.com/office/drawing/2014/main" id="{CEE62F8D-B963-469C-8567-D6AE84A950A9}"/>
                </a:ext>
              </a:extLst>
            </p:cNvPr>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278">
              <a:extLst>
                <a:ext uri="{FF2B5EF4-FFF2-40B4-BE49-F238E27FC236}">
                  <a16:creationId xmlns:a16="http://schemas.microsoft.com/office/drawing/2014/main" id="{7AE86520-6503-4BA2-90D0-0EBCC954F335}"/>
                </a:ext>
              </a:extLst>
            </p:cNvPr>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2969395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1586C-43D9-42F1-A1C5-586AEC86F46D}"/>
              </a:ext>
            </a:extLst>
          </p:cNvPr>
          <p:cNvSpPr>
            <a:spLocks noGrp="1"/>
          </p:cNvSpPr>
          <p:nvPr>
            <p:ph type="title"/>
          </p:nvPr>
        </p:nvSpPr>
        <p:spPr/>
        <p:txBody>
          <a:bodyPr/>
          <a:lstStyle/>
          <a:p>
            <a:r>
              <a:rPr lang="en-US" dirty="0"/>
              <a:t>DELAWARE – DE DNREC</a:t>
            </a:r>
          </a:p>
        </p:txBody>
      </p:sp>
      <p:sp>
        <p:nvSpPr>
          <p:cNvPr id="3" name="Text Placeholder 2">
            <a:extLst>
              <a:ext uri="{FF2B5EF4-FFF2-40B4-BE49-F238E27FC236}">
                <a16:creationId xmlns:a16="http://schemas.microsoft.com/office/drawing/2014/main" id="{AF273CC1-6FC5-463D-A4CC-6ACEF4D7A90D}"/>
              </a:ext>
            </a:extLst>
          </p:cNvPr>
          <p:cNvSpPr>
            <a:spLocks noGrp="1"/>
          </p:cNvSpPr>
          <p:nvPr>
            <p:ph type="body" idx="1"/>
          </p:nvPr>
        </p:nvSpPr>
        <p:spPr>
          <a:xfrm>
            <a:off x="0" y="1327350"/>
            <a:ext cx="6946875" cy="3145500"/>
          </a:xfrm>
        </p:spPr>
        <p:txBody>
          <a:bodyPr/>
          <a:lstStyle/>
          <a:p>
            <a:r>
              <a:rPr lang="en-US" sz="1800" dirty="0"/>
              <a:t>EJ Screen Tool was used to identify underserved communities in Delaware’s portion of the Chesapeake Bay watershed. DNREC’s outreach efforts in those target areas included participating in water quality oriented workshops, presentations, and events. Through those efforts over 500 residents were reached in four different underserved communities. </a:t>
            </a:r>
          </a:p>
        </p:txBody>
      </p:sp>
      <p:sp>
        <p:nvSpPr>
          <p:cNvPr id="4" name="Slide Number Placeholder 3">
            <a:extLst>
              <a:ext uri="{FF2B5EF4-FFF2-40B4-BE49-F238E27FC236}">
                <a16:creationId xmlns:a16="http://schemas.microsoft.com/office/drawing/2014/main" id="{4DB1A723-FF6A-4D78-8B18-4849C2F7C95D}"/>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8</a:t>
            </a:fld>
            <a:endParaRPr lang="en"/>
          </a:p>
        </p:txBody>
      </p:sp>
      <p:grpSp>
        <p:nvGrpSpPr>
          <p:cNvPr id="5" name="Shape 271">
            <a:extLst>
              <a:ext uri="{FF2B5EF4-FFF2-40B4-BE49-F238E27FC236}">
                <a16:creationId xmlns:a16="http://schemas.microsoft.com/office/drawing/2014/main" id="{152CB0DF-41AF-4DAD-87F3-B464A0A75B1A}"/>
              </a:ext>
            </a:extLst>
          </p:cNvPr>
          <p:cNvGrpSpPr/>
          <p:nvPr/>
        </p:nvGrpSpPr>
        <p:grpSpPr>
          <a:xfrm>
            <a:off x="312466" y="587260"/>
            <a:ext cx="309022" cy="376837"/>
            <a:chOff x="596350" y="929175"/>
            <a:chExt cx="407950" cy="497475"/>
          </a:xfrm>
        </p:grpSpPr>
        <p:sp>
          <p:nvSpPr>
            <p:cNvPr id="6" name="Shape 272">
              <a:extLst>
                <a:ext uri="{FF2B5EF4-FFF2-40B4-BE49-F238E27FC236}">
                  <a16:creationId xmlns:a16="http://schemas.microsoft.com/office/drawing/2014/main" id="{C3FB22C6-D583-4814-9964-A53AF3B12C59}"/>
                </a:ext>
              </a:extLst>
            </p:cNvPr>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 name="Shape 273">
              <a:extLst>
                <a:ext uri="{FF2B5EF4-FFF2-40B4-BE49-F238E27FC236}">
                  <a16:creationId xmlns:a16="http://schemas.microsoft.com/office/drawing/2014/main" id="{178DDD57-E2CB-4ECE-A2F6-0E261DEE2B39}"/>
                </a:ext>
              </a:extLst>
            </p:cNvPr>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274">
              <a:extLst>
                <a:ext uri="{FF2B5EF4-FFF2-40B4-BE49-F238E27FC236}">
                  <a16:creationId xmlns:a16="http://schemas.microsoft.com/office/drawing/2014/main" id="{FF4423DA-776C-4421-909F-1054BE864273}"/>
                </a:ext>
              </a:extLst>
            </p:cNvPr>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275">
              <a:extLst>
                <a:ext uri="{FF2B5EF4-FFF2-40B4-BE49-F238E27FC236}">
                  <a16:creationId xmlns:a16="http://schemas.microsoft.com/office/drawing/2014/main" id="{34EC35CB-A64C-4C51-8E8C-EA2AEE9B5D26}"/>
                </a:ext>
              </a:extLst>
            </p:cNvPr>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276">
              <a:extLst>
                <a:ext uri="{FF2B5EF4-FFF2-40B4-BE49-F238E27FC236}">
                  <a16:creationId xmlns:a16="http://schemas.microsoft.com/office/drawing/2014/main" id="{7A2EEDD1-5517-4F70-9BCF-07465BC7EED2}"/>
                </a:ext>
              </a:extLst>
            </p:cNvPr>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277">
              <a:extLst>
                <a:ext uri="{FF2B5EF4-FFF2-40B4-BE49-F238E27FC236}">
                  <a16:creationId xmlns:a16="http://schemas.microsoft.com/office/drawing/2014/main" id="{ADE7FEFE-B650-43CB-945B-4210F9FBFC8F}"/>
                </a:ext>
              </a:extLst>
            </p:cNvPr>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278">
              <a:extLst>
                <a:ext uri="{FF2B5EF4-FFF2-40B4-BE49-F238E27FC236}">
                  <a16:creationId xmlns:a16="http://schemas.microsoft.com/office/drawing/2014/main" id="{E06E3120-D436-47AE-98DC-5913FED8D030}"/>
                </a:ext>
              </a:extLst>
            </p:cNvPr>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3241742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0D1CB-E5DF-4D2A-8ABF-FE40FECA0DD7}"/>
              </a:ext>
            </a:extLst>
          </p:cNvPr>
          <p:cNvSpPr>
            <a:spLocks noGrp="1"/>
          </p:cNvSpPr>
          <p:nvPr>
            <p:ph type="title"/>
          </p:nvPr>
        </p:nvSpPr>
        <p:spPr/>
        <p:txBody>
          <a:bodyPr/>
          <a:lstStyle/>
          <a:p>
            <a:r>
              <a:rPr lang="en-US" dirty="0"/>
              <a:t>WASHINGTON D.C. - DOEE</a:t>
            </a:r>
          </a:p>
        </p:txBody>
      </p:sp>
      <p:sp>
        <p:nvSpPr>
          <p:cNvPr id="3" name="Text Placeholder 2">
            <a:extLst>
              <a:ext uri="{FF2B5EF4-FFF2-40B4-BE49-F238E27FC236}">
                <a16:creationId xmlns:a16="http://schemas.microsoft.com/office/drawing/2014/main" id="{43977786-F4B3-41C6-BA45-34ADD11A80D0}"/>
              </a:ext>
            </a:extLst>
          </p:cNvPr>
          <p:cNvSpPr>
            <a:spLocks noGrp="1"/>
          </p:cNvSpPr>
          <p:nvPr>
            <p:ph type="body" idx="1"/>
          </p:nvPr>
        </p:nvSpPr>
        <p:spPr>
          <a:xfrm>
            <a:off x="0" y="1468380"/>
            <a:ext cx="6946875" cy="3334083"/>
          </a:xfrm>
        </p:spPr>
        <p:txBody>
          <a:bodyPr/>
          <a:lstStyle/>
          <a:p>
            <a:pPr marL="76200" indent="0">
              <a:buNone/>
            </a:pPr>
            <a:r>
              <a:rPr lang="en-US" dirty="0"/>
              <a:t>7 strategies to include DEI / EJ </a:t>
            </a:r>
          </a:p>
          <a:p>
            <a:pPr marL="990600" lvl="1" indent="-457200">
              <a:buFont typeface="+mj-lt"/>
              <a:buAutoNum type="arabicPeriod"/>
            </a:pPr>
            <a:r>
              <a:rPr lang="en-US" sz="1200" dirty="0"/>
              <a:t>Targeted communication and outreach to historically underserved communities</a:t>
            </a:r>
          </a:p>
          <a:p>
            <a:pPr marL="990600" lvl="1" indent="-457200">
              <a:buFont typeface="+mj-lt"/>
              <a:buAutoNum type="arabicPeriod"/>
            </a:pPr>
            <a:r>
              <a:rPr lang="en-US" sz="1200" dirty="0"/>
              <a:t>targeted environmental education for historically underserved communities</a:t>
            </a:r>
          </a:p>
          <a:p>
            <a:pPr marL="990600" lvl="1" indent="-457200">
              <a:buFont typeface="+mj-lt"/>
              <a:buAutoNum type="arabicPeriod"/>
            </a:pPr>
            <a:r>
              <a:rPr lang="en-US" sz="1200" dirty="0"/>
              <a:t>hiring agency staff to focus on equity and community engagement</a:t>
            </a:r>
          </a:p>
          <a:p>
            <a:pPr marL="990600" lvl="1" indent="-457200">
              <a:buFont typeface="+mj-lt"/>
              <a:buAutoNum type="arabicPeriod"/>
            </a:pPr>
            <a:r>
              <a:rPr lang="en-US" sz="1200" dirty="0"/>
              <a:t>training the public and creating employment opportunities to diversify its partners and workforce</a:t>
            </a:r>
          </a:p>
          <a:p>
            <a:pPr marL="990600" lvl="1" indent="-457200">
              <a:buFont typeface="+mj-lt"/>
              <a:buAutoNum type="arabicPeriod"/>
            </a:pPr>
            <a:r>
              <a:rPr lang="en-US" sz="1200" dirty="0"/>
              <a:t>training internal staff to improve collective vocabulary on equity, diversity and environmental justice</a:t>
            </a:r>
          </a:p>
          <a:p>
            <a:pPr marL="990600" lvl="1" indent="-457200">
              <a:buFont typeface="+mj-lt"/>
              <a:buAutoNum type="arabicPeriod"/>
            </a:pPr>
            <a:r>
              <a:rPr lang="en-US" sz="1200" dirty="0"/>
              <a:t>promoting environmental justice throughout the community</a:t>
            </a:r>
          </a:p>
          <a:p>
            <a:pPr marL="990600" lvl="1" indent="-457200">
              <a:buFont typeface="+mj-lt"/>
              <a:buAutoNum type="arabicPeriod"/>
            </a:pPr>
            <a:r>
              <a:rPr lang="en-US" sz="1200" dirty="0"/>
              <a:t>tracking the numerous actions taken towards improving diversity and assessing their efficacy and reach. </a:t>
            </a:r>
          </a:p>
          <a:p>
            <a:endParaRPr lang="en-US" dirty="0"/>
          </a:p>
        </p:txBody>
      </p:sp>
      <p:sp>
        <p:nvSpPr>
          <p:cNvPr id="4" name="Slide Number Placeholder 3">
            <a:extLst>
              <a:ext uri="{FF2B5EF4-FFF2-40B4-BE49-F238E27FC236}">
                <a16:creationId xmlns:a16="http://schemas.microsoft.com/office/drawing/2014/main" id="{511EFE63-FE06-4CAF-9A6E-31B1CE5190BB}"/>
              </a:ext>
            </a:extLst>
          </p:cNvPr>
          <p:cNvSpPr>
            <a:spLocks noGrp="1"/>
          </p:cNvSpPr>
          <p:nvPr>
            <p:ph type="sldNum" idx="12"/>
          </p:nvPr>
        </p:nvSpPr>
        <p:spPr/>
        <p:txBody>
          <a:bodyPr/>
          <a:lstStyle/>
          <a:p>
            <a:pPr marL="0" lvl="0" indent="0">
              <a:spcBef>
                <a:spcPts val="0"/>
              </a:spcBef>
              <a:spcAft>
                <a:spcPts val="0"/>
              </a:spcAft>
              <a:buNone/>
            </a:pPr>
            <a:fld id="{00000000-1234-1234-1234-123412341234}" type="slidenum">
              <a:rPr lang="en" smtClean="0"/>
              <a:t>9</a:t>
            </a:fld>
            <a:endParaRPr lang="en"/>
          </a:p>
        </p:txBody>
      </p:sp>
      <p:grpSp>
        <p:nvGrpSpPr>
          <p:cNvPr id="5" name="Shape 271">
            <a:extLst>
              <a:ext uri="{FF2B5EF4-FFF2-40B4-BE49-F238E27FC236}">
                <a16:creationId xmlns:a16="http://schemas.microsoft.com/office/drawing/2014/main" id="{D2257D8E-D4B3-4BC2-93FD-321949E2B9CB}"/>
              </a:ext>
            </a:extLst>
          </p:cNvPr>
          <p:cNvGrpSpPr/>
          <p:nvPr/>
        </p:nvGrpSpPr>
        <p:grpSpPr>
          <a:xfrm>
            <a:off x="312466" y="587260"/>
            <a:ext cx="309022" cy="376837"/>
            <a:chOff x="596350" y="929175"/>
            <a:chExt cx="407950" cy="497475"/>
          </a:xfrm>
        </p:grpSpPr>
        <p:sp>
          <p:nvSpPr>
            <p:cNvPr id="6" name="Shape 272">
              <a:extLst>
                <a:ext uri="{FF2B5EF4-FFF2-40B4-BE49-F238E27FC236}">
                  <a16:creationId xmlns:a16="http://schemas.microsoft.com/office/drawing/2014/main" id="{D99D5D5B-EA2E-4DA2-A29D-AE93AD1CE0FB}"/>
                </a:ext>
              </a:extLst>
            </p:cNvPr>
            <p:cNvSpPr/>
            <p:nvPr/>
          </p:nvSpPr>
          <p:spPr>
            <a:xfrm>
              <a:off x="596350" y="953550"/>
              <a:ext cx="387250" cy="473100"/>
            </a:xfrm>
            <a:custGeom>
              <a:avLst/>
              <a:gdLst/>
              <a:ahLst/>
              <a:cxnLst/>
              <a:rect l="0" t="0" r="0" b="0"/>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 name="Shape 273">
              <a:extLst>
                <a:ext uri="{FF2B5EF4-FFF2-40B4-BE49-F238E27FC236}">
                  <a16:creationId xmlns:a16="http://schemas.microsoft.com/office/drawing/2014/main" id="{BE3B0619-2786-4D68-939C-529E60ACF6A5}"/>
                </a:ext>
              </a:extLst>
            </p:cNvPr>
            <p:cNvSpPr/>
            <p:nvPr/>
          </p:nvSpPr>
          <p:spPr>
            <a:xfrm>
              <a:off x="626775" y="929175"/>
              <a:ext cx="377525" cy="462775"/>
            </a:xfrm>
            <a:custGeom>
              <a:avLst/>
              <a:gdLst/>
              <a:ahLst/>
              <a:cxnLst/>
              <a:rect l="0" t="0" r="0" b="0"/>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 name="Shape 274">
              <a:extLst>
                <a:ext uri="{FF2B5EF4-FFF2-40B4-BE49-F238E27FC236}">
                  <a16:creationId xmlns:a16="http://schemas.microsoft.com/office/drawing/2014/main" id="{F0625765-2321-4AB9-AD1C-2C25208DA09E}"/>
                </a:ext>
              </a:extLst>
            </p:cNvPr>
            <p:cNvSpPr/>
            <p:nvPr/>
          </p:nvSpPr>
          <p:spPr>
            <a:xfrm>
              <a:off x="688900" y="1256150"/>
              <a:ext cx="133975" cy="25"/>
            </a:xfrm>
            <a:custGeom>
              <a:avLst/>
              <a:gdLst/>
              <a:ahLst/>
              <a:cxnLst/>
              <a:rect l="0" t="0" r="0" b="0"/>
              <a:pathLst>
                <a:path w="5359" h="1" fill="none" extrusionOk="0">
                  <a:moveTo>
                    <a:pt x="5358"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 name="Shape 275">
              <a:extLst>
                <a:ext uri="{FF2B5EF4-FFF2-40B4-BE49-F238E27FC236}">
                  <a16:creationId xmlns:a16="http://schemas.microsoft.com/office/drawing/2014/main" id="{4AF5F434-D912-44E5-8B9D-65EB669C6F03}"/>
                </a:ext>
              </a:extLst>
            </p:cNvPr>
            <p:cNvSpPr/>
            <p:nvPr/>
          </p:nvSpPr>
          <p:spPr>
            <a:xfrm>
              <a:off x="688900" y="1201350"/>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 name="Shape 276">
              <a:extLst>
                <a:ext uri="{FF2B5EF4-FFF2-40B4-BE49-F238E27FC236}">
                  <a16:creationId xmlns:a16="http://schemas.microsoft.com/office/drawing/2014/main" id="{8F733315-34D9-4CB7-A369-69F6266CE568}"/>
                </a:ext>
              </a:extLst>
            </p:cNvPr>
            <p:cNvSpPr/>
            <p:nvPr/>
          </p:nvSpPr>
          <p:spPr>
            <a:xfrm>
              <a:off x="688900" y="1145950"/>
              <a:ext cx="255750" cy="25"/>
            </a:xfrm>
            <a:custGeom>
              <a:avLst/>
              <a:gdLst/>
              <a:ahLst/>
              <a:cxnLst/>
              <a:rect l="0" t="0" r="0" b="0"/>
              <a:pathLst>
                <a:path w="10230" h="1" fill="none" extrusionOk="0">
                  <a:moveTo>
                    <a:pt x="10229" y="0"/>
                  </a:moveTo>
                  <a:lnTo>
                    <a:pt x="0" y="0"/>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277">
              <a:extLst>
                <a:ext uri="{FF2B5EF4-FFF2-40B4-BE49-F238E27FC236}">
                  <a16:creationId xmlns:a16="http://schemas.microsoft.com/office/drawing/2014/main" id="{9647841C-BDD8-4208-8C9B-2F2B99F0B549}"/>
                </a:ext>
              </a:extLst>
            </p:cNvPr>
            <p:cNvSpPr/>
            <p:nvPr/>
          </p:nvSpPr>
          <p:spPr>
            <a:xfrm>
              <a:off x="688900" y="1090525"/>
              <a:ext cx="255750" cy="25"/>
            </a:xfrm>
            <a:custGeom>
              <a:avLst/>
              <a:gdLst/>
              <a:ahLst/>
              <a:cxnLst/>
              <a:rect l="0" t="0" r="0" b="0"/>
              <a:pathLst>
                <a:path w="10230" h="1" fill="none" extrusionOk="0">
                  <a:moveTo>
                    <a:pt x="10229" y="1"/>
                  </a:moveTo>
                  <a:lnTo>
                    <a:pt x="0" y="1"/>
                  </a:lnTo>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278">
              <a:extLst>
                <a:ext uri="{FF2B5EF4-FFF2-40B4-BE49-F238E27FC236}">
                  <a16:creationId xmlns:a16="http://schemas.microsoft.com/office/drawing/2014/main" id="{93FF7B7F-8507-4D61-B312-5448D4E222CB}"/>
                </a:ext>
              </a:extLst>
            </p:cNvPr>
            <p:cNvSpPr/>
            <p:nvPr/>
          </p:nvSpPr>
          <p:spPr>
            <a:xfrm>
              <a:off x="920250" y="929175"/>
              <a:ext cx="84050" cy="84050"/>
            </a:xfrm>
            <a:custGeom>
              <a:avLst/>
              <a:gdLst/>
              <a:ahLst/>
              <a:cxnLst/>
              <a:rect l="0" t="0" r="0" b="0"/>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121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3066434660"/>
      </p:ext>
    </p:extLst>
  </p:cSld>
  <p:clrMapOvr>
    <a:masterClrMapping/>
  </p:clrMapOvr>
</p:sld>
</file>

<file path=ppt/theme/theme1.xml><?xml version="1.0" encoding="utf-8"?>
<a:theme xmlns:a="http://schemas.openxmlformats.org/drawingml/2006/main" name="Salerio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0F38B8FD-6C42-43F2-A583-73132E8C5B9F}">
  <ds:schemaRefs>
    <ds:schemaRef ds:uri="ESRI.ArcGIS.Mapping.OfficeIntegration.PowerPointInfo"/>
  </ds:schemaRefs>
</ds:datastoreItem>
</file>

<file path=customXml/itemProps10.xml><?xml version="1.0" encoding="utf-8"?>
<ds:datastoreItem xmlns:ds="http://schemas.openxmlformats.org/officeDocument/2006/customXml" ds:itemID="{9DEC97EF-CB21-486E-A1AD-B3C10FC460D6}">
  <ds:schemaRefs>
    <ds:schemaRef ds:uri="ESRI.ArcGIS.Mapping.OfficeIntegration.PowerPointInfo"/>
  </ds:schemaRefs>
</ds:datastoreItem>
</file>

<file path=customXml/itemProps11.xml><?xml version="1.0" encoding="utf-8"?>
<ds:datastoreItem xmlns:ds="http://schemas.openxmlformats.org/officeDocument/2006/customXml" ds:itemID="{B91D89A2-72A0-4CB3-A221-9C2862BF7798}">
  <ds:schemaRefs>
    <ds:schemaRef ds:uri="ESRI.ArcGIS.Mapping.OfficeIntegration.PowerPointInfo"/>
  </ds:schemaRefs>
</ds:datastoreItem>
</file>

<file path=customXml/itemProps12.xml><?xml version="1.0" encoding="utf-8"?>
<ds:datastoreItem xmlns:ds="http://schemas.openxmlformats.org/officeDocument/2006/customXml" ds:itemID="{96051234-85AE-4D34-A5DB-A725ACAF8807}">
  <ds:schemaRefs>
    <ds:schemaRef ds:uri="ESRI.ArcGIS.Mapping.OfficeIntegration.PowerPointInfo"/>
  </ds:schemaRefs>
</ds:datastoreItem>
</file>

<file path=customXml/itemProps13.xml><?xml version="1.0" encoding="utf-8"?>
<ds:datastoreItem xmlns:ds="http://schemas.openxmlformats.org/officeDocument/2006/customXml" ds:itemID="{8B32E366-3A3C-431F-A88F-54CE85C01564}">
  <ds:schemaRefs>
    <ds:schemaRef ds:uri="ESRI.ArcGIS.Mapping.OfficeIntegration.PowerPointInfo"/>
  </ds:schemaRefs>
</ds:datastoreItem>
</file>

<file path=customXml/itemProps14.xml><?xml version="1.0" encoding="utf-8"?>
<ds:datastoreItem xmlns:ds="http://schemas.openxmlformats.org/officeDocument/2006/customXml" ds:itemID="{5CD44751-31DA-4DAE-9292-3D8FB87A7DD2}">
  <ds:schemaRefs>
    <ds:schemaRef ds:uri="ESRI.ArcGIS.Mapping.OfficeIntegration.PowerPointInfo"/>
  </ds:schemaRefs>
</ds:datastoreItem>
</file>

<file path=customXml/itemProps15.xml><?xml version="1.0" encoding="utf-8"?>
<ds:datastoreItem xmlns:ds="http://schemas.openxmlformats.org/officeDocument/2006/customXml" ds:itemID="{48DEA09C-20F0-49BB-8501-4B4D2A396E18}">
  <ds:schemaRefs>
    <ds:schemaRef ds:uri="ESRI.ArcGIS.Mapping.OfficeIntegration.PowerPointInfo"/>
  </ds:schemaRefs>
</ds:datastoreItem>
</file>

<file path=customXml/itemProps2.xml><?xml version="1.0" encoding="utf-8"?>
<ds:datastoreItem xmlns:ds="http://schemas.openxmlformats.org/officeDocument/2006/customXml" ds:itemID="{9EB7C7BB-4A91-4A75-8FD2-C1760755957F}">
  <ds:schemaRefs>
    <ds:schemaRef ds:uri="ESRI.ArcGIS.Mapping.OfficeIntegration.PowerPointInfo"/>
  </ds:schemaRefs>
</ds:datastoreItem>
</file>

<file path=customXml/itemProps3.xml><?xml version="1.0" encoding="utf-8"?>
<ds:datastoreItem xmlns:ds="http://schemas.openxmlformats.org/officeDocument/2006/customXml" ds:itemID="{4AA721FC-64DF-4056-976B-366ABDDA18BF}">
  <ds:schemaRefs>
    <ds:schemaRef ds:uri="ESRI.ArcGIS.Mapping.OfficeIntegration.PowerPointInfo"/>
  </ds:schemaRefs>
</ds:datastoreItem>
</file>

<file path=customXml/itemProps4.xml><?xml version="1.0" encoding="utf-8"?>
<ds:datastoreItem xmlns:ds="http://schemas.openxmlformats.org/officeDocument/2006/customXml" ds:itemID="{DDA805DD-ED9C-4867-8386-A5921C343589}">
  <ds:schemaRefs>
    <ds:schemaRef ds:uri="ESRI.ArcGIS.Mapping.OfficeIntegration.PowerPointInfo"/>
  </ds:schemaRefs>
</ds:datastoreItem>
</file>

<file path=customXml/itemProps5.xml><?xml version="1.0" encoding="utf-8"?>
<ds:datastoreItem xmlns:ds="http://schemas.openxmlformats.org/officeDocument/2006/customXml" ds:itemID="{D323D2B4-3E30-4660-BDE1-20E3417773EC}">
  <ds:schemaRefs>
    <ds:schemaRef ds:uri="ESRI.ArcGIS.Mapping.OfficeIntegration.PowerPointInfo"/>
  </ds:schemaRefs>
</ds:datastoreItem>
</file>

<file path=customXml/itemProps6.xml><?xml version="1.0" encoding="utf-8"?>
<ds:datastoreItem xmlns:ds="http://schemas.openxmlformats.org/officeDocument/2006/customXml" ds:itemID="{76875633-194A-4103-82F2-B30C5D019954}">
  <ds:schemaRefs>
    <ds:schemaRef ds:uri="ESRI.ArcGIS.Mapping.OfficeIntegration.PowerPointInfo"/>
  </ds:schemaRefs>
</ds:datastoreItem>
</file>

<file path=customXml/itemProps7.xml><?xml version="1.0" encoding="utf-8"?>
<ds:datastoreItem xmlns:ds="http://schemas.openxmlformats.org/officeDocument/2006/customXml" ds:itemID="{43759CC7-F681-484E-BEDB-789FBBF4C422}">
  <ds:schemaRefs>
    <ds:schemaRef ds:uri="ESRI.ArcGIS.Mapping.OfficeIntegration.PowerPointInfo"/>
  </ds:schemaRefs>
</ds:datastoreItem>
</file>

<file path=customXml/itemProps8.xml><?xml version="1.0" encoding="utf-8"?>
<ds:datastoreItem xmlns:ds="http://schemas.openxmlformats.org/officeDocument/2006/customXml" ds:itemID="{6E3B1EF6-85C3-4D19-8D1B-EDA9BFBAD648}">
  <ds:schemaRefs>
    <ds:schemaRef ds:uri="ESRI.ArcGIS.Mapping.OfficeIntegration.PowerPointInfo"/>
  </ds:schemaRefs>
</ds:datastoreItem>
</file>

<file path=customXml/itemProps9.xml><?xml version="1.0" encoding="utf-8"?>
<ds:datastoreItem xmlns:ds="http://schemas.openxmlformats.org/officeDocument/2006/customXml" ds:itemID="{BBE5D617-6DC6-4E9D-B4D8-1CED262046B0}">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5579</TotalTime>
  <Words>1446</Words>
  <Application>Microsoft Office PowerPoint</Application>
  <PresentationFormat>On-screen Show (16:9)</PresentationFormat>
  <Paragraphs>115</Paragraphs>
  <Slides>22</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Arvo</vt:lpstr>
      <vt:lpstr>Calibri</vt:lpstr>
      <vt:lpstr>Roboto Condensed</vt:lpstr>
      <vt:lpstr>Roboto Condensed Light</vt:lpstr>
      <vt:lpstr>Salerio template</vt:lpstr>
      <vt:lpstr>STATUS OF FOLLOW-UP ACTIONS: DEI &amp; EJ IN GRANT GUIDANCE</vt:lpstr>
      <vt:lpstr>OUTLINE</vt:lpstr>
      <vt:lpstr>REQUESTS OF MANAGEMENT BOARD – NOV. 2017</vt:lpstr>
      <vt:lpstr>PowerPoint Presentation</vt:lpstr>
      <vt:lpstr>TEXT IN 2017 GRANT GUIDANCE </vt:lpstr>
      <vt:lpstr>GENERAL COMMENTS </vt:lpstr>
      <vt:lpstr>DELAWARE – DE DNREC</vt:lpstr>
      <vt:lpstr>DELAWARE – DE DNREC</vt:lpstr>
      <vt:lpstr>WASHINGTON D.C. - DOEE</vt:lpstr>
      <vt:lpstr>WASHINGTON D.C. - DOEE</vt:lpstr>
      <vt:lpstr>MARYLAND – MD DNR (CBIG)</vt:lpstr>
      <vt:lpstr>MARYLAND – MD DNR (CBIG)</vt:lpstr>
      <vt:lpstr>MARYLAND – MDE (CBRAP)</vt:lpstr>
      <vt:lpstr>NEW YORK – NY DEC</vt:lpstr>
      <vt:lpstr>NEW YORK – NY DEC</vt:lpstr>
      <vt:lpstr>NEW YORK – NY DEC</vt:lpstr>
      <vt:lpstr>PENNSYLVANIA  </vt:lpstr>
      <vt:lpstr>VIRGINIA </vt:lpstr>
      <vt:lpstr>WEST VIRGINIA – WV DEP</vt:lpstr>
      <vt:lpstr>WEST VIRGINIA – WV DEP</vt:lpstr>
      <vt:lpstr>MOVING FORWARD </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FOLLOW-UP ACTIONS: DEI &amp; EJ IN GRANT GUIDANCE</dc:title>
  <dc:creator>Stanton, Darius</dc:creator>
  <cp:lastModifiedBy>Stanton, Darius</cp:lastModifiedBy>
  <cp:revision>81</cp:revision>
  <dcterms:modified xsi:type="dcterms:W3CDTF">2018-04-18T21:19:27Z</dcterms:modified>
</cp:coreProperties>
</file>