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2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270657140079745E-2"/>
          <c:y val="4.0443440998330492E-2"/>
          <c:w val="0.89484045397103196"/>
          <c:h val="0.904075518490218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Enacted</c:v>
                </c:pt>
              </c:strCache>
            </c:strRef>
          </c:tx>
          <c:spPr>
            <a:ln>
              <a:prstDash val="sysDot"/>
            </a:ln>
          </c:spPr>
          <c:marker>
            <c:symbol val="circle"/>
            <c:size val="7"/>
            <c:spPr>
              <a:solidFill>
                <a:schemeClr val="accent1"/>
              </a:solidFill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 formatCode="&quot;$&quot;#,##0.000">
                  <c:v>22.11800000000002</c:v>
                </c:pt>
                <c:pt idx="2" formatCode="&quot;$&quot;#,##0.000">
                  <c:v>30.527999999999999</c:v>
                </c:pt>
                <c:pt idx="3" formatCode="&quot;$&quot;#,##0.000">
                  <c:v>31.001000000000001</c:v>
                </c:pt>
                <c:pt idx="4" formatCode="&quot;$&quot;#,##0.000">
                  <c:v>50</c:v>
                </c:pt>
                <c:pt idx="5" formatCode="&quot;$&quot;#,##0.000">
                  <c:v>54.391000000000005</c:v>
                </c:pt>
                <c:pt idx="6" formatCode="&quot;$&quot;#,##0.000">
                  <c:v>57.299000000000049</c:v>
                </c:pt>
                <c:pt idx="7" formatCode="&quot;$&quot;#,##0.000">
                  <c:v>53.613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President's Budget Request</c:v>
                </c:pt>
              </c:strCache>
            </c:strRef>
          </c:tx>
          <c:spPr>
            <a:ln>
              <a:prstDash val="sysDot"/>
            </a:ln>
          </c:spPr>
          <c:dPt>
            <c:idx val="6"/>
            <c:bubble3D val="0"/>
            <c:spPr>
              <a:ln>
                <a:solidFill>
                  <a:srgbClr val="C0504D">
                    <a:shade val="95000"/>
                    <a:satMod val="105000"/>
                  </a:srgbClr>
                </a:solidFill>
                <a:prstDash val="sysDot"/>
              </a:ln>
            </c:spPr>
          </c:dPt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Sheet1!$C$2:$C$11</c:f>
              <c:numCache>
                <c:formatCode>"$"#,##0.000</c:formatCode>
                <c:ptCount val="10"/>
                <c:pt idx="0">
                  <c:v>20.745999999999974</c:v>
                </c:pt>
                <c:pt idx="1">
                  <c:v>26.398</c:v>
                </c:pt>
                <c:pt idx="2">
                  <c:v>28.767999999999986</c:v>
                </c:pt>
                <c:pt idx="3">
                  <c:v>29.001000000000001</c:v>
                </c:pt>
                <c:pt idx="4">
                  <c:v>35.139000000000003</c:v>
                </c:pt>
                <c:pt idx="5">
                  <c:v>62.933</c:v>
                </c:pt>
                <c:pt idx="6">
                  <c:v>67.349999999999994</c:v>
                </c:pt>
                <c:pt idx="7">
                  <c:v>72.506</c:v>
                </c:pt>
                <c:pt idx="8">
                  <c:v>72.982000000000014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Senate Draft</c:v>
                </c:pt>
              </c:strCache>
            </c:strRef>
          </c:tx>
          <c:spPr>
            <a:ln>
              <a:noFill/>
            </a:ln>
          </c:spPr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8" formatCode="&quot;$&quot;#,##0.000">
                  <c:v>72.982000000000014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House Draft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Sheet1!$E$2:$E$11</c:f>
              <c:numCache>
                <c:formatCode>General</c:formatCode>
                <c:ptCount val="10"/>
                <c:pt idx="8" formatCode="&quot;$&quot;#,##0.000">
                  <c:v>50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OMB Request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rgbClr val="002060"/>
              </a:solidFill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Sheet1!$F$2:$F$11</c:f>
              <c:numCache>
                <c:formatCode>General</c:formatCode>
                <c:ptCount val="10"/>
                <c:pt idx="9" formatCode="&quot;$&quot;#,##0.000">
                  <c:v>53.992000000000012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541824"/>
        <c:axId val="154542216"/>
      </c:lineChart>
      <c:catAx>
        <c:axId val="154541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54542216"/>
        <c:crosses val="autoZero"/>
        <c:auto val="1"/>
        <c:lblAlgn val="ctr"/>
        <c:lblOffset val="100"/>
        <c:noMultiLvlLbl val="0"/>
      </c:catAx>
      <c:valAx>
        <c:axId val="154542216"/>
        <c:scaling>
          <c:orientation val="minMax"/>
          <c:min val="20"/>
        </c:scaling>
        <c:delete val="0"/>
        <c:axPos val="l"/>
        <c:majorGridlines>
          <c:spPr>
            <a:ln>
              <a:solidFill>
                <a:prstClr val="black"/>
              </a:solidFill>
              <a:prstDash val="sysDot"/>
            </a:ln>
          </c:spPr>
        </c:majorGridlines>
        <c:numFmt formatCode="&quot;$&quot;#,##0" sourceLinked="0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54541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774691358024783"/>
          <c:y val="0.61581442267731124"/>
          <c:w val="0.29464506172839505"/>
          <c:h val="0.2110640411310791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961CEFA-411C-4200-8A22-9BFCF2BE3FED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42051F4-FFCC-484A-803E-DDCC4F9AB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96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9FCDEEF-40D1-4CFE-B83E-2A39CE1CA598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97C8814-B147-4F23-8FC5-4613CCE351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46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6FEF84-6913-4A34-A67A-E973D612AD3C}" type="slidenum">
              <a:rPr lang="en-US" smtClean="0">
                <a:latin typeface="Arial" charset="0"/>
              </a:rPr>
              <a:pPr>
                <a:defRPr/>
              </a:pPr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6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B268C2-BCFC-41BA-AA96-59DC1A0F21F1}" type="slidenum">
              <a:rPr lang="en-US" smtClean="0">
                <a:latin typeface="Arial" charset="0"/>
              </a:rPr>
              <a:pPr>
                <a:defRPr/>
              </a:pPr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7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270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B268C2-BCFC-41BA-AA96-59DC1A0F21F1}" type="slidenum">
              <a:rPr lang="en-US" smtClean="0">
                <a:latin typeface="Arial" charset="0"/>
              </a:rPr>
              <a:pPr>
                <a:defRPr/>
              </a:pPr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7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93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states"/>
          <p:cNvPicPr>
            <a:picLocks noChangeAspect="1" noChangeArrowheads="1"/>
          </p:cNvPicPr>
          <p:nvPr userDrawn="1"/>
        </p:nvPicPr>
        <p:blipFill>
          <a:blip r:embed="rId2" cstate="print">
            <a:lum bright="78000" contrast="-66000"/>
          </a:blip>
          <a:srcRect l="3273" t="4234" r="51996" b="18469"/>
          <a:stretch>
            <a:fillRect/>
          </a:stretch>
        </p:blipFill>
        <p:spPr bwMode="auto">
          <a:xfrm>
            <a:off x="4572000" y="762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858000" y="6248400"/>
            <a:ext cx="2133600" cy="457200"/>
          </a:xfrm>
          <a:ln>
            <a:miter lim="800000"/>
            <a:headEnd/>
            <a:tailEnd/>
          </a:ln>
        </p:spPr>
        <p:txBody>
          <a:bodyPr wrap="square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10A47AD-498A-463C-A0F5-DA918FBB6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AAA20-BDC3-44F6-A8B3-95B418279F97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D650-378E-4A50-AAB1-99E6D21714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ChangeArrowheads="1"/>
          </p:cNvSpPr>
          <p:nvPr/>
        </p:nvSpPr>
        <p:spPr bwMode="auto">
          <a:xfrm>
            <a:off x="0" y="3505200"/>
            <a:ext cx="9144000" cy="3352800"/>
          </a:xfrm>
          <a:prstGeom prst="rect">
            <a:avLst/>
          </a:prstGeom>
          <a:solidFill>
            <a:srgbClr val="CCECFF">
              <a:alpha val="50000"/>
            </a:srgbClr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solidFill>
                <a:schemeClr val="accent3"/>
              </a:solidFill>
              <a:latin typeface="Arial" pitchFamily="34" charset="0"/>
              <a:cs typeface="+mn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3962400"/>
            <a:ext cx="5715000" cy="2514600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800" dirty="0" smtClean="0">
                <a:solidFill>
                  <a:srgbClr val="993300"/>
                </a:solidFill>
              </a:rPr>
              <a:t>Citizen’s Advisory Committee /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800" dirty="0" smtClean="0">
                <a:solidFill>
                  <a:srgbClr val="993300"/>
                </a:solidFill>
              </a:rPr>
              <a:t>Local Government Advisory Committee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800" dirty="0" smtClean="0">
                <a:solidFill>
                  <a:srgbClr val="993300"/>
                </a:solidFill>
              </a:rPr>
              <a:t>Joint Meeting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rgbClr val="99330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993300"/>
                </a:solidFill>
              </a:rPr>
              <a:t>December 5, 2013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rgbClr val="99330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rgbClr val="99330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993300"/>
                </a:solidFill>
              </a:rPr>
              <a:t>Jim Edward, Deputy Director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993300"/>
                </a:solidFill>
              </a:rPr>
              <a:t>Chesapeake Bay Program (EPA)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100" dirty="0" smtClean="0">
              <a:solidFill>
                <a:srgbClr val="99330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baseline="30000" dirty="0" smtClean="0">
              <a:solidFill>
                <a:schemeClr val="bg1"/>
              </a:solidFill>
            </a:endParaRP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57200"/>
            <a:ext cx="5791200" cy="2286000"/>
          </a:xfrm>
        </p:spPr>
        <p:txBody>
          <a:bodyPr/>
          <a:lstStyle/>
          <a:p>
            <a:pPr eaLnBrk="1" hangingPunct="1"/>
            <a:r>
              <a:rPr lang="en-US" sz="1800" b="1" smtClean="0">
                <a:solidFill>
                  <a:schemeClr val="bg1"/>
                </a:solidFill>
              </a:rPr>
              <a:t/>
            </a:r>
            <a:br>
              <a:rPr lang="en-US" sz="1800" b="1" smtClean="0">
                <a:solidFill>
                  <a:schemeClr val="bg1"/>
                </a:solidFill>
              </a:rPr>
            </a:br>
            <a:r>
              <a:rPr lang="en-US" sz="1400" b="1" smtClean="0">
                <a:solidFill>
                  <a:schemeClr val="bg1"/>
                </a:solidFill>
              </a:rPr>
              <a:t> </a:t>
            </a:r>
            <a:r>
              <a:rPr lang="en-US" sz="3000" b="1" i="1" smtClean="0">
                <a:solidFill>
                  <a:srgbClr val="FFFFCC"/>
                </a:solidFill>
              </a:rPr>
              <a:t>The Bay’s Health &amp; Future: </a:t>
            </a:r>
            <a:r>
              <a:rPr lang="en-US" sz="2800" b="1" i="1" smtClean="0">
                <a:solidFill>
                  <a:srgbClr val="FFFFFF"/>
                </a:solidFill>
              </a:rPr>
              <a:t>How it’s doing and What’s Next</a:t>
            </a:r>
            <a:endParaRPr lang="en-US" sz="2800" b="1" smtClean="0">
              <a:solidFill>
                <a:schemeClr val="bg1"/>
              </a:solidFill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6172200" cy="3505200"/>
          </a:xfrm>
          <a:prstGeom prst="rect">
            <a:avLst/>
          </a:prstGeom>
          <a:solidFill>
            <a:srgbClr val="002060"/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696200" y="0"/>
            <a:ext cx="1447800" cy="1600200"/>
          </a:xfrm>
          <a:prstGeom prst="rect">
            <a:avLst/>
          </a:prstGeom>
          <a:solidFill>
            <a:srgbClr val="CCECFF">
              <a:alpha val="50195"/>
            </a:srgbClr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172200" y="0"/>
            <a:ext cx="1524000" cy="1600200"/>
          </a:xfrm>
          <a:prstGeom prst="rect">
            <a:avLst/>
          </a:prstGeom>
          <a:solidFill>
            <a:srgbClr val="CCECFF">
              <a:alpha val="50195"/>
            </a:srgbClr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CCECFF"/>
              </a:solidFill>
            </a:endParaRPr>
          </a:p>
        </p:txBody>
      </p:sp>
      <p:sp>
        <p:nvSpPr>
          <p:cNvPr id="6152" name="Line 9"/>
          <p:cNvSpPr>
            <a:spLocks noChangeShapeType="1"/>
          </p:cNvSpPr>
          <p:nvPr/>
        </p:nvSpPr>
        <p:spPr bwMode="auto">
          <a:xfrm>
            <a:off x="0" y="3505200"/>
            <a:ext cx="9144000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3" name="Line 10"/>
          <p:cNvSpPr>
            <a:spLocks noChangeShapeType="1"/>
          </p:cNvSpPr>
          <p:nvPr/>
        </p:nvSpPr>
        <p:spPr bwMode="auto">
          <a:xfrm>
            <a:off x="6172200" y="0"/>
            <a:ext cx="0" cy="3505200"/>
          </a:xfrm>
          <a:prstGeom prst="line">
            <a:avLst/>
          </a:prstGeom>
          <a:noFill/>
          <a:ln w="571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154" name="Picture 11" descr="Final 30 yr CBP Logo L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191000"/>
            <a:ext cx="2120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Box 12"/>
          <p:cNvSpPr txBox="1">
            <a:spLocks noChangeArrowheads="1"/>
          </p:cNvSpPr>
          <p:nvPr/>
        </p:nvSpPr>
        <p:spPr bwMode="auto">
          <a:xfrm>
            <a:off x="457200" y="777895"/>
            <a:ext cx="55626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3400" i="1" dirty="0" smtClean="0">
                <a:solidFill>
                  <a:srgbClr val="FFFFCC"/>
                </a:solidFill>
              </a:rPr>
              <a:t>Chesapeake Bay Program</a:t>
            </a:r>
          </a:p>
          <a:p>
            <a:pPr eaLnBrk="0" hangingPunct="0"/>
            <a:r>
              <a:rPr lang="en-US" sz="3400" i="1" dirty="0" smtClean="0">
                <a:solidFill>
                  <a:srgbClr val="FFFFCC"/>
                </a:solidFill>
              </a:rPr>
              <a:t>2013/14 Funding</a:t>
            </a:r>
            <a:endParaRPr lang="en-US" sz="2400" dirty="0">
              <a:solidFill>
                <a:srgbClr val="FFFFCC"/>
              </a:solidFill>
            </a:endParaRPr>
          </a:p>
        </p:txBody>
      </p:sp>
      <p:pic>
        <p:nvPicPr>
          <p:cNvPr id="6156" name="Picture 13" descr="Kayakers, Eastern Shore of Virginia NWR 3.JPG"/>
          <p:cNvPicPr>
            <a:picLocks noChangeAspect="1"/>
          </p:cNvPicPr>
          <p:nvPr/>
        </p:nvPicPr>
        <p:blipFill>
          <a:blip r:embed="rId4" cstate="print"/>
          <a:srcRect l="20000" t="13930" r="10001" b="18906"/>
          <a:stretch>
            <a:fillRect/>
          </a:stretch>
        </p:blipFill>
        <p:spPr bwMode="auto">
          <a:xfrm>
            <a:off x="6180138" y="1600200"/>
            <a:ext cx="2963862" cy="19050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990600"/>
          <a:ext cx="6248400" cy="4775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8516"/>
                <a:gridCol w="1479884"/>
              </a:tblGrid>
              <a:tr h="44489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Fiscal Year 2013 Chesapeake Bay Program Funding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latin typeface="Calibri"/>
                        </a:rPr>
                        <a:t>Region 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$233,000</a:t>
                      </a: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Region 3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</a:t>
                      </a:r>
                      <a:r>
                        <a:rPr lang="en-US" sz="1800" b="1" i="0" u="none" strike="noStrike" dirty="0" smtClean="0">
                          <a:latin typeface="Calibri"/>
                        </a:rPr>
                        <a:t>50,774,000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Philadelphia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Calibri"/>
                        </a:rPr>
                        <a:t>$</a:t>
                      </a:r>
                      <a:r>
                        <a:rPr lang="en-US" sz="1800" b="0" i="0" u="none" strike="noStrike" dirty="0" smtClean="0">
                          <a:latin typeface="Calibri"/>
                        </a:rPr>
                        <a:t>4,239,708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Annapolis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Calibri"/>
                        </a:rPr>
                        <a:t>$</a:t>
                      </a:r>
                      <a:r>
                        <a:rPr lang="en-US" sz="1800" b="0" i="0" u="none" strike="noStrike" dirty="0" smtClean="0">
                          <a:latin typeface="Calibri"/>
                        </a:rPr>
                        <a:t>46,534,292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Office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of Water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$420,000</a:t>
                      </a: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Office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of Enforcement and Compliance Assurance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$1,386,000</a:t>
                      </a: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Office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of General Counsel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$255,000</a:t>
                      </a: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Office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of Environmental Information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$545,000</a:t>
                      </a: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Offic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e of Air and Radiation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$0</a:t>
                      </a: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 Total     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</a:t>
                      </a:r>
                      <a:r>
                        <a:rPr lang="en-US" sz="1800" b="1" i="0" u="none" strike="noStrike" dirty="0" smtClean="0">
                          <a:latin typeface="Calibri"/>
                        </a:rPr>
                        <a:t>53,613,000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457200"/>
          <a:ext cx="6172200" cy="6074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1524000"/>
              </a:tblGrid>
              <a:tr h="44489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Fiscal Year 2013 Chesapeake Bay Program Office Funding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Intramural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$4,902,292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General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Extramural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$7,612,000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Operational Support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$1,500,000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Partnership and Executive Order Support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$2,800,000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Data Management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$3,312,000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TMDL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Implementation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$1,870,000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Reporting and Accountability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$663,000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Innovative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Nutrient/Sediment Reduction Grants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$6,000,000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Small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Watershed Grants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latin typeface="Calibri"/>
                        </a:rPr>
                        <a:t>$</a:t>
                      </a:r>
                      <a:r>
                        <a:rPr lang="en-US" sz="1800" b="1" i="0" u="none" strike="noStrike" dirty="0" smtClean="0">
                          <a:latin typeface="Calibri"/>
                        </a:rPr>
                        <a:t>2,000,000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Tidal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Water Quality Grants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$1,600,000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 smtClean="0">
                          <a:latin typeface="Calibri"/>
                        </a:rPr>
                        <a:t>Non</a:t>
                      </a:r>
                      <a:r>
                        <a:rPr lang="en-US" sz="1800" b="1" i="0" u="none" strike="noStrike" baseline="0" dirty="0" err="1" smtClean="0">
                          <a:latin typeface="Calibri"/>
                        </a:rPr>
                        <a:t>tidal</a:t>
                      </a:r>
                      <a:r>
                        <a:rPr lang="en-US" sz="1800" b="1" i="0" u="none" strike="noStrike" baseline="0" dirty="0" smtClean="0">
                          <a:latin typeface="Calibri"/>
                        </a:rPr>
                        <a:t> Water Quality Grants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$2,592,000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3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State Implementation Grants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$19,295,000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</a:tr>
              <a:tr h="433031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Total    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latin typeface="Calibri"/>
                        </a:rPr>
                        <a:t>$46,534,292</a:t>
                      </a:r>
                      <a:endParaRPr lang="en-US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544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95600" y="228600"/>
            <a:ext cx="358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Chesapeake Bay Program Funding</a:t>
            </a:r>
          </a:p>
          <a:p>
            <a:pPr algn="ctr"/>
            <a:r>
              <a:rPr lang="en-US" sz="1100" i="1" dirty="0" smtClean="0"/>
              <a:t>(in millions)</a:t>
            </a:r>
            <a:endParaRPr lang="en-US" sz="1100" i="1" dirty="0"/>
          </a:p>
        </p:txBody>
      </p:sp>
      <p:sp>
        <p:nvSpPr>
          <p:cNvPr id="8" name="TextBox 1"/>
          <p:cNvSpPr txBox="1"/>
          <p:nvPr/>
        </p:nvSpPr>
        <p:spPr>
          <a:xfrm>
            <a:off x="3810000" y="3124200"/>
            <a:ext cx="838200" cy="3048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E.O. 13508</a:t>
            </a:r>
            <a:endParaRPr lang="en-US"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517525" y="2017713"/>
            <a:ext cx="184150" cy="366712"/>
          </a:xfrm>
          <a:prstGeom prst="rect">
            <a:avLst/>
          </a:prstGeom>
          <a:noFill/>
          <a:ln w="257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953000" y="1371600"/>
            <a:ext cx="1447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12954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2012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					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NFWF launched a new initiative targeting grant funding and technical assistance to local governments in the watershed.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1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This new initiative was called the targeted Local Government Green Infrastructure Initiative.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1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14 projects were funded to each locality for technical assistance valued at between $100,000 to $150,000. (approximately 1.8 million)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1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To help overcome challenges to improving local rivers and streams and improving water quality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12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There were 27 Technical Assistance projects, ranging in value from 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$6,000 to $40,000.</a:t>
            </a:r>
            <a:endParaRPr lang="en-US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000" u="sng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1257300" lvl="2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200" i="1" u="sng" dirty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2060"/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0" y="2286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i="1" dirty="0" smtClean="0">
                <a:solidFill>
                  <a:srgbClr val="FFFFCC"/>
                </a:solidFill>
              </a:rPr>
              <a:t>2012/13 NFWF Targeted Grant Funding and Technical Assistance to Local Governments in the  Chesapeake Bay Watershed</a:t>
            </a:r>
            <a:endParaRPr lang="en-US" sz="2400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517525" y="2017713"/>
            <a:ext cx="184150" cy="366712"/>
          </a:xfrm>
          <a:prstGeom prst="rect">
            <a:avLst/>
          </a:prstGeom>
          <a:noFill/>
          <a:ln w="257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953000" y="1371600"/>
            <a:ext cx="1447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12954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2013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					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14 projects were funded as investments that build local government capacity for green infrastructure and accelerate adoption of green infrastructure practices on private lands.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These 14 projects range in value from $49,500 to $500,000.</a:t>
            </a: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Also in 2013, there are 12 projects for the 1</a:t>
            </a:r>
            <a:r>
              <a:rPr lang="en-US" sz="2000" baseline="30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st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 cycle ranging from $15,000 to $40,000. A 2</a:t>
            </a:r>
            <a:r>
              <a:rPr lang="en-US" sz="2000" baseline="30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nd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 cycle is scheduled to open in December.</a:t>
            </a:r>
            <a:endParaRPr lang="en-US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4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400" u="sng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1257300" lvl="2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en-US" sz="2200" i="1" u="sng" dirty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2060"/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0" y="2286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i="1" dirty="0" smtClean="0">
                <a:solidFill>
                  <a:srgbClr val="FFFFCC"/>
                </a:solidFill>
              </a:rPr>
              <a:t>2012/13 NFWF Targeted Grant Funding and Technical Assistance to Local Governments in the  Chesapeake Bay Watershed</a:t>
            </a:r>
            <a:endParaRPr lang="en-US" sz="2400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205</Words>
  <Application>Microsoft Office PowerPoint</Application>
  <PresentationFormat>On-screen Show (4:3)</PresentationFormat>
  <Paragraphs>86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Office Theme</vt:lpstr>
      <vt:lpstr>  The Bay’s Health &amp; Future: How it’s doing and What’s Next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US-EPA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Bay’s Health &amp; Future: How it’s doing and What’s Next</dc:title>
  <dc:creator>larscott</dc:creator>
  <cp:lastModifiedBy>arobins</cp:lastModifiedBy>
  <cp:revision>7</cp:revision>
  <dcterms:created xsi:type="dcterms:W3CDTF">2013-12-02T14:16:13Z</dcterms:created>
  <dcterms:modified xsi:type="dcterms:W3CDTF">2013-12-03T15:54:42Z</dcterms:modified>
</cp:coreProperties>
</file>