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6"/>
  </p:notesMasterIdLst>
  <p:handoutMasterIdLst>
    <p:handoutMasterId r:id="rId7"/>
  </p:handoutMasterIdLst>
  <p:sldIdLst>
    <p:sldId id="268" r:id="rId2"/>
    <p:sldId id="271" r:id="rId3"/>
    <p:sldId id="270" r:id="rId4"/>
    <p:sldId id="266" r:id="rId5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399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267" autoAdjust="0"/>
    <p:restoredTop sz="94660"/>
  </p:normalViewPr>
  <p:slideViewPr>
    <p:cSldViewPr>
      <p:cViewPr varScale="1">
        <p:scale>
          <a:sx n="99" d="100"/>
          <a:sy n="99" d="100"/>
        </p:scale>
        <p:origin x="-21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70283E22-204E-49A2-9722-851AF7DB0F95}" type="datetimeFigureOut">
              <a:rPr lang="en-US" smtClean="0"/>
              <a:pPr/>
              <a:t>8/21/2013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EA7C149F-854D-4E8E-8BAC-57B566FC424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2428547E-00C6-4482-B73B-7AF8073651B7}" type="datetimeFigureOut">
              <a:rPr lang="en-US" smtClean="0"/>
              <a:pPr/>
              <a:t>8/21/2013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99669891-8B10-41C0-8130-C7D4A86BC73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8920422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669891-8B10-41C0-8130-C7D4A86BC738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4255960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E34C9D-7BD6-45D4-B058-B4333C39250E}" type="datetimeFigureOut">
              <a:rPr lang="en-US" smtClean="0"/>
              <a:pPr/>
              <a:t>8/21/2013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3D82C3-BE2E-4DCB-9DB4-6ACAF3DEEA8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E34C9D-7BD6-45D4-B058-B4333C39250E}" type="datetimeFigureOut">
              <a:rPr lang="en-US" smtClean="0"/>
              <a:pPr/>
              <a:t>8/21/2013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3D82C3-BE2E-4DCB-9DB4-6ACAF3DEEA8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E34C9D-7BD6-45D4-B058-B4333C39250E}" type="datetimeFigureOut">
              <a:rPr lang="en-US" smtClean="0"/>
              <a:pPr/>
              <a:t>8/21/2013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3D82C3-BE2E-4DCB-9DB4-6ACAF3DEEA8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E34C9D-7BD6-45D4-B058-B4333C39250E}" type="datetimeFigureOut">
              <a:rPr lang="en-US" smtClean="0"/>
              <a:pPr/>
              <a:t>8/21/2013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3D82C3-BE2E-4DCB-9DB4-6ACAF3DEEA8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E34C9D-7BD6-45D4-B058-B4333C39250E}" type="datetimeFigureOut">
              <a:rPr lang="en-US" smtClean="0"/>
              <a:pPr/>
              <a:t>8/21/2013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3D82C3-BE2E-4DCB-9DB4-6ACAF3DEEA8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E34C9D-7BD6-45D4-B058-B4333C39250E}" type="datetimeFigureOut">
              <a:rPr lang="en-US" smtClean="0"/>
              <a:pPr/>
              <a:t>8/21/2013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3D82C3-BE2E-4DCB-9DB4-6ACAF3DEEA8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E34C9D-7BD6-45D4-B058-B4333C39250E}" type="datetimeFigureOut">
              <a:rPr lang="en-US" smtClean="0"/>
              <a:pPr/>
              <a:t>8/21/2013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3D82C3-BE2E-4DCB-9DB4-6ACAF3DEEA8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E34C9D-7BD6-45D4-B058-B4333C39250E}" type="datetimeFigureOut">
              <a:rPr lang="en-US" smtClean="0"/>
              <a:pPr/>
              <a:t>8/21/2013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3D82C3-BE2E-4DCB-9DB4-6ACAF3DEEA8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E34C9D-7BD6-45D4-B058-B4333C39250E}" type="datetimeFigureOut">
              <a:rPr lang="en-US" smtClean="0"/>
              <a:pPr/>
              <a:t>8/21/2013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3D82C3-BE2E-4DCB-9DB4-6ACAF3DEEA8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E34C9D-7BD6-45D4-B058-B4333C39250E}" type="datetimeFigureOut">
              <a:rPr lang="en-US" smtClean="0"/>
              <a:pPr/>
              <a:t>8/21/2013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3D82C3-BE2E-4DCB-9DB4-6ACAF3DEEA8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E34C9D-7BD6-45D4-B058-B4333C39250E}" type="datetimeFigureOut">
              <a:rPr lang="en-US" smtClean="0"/>
              <a:pPr/>
              <a:t>8/21/2013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DB3D82C3-BE2E-4DCB-9DB4-6ACAF3DEEA8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DCE34C9D-7BD6-45D4-B058-B4333C39250E}" type="datetimeFigureOut">
              <a:rPr lang="en-US" smtClean="0"/>
              <a:pPr/>
              <a:t>8/21/2013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DB3D82C3-BE2E-4DCB-9DB4-6ACAF3DEEA89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en-US" sz="4000" b="1" dirty="0" smtClean="0">
                <a:solidFill>
                  <a:schemeClr val="accent2">
                    <a:lumMod val="75000"/>
                  </a:schemeClr>
                </a:solidFill>
              </a:rPr>
              <a:t>2009 Farm Bill Funding </a:t>
            </a:r>
            <a:br>
              <a:rPr lang="en-US" sz="4000" b="1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en-US" sz="4000" b="1" dirty="0" smtClean="0">
                <a:solidFill>
                  <a:schemeClr val="accent2">
                    <a:lumMod val="75000"/>
                  </a:schemeClr>
                </a:solidFill>
              </a:rPr>
              <a:t>Chesapeake Bay Watershed Initiative</a:t>
            </a:r>
            <a:endParaRPr lang="en-US" sz="40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09800"/>
            <a:ext cx="8229600" cy="4114800"/>
          </a:xfrm>
        </p:spPr>
        <p:txBody>
          <a:bodyPr/>
          <a:lstStyle/>
          <a:p>
            <a:r>
              <a:rPr lang="en-US" sz="3200" dirty="0" smtClean="0">
                <a:latin typeface="+mj-lt"/>
              </a:rPr>
              <a:t>CBWI: Total of $188 million over four years</a:t>
            </a:r>
          </a:p>
          <a:p>
            <a:pPr>
              <a:buNone/>
            </a:pPr>
            <a:endParaRPr lang="en-US" dirty="0" smtClean="0">
              <a:latin typeface="+mj-lt"/>
            </a:endParaRPr>
          </a:p>
          <a:p>
            <a:pPr lvl="2">
              <a:buNone/>
            </a:pPr>
            <a:r>
              <a:rPr lang="en-US" sz="3200" dirty="0" smtClean="0">
                <a:latin typeface="+mj-lt"/>
              </a:rPr>
              <a:t>FY2009:	$23 million</a:t>
            </a:r>
          </a:p>
          <a:p>
            <a:pPr lvl="2">
              <a:buNone/>
            </a:pPr>
            <a:r>
              <a:rPr lang="en-US" sz="3200" dirty="0" smtClean="0">
                <a:latin typeface="+mj-lt"/>
              </a:rPr>
              <a:t>FY2010:	$43 million</a:t>
            </a:r>
          </a:p>
          <a:p>
            <a:pPr lvl="2">
              <a:buNone/>
            </a:pPr>
            <a:r>
              <a:rPr lang="en-US" sz="3200" dirty="0" smtClean="0">
                <a:latin typeface="+mj-lt"/>
              </a:rPr>
              <a:t>FY2011:	$72 million</a:t>
            </a:r>
          </a:p>
          <a:p>
            <a:pPr lvl="2">
              <a:buNone/>
            </a:pPr>
            <a:r>
              <a:rPr lang="en-US" sz="3200" dirty="0" smtClean="0">
                <a:latin typeface="+mj-lt"/>
              </a:rPr>
              <a:t>FY2012:	$50 million</a:t>
            </a:r>
            <a:endParaRPr lang="en-US" sz="3200" dirty="0">
              <a:latin typeface="+mj-lt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6335454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298448"/>
            <a:ext cx="7523632" cy="54589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Oval Callout 4"/>
          <p:cNvSpPr/>
          <p:nvPr/>
        </p:nvSpPr>
        <p:spPr>
          <a:xfrm>
            <a:off x="6248400" y="3200400"/>
            <a:ext cx="2667000" cy="2286000"/>
          </a:xfrm>
          <a:prstGeom prst="wedgeEllipseCallout">
            <a:avLst>
              <a:gd name="adj1" fmla="val -24026"/>
              <a:gd name="adj2" fmla="val -61203"/>
            </a:avLst>
          </a:prstGeom>
          <a:solidFill>
            <a:schemeClr val="accent5">
              <a:lumMod val="20000"/>
              <a:lumOff val="80000"/>
            </a:schemeClr>
          </a:solid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45720" rIns="45720" rtlCol="0" anchor="ctr">
            <a:noAutofit/>
          </a:bodyPr>
          <a:lstStyle/>
          <a:p>
            <a:pPr algn="ctr"/>
            <a:r>
              <a:rPr lang="en-US" sz="1600" b="1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Forest Buffers rank second of all individual practices and programs needed to meet nitrogen caps.</a:t>
            </a: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152400" y="609600"/>
            <a:ext cx="8610600" cy="1066800"/>
          </a:xfrm>
        </p:spPr>
        <p:txBody>
          <a:bodyPr>
            <a:normAutofit/>
          </a:bodyPr>
          <a:lstStyle/>
          <a:p>
            <a:pPr algn="ctr"/>
            <a:r>
              <a:rPr lang="en-US" sz="3200" b="1" dirty="0" smtClean="0">
                <a:solidFill>
                  <a:schemeClr val="accent2">
                    <a:lumMod val="75000"/>
                  </a:schemeClr>
                </a:solidFill>
              </a:rPr>
              <a:t>Which BMPs Are Jurisdictions Relying On</a:t>
            </a:r>
            <a:br>
              <a:rPr lang="en-US" sz="3200" b="1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en-US" sz="3200" b="1" dirty="0" smtClean="0">
                <a:solidFill>
                  <a:schemeClr val="accent2">
                    <a:lumMod val="75000"/>
                  </a:schemeClr>
                </a:solidFill>
              </a:rPr>
              <a:t>To Achieve Nitrogen Loading Goals?</a:t>
            </a:r>
            <a:endParaRPr lang="en-US" sz="3200" b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113264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533400"/>
            <a:ext cx="8610600" cy="1066800"/>
          </a:xfrm>
        </p:spPr>
        <p:txBody>
          <a:bodyPr>
            <a:normAutofit/>
          </a:bodyPr>
          <a:lstStyle/>
          <a:p>
            <a:pPr algn="ctr"/>
            <a:r>
              <a:rPr lang="en-US" sz="3200" b="1" u="sng" dirty="0" smtClean="0">
                <a:solidFill>
                  <a:schemeClr val="accent2">
                    <a:lumMod val="75000"/>
                  </a:schemeClr>
                </a:solidFill>
              </a:rPr>
              <a:t>Riparian Forest Buffers</a:t>
            </a:r>
            <a:r>
              <a:rPr lang="en-US" sz="3200" b="1" dirty="0" smtClean="0">
                <a:solidFill>
                  <a:schemeClr val="accent2">
                    <a:lumMod val="75000"/>
                  </a:schemeClr>
                </a:solidFill>
              </a:rPr>
              <a:t/>
            </a:r>
            <a:br>
              <a:rPr lang="en-US" sz="3200" b="1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en-US" sz="3200" b="1" dirty="0" smtClean="0">
                <a:solidFill>
                  <a:schemeClr val="accent2">
                    <a:lumMod val="75000"/>
                  </a:schemeClr>
                </a:solidFill>
              </a:rPr>
              <a:t>Past Progress and Future Commitments</a:t>
            </a:r>
            <a:endParaRPr lang="en-US" sz="32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3" name="Picture 2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1600200"/>
            <a:ext cx="8686800" cy="5166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="" xmlns:p14="http://schemas.microsoft.com/office/powerpoint/2010/main" val="1113264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7772400" cy="76200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solidFill>
                  <a:schemeClr val="accent2">
                    <a:lumMod val="75000"/>
                  </a:schemeClr>
                </a:solidFill>
              </a:rPr>
              <a:t>TMDL/WIP targets for forest buffers</a:t>
            </a:r>
            <a:endParaRPr lang="en-US" sz="40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2539828301"/>
              </p:ext>
            </p:extLst>
          </p:nvPr>
        </p:nvGraphicFramePr>
        <p:xfrm>
          <a:off x="381000" y="1371600"/>
          <a:ext cx="8229600" cy="471525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7400"/>
                <a:gridCol w="2362200"/>
                <a:gridCol w="1752600"/>
                <a:gridCol w="2057400"/>
              </a:tblGrid>
              <a:tr h="37084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1" dirty="0" smtClean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</a:rPr>
                        <a:t>Total </a:t>
                      </a:r>
                      <a:r>
                        <a:rPr lang="en-US" sz="2800" b="1" u="sng" dirty="0" smtClean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</a:rPr>
                        <a:t>New</a:t>
                      </a:r>
                      <a:r>
                        <a:rPr lang="en-US" sz="2800" b="1" baseline="0" dirty="0" smtClean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2800" b="1" u="sng" dirty="0" smtClean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</a:rPr>
                        <a:t>Acres</a:t>
                      </a:r>
                      <a:r>
                        <a:rPr lang="en-US" sz="2800" b="1" dirty="0" smtClean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</a:rPr>
                        <a:t> Needed 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1" dirty="0" smtClean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</a:rPr>
                        <a:t>2012-2025</a:t>
                      </a:r>
                      <a:endParaRPr lang="en-US" sz="28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b="1" dirty="0" smtClean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</a:rPr>
                        <a:t>Acres/year needed</a:t>
                      </a:r>
                      <a:endParaRPr lang="en-US" sz="2800" dirty="0" smtClean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dirty="0" smtClean="0">
                          <a:effectLst/>
                          <a:latin typeface="Calibri"/>
                          <a:ea typeface="Calibri"/>
                        </a:rPr>
                        <a:t>2012 CP-22</a:t>
                      </a:r>
                      <a:r>
                        <a:rPr lang="en-US" sz="2800" baseline="0" dirty="0" smtClean="0">
                          <a:effectLst/>
                          <a:latin typeface="Calibri"/>
                          <a:ea typeface="Calibri"/>
                        </a:rPr>
                        <a:t> acres</a:t>
                      </a:r>
                      <a:endParaRPr lang="en-US" sz="2800" dirty="0" smtClean="0"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 anchor="b"/>
                </a:tc>
              </a:tr>
              <a:tr h="37084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latin typeface="Calibri"/>
                          <a:ea typeface="Calibri"/>
                          <a:cs typeface="Times New Roman"/>
                        </a:rPr>
                        <a:t>Delaware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</a:rPr>
                        <a:t>4790</a:t>
                      </a:r>
                      <a:endParaRPr lang="en-US" sz="2800" dirty="0"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</a:rPr>
                        <a:t>370</a:t>
                      </a:r>
                      <a:endParaRPr lang="en-US" sz="2800" dirty="0"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 smtClean="0">
                          <a:effectLst/>
                          <a:latin typeface="Calibri"/>
                          <a:ea typeface="Calibri"/>
                        </a:rPr>
                        <a:t>0</a:t>
                      </a:r>
                      <a:endParaRPr lang="en-US" sz="2800" dirty="0"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 anchor="b"/>
                </a:tc>
              </a:tr>
              <a:tr h="37084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latin typeface="Calibri"/>
                          <a:ea typeface="Calibri"/>
                          <a:cs typeface="Times New Roman"/>
                        </a:rPr>
                        <a:t>Maryland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</a:rPr>
                        <a:t>1190</a:t>
                      </a:r>
                      <a:endParaRPr lang="en-US" sz="2800" dirty="0"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</a:rPr>
                        <a:t>90</a:t>
                      </a:r>
                      <a:endParaRPr lang="en-US" sz="2800" dirty="0"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 smtClean="0">
                          <a:effectLst/>
                          <a:latin typeface="Calibri"/>
                          <a:ea typeface="Calibri"/>
                        </a:rPr>
                        <a:t>264</a:t>
                      </a:r>
                      <a:endParaRPr lang="en-US" sz="2800" dirty="0"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 anchor="b"/>
                </a:tc>
              </a:tr>
              <a:tr h="37084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>
                          <a:latin typeface="Calibri"/>
                          <a:ea typeface="Calibri"/>
                          <a:cs typeface="Times New Roman"/>
                        </a:rPr>
                        <a:t>New York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</a:rPr>
                        <a:t>6180</a:t>
                      </a:r>
                      <a:endParaRPr lang="en-US" sz="2800" dirty="0"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</a:rPr>
                        <a:t>475</a:t>
                      </a:r>
                      <a:endParaRPr lang="en-US" sz="2800" dirty="0"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 smtClean="0">
                          <a:effectLst/>
                          <a:latin typeface="Calibri"/>
                          <a:ea typeface="Calibri"/>
                        </a:rPr>
                        <a:t>91</a:t>
                      </a:r>
                      <a:endParaRPr lang="en-US" sz="2800" dirty="0"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 anchor="b"/>
                </a:tc>
              </a:tr>
              <a:tr h="37084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>
                          <a:latin typeface="Calibri"/>
                          <a:ea typeface="Calibri"/>
                          <a:cs typeface="Times New Roman"/>
                        </a:rPr>
                        <a:t>Pennsylvania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</a:rPr>
                        <a:t>89,630</a:t>
                      </a:r>
                      <a:endParaRPr lang="en-US" sz="2800" dirty="0"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</a:rPr>
                        <a:t>6895</a:t>
                      </a:r>
                      <a:endParaRPr lang="en-US" sz="2800" dirty="0"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 smtClean="0">
                          <a:effectLst/>
                          <a:latin typeface="Calibri"/>
                          <a:ea typeface="Calibri"/>
                        </a:rPr>
                        <a:t>493</a:t>
                      </a:r>
                      <a:endParaRPr lang="en-US" sz="2800" dirty="0"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 anchor="b"/>
                </a:tc>
              </a:tr>
              <a:tr h="37084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latin typeface="Calibri"/>
                          <a:ea typeface="Calibri"/>
                          <a:cs typeface="Times New Roman"/>
                        </a:rPr>
                        <a:t>Virginia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</a:rPr>
                        <a:t>80,820</a:t>
                      </a:r>
                      <a:endParaRPr lang="en-US" sz="2800" dirty="0"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</a:rPr>
                        <a:t>6215</a:t>
                      </a:r>
                      <a:endParaRPr lang="en-US" sz="2800" dirty="0"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 smtClean="0">
                          <a:effectLst/>
                          <a:latin typeface="Calibri"/>
                          <a:ea typeface="Calibri"/>
                        </a:rPr>
                        <a:t>683</a:t>
                      </a:r>
                      <a:endParaRPr lang="en-US" sz="2800" dirty="0"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 anchor="b"/>
                </a:tc>
              </a:tr>
              <a:tr h="37084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latin typeface="Calibri"/>
                          <a:ea typeface="Calibri"/>
                          <a:cs typeface="Times New Roman"/>
                        </a:rPr>
                        <a:t>West Virginia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</a:rPr>
                        <a:t>3250</a:t>
                      </a:r>
                      <a:endParaRPr lang="en-US" sz="2800"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</a:rPr>
                        <a:t>250</a:t>
                      </a:r>
                      <a:endParaRPr lang="en-US" sz="2800" dirty="0"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 smtClean="0">
                          <a:effectLst/>
                          <a:latin typeface="Calibri"/>
                          <a:ea typeface="Calibri"/>
                        </a:rPr>
                        <a:t>249</a:t>
                      </a:r>
                      <a:endParaRPr lang="en-US" sz="2800" dirty="0"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 anchor="b"/>
                </a:tc>
              </a:tr>
              <a:tr h="37084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1" dirty="0" smtClean="0">
                          <a:latin typeface="Calibri"/>
                          <a:ea typeface="Calibri"/>
                          <a:cs typeface="Times New Roman"/>
                        </a:rPr>
                        <a:t>TOTAL</a:t>
                      </a:r>
                      <a:endParaRPr lang="en-US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185,860</a:t>
                      </a:r>
                      <a:endParaRPr lang="en-US" sz="28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14,295</a:t>
                      </a:r>
                      <a:endParaRPr lang="en-US" sz="28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1780</a:t>
                      </a: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304800" y="6096000"/>
            <a:ext cx="862287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solidFill>
                  <a:srgbClr val="FF0000"/>
                </a:solidFill>
              </a:rPr>
              <a:t>14295 acres/year = 1191 miles/year of 100 </a:t>
            </a:r>
            <a:r>
              <a:rPr lang="en-US" sz="2400" dirty="0" err="1" smtClean="0">
                <a:solidFill>
                  <a:srgbClr val="FF0000"/>
                </a:solidFill>
              </a:rPr>
              <a:t>ft</a:t>
            </a:r>
            <a:r>
              <a:rPr lang="en-US" sz="2400" dirty="0" smtClean="0">
                <a:solidFill>
                  <a:srgbClr val="FF0000"/>
                </a:solidFill>
              </a:rPr>
              <a:t> wide buffers</a:t>
            </a:r>
            <a:endParaRPr lang="en-US" sz="2400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0" y="6488668"/>
            <a:ext cx="689349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Data Source:  Chesapeake Bay Program and 2012 data from USDA Farm Services Agency</a:t>
            </a:r>
            <a:endParaRPr lang="en-US" sz="1400" dirty="0"/>
          </a:p>
        </p:txBody>
      </p:sp>
    </p:spTree>
    <p:extLst>
      <p:ext uri="{BB962C8B-B14F-4D97-AF65-F5344CB8AC3E}">
        <p14:creationId xmlns="" xmlns:p14="http://schemas.microsoft.com/office/powerpoint/2010/main" val="318420689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351</TotalTime>
  <Words>111</Words>
  <Application>Microsoft Office PowerPoint</Application>
  <PresentationFormat>On-screen Show (4:3)</PresentationFormat>
  <Paragraphs>46</Paragraphs>
  <Slides>4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Flow</vt:lpstr>
      <vt:lpstr>2009 Farm Bill Funding  Chesapeake Bay Watershed Initiative</vt:lpstr>
      <vt:lpstr>Which BMPs Are Jurisdictions Relying On To Achieve Nitrogen Loading Goals?</vt:lpstr>
      <vt:lpstr>Riparian Forest Buffers Past Progress and Future Commitments</vt:lpstr>
      <vt:lpstr>TMDL/WIP targets for forest buffers</vt:lpstr>
    </vt:vector>
  </TitlesOfParts>
  <Company>Forest Service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Update on Forest Buffer Goals and Progress in the Chesapeake</dc:title>
  <dc:creator>USDA Forest Service</dc:creator>
  <cp:lastModifiedBy>larscott</cp:lastModifiedBy>
  <cp:revision>22</cp:revision>
  <dcterms:created xsi:type="dcterms:W3CDTF">2013-06-18T13:25:22Z</dcterms:created>
  <dcterms:modified xsi:type="dcterms:W3CDTF">2013-08-21T18:43:52Z</dcterms:modified>
</cp:coreProperties>
</file>