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2"/>
  </p:sldMasterIdLst>
  <p:notesMasterIdLst>
    <p:notesMasterId r:id="rId11"/>
  </p:notesMasterIdLst>
  <p:sldIdLst>
    <p:sldId id="256" r:id="rId3"/>
    <p:sldId id="4104" r:id="rId4"/>
    <p:sldId id="4111" r:id="rId5"/>
    <p:sldId id="4103" r:id="rId6"/>
    <p:sldId id="4105" r:id="rId7"/>
    <p:sldId id="4115" r:id="rId8"/>
    <p:sldId id="4113" r:id="rId9"/>
    <p:sldId id="4114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8" d="100"/>
          <a:sy n="68" d="100"/>
        </p:scale>
        <p:origin x="73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50428C6-F157-45A9-8277-4461056B2650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60A114F-49EE-4EFD-B517-AC2C455424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361716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4016BEE4-DFA1-49DC-9533-FB7115DB2155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58971859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4016BEE4-DFA1-49DC-9533-FB7115DB2155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5997788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098F28-6C2A-4BFA-91AD-DEF0EFEF41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8B22871-79CA-4BDE-AD68-C65EAD1DDE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C26A5A-22F6-453B-928D-D501F74396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B94BA02-BE0C-4FA1-84AD-AAF53ABAC1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1F90255-A445-48DA-8909-FC35460225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1110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A4DCA9-E11A-4C1C-B1E8-A7031C4D7E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D902FB9-BA53-489A-ABF6-FDEF7C414F0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DFE25A0-45D1-48DE-AAF8-5B7A8BD38F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3345FF8-1CEC-4545-AC7D-EB4564B321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298FE7C-72AB-422F-9DE7-ED1200B5AF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88726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DFF2E11-7C32-4BA2-9B28-7C4F65929EF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E4817D-B3B7-45BE-B494-FEAAE794318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283E73-FAEA-45A7-9D05-E437DC81F2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B7968B-0EB2-411A-A64F-48B43027A8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DAA923-6B08-4194-AC46-894E83CE32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219629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Default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914177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9F428A-66A9-4F19-8AF2-9298FB923E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67E8734-7728-40B1-84A8-F40F137BC5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C9A9F19-76E0-444D-B075-30AF3963F7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80C578-BCC9-4FBB-A21E-09CB257B88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F71E641-D63B-442F-B2AA-3D58BFAC60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845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F93A04-327F-4ED1-A691-9C941AFCD1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1155EA4-6923-4D7D-8E9D-5E001369EA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E33DCD6-1FF2-476F-B2EE-C43876DDF4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D3A4DF-9715-477E-9A7C-8F5EF79783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365851-DA61-484F-A6F5-387AD4DFC3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75435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CB7DA8-3E2E-484B-B184-524118F9C8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4F9F307-BF65-42E6-98AE-FB948DE8175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DA3C1E4-1A4D-4CA5-862A-5668EADB248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955FF82-A7EF-4F44-BEB4-0C27734B59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143EA81-97B4-41B6-85AE-F5509C1FB4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318D4DF-6A34-412C-87F7-2663C195AD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19910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C41D80-80BC-4B98-ACF1-877E6FC4D7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5C3417F-6F8A-4B7F-AB47-397EAC914C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2AD25E7-147A-4231-B4CB-82A183E6B86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008B072-7496-4C49-8909-0882C15E6E4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3964846-3FC5-4767-9D8C-4B237631AC8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417C895-BABC-4915-B729-83FCA872A1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17554E5-6980-4C47-8886-51A33E04A3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1B4837A-63F3-41D0-9731-2558D6355F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3992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808B30-27B7-441A-A46C-806A66370E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4869EC2-55C0-46A1-B1A4-DC28C60289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CAC6A13-E45F-498C-B8AB-8F81869F1D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2BF6757-BBE1-422D-B29E-31B5B85F94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99501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A2297BA-4A98-4029-8994-CDFB0814CA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4063493-3E74-44B6-975A-D836F9965B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103FF8C-75E6-43D9-8F53-5C0EB3E3CC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592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5AFD56-8AB4-4E7E-9A67-3B07D7BAD9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81FE028-D9DB-4B37-89CA-48EF0458D67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A08B6F9-5E89-4C75-AA05-6F6F6C729AE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0A4B528-7AD7-4E92-BAAB-0AF9C2415D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E30900E-6A11-4D31-8D22-9FC008C74E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4623CE-1561-4C22-B33C-A7153B1F36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36082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C68A10-6258-466A-BE20-BBD6DDF0F1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659506B-01AE-4F2C-B801-2174DD36639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0ACCDF9-A1EF-4920-9006-F9564307CE2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B7C0792-2614-4E2C-A183-3E683A95E5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FDC9D41-953A-467F-AD5A-A009F167EB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EB70ECC-ACCD-433E-89C8-F0AEFC6D42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122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9EAD08A-DD8C-4EB2-9A8D-EACDBC78A6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FB7C6C7-CF32-4D25-81F8-035CB6DB6A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E9178D-88AD-4D39-832E-62A3DF7B7E2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9F84B6-3E28-4706-88CC-0DF6BFCBF76A}" type="datetimeFigureOut">
              <a:rPr lang="en-US" smtClean="0"/>
              <a:t>2/24/2021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C2611A4-99DF-4B3B-ADF3-AE026E6D4BC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1D2B0B-0F0C-4727-8AC9-74966806FC9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D3D21F-BF0F-41B4-879B-CF34842C11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11186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mailto:jenkins.bill@epa.gov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CA89EA46-0561-414E-8F73-F5BE78732E15}"/>
              </a:ext>
            </a:extLst>
          </p:cNvPr>
          <p:cNvSpPr/>
          <p:nvPr/>
        </p:nvSpPr>
        <p:spPr>
          <a:xfrm>
            <a:off x="5361710" y="-1"/>
            <a:ext cx="6830290" cy="2903621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D0111A7-43CC-496A-BF90-2B71858111D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361710" y="238664"/>
            <a:ext cx="6830290" cy="1878893"/>
          </a:xfrm>
        </p:spPr>
        <p:txBody>
          <a:bodyPr>
            <a:normAutofit/>
          </a:bodyPr>
          <a:lstStyle/>
          <a:p>
            <a:r>
              <a:rPr lang="en-US" sz="4800" b="1" dirty="0">
                <a:solidFill>
                  <a:srgbClr val="008080"/>
                </a:solidFill>
                <a:latin typeface="+mn-lt"/>
              </a:rPr>
              <a:t>CBPO Program Update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02EEAE-316F-4153-85F3-A8A01185BD5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759116" y="3687010"/>
            <a:ext cx="5807241" cy="2387599"/>
          </a:xfrm>
        </p:spPr>
        <p:txBody>
          <a:bodyPr>
            <a:normAutofit lnSpcReduction="10000"/>
          </a:bodyPr>
          <a:lstStyle/>
          <a:p>
            <a:r>
              <a:rPr lang="en-US" sz="3600" b="1" dirty="0"/>
              <a:t>CAC Meeting</a:t>
            </a:r>
          </a:p>
          <a:p>
            <a:r>
              <a:rPr lang="en-US" sz="3600" b="1" dirty="0"/>
              <a:t>December 5, 2021</a:t>
            </a:r>
          </a:p>
          <a:p>
            <a:endParaRPr lang="en-US" dirty="0"/>
          </a:p>
          <a:p>
            <a:r>
              <a:rPr lang="en-US" dirty="0"/>
              <a:t>Bill Jenkins</a:t>
            </a:r>
          </a:p>
          <a:p>
            <a:r>
              <a:rPr lang="en-US" dirty="0"/>
              <a:t>Acting Deputy Director, EPA/CBPO</a:t>
            </a:r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590B8022-DAC3-426D-AAF1-9127DA5169A5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3026" t="24783" r="48685" b="10858"/>
          <a:stretch/>
        </p:blipFill>
        <p:spPr>
          <a:xfrm>
            <a:off x="0" y="0"/>
            <a:ext cx="536171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281560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F5D26CCF-E6B7-4C54-A4F7-A35259E87CCC}"/>
              </a:ext>
            </a:extLst>
          </p:cNvPr>
          <p:cNvSpPr/>
          <p:nvPr/>
        </p:nvSpPr>
        <p:spPr>
          <a:xfrm>
            <a:off x="0" y="0"/>
            <a:ext cx="12192000" cy="1564226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9077454B-0361-42A1-8646-859C51F4DB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38663"/>
            <a:ext cx="10515600" cy="1325563"/>
          </a:xfrm>
        </p:spPr>
        <p:txBody>
          <a:bodyPr/>
          <a:lstStyle/>
          <a:p>
            <a:r>
              <a:rPr lang="en-US" b="1" dirty="0"/>
              <a:t>				</a:t>
            </a:r>
            <a:r>
              <a:rPr lang="en-US" sz="4800" b="1" dirty="0">
                <a:solidFill>
                  <a:srgbClr val="008080"/>
                </a:solidFill>
                <a:latin typeface="+mn-lt"/>
              </a:rPr>
              <a:t>OVERVIEW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4C3299C-B246-4672-98E1-6838C14A80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74902" y="2110154"/>
            <a:ext cx="9327560" cy="4023360"/>
          </a:xfrm>
        </p:spPr>
        <p:txBody>
          <a:bodyPr>
            <a:normAutofit fontScale="85000" lnSpcReduction="20000"/>
          </a:bodyPr>
          <a:lstStyle/>
          <a:p>
            <a:r>
              <a:rPr lang="en-US" sz="3200" dirty="0"/>
              <a:t>     Introducing Myself</a:t>
            </a:r>
          </a:p>
          <a:p>
            <a:endParaRPr lang="en-US" sz="3200" dirty="0"/>
          </a:p>
          <a:p>
            <a:r>
              <a:rPr lang="en-US" sz="3200" dirty="0"/>
              <a:t>     Principals’ Staff Committee (PSC) Work Plan</a:t>
            </a:r>
          </a:p>
          <a:p>
            <a:endParaRPr lang="en-US" sz="3200" dirty="0"/>
          </a:p>
          <a:p>
            <a:r>
              <a:rPr lang="en-US" sz="3200" dirty="0"/>
              <a:t>     PSC Meetings planned for March and April</a:t>
            </a:r>
          </a:p>
          <a:p>
            <a:endParaRPr lang="en-US" sz="3200" dirty="0"/>
          </a:p>
          <a:p>
            <a:r>
              <a:rPr lang="en-US" sz="3200" dirty="0"/>
              <a:t>     Executive Council Meeting Planning</a:t>
            </a:r>
          </a:p>
          <a:p>
            <a:endParaRPr lang="en-US" sz="3200" dirty="0"/>
          </a:p>
          <a:p>
            <a:r>
              <a:rPr lang="en-US" sz="3200" dirty="0"/>
              <a:t>     Relevant Executive Order and administration priorities</a:t>
            </a:r>
          </a:p>
          <a:p>
            <a:pPr marL="0" indent="0">
              <a:buNone/>
            </a:pP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603459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DA996A32-C994-49ED-8497-875F92C53A64}"/>
              </a:ext>
            </a:extLst>
          </p:cNvPr>
          <p:cNvSpPr/>
          <p:nvPr/>
        </p:nvSpPr>
        <p:spPr>
          <a:xfrm>
            <a:off x="0" y="0"/>
            <a:ext cx="12192000" cy="1564226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800" b="1" dirty="0">
                <a:solidFill>
                  <a:schemeClr val="tx2"/>
                </a:solidFill>
              </a:rPr>
              <a:t>Bill Jenkins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AE903BD-DD63-4F9E-BB01-DB63FA7BC71E}"/>
              </a:ext>
            </a:extLst>
          </p:cNvPr>
          <p:cNvSpPr txBox="1">
            <a:spLocks/>
          </p:cNvSpPr>
          <p:nvPr/>
        </p:nvSpPr>
        <p:spPr>
          <a:xfrm>
            <a:off x="1001149" y="1636597"/>
            <a:ext cx="10189701" cy="5109109"/>
          </a:xfrm>
          <a:prstGeom prst="rect">
            <a:avLst/>
          </a:prstGeom>
        </p:spPr>
        <p:txBody>
          <a:bodyPr/>
          <a:lstStyle>
            <a:lvl1pPr marL="91440" indent="-91440" algn="l" defTabSz="914400" rtl="0" eaLnBrk="1" latinLnBrk="0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Calibri" panose="020F0502020204030204" pitchFamily="34" charset="0"/>
              <a:buChar char=" "/>
              <a:defRPr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38404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56692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74980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93268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1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3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15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17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384048" lvl="2" indent="0">
              <a:buClr>
                <a:srgbClr val="344068"/>
              </a:buClr>
              <a:buNone/>
              <a:defRPr/>
            </a:pPr>
            <a:endParaRPr kumimoji="0" lang="en-US" sz="16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Poppins"/>
              <a:ea typeface="+mn-ea"/>
              <a:cs typeface="+mn-cs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6B010C7E-12CA-4581-A19A-321848AB0C76}"/>
              </a:ext>
            </a:extLst>
          </p:cNvPr>
          <p:cNvSpPr/>
          <p:nvPr/>
        </p:nvSpPr>
        <p:spPr>
          <a:xfrm>
            <a:off x="1304207" y="2261702"/>
            <a:ext cx="6096000" cy="1754326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endParaRPr lang="en-US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endParaRPr lang="en-US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endParaRPr lang="en-US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endParaRPr lang="en-US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endParaRPr lang="en-US" u="sng" dirty="0">
              <a:solidFill>
                <a:srgbClr val="0563C1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endParaRPr lang="en-US" dirty="0"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graphicFrame>
        <p:nvGraphicFramePr>
          <p:cNvPr id="6" name="Table 6">
            <a:extLst>
              <a:ext uri="{FF2B5EF4-FFF2-40B4-BE49-F238E27FC236}">
                <a16:creationId xmlns:a16="http://schemas.microsoft.com/office/drawing/2014/main" id="{CDBE8EC6-54D4-40A8-8E5E-AA80559A2C1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9055769"/>
              </p:ext>
            </p:extLst>
          </p:nvPr>
        </p:nvGraphicFramePr>
        <p:xfrm>
          <a:off x="783770" y="2504728"/>
          <a:ext cx="10407080" cy="3967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03540">
                  <a:extLst>
                    <a:ext uri="{9D8B030D-6E8A-4147-A177-3AD203B41FA5}">
                      <a16:colId xmlns:a16="http://schemas.microsoft.com/office/drawing/2014/main" val="934744036"/>
                    </a:ext>
                  </a:extLst>
                </a:gridCol>
                <a:gridCol w="5203540">
                  <a:extLst>
                    <a:ext uri="{9D8B030D-6E8A-4147-A177-3AD203B41FA5}">
                      <a16:colId xmlns:a16="http://schemas.microsoft.com/office/drawing/2014/main" val="367660882"/>
                    </a:ext>
                  </a:extLst>
                </a:gridCol>
              </a:tblGrid>
              <a:tr h="370840"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17923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Acting Deputy Director</a:t>
                      </a:r>
                    </a:p>
                    <a:p>
                      <a:pPr algn="ctr"/>
                      <a:r>
                        <a:rPr lang="en-US" sz="3200" dirty="0"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Co-Chair Habitat Goal Team</a:t>
                      </a:r>
                    </a:p>
                    <a:p>
                      <a:pPr algn="ctr"/>
                      <a:r>
                        <a:rPr lang="en-US" sz="3200" dirty="0"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Chesapeake Bay Program</a:t>
                      </a:r>
                      <a:endParaRPr lang="en-US" sz="3200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Senior Advisor</a:t>
                      </a:r>
                    </a:p>
                    <a:p>
                      <a:pPr algn="ctr"/>
                      <a:r>
                        <a:rPr lang="en-US" sz="3200" dirty="0"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Laboratory Services and Applied Science Division</a:t>
                      </a:r>
                    </a:p>
                    <a:p>
                      <a:pPr algn="ctr"/>
                      <a:endParaRPr lang="en-US" sz="3200" dirty="0"/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04648652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pPr algn="ctr"/>
                      <a:r>
                        <a:rPr lang="en-US" sz="3200" dirty="0"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Phone: (215) 814-2911</a:t>
                      </a:r>
                    </a:p>
                    <a:p>
                      <a:pPr algn="ctr"/>
                      <a:r>
                        <a:rPr lang="en-US" sz="3200" u="sng" dirty="0">
                          <a:solidFill>
                            <a:srgbClr val="0563C1"/>
                          </a:solidFill>
                          <a:latin typeface="Calibri" panose="020F0502020204030204" pitchFamily="34" charset="0"/>
                          <a:ea typeface="Calibri" panose="020F0502020204030204" pitchFamily="34" charset="0"/>
                          <a:hlinkClick r:id="rId3"/>
                        </a:rPr>
                        <a:t>jenkins.bill@epa.gov</a:t>
                      </a:r>
                      <a:endParaRPr lang="en-US" sz="3200" u="sng" dirty="0">
                        <a:solidFill>
                          <a:srgbClr val="0563C1"/>
                        </a:solidFill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  <a:p>
                      <a:pPr algn="ctr"/>
                      <a:endParaRPr lang="en-US" sz="3200" dirty="0"/>
                    </a:p>
                  </a:txBody>
                  <a:tcP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992542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2347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DA996A32-C994-49ED-8497-875F92C53A64}"/>
              </a:ext>
            </a:extLst>
          </p:cNvPr>
          <p:cNvSpPr/>
          <p:nvPr/>
        </p:nvSpPr>
        <p:spPr>
          <a:xfrm>
            <a:off x="0" y="0"/>
            <a:ext cx="12192000" cy="1564226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AE903BD-DD63-4F9E-BB01-DB63FA7BC71E}"/>
              </a:ext>
            </a:extLst>
          </p:cNvPr>
          <p:cNvSpPr txBox="1">
            <a:spLocks/>
          </p:cNvSpPr>
          <p:nvPr/>
        </p:nvSpPr>
        <p:spPr>
          <a:xfrm>
            <a:off x="1057420" y="2199306"/>
            <a:ext cx="8016242" cy="3976412"/>
          </a:xfrm>
          <a:prstGeom prst="rect">
            <a:avLst/>
          </a:prstGeom>
        </p:spPr>
        <p:txBody>
          <a:bodyPr/>
          <a:lstStyle>
            <a:lvl1pPr marL="91440" indent="-91440" algn="l" defTabSz="914400" rtl="0" eaLnBrk="1" latinLnBrk="0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Calibri" panose="020F0502020204030204" pitchFamily="34" charset="0"/>
              <a:buChar char=" "/>
              <a:defRPr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38404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56692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74980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93268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1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3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15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17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lvl="2">
              <a:buClr>
                <a:srgbClr val="344068"/>
              </a:buClr>
              <a:buFont typeface="Arial" panose="020B0604020202020204" pitchFamily="34" charset="0"/>
              <a:buChar char="•"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Climate Change</a:t>
            </a:r>
          </a:p>
          <a:p>
            <a:pPr lvl="2">
              <a:buClr>
                <a:srgbClr val="344068"/>
              </a:buClr>
              <a:buFont typeface="Arial" panose="020B0604020202020204" pitchFamily="34" charset="0"/>
              <a:buChar char="•"/>
              <a:defRPr/>
            </a:pPr>
            <a:endParaRPr kumimoji="0" lang="en-US" sz="2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ea typeface="+mn-ea"/>
              <a:cs typeface="+mn-cs"/>
            </a:endParaRPr>
          </a:p>
          <a:p>
            <a:pPr lvl="2">
              <a:buClr>
                <a:srgbClr val="344068"/>
              </a:buClr>
              <a:buFont typeface="Arial" panose="020B0604020202020204" pitchFamily="34" charset="0"/>
              <a:buChar char="•"/>
              <a:defRPr/>
            </a:pPr>
            <a:r>
              <a:rPr lang="en-US" sz="2800" dirty="0">
                <a:solidFill>
                  <a:prstClr val="black"/>
                </a:solidFill>
              </a:rPr>
              <a:t>Diversity, Equity, Inclusion and Justice</a:t>
            </a:r>
          </a:p>
          <a:p>
            <a:pPr marL="384048" lvl="2" indent="0">
              <a:buClr>
                <a:srgbClr val="344068"/>
              </a:buClr>
              <a:buNone/>
              <a:defRPr/>
            </a:pPr>
            <a:endParaRPr lang="en-US" sz="2800" dirty="0">
              <a:solidFill>
                <a:prstClr val="black"/>
              </a:solidFill>
            </a:endParaRPr>
          </a:p>
          <a:p>
            <a:pPr lvl="2">
              <a:buClr>
                <a:srgbClr val="344068"/>
              </a:buClr>
              <a:buFont typeface="Arial" panose="020B0604020202020204" pitchFamily="34" charset="0"/>
              <a:buChar char="•"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Conowingo</a:t>
            </a:r>
            <a:r>
              <a:rPr lang="en-US" sz="2800" dirty="0">
                <a:solidFill>
                  <a:prstClr val="black"/>
                </a:solidFill>
              </a:rPr>
              <a:t> Watershed Implementation Plan and Finance Strategy</a:t>
            </a:r>
          </a:p>
          <a:p>
            <a:pPr lvl="2">
              <a:buClr>
                <a:srgbClr val="344068"/>
              </a:buClr>
              <a:buFont typeface="Arial" panose="020B0604020202020204" pitchFamily="34" charset="0"/>
              <a:buChar char="•"/>
              <a:defRPr/>
            </a:pPr>
            <a:endParaRPr lang="en-US" sz="2800" dirty="0">
              <a:solidFill>
                <a:prstClr val="black"/>
              </a:solidFill>
            </a:endParaRPr>
          </a:p>
          <a:p>
            <a:pPr lvl="2">
              <a:buClr>
                <a:srgbClr val="344068"/>
              </a:buClr>
              <a:buFont typeface="Arial" panose="020B0604020202020204" pitchFamily="34" charset="0"/>
              <a:buChar char="•"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Additional Items 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537A76EB-9AAE-4576-994B-3A777872F858}"/>
              </a:ext>
            </a:extLst>
          </p:cNvPr>
          <p:cNvSpPr txBox="1"/>
          <p:nvPr/>
        </p:nvSpPr>
        <p:spPr>
          <a:xfrm>
            <a:off x="1433055" y="489725"/>
            <a:ext cx="907793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b="1" dirty="0">
                <a:solidFill>
                  <a:schemeClr val="tx2"/>
                </a:solidFill>
                <a:latin typeface="Poppins" pitchFamily="2" charset="77"/>
                <a:cs typeface="+mj-cs"/>
              </a:rPr>
              <a:t>Principals' Staff Committee Work Plan</a:t>
            </a:r>
          </a:p>
        </p:txBody>
      </p:sp>
    </p:spTree>
    <p:extLst>
      <p:ext uri="{BB962C8B-B14F-4D97-AF65-F5344CB8AC3E}">
        <p14:creationId xmlns:p14="http://schemas.microsoft.com/office/powerpoint/2010/main" val="12062858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E283C6AF-244B-4593-BCE3-04CE93585AB7}"/>
              </a:ext>
            </a:extLst>
          </p:cNvPr>
          <p:cNvSpPr/>
          <p:nvPr/>
        </p:nvSpPr>
        <p:spPr>
          <a:xfrm>
            <a:off x="0" y="0"/>
            <a:ext cx="12192000" cy="1564226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2D6004C-D79C-43C1-8D4C-6F0734996C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8686" y="238663"/>
            <a:ext cx="11800114" cy="1325563"/>
          </a:xfrm>
        </p:spPr>
        <p:txBody>
          <a:bodyPr/>
          <a:lstStyle/>
          <a:p>
            <a:pPr algn="ctr"/>
            <a:r>
              <a:rPr lang="en-US" b="1" dirty="0">
                <a:solidFill>
                  <a:schemeClr val="tx2"/>
                </a:solidFill>
                <a:latin typeface="Poppins" pitchFamily="2" charset="77"/>
              </a:rPr>
              <a:t>Principals' Staff Committee Spring Meetings</a:t>
            </a:r>
            <a:endParaRPr lang="en-US" sz="3200" b="1" dirty="0">
              <a:solidFill>
                <a:schemeClr val="tx2"/>
              </a:solidFill>
              <a:latin typeface="Poppins" pitchFamily="2" charset="77"/>
              <a:ea typeface="+mn-ea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467C902-E732-4176-AC9D-832EA7B876B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0943" y="2163249"/>
            <a:ext cx="10515600" cy="5032375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dirty="0"/>
              <a:t>March Agenda Topics</a:t>
            </a:r>
          </a:p>
          <a:p>
            <a:pPr marL="0" indent="0">
              <a:spcBef>
                <a:spcPts val="0"/>
              </a:spcBef>
              <a:buNone/>
            </a:pPr>
            <a:endParaRPr lang="en-US" dirty="0"/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US" sz="2800" dirty="0"/>
              <a:t>DEIJ Implementation Plan and Community Action Board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US" sz="2800" dirty="0"/>
              <a:t>Chesapeake Bay Program Budget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US" sz="2800" dirty="0"/>
              <a:t>Executive Order on Climate Change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US" sz="2800" dirty="0"/>
              <a:t>Proposed Climate Change Actions for First EC Meeting of 2021	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US" sz="2800" dirty="0"/>
              <a:t>Update on Conowingo WIP Public Outreach	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US" sz="2800" dirty="0"/>
              <a:t>Conowingo WIP Financing Overview</a:t>
            </a:r>
            <a:r>
              <a:rPr lang="en-US" sz="2000" b="1" dirty="0"/>
              <a:t>	</a:t>
            </a:r>
          </a:p>
          <a:p>
            <a:pPr marL="457200" lvl="1" indent="0">
              <a:spcBef>
                <a:spcPts val="0"/>
              </a:spcBef>
              <a:buNone/>
            </a:pPr>
            <a:endParaRPr lang="en-US" sz="2000" b="1" dirty="0"/>
          </a:p>
        </p:txBody>
      </p:sp>
    </p:spTree>
    <p:extLst>
      <p:ext uri="{BB962C8B-B14F-4D97-AF65-F5344CB8AC3E}">
        <p14:creationId xmlns:p14="http://schemas.microsoft.com/office/powerpoint/2010/main" val="5455910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28E4E70-E0D3-43D6-9094-7624EB51627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036640"/>
            <a:ext cx="10515600" cy="4351338"/>
          </a:xfrm>
        </p:spPr>
        <p:txBody>
          <a:bodyPr>
            <a:normAutofit lnSpcReduction="10000"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dirty="0"/>
              <a:t>April/May Draft Agenda Topics</a:t>
            </a:r>
          </a:p>
          <a:p>
            <a:pPr marL="0" indent="0">
              <a:spcBef>
                <a:spcPts val="0"/>
              </a:spcBef>
              <a:buNone/>
            </a:pPr>
            <a:endParaRPr lang="en-US" dirty="0"/>
          </a:p>
          <a:p>
            <a:pPr marL="688975" lvl="0" indent="-225425"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Summer EC meeting</a:t>
            </a:r>
          </a:p>
          <a:p>
            <a:pPr marL="688975" lvl="0" indent="-225425"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Draft Final Conowingo WIP</a:t>
            </a:r>
          </a:p>
          <a:p>
            <a:pPr marL="688975" lvl="0" indent="-225425"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Final decision on CWIP finance strategy </a:t>
            </a:r>
          </a:p>
          <a:p>
            <a:pPr marL="688975" lvl="0" indent="-225425"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DEIJ – final decision on DEIJ actions; CAB approach; funding approach</a:t>
            </a:r>
          </a:p>
          <a:p>
            <a:pPr marL="688975" lvl="0" indent="-225425"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Forest Buffer update</a:t>
            </a:r>
          </a:p>
          <a:p>
            <a:pPr marL="688975" lvl="0" indent="-225425"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More federal budget presentations</a:t>
            </a:r>
          </a:p>
          <a:p>
            <a:pPr marL="688975" lvl="0" indent="-225425"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Report out from the biennial meeting (depending on timing)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A36AB8CE-E6D6-4962-827B-7F35706746FF}"/>
              </a:ext>
            </a:extLst>
          </p:cNvPr>
          <p:cNvSpPr/>
          <p:nvPr/>
        </p:nvSpPr>
        <p:spPr>
          <a:xfrm>
            <a:off x="0" y="0"/>
            <a:ext cx="12192000" cy="1564226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Title 1">
            <a:extLst>
              <a:ext uri="{FF2B5EF4-FFF2-40B4-BE49-F238E27FC236}">
                <a16:creationId xmlns:a16="http://schemas.microsoft.com/office/drawing/2014/main" id="{B498C23C-9562-4892-BD2C-11ECC8DB0C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8686" y="238663"/>
            <a:ext cx="11800114" cy="1325563"/>
          </a:xfrm>
        </p:spPr>
        <p:txBody>
          <a:bodyPr/>
          <a:lstStyle/>
          <a:p>
            <a:pPr algn="ctr"/>
            <a:r>
              <a:rPr lang="en-US" b="1" dirty="0">
                <a:solidFill>
                  <a:schemeClr val="tx2"/>
                </a:solidFill>
                <a:latin typeface="Poppins" pitchFamily="2" charset="77"/>
              </a:rPr>
              <a:t>Principals' Staff Committee Spring Meetings</a:t>
            </a:r>
            <a:endParaRPr lang="en-US" sz="3200" b="1" dirty="0">
              <a:solidFill>
                <a:schemeClr val="tx2"/>
              </a:solidFill>
              <a:latin typeface="Poppins" pitchFamily="2" charset="77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86798167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B31A754-1BCA-48B5-9630-220C00DA6A2E}"/>
              </a:ext>
            </a:extLst>
          </p:cNvPr>
          <p:cNvSpPr/>
          <p:nvPr/>
        </p:nvSpPr>
        <p:spPr>
          <a:xfrm>
            <a:off x="0" y="0"/>
            <a:ext cx="12192000" cy="1564226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b="1" dirty="0">
                <a:solidFill>
                  <a:schemeClr val="tx2"/>
                </a:solidFill>
                <a:latin typeface="Poppins"/>
              </a:rPr>
              <a:t>Executive Council Meetings – Draft Details </a:t>
            </a:r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544818C6-07B0-47EE-A563-E39B7E55F12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092910"/>
            <a:ext cx="10515600" cy="503237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September Meeting</a:t>
            </a:r>
          </a:p>
          <a:p>
            <a:pPr lvl="1"/>
            <a:r>
              <a:rPr lang="en-US" dirty="0"/>
              <a:t>Early September in Norfolk, VA area</a:t>
            </a:r>
          </a:p>
          <a:p>
            <a:pPr lvl="1"/>
            <a:r>
              <a:rPr lang="en-US" dirty="0"/>
              <a:t>Field experience type meeting to highlight accomplishments</a:t>
            </a:r>
          </a:p>
          <a:p>
            <a:pPr lvl="1"/>
            <a:r>
              <a:rPr lang="en-US" dirty="0"/>
              <a:t>Primarily EC members</a:t>
            </a:r>
          </a:p>
          <a:p>
            <a:pPr marL="457200" lvl="1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December Meeting</a:t>
            </a:r>
          </a:p>
          <a:p>
            <a:pPr lvl="1"/>
            <a:r>
              <a:rPr lang="en-US" dirty="0"/>
              <a:t>Traditional style EC meeting</a:t>
            </a:r>
          </a:p>
          <a:p>
            <a:pPr lvl="1"/>
            <a:r>
              <a:rPr lang="en-US" dirty="0"/>
              <a:t>DEIJ actions</a:t>
            </a:r>
          </a:p>
          <a:p>
            <a:pPr lvl="1"/>
            <a:r>
              <a:rPr lang="en-US" dirty="0"/>
              <a:t>Climate change</a:t>
            </a:r>
          </a:p>
          <a:p>
            <a:pPr lvl="1"/>
            <a:r>
              <a:rPr lang="en-US" dirty="0"/>
              <a:t>Plastic pollution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95845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D5818419-9243-45B1-AEC0-92D077C09C0A}"/>
              </a:ext>
            </a:extLst>
          </p:cNvPr>
          <p:cNvSpPr/>
          <p:nvPr/>
        </p:nvSpPr>
        <p:spPr>
          <a:xfrm>
            <a:off x="0" y="0"/>
            <a:ext cx="12192000" cy="1564226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b="1" dirty="0">
                <a:solidFill>
                  <a:schemeClr val="tx2"/>
                </a:solidFill>
                <a:latin typeface="Poppins"/>
              </a:rPr>
              <a:t>Administration Executive Orders and Priorities</a:t>
            </a:r>
          </a:p>
        </p:txBody>
      </p:sp>
      <p:sp>
        <p:nvSpPr>
          <p:cNvPr id="7" name="Content Placeholder 2">
            <a:extLst>
              <a:ext uri="{FF2B5EF4-FFF2-40B4-BE49-F238E27FC236}">
                <a16:creationId xmlns:a16="http://schemas.microsoft.com/office/drawing/2014/main" id="{EF16BB95-7331-48CB-B3EA-7F72444A18E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12995" y="1564226"/>
            <a:ext cx="10566009" cy="5380891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/>
              <a:t>Tackling the Climate Crisis at Home and Abroad</a:t>
            </a:r>
          </a:p>
          <a:p>
            <a:pPr>
              <a:lnSpc>
                <a:spcPct val="100000"/>
              </a:lnSpc>
              <a:spcBef>
                <a:spcPts val="0"/>
              </a:spcBef>
            </a:pPr>
            <a:endParaRPr lang="en-US" dirty="0"/>
          </a:p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/>
              <a:t>Securing Environmental Justice and Spurring Economic Opportunity</a:t>
            </a:r>
          </a:p>
          <a:p>
            <a:pPr>
              <a:lnSpc>
                <a:spcPct val="100000"/>
              </a:lnSpc>
              <a:spcBef>
                <a:spcPts val="0"/>
              </a:spcBef>
            </a:pPr>
            <a:endParaRPr lang="en-US" dirty="0"/>
          </a:p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/>
              <a:t>Advancing Racial Equity and Support for Underserved Communities Through the Federal Government</a:t>
            </a:r>
          </a:p>
          <a:p>
            <a:pPr>
              <a:lnSpc>
                <a:spcPct val="100000"/>
              </a:lnSpc>
              <a:spcBef>
                <a:spcPts val="0"/>
              </a:spcBef>
            </a:pPr>
            <a:endParaRPr lang="en-US" dirty="0"/>
          </a:p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/>
              <a:t>Executive Order on the President’s Council of Advisors on Science and Technology</a:t>
            </a:r>
          </a:p>
          <a:p>
            <a:pPr>
              <a:lnSpc>
                <a:spcPct val="100000"/>
              </a:lnSpc>
              <a:spcBef>
                <a:spcPts val="0"/>
              </a:spcBef>
            </a:pPr>
            <a:endParaRPr lang="en-US" dirty="0"/>
          </a:p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/>
              <a:t>Memorandum on Restoring Trust in Government Through Scientific Integrity and Evidence-Based Policymaking</a:t>
            </a:r>
          </a:p>
        </p:txBody>
      </p:sp>
    </p:spTree>
    <p:extLst>
      <p:ext uri="{BB962C8B-B14F-4D97-AF65-F5344CB8AC3E}">
        <p14:creationId xmlns:p14="http://schemas.microsoft.com/office/powerpoint/2010/main" val="16082334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EsriMapsInfo xmlns="ESRI.ArcGIS.Mapping.OfficeIntegration.PowerPointInfo">
  <Version>Version1</Version>
  <RequiresSignIn>False</RequiresSignIn>
</EsriMapsInfo>
</file>

<file path=customXml/itemProps1.xml><?xml version="1.0" encoding="utf-8"?>
<ds:datastoreItem xmlns:ds="http://schemas.openxmlformats.org/officeDocument/2006/customXml" ds:itemID="{1CC50B7A-AA88-4FA3-91E4-247960C74D27}">
  <ds:schemaRefs>
    <ds:schemaRef ds:uri="ESRI.ArcGIS.Mapping.OfficeIntegration.PowerPointInfo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1743</TotalTime>
  <Words>312</Words>
  <Application>Microsoft Office PowerPoint</Application>
  <PresentationFormat>Widescreen</PresentationFormat>
  <Paragraphs>78</Paragraphs>
  <Slides>8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Poppins</vt:lpstr>
      <vt:lpstr>Office Theme</vt:lpstr>
      <vt:lpstr>CBPO Program Update</vt:lpstr>
      <vt:lpstr>    OVERVIEW</vt:lpstr>
      <vt:lpstr>PowerPoint Presentation</vt:lpstr>
      <vt:lpstr>PowerPoint Presentation</vt:lpstr>
      <vt:lpstr>Principals' Staff Committee Spring Meetings</vt:lpstr>
      <vt:lpstr>Principals' Staff Committee Spring Meetings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CBPO Program Update</dc:title>
  <dc:creator>Edward, James</dc:creator>
  <cp:lastModifiedBy>Handen, Amy</cp:lastModifiedBy>
  <cp:revision>39</cp:revision>
  <dcterms:created xsi:type="dcterms:W3CDTF">2020-11-30T14:32:03Z</dcterms:created>
  <dcterms:modified xsi:type="dcterms:W3CDTF">2021-02-24T20:11:07Z</dcterms:modified>
</cp:coreProperties>
</file>