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0"/>
    <p:restoredTop sz="94640"/>
  </p:normalViewPr>
  <p:slideViewPr>
    <p:cSldViewPr snapToGrid="0" snapToObjects="1">
      <p:cViewPr varScale="1">
        <p:scale>
          <a:sx n="97" d="100"/>
          <a:sy n="97" d="100"/>
        </p:scale>
        <p:origin x="1064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CB2ED2-6247-364B-BF03-5714B63A7FE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37D16DD-44C4-0441-886B-EBACAB01B32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EF939E-B6EC-254C-9F27-C000BEADBF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7E1457F-C615-FD46-B99A-E85B5674C0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A66216-1A46-AE4D-9200-D05C9DFBDC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27139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58F313-FAEF-1845-B5FD-4283628C20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94B651-38C3-C848-9F67-4407AD89030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6E643F-465F-1C40-9056-C1D1D54DF1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01582B-FBC3-8147-8676-FE1720D677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E0DA932-0D2A-4C4B-8B72-EAD41FB90D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1431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0763C14-F3CC-D54C-B628-B5971104D80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2E42DFC-9C11-AE41-9E5F-842E9BBB83F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B6467D-E533-E047-B993-D60A58400E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A3C28B7-8F11-F443-9C0E-F458FCE676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183A9F-4458-774B-A550-B93B8FF5D3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10475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D82A32-3464-1043-B811-F4FCF23722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6342B0-943E-5940-A0E0-7321CB7159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51BB0C-EAEF-EE45-B8DF-D58C26BF59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ACA29A0-D1C0-734C-9278-573F3B7082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BBEC18-D0C8-C747-A35F-58F24E9C5C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87047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17ECD2-9790-E141-9562-7D3FFF68EE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92D6545-7586-734E-B61E-8D37D8EBBE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415406-A964-4945-90CF-E0FC6B77EA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13CBBA7-3E24-D94E-BF17-682356950F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38F578-C4E7-3143-BEFF-6A9178A60B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62266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90A427-EEDE-2840-9665-ED4165C6C8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4823593-D77E-B146-9BFB-3FC70D93CE0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0BCD1E-51EE-984B-846B-D553031583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232F159-BF06-A349-B738-B354A89D5A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5578F4-611C-D64D-A5DC-D650EECF05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5D71647-E69E-7B49-8C69-AB0772CA17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37790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5DFDC5-32D1-674F-B4A8-A39F049052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EA7CFD6-3B33-AD41-9F66-602125CAED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5DF501D-60E1-B248-9C87-A42351408E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397E8DE-3AFB-CD45-997A-377D97EE0F9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F58B3A8-591F-BF48-A253-BD78F18191D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C50C24D-8EC2-6D43-B0DC-04280976C4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A43202-F751-0540-AFEB-7CE7FE7FF0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54629E7-85F3-354A-B448-68CBD33C4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89779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FD74A-2393-4D40-B246-8A91C0A395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7C4778B-026C-A647-BBE2-CFBBD95CD5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3C0EB6C-8418-CE44-A671-E2C311BCA7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F783D5A-1005-5048-99D4-131C804B1D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19050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CA898FE-298E-B644-A23C-C1DFDC1DDE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3C68807-30B1-C24B-8BC7-5C51E756BE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7F2A616-E123-8F4E-B5DC-AFBA67A7EB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59116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CC1415-599C-4848-8D62-A285BA39BE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74F946-0A0C-BF47-BFC1-A71527EF5B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7D2A38-A86D-144B-B91C-31636D2BB02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E801-BE20-3E47-A85D-FB41D984D0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12D82CC-336C-634B-8CC2-5C66375495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17145EC-A696-6049-BCF6-AD07EDD8D4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5339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4BFEF5-D812-2844-8057-34BF0D31B8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6F32AD6-97CF-3141-83D7-3E7F6D2B108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6D871F3-F87D-4C48-8AC6-470706A311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0B1D68-B277-ED46-975C-13420BDE7C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FB9A20F-B141-9A40-AEBE-9BFEEB8888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0973B88-3917-3641-A495-CBF3E22003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652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4893BDB-F8E3-D348-89DA-A0A96D3CA2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4750930-B460-524C-9D69-C3937687E96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46F5A7-F96E-7E45-BC4D-765C0412FB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05F50F-EE0A-1A47-A848-F5F754D89212}" type="datetimeFigureOut">
              <a:rPr lang="en-US" smtClean="0"/>
              <a:t>5/19/21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CBFC4B-BFD8-8046-9E44-640DA6A977B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3AC183-4E1C-124D-ADD8-28828985266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DDFF0C-C76E-E94F-BF2D-3FA77C1D9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23241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17AAB5-BB28-A94D-80F3-F2DE3FE4B0E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Conowingo WIP Financing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741A403-6247-9C44-B243-FCB0055A519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/>
              <a:t>Presented by Dan Nees</a:t>
            </a:r>
          </a:p>
          <a:p>
            <a:r>
              <a:rPr lang="en-US" dirty="0"/>
              <a:t>Senior Fellow, Center for Global Sustainability</a:t>
            </a:r>
          </a:p>
          <a:p>
            <a:r>
              <a:rPr lang="en-US" dirty="0"/>
              <a:t>University of Maryland, College Park</a:t>
            </a:r>
          </a:p>
          <a:p>
            <a:endParaRPr lang="en-US" dirty="0"/>
          </a:p>
          <a:p>
            <a:r>
              <a:rPr lang="en-US" dirty="0"/>
              <a:t>May 20, 2021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39FB7F97-592F-2347-AF7E-59135874E49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468753" y="690614"/>
            <a:ext cx="5254493" cy="145820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479878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F06417-432C-974B-8337-0357AB5AD9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Conowingo WIP Financing Project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6BF670-28CE-604B-9AE5-B10DC42371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/>
              <a:t>Project team:</a:t>
            </a:r>
          </a:p>
          <a:p>
            <a:r>
              <a:rPr lang="en-US" dirty="0"/>
              <a:t>University of Maryland, Center for Global Sustainability (lead)</a:t>
            </a:r>
          </a:p>
          <a:p>
            <a:r>
              <a:rPr lang="en-US" dirty="0"/>
              <a:t>Hogan Lovells</a:t>
            </a:r>
          </a:p>
          <a:p>
            <a:r>
              <a:rPr lang="en-US" dirty="0"/>
              <a:t>Environmental Law Institute</a:t>
            </a:r>
          </a:p>
          <a:p>
            <a:r>
              <a:rPr lang="en-US" dirty="0"/>
              <a:t>Chesapeake Bay Trust (project administrator)</a:t>
            </a:r>
          </a:p>
        </p:txBody>
      </p:sp>
    </p:spTree>
    <p:extLst>
      <p:ext uri="{BB962C8B-B14F-4D97-AF65-F5344CB8AC3E}">
        <p14:creationId xmlns:p14="http://schemas.microsoft.com/office/powerpoint/2010/main" val="34957334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89ABD4-35F7-8449-8DAF-999DB23448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Project Summary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3499236-4A56-1047-8C6B-2F3BDEB75D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Four-year cooperative agreement with EPA</a:t>
            </a:r>
          </a:p>
          <a:p>
            <a:pPr marL="457200" lvl="1" indent="0">
              <a:buNone/>
            </a:pPr>
            <a:r>
              <a:rPr lang="en-US" dirty="0"/>
              <a:t>- </a:t>
            </a:r>
            <a:r>
              <a:rPr lang="en-US" dirty="0">
                <a:solidFill>
                  <a:srgbClr val="FF0000"/>
                </a:solidFill>
              </a:rPr>
              <a:t>Currently in year 2</a:t>
            </a:r>
          </a:p>
          <a:p>
            <a:r>
              <a:rPr lang="en-US" dirty="0"/>
              <a:t>Project objective: Develop and implement a Conowingo Watershed Implementation Plan financing system</a:t>
            </a:r>
          </a:p>
          <a:p>
            <a:r>
              <a:rPr lang="en-US" dirty="0"/>
              <a:t>Project Tasks:</a:t>
            </a:r>
          </a:p>
          <a:p>
            <a:pPr lvl="1">
              <a:buFontTx/>
              <a:buChar char="-"/>
            </a:pPr>
            <a:r>
              <a:rPr lang="en-US" dirty="0"/>
              <a:t>Assess current system and the capacity to implement the Conowingo WIP</a:t>
            </a:r>
          </a:p>
          <a:p>
            <a:pPr lvl="1">
              <a:buFontTx/>
              <a:buChar char="-"/>
            </a:pPr>
            <a:r>
              <a:rPr lang="en-US" dirty="0"/>
              <a:t>Create structure for successfully financing the Conowingo WIP</a:t>
            </a:r>
          </a:p>
          <a:p>
            <a:pPr lvl="1">
              <a:buFontTx/>
              <a:buChar char="-"/>
            </a:pPr>
            <a:r>
              <a:rPr lang="en-US" dirty="0">
                <a:solidFill>
                  <a:srgbClr val="FF0000"/>
                </a:solidFill>
              </a:rPr>
              <a:t>Draft an implementation strategy (Phase 1)</a:t>
            </a:r>
          </a:p>
          <a:p>
            <a:pPr lvl="1">
              <a:buFontTx/>
              <a:buChar char="-"/>
            </a:pPr>
            <a:r>
              <a:rPr lang="en-US" dirty="0"/>
              <a:t>Launch financing plan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72878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DE27E7-D43B-9947-820F-6D10FF5507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CWIP Financing Challenges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5A47101-65C6-1B46-8321-9611026B3E3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Will require an interstate system within a broader state-based implementation system</a:t>
            </a:r>
          </a:p>
          <a:p>
            <a:r>
              <a:rPr lang="en-US" dirty="0"/>
              <a:t>The CWIP is addressing 6 million new pounds of nitrogen emissions </a:t>
            </a:r>
          </a:p>
          <a:p>
            <a:r>
              <a:rPr lang="en-US" dirty="0"/>
              <a:t>It is unclear what collective responsibility means</a:t>
            </a:r>
          </a:p>
          <a:p>
            <a:r>
              <a:rPr lang="en-US" dirty="0"/>
              <a:t>Fiscal resources remain scarce</a:t>
            </a:r>
          </a:p>
        </p:txBody>
      </p:sp>
    </p:spTree>
    <p:extLst>
      <p:ext uri="{BB962C8B-B14F-4D97-AF65-F5344CB8AC3E}">
        <p14:creationId xmlns:p14="http://schemas.microsoft.com/office/powerpoint/2010/main" val="20541386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3A7AEF-B154-A447-AE0E-1059BFD3F2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CWIP Financing System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A6F328B-0F2A-5549-B711-9CCFFAF8FFF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Revenue: </a:t>
            </a:r>
            <a:r>
              <a:rPr lang="en-US" dirty="0"/>
              <a:t>public income from which restoration expenses are met</a:t>
            </a:r>
          </a:p>
          <a:p>
            <a:pPr lvl="1">
              <a:buFontTx/>
              <a:buChar char="-"/>
            </a:pPr>
            <a:r>
              <a:rPr lang="en-US" dirty="0"/>
              <a:t>The assurance of sufficient revenue flow is paramount</a:t>
            </a:r>
          </a:p>
          <a:p>
            <a:r>
              <a:rPr lang="en-US" b="1" dirty="0"/>
              <a:t>Institutional capacity: </a:t>
            </a:r>
            <a:r>
              <a:rPr lang="en-US" dirty="0"/>
              <a:t>managing cash flow and restoration investments</a:t>
            </a:r>
          </a:p>
          <a:p>
            <a:r>
              <a:rPr lang="en-US" b="1" dirty="0"/>
              <a:t>Rules and regulations: </a:t>
            </a:r>
            <a:r>
              <a:rPr lang="en-US" dirty="0"/>
              <a:t>providing clarity and certainty to the process</a:t>
            </a:r>
          </a:p>
          <a:p>
            <a:r>
              <a:rPr lang="en-US" b="1" dirty="0"/>
              <a:t>Procurement processes: </a:t>
            </a:r>
            <a:r>
              <a:rPr lang="en-US" dirty="0"/>
              <a:t>investing the right amount of money to the right projects</a:t>
            </a:r>
          </a:p>
        </p:txBody>
      </p:sp>
    </p:spTree>
    <p:extLst>
      <p:ext uri="{BB962C8B-B14F-4D97-AF65-F5344CB8AC3E}">
        <p14:creationId xmlns:p14="http://schemas.microsoft.com/office/powerpoint/2010/main" val="7491549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5AB71F-DE36-0540-A351-4B589BDD1D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CWIP Opportunities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6AD84F-B64F-7948-BF9E-338800ECA1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Real pollution reductions AND real innovation</a:t>
            </a:r>
          </a:p>
          <a:p>
            <a:r>
              <a:rPr lang="en-US" dirty="0"/>
              <a:t>A genuine adaptive management system</a:t>
            </a:r>
          </a:p>
          <a:p>
            <a:r>
              <a:rPr lang="en-US" dirty="0"/>
              <a:t>Create more efficiency throughout the entire system</a:t>
            </a:r>
          </a:p>
          <a:p>
            <a:r>
              <a:rPr lang="en-US" dirty="0"/>
              <a:t>Link to other infrastructure priorities: climate adaptation </a:t>
            </a:r>
            <a:r>
              <a:rPr lang="en-US"/>
              <a:t>and mitigation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350393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433F7A7-F92F-254D-BC99-E6EA9A0342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 and Discussion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6F0BDEC-7B92-424C-A145-128C11E8492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436C7CF1-E7D8-F944-A079-56750884388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315241" y="768350"/>
            <a:ext cx="5254493" cy="145820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993187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1121</TotalTime>
  <Words>235</Words>
  <Application>Microsoft Macintosh PowerPoint</Application>
  <PresentationFormat>Widescreen</PresentationFormat>
  <Paragraphs>38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 Theme</vt:lpstr>
      <vt:lpstr>Conowingo WIP Financing </vt:lpstr>
      <vt:lpstr>Conowingo WIP Financing Project</vt:lpstr>
      <vt:lpstr>Project Summary</vt:lpstr>
      <vt:lpstr>CWIP Financing Challenges</vt:lpstr>
      <vt:lpstr>CWIP Financing System</vt:lpstr>
      <vt:lpstr>CWIP Opportunities</vt:lpstr>
      <vt:lpstr>Questions and Discussion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8</cp:revision>
  <dcterms:created xsi:type="dcterms:W3CDTF">2021-05-05T18:09:56Z</dcterms:created>
  <dcterms:modified xsi:type="dcterms:W3CDTF">2021-05-19T13:25:53Z</dcterms:modified>
</cp:coreProperties>
</file>

<file path=docProps/thumbnail.jpeg>
</file>