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4" r:id="rId3"/>
    <p:sldId id="259" r:id="rId4"/>
    <p:sldId id="262" r:id="rId5"/>
    <p:sldId id="265" r:id="rId6"/>
    <p:sldId id="266" r:id="rId7"/>
    <p:sldId id="270" r:id="rId8"/>
    <p:sldId id="261" r:id="rId9"/>
    <p:sldId id="269" r:id="rId10"/>
    <p:sldId id="263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67" autoAdjust="0"/>
    <p:restoredTop sz="94660"/>
  </p:normalViewPr>
  <p:slideViewPr>
    <p:cSldViewPr>
      <p:cViewPr>
        <p:scale>
          <a:sx n="81" d="100"/>
          <a:sy n="81" d="100"/>
        </p:scale>
        <p:origin x="-16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8547E-00C6-4482-B73B-7AF8073651B7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69891-8B10-41C0-8130-C7D4A86BC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92042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69891-8B10-41C0-8130-C7D4A86BC7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2797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69891-8B10-41C0-8130-C7D4A86BC73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88492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69891-8B10-41C0-8130-C7D4A86BC73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25596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E34C9D-7BD6-45D4-B058-B4333C39250E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3D82C3-BE2E-4DCB-9DB4-6ACAF3DEEA8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Status Paper on Forest Buffer Goals and Progress in the Chesapeake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2454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Summary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Lots of progress on forest buffers</a:t>
            </a:r>
          </a:p>
          <a:p>
            <a:r>
              <a:rPr lang="en-US" dirty="0" smtClean="0"/>
              <a:t>But much more is needed </a:t>
            </a:r>
          </a:p>
          <a:p>
            <a:r>
              <a:rPr lang="en-US" dirty="0" smtClean="0"/>
              <a:t>CREP is best tool</a:t>
            </a:r>
          </a:p>
          <a:p>
            <a:r>
              <a:rPr lang="en-US" dirty="0" smtClean="0"/>
              <a:t>Watershed Implementation Plans</a:t>
            </a:r>
          </a:p>
          <a:p>
            <a:r>
              <a:rPr lang="en-US" dirty="0" smtClean="0"/>
              <a:t>Many contracted acres are due to expire</a:t>
            </a:r>
          </a:p>
          <a:p>
            <a:r>
              <a:rPr lang="en-US" dirty="0" smtClean="0"/>
              <a:t>Pennsylvania example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797284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Discussion/Next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610600" cy="438912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Draft Status Paper out in November</a:t>
            </a:r>
          </a:p>
          <a:p>
            <a:r>
              <a:rPr lang="en-US" sz="3600" dirty="0" smtClean="0"/>
              <a:t>Follow-up will need leadership involvement</a:t>
            </a:r>
          </a:p>
          <a:p>
            <a:r>
              <a:rPr lang="en-US" sz="3600" dirty="0" smtClean="0"/>
              <a:t>Ideas:</a:t>
            </a:r>
          </a:p>
          <a:p>
            <a:pPr lvl="1"/>
            <a:r>
              <a:rPr lang="en-US" sz="2800" dirty="0"/>
              <a:t>T</a:t>
            </a:r>
            <a:r>
              <a:rPr lang="en-US" sz="2800" dirty="0" smtClean="0"/>
              <a:t>ask force to develop strategy</a:t>
            </a:r>
          </a:p>
          <a:p>
            <a:pPr lvl="1"/>
            <a:r>
              <a:rPr lang="en-US" sz="2800" dirty="0" smtClean="0"/>
              <a:t>Leadership summit</a:t>
            </a:r>
            <a:endParaRPr lang="en-US" sz="3800" dirty="0" smtClean="0"/>
          </a:p>
          <a:p>
            <a:pPr lvl="1"/>
            <a:endParaRPr lang="en-US" sz="3800" dirty="0"/>
          </a:p>
        </p:txBody>
      </p:sp>
    </p:spTree>
    <p:extLst>
      <p:ext uri="{BB962C8B-B14F-4D97-AF65-F5344CB8AC3E}">
        <p14:creationId xmlns="" xmlns:p14="http://schemas.microsoft.com/office/powerpoint/2010/main" val="1895164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CRP/CREP Forest Buffer Acres To Date (1998-2012)</a:t>
            </a:r>
            <a:endParaRPr lang="en-US" sz="4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28897391"/>
              </p:ext>
            </p:extLst>
          </p:nvPr>
        </p:nvGraphicFramePr>
        <p:xfrm>
          <a:off x="381000" y="2590800"/>
          <a:ext cx="8229600" cy="348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48006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effectLst/>
                          <a:latin typeface="MS Sans Serif"/>
                        </a:rPr>
                        <a:t>State </a:t>
                      </a:r>
                      <a:r>
                        <a:rPr lang="en-US" sz="2800" b="1" i="0" u="none" strike="noStrike" dirty="0" smtClean="0">
                          <a:effectLst/>
                          <a:latin typeface="MS Sans Serif"/>
                        </a:rPr>
                        <a:t>(</a:t>
                      </a:r>
                      <a:r>
                        <a:rPr lang="en-US" sz="2800" b="1" i="0" u="none" strike="noStrike" dirty="0">
                          <a:effectLst/>
                          <a:latin typeface="MS Sans Serif"/>
                        </a:rPr>
                        <a:t>CB only)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>
                          <a:effectLst/>
                          <a:latin typeface="MS Sans Serif"/>
                        </a:rPr>
                        <a:t>Total CP-22 acres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effectLst/>
                          <a:latin typeface="MS Sans Serif"/>
                        </a:rPr>
                        <a:t>Delaware</a:t>
                      </a:r>
                      <a:endParaRPr lang="en-US" sz="28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effectLst/>
                          <a:latin typeface="MS Sans Serif"/>
                        </a:rPr>
                        <a:t>80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effectLst/>
                          <a:latin typeface="MS Sans Serif"/>
                        </a:rPr>
                        <a:t>Maryland</a:t>
                      </a:r>
                      <a:endParaRPr lang="en-US" sz="28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effectLst/>
                          <a:latin typeface="MS Sans Serif"/>
                        </a:rPr>
                        <a:t>16,689</a:t>
                      </a:r>
                      <a:endParaRPr lang="en-US" sz="28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effectLst/>
                          <a:latin typeface="MS Sans Serif"/>
                        </a:rPr>
                        <a:t>New</a:t>
                      </a:r>
                      <a:r>
                        <a:rPr lang="en-US" sz="2800" b="0" i="0" u="none" strike="noStrike" baseline="0" dirty="0" smtClean="0">
                          <a:effectLst/>
                          <a:latin typeface="MS Sans Serif"/>
                        </a:rPr>
                        <a:t> York</a:t>
                      </a:r>
                      <a:endParaRPr lang="en-US" sz="28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effectLst/>
                          <a:latin typeface="MS Sans Serif"/>
                        </a:rPr>
                        <a:t>8599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effectLst/>
                          <a:latin typeface="MS Sans Serif"/>
                        </a:rPr>
                        <a:t>Pennsylvania</a:t>
                      </a:r>
                      <a:endParaRPr lang="en-US" sz="28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effectLst/>
                          <a:latin typeface="MS Sans Serif"/>
                        </a:rPr>
                        <a:t>20,150</a:t>
                      </a:r>
                      <a:endParaRPr lang="en-US" sz="28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effectLst/>
                          <a:latin typeface="MS Sans Serif"/>
                        </a:rPr>
                        <a:t>Virginia</a:t>
                      </a:r>
                      <a:endParaRPr lang="en-US" sz="28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effectLst/>
                          <a:latin typeface="MS Sans Serif"/>
                        </a:rPr>
                        <a:t>14,360</a:t>
                      </a:r>
                      <a:endParaRPr lang="en-US" sz="28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effectLst/>
                          <a:latin typeface="MS Sans Serif"/>
                        </a:rPr>
                        <a:t>West</a:t>
                      </a:r>
                      <a:r>
                        <a:rPr lang="en-US" sz="2800" b="0" i="0" u="none" strike="noStrike" baseline="0" dirty="0" smtClean="0">
                          <a:effectLst/>
                          <a:latin typeface="MS Sans Serif"/>
                        </a:rPr>
                        <a:t> Virginia</a:t>
                      </a:r>
                      <a:endParaRPr lang="en-US" sz="2800" b="0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effectLst/>
                          <a:latin typeface="MS Sans Serif"/>
                        </a:rPr>
                        <a:t>3346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i="0" u="none" strike="noStrike" dirty="0" smtClean="0">
                          <a:effectLst/>
                          <a:latin typeface="MS Sans Serif"/>
                        </a:rPr>
                        <a:t>TOTAL</a:t>
                      </a:r>
                      <a:endParaRPr lang="en-US" sz="28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effectLst/>
                          <a:latin typeface="MS Sans Serif"/>
                        </a:rPr>
                        <a:t>63,224</a:t>
                      </a:r>
                      <a:endParaRPr lang="en-US" sz="28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1618" y="6488668"/>
            <a:ext cx="3406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Source: USDA Farm Services Agency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524563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8831" y="1383956"/>
            <a:ext cx="9114131" cy="516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6" y="2409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Past Progress – Miles Reported by States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2819400"/>
            <a:ext cx="3048000" cy="60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900 miles/year target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6553199"/>
            <a:ext cx="4546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source: US Forest Service/Chesapeake Bay Program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113264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762000"/>
            <a:ext cx="8077200" cy="597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682" y="-5715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States relying on past and future acres</a:t>
            </a: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4626482" y="2891294"/>
            <a:ext cx="1219200" cy="54781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817973" y="1588007"/>
            <a:ext cx="2362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Forest Buffers rank second of all nonpoint source BMPs needed to meet TMDL targets.</a:t>
            </a:r>
          </a:p>
          <a:p>
            <a:endParaRPr lang="en-US" sz="2000" dirty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</a:rPr>
              <a:t>- Includes both past CP-22 acres and planned 2013-2025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636" y="6582248"/>
            <a:ext cx="5242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Source: Chesapeake Bay Program Modeling Team (Sweeney)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137036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669768" y="0"/>
            <a:ext cx="5474232" cy="667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1676400"/>
            <a:ext cx="2819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* 25% of the counties achieved 75% of the buffer acres restored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3406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Source: USDA Farm Services Agency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644861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255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TMDL/WIP targets for forest buffers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39828301"/>
              </p:ext>
            </p:extLst>
          </p:nvPr>
        </p:nvGraphicFramePr>
        <p:xfrm>
          <a:off x="356285" y="1219200"/>
          <a:ext cx="8229600" cy="4715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362200"/>
                <a:gridCol w="17526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Total </a:t>
                      </a:r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New</a:t>
                      </a:r>
                      <a:r>
                        <a:rPr lang="en-US" sz="2800" b="1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 </a:t>
                      </a:r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Acres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 Needed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2012-2025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</a:rPr>
                        <a:t>Acres/year needed</a:t>
                      </a:r>
                      <a:endParaRPr lang="en-US" sz="2800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2012 CP-22</a:t>
                      </a:r>
                      <a:r>
                        <a:rPr lang="en-US" sz="2800" baseline="0" dirty="0" smtClean="0">
                          <a:effectLst/>
                          <a:latin typeface="Calibri"/>
                          <a:ea typeface="Calibri"/>
                        </a:rPr>
                        <a:t> acres</a:t>
                      </a:r>
                      <a:endParaRPr lang="en-US" sz="2800" dirty="0" smtClean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Delaware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4790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370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Maryland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1190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90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264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New York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6180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475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91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Calibri"/>
                          <a:cs typeface="Times New Roman"/>
                        </a:rPr>
                        <a:t>Pennsylvania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89,630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6895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493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Virginia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80,820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6215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683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West Virginia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3250</a:t>
                      </a:r>
                      <a:endParaRPr lang="en-US" sz="28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</a:rPr>
                        <a:t>250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Calibri"/>
                          <a:ea typeface="Calibri"/>
                        </a:rPr>
                        <a:t>249</a:t>
                      </a:r>
                      <a:endParaRPr lang="en-US" sz="2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185,860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14,295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6284" y="5867400"/>
            <a:ext cx="8622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14295 acres/year = 1191 miles/year of 100 </a:t>
            </a:r>
            <a:r>
              <a:rPr lang="en-US" sz="2800" dirty="0" err="1" smtClean="0">
                <a:solidFill>
                  <a:srgbClr val="FF0000"/>
                </a:solidFill>
              </a:rPr>
              <a:t>ft</a:t>
            </a:r>
            <a:r>
              <a:rPr lang="en-US" sz="2800" dirty="0" smtClean="0">
                <a:solidFill>
                  <a:srgbClr val="FF0000"/>
                </a:solidFill>
              </a:rPr>
              <a:t> wide buffers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6893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Source:  Chesapeake Bay Program and 2012 data from USDA Farm Services Agency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3184206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25149945"/>
              </p:ext>
            </p:extLst>
          </p:nvPr>
        </p:nvGraphicFramePr>
        <p:xfrm>
          <a:off x="228600" y="609600"/>
          <a:ext cx="8686799" cy="5181600"/>
        </p:xfrm>
        <a:graphic>
          <a:graphicData uri="http://schemas.openxmlformats.org/drawingml/2006/table">
            <a:tbl>
              <a:tblPr/>
              <a:tblGrid>
                <a:gridCol w="1281927"/>
                <a:gridCol w="1656353"/>
                <a:gridCol w="1120474"/>
                <a:gridCol w="1331578"/>
                <a:gridCol w="1672592"/>
                <a:gridCol w="1623875"/>
              </a:tblGrid>
              <a:tr h="24090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CREP acreage cap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 of cap-state or CB only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CREP acres enrolled under this cap (6-30-13)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Acres available under this cap (=cap-enrolled)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acres FB needed 2012-2025 for WIP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0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620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67,660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620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10,970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29,030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620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219,746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125,110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94,636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89,630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620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80,820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</a:tr>
              <a:tr h="4620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65432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Emerging Issue: Expiring Contracts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CP-22 Acres expiring 2013-2019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835881"/>
            <a:ext cx="7696200" cy="4626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488668"/>
            <a:ext cx="3406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Source: USDA Farm Services Agency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235104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25312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The Pennsylvania Example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---Partnership - provides </a:t>
            </a:r>
            <a:r>
              <a:rPr lang="en-US" sz="2400" dirty="0"/>
              <a:t>coordination and programmatic guidance at the state </a:t>
            </a:r>
            <a:r>
              <a:rPr lang="en-US" sz="2400" dirty="0" smtClean="0"/>
              <a:t>level with focus </a:t>
            </a:r>
            <a:r>
              <a:rPr lang="en-US" sz="2400" dirty="0"/>
              <a:t>of forest </a:t>
            </a:r>
            <a:r>
              <a:rPr lang="en-US" sz="2400" dirty="0" smtClean="0"/>
              <a:t>buffers</a:t>
            </a:r>
            <a:br>
              <a:rPr lang="en-US" sz="2400" dirty="0" smtClean="0"/>
            </a:br>
            <a:r>
              <a:rPr lang="en-US" sz="2400" dirty="0" smtClean="0"/>
              <a:t>---State </a:t>
            </a:r>
            <a:r>
              <a:rPr lang="en-US" sz="2400" dirty="0"/>
              <a:t>cost-share dollars are </a:t>
            </a:r>
            <a:r>
              <a:rPr lang="en-US" sz="2400" dirty="0" smtClean="0"/>
              <a:t>only available to match forest buffers</a:t>
            </a:r>
            <a:br>
              <a:rPr lang="en-US" sz="2400" dirty="0" smtClean="0"/>
            </a:br>
            <a:r>
              <a:rPr lang="en-US" sz="2400" dirty="0" smtClean="0"/>
              <a:t>---A forest buffer can improve </a:t>
            </a:r>
            <a:r>
              <a:rPr lang="en-US" sz="2400" dirty="0"/>
              <a:t>the ranking of other conservation practices (e.g., EQIP practices)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---A </a:t>
            </a:r>
            <a:r>
              <a:rPr lang="en-US" sz="2400" dirty="0"/>
              <a:t>voucher system </a:t>
            </a:r>
            <a:r>
              <a:rPr lang="en-US" sz="2400" dirty="0" smtClean="0"/>
              <a:t>(</a:t>
            </a:r>
            <a:r>
              <a:rPr lang="en-US" sz="2400" dirty="0"/>
              <a:t>cash payment) </a:t>
            </a:r>
            <a:r>
              <a:rPr lang="en-US" sz="2400" dirty="0" smtClean="0"/>
              <a:t>-a </a:t>
            </a:r>
            <a:r>
              <a:rPr lang="en-US" sz="2400" dirty="0"/>
              <a:t>landowner </a:t>
            </a:r>
            <a:r>
              <a:rPr lang="en-US" sz="2400" dirty="0" smtClean="0"/>
              <a:t>agrees </a:t>
            </a:r>
            <a:r>
              <a:rPr lang="en-US" sz="2400" dirty="0"/>
              <a:t>to put in a riparian forest </a:t>
            </a:r>
            <a:r>
              <a:rPr lang="en-US" sz="2400" dirty="0" smtClean="0"/>
              <a:t>buffer and vouchers </a:t>
            </a:r>
            <a:r>
              <a:rPr lang="en-US" sz="2400" dirty="0"/>
              <a:t>are used to pay for the landowner’s share of a conservation practice.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---Additional </a:t>
            </a:r>
            <a:r>
              <a:rPr lang="en-US" sz="2400" dirty="0"/>
              <a:t>outreach and technical assistance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	</a:t>
            </a:r>
            <a:r>
              <a:rPr lang="en-US" sz="2400" dirty="0" smtClean="0"/>
              <a:t>*Displays</a:t>
            </a:r>
            <a:r>
              <a:rPr lang="en-US" sz="2400" dirty="0"/>
              <a:t>, paid and earned advertising, 1-800 telephone number, information products, </a:t>
            </a:r>
            <a:r>
              <a:rPr lang="en-US" sz="2400" dirty="0" smtClean="0"/>
              <a:t>direct </a:t>
            </a:r>
            <a:r>
              <a:rPr lang="en-US" sz="2400" dirty="0"/>
              <a:t>mailing of </a:t>
            </a:r>
            <a:r>
              <a:rPr lang="en-US" sz="2400" dirty="0" smtClean="0"/>
              <a:t>postcards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---Improved </a:t>
            </a:r>
            <a:r>
              <a:rPr lang="en-US" sz="2400" dirty="0"/>
              <a:t>survival and policies around post-planting </a:t>
            </a:r>
            <a:r>
              <a:rPr lang="en-US" sz="2400" dirty="0" smtClean="0"/>
              <a:t>care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7782228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1320</TotalTime>
  <Words>328</Words>
  <Application>Microsoft Office PowerPoint</Application>
  <PresentationFormat>On-screen Show (4:3)</PresentationFormat>
  <Paragraphs>126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  Status Paper on Forest Buffer Goals and Progress in the Chesapeake</vt:lpstr>
      <vt:lpstr>CRP/CREP Forest Buffer Acres To Date (1998-2012)</vt:lpstr>
      <vt:lpstr>Past Progress – Miles Reported by States</vt:lpstr>
      <vt:lpstr>States relying on past and future acres</vt:lpstr>
      <vt:lpstr>Slide 5</vt:lpstr>
      <vt:lpstr>TMDL/WIP targets for forest buffers</vt:lpstr>
      <vt:lpstr>Slide 7</vt:lpstr>
      <vt:lpstr>Emerging Issue: Expiring Contracts CP-22 Acres expiring 2013-2019</vt:lpstr>
      <vt:lpstr>The Pennsylvania Example    ---Partnership - provides coordination and programmatic guidance at the state level with focus of forest buffers ---State cost-share dollars are only available to match forest buffers ---A forest buffer can improve the ranking of other conservation practices (e.g., EQIP practices)  ---A voucher system (cash payment) -a landowner agrees to put in a riparian forest buffer and vouchers are used to pay for the landowner’s share of a conservation practice.  ---Additional outreach and technical assistance   *Displays, paid and earned advertising, 1-800 telephone number, information products, direct mailing of postcards ---Improved survival and policies around post-planting care</vt:lpstr>
      <vt:lpstr>Summary</vt:lpstr>
      <vt:lpstr>Discussion/Next Step</vt:lpstr>
    </vt:vector>
  </TitlesOfParts>
  <Company>Forest Service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Forest Buffer Goals and Progress in the Chesapeake</dc:title>
  <dc:creator>USDA Forest Service</dc:creator>
  <cp:lastModifiedBy>tphillip</cp:lastModifiedBy>
  <cp:revision>25</cp:revision>
  <dcterms:created xsi:type="dcterms:W3CDTF">2013-06-18T13:25:22Z</dcterms:created>
  <dcterms:modified xsi:type="dcterms:W3CDTF">2013-11-06T20:53:25Z</dcterms:modified>
</cp:coreProperties>
</file>