
<file path=[Content_Types].xml><?xml version="1.0" encoding="utf-8"?>
<Types xmlns="http://schemas.openxmlformats.org/package/2006/content-types"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5"/>
  </p:notesMasterIdLst>
  <p:sldIdLst>
    <p:sldId id="451" r:id="rId2"/>
    <p:sldId id="462" r:id="rId3"/>
    <p:sldId id="4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bisland" initials="cpb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A2E529"/>
    <a:srgbClr val="FFFF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58" autoAdjust="0"/>
    <p:restoredTop sz="94660"/>
  </p:normalViewPr>
  <p:slideViewPr>
    <p:cSldViewPr>
      <p:cViewPr>
        <p:scale>
          <a:sx n="100" d="100"/>
          <a:sy n="100" d="100"/>
        </p:scale>
        <p:origin x="-372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5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684C6B-21A1-4837-B94D-A07EF52BCC5A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B2B875-1761-4F7D-BE9E-BDCD2D8493A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74B3B3F-8ACE-4801-A19D-5EA3B81468A5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F2D51-913C-4BC7-9C07-4F6C3C551CB3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7DEE5D-F822-4775-A155-3F52793556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69978F-BEFA-4878-9A1A-7B42EE62B11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2/7/2013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2654EB-EE16-4372-A278-1BFB342BE449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/>
          <p:cNvGrpSpPr/>
          <p:nvPr/>
        </p:nvGrpSpPr>
        <p:grpSpPr>
          <a:xfrm>
            <a:off x="3733800" y="5410200"/>
            <a:ext cx="838200" cy="640045"/>
            <a:chOff x="1981200" y="5181600"/>
            <a:chExt cx="838200" cy="792445"/>
          </a:xfrm>
        </p:grpSpPr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 flipH="1" flipV="1">
              <a:off x="2743200" y="5181600"/>
              <a:ext cx="4216" cy="792445"/>
            </a:xfrm>
            <a:prstGeom prst="line">
              <a:avLst/>
            </a:prstGeom>
            <a:noFill/>
            <a:ln w="28575" algn="ctr">
              <a:solidFill>
                <a:srgbClr val="996633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5" name="Text Box 21"/>
            <p:cNvSpPr txBox="1">
              <a:spLocks noChangeArrowheads="1"/>
            </p:cNvSpPr>
            <p:nvPr/>
          </p:nvSpPr>
          <p:spPr bwMode="auto">
            <a:xfrm>
              <a:off x="1981200" y="5410200"/>
              <a:ext cx="838200" cy="39227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96633"/>
                  </a:solidFill>
                  <a:effectLst/>
                  <a:cs typeface="Arial" pitchFamily="34" charset="0"/>
                </a:rPr>
                <a:t>YES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2743200" y="4831044"/>
            <a:ext cx="3276600" cy="579155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GIT involved with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development of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document?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7010400" y="4800600"/>
            <a:ext cx="2057400" cy="6096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Update and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inform GIT.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2743200" y="3611845"/>
            <a:ext cx="3276600" cy="6096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CBP logo used?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Monetary or policy implications?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2743200" y="2362200"/>
            <a:ext cx="3276600" cy="6096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New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kumimoji="0" lang="en-US" b="0" i="0" u="none" cap="none" normalizeH="0" baseline="0" dirty="0" smtClean="0">
                <a:ln>
                  <a:noFill/>
                </a:ln>
                <a:effectLst/>
                <a:cs typeface="Arial" pitchFamily="34" charset="0"/>
              </a:rPr>
              <a:t>partner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money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or policies needed to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implement?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7239000" y="2362200"/>
            <a:ext cx="1828800" cy="6096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Management Board approval. 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2743200" y="1066800"/>
            <a:ext cx="3657600" cy="6096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Major commitment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or change in direction of Partnership?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7467600" y="990600"/>
            <a:ext cx="1600200" cy="9144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Principals’ Staff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Committee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endorsement.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228600" y="914400"/>
            <a:ext cx="1447800" cy="9144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Executive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Council</a:t>
            </a:r>
            <a:r>
              <a:rPr lang="en-US" dirty="0" smtClean="0">
                <a:solidFill>
                  <a:srgbClr val="000000"/>
                </a:solidFill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adoption.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7239000" y="6096001"/>
            <a:ext cx="1828800" cy="4572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No action needed.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7010400" y="3505200"/>
            <a:ext cx="2057400" cy="9144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GIT approval,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update and inform</a:t>
            </a:r>
            <a:r>
              <a:rPr kumimoji="0" lang="en-US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Management Board.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grpSp>
        <p:nvGrpSpPr>
          <p:cNvPr id="3" name="Group 39"/>
          <p:cNvGrpSpPr/>
          <p:nvPr/>
        </p:nvGrpSpPr>
        <p:grpSpPr>
          <a:xfrm>
            <a:off x="6324600" y="5943600"/>
            <a:ext cx="914400" cy="381001"/>
            <a:chOff x="5562600" y="6019800"/>
            <a:chExt cx="1066800" cy="381001"/>
          </a:xfrm>
        </p:grpSpPr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>
              <a:off x="5562600" y="6400801"/>
              <a:ext cx="1066800" cy="0"/>
            </a:xfrm>
            <a:prstGeom prst="line">
              <a:avLst/>
            </a:prstGeom>
            <a:noFill/>
            <a:ln w="28575">
              <a:solidFill>
                <a:srgbClr val="996633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1" name="Text Box 27"/>
            <p:cNvSpPr txBox="1">
              <a:spLocks noChangeArrowheads="1"/>
            </p:cNvSpPr>
            <p:nvPr/>
          </p:nvSpPr>
          <p:spPr bwMode="auto">
            <a:xfrm>
              <a:off x="5791200" y="6019800"/>
              <a:ext cx="568325" cy="381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96633"/>
                  </a:solidFill>
                  <a:effectLst/>
                  <a:cs typeface="Arial" pitchFamily="34" charset="0"/>
                </a:rPr>
                <a:t>NO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0" y="76200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u="sng" dirty="0" smtClean="0"/>
              <a:t>Example of a Process for Approval, Endorsement or Adoption of GIT Products</a:t>
            </a:r>
            <a:endParaRPr lang="en-US" sz="2200" b="1" u="sng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743200" y="6042025"/>
            <a:ext cx="3581400" cy="587375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cs typeface="Arial" pitchFamily="34" charset="0"/>
              </a:rPr>
              <a:t>Draft  document impacts or supports implementation of CBP goals?</a:t>
            </a:r>
            <a:endParaRPr kumimoji="0" lang="en-US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09600" y="2667000"/>
            <a:ext cx="121920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For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Discussion Purposes 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Only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4" name="Group 42"/>
          <p:cNvGrpSpPr/>
          <p:nvPr/>
        </p:nvGrpSpPr>
        <p:grpSpPr>
          <a:xfrm>
            <a:off x="6019800" y="4724400"/>
            <a:ext cx="990600" cy="381001"/>
            <a:chOff x="5562600" y="6019800"/>
            <a:chExt cx="1066800" cy="381001"/>
          </a:xfrm>
        </p:grpSpPr>
        <p:sp>
          <p:nvSpPr>
            <p:cNvPr id="44" name="Line 12"/>
            <p:cNvSpPr>
              <a:spLocks noChangeShapeType="1"/>
            </p:cNvSpPr>
            <p:nvPr/>
          </p:nvSpPr>
          <p:spPr bwMode="auto">
            <a:xfrm>
              <a:off x="5562600" y="6400801"/>
              <a:ext cx="1066800" cy="0"/>
            </a:xfrm>
            <a:prstGeom prst="line">
              <a:avLst/>
            </a:prstGeom>
            <a:noFill/>
            <a:ln w="28575">
              <a:solidFill>
                <a:srgbClr val="996633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Text Box 27"/>
            <p:cNvSpPr txBox="1">
              <a:spLocks noChangeArrowheads="1"/>
            </p:cNvSpPr>
            <p:nvPr/>
          </p:nvSpPr>
          <p:spPr bwMode="auto">
            <a:xfrm>
              <a:off x="5791200" y="6019800"/>
              <a:ext cx="568325" cy="381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96633"/>
                  </a:solidFill>
                  <a:effectLst/>
                  <a:cs typeface="Arial" pitchFamily="34" charset="0"/>
                </a:rPr>
                <a:t>NO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grpSp>
        <p:nvGrpSpPr>
          <p:cNvPr id="5" name="Group 49"/>
          <p:cNvGrpSpPr/>
          <p:nvPr/>
        </p:nvGrpSpPr>
        <p:grpSpPr>
          <a:xfrm>
            <a:off x="6019800" y="3581399"/>
            <a:ext cx="990600" cy="381001"/>
            <a:chOff x="5562600" y="6019800"/>
            <a:chExt cx="1066800" cy="381001"/>
          </a:xfrm>
        </p:grpSpPr>
        <p:sp>
          <p:nvSpPr>
            <p:cNvPr id="51" name="Line 12"/>
            <p:cNvSpPr>
              <a:spLocks noChangeShapeType="1"/>
            </p:cNvSpPr>
            <p:nvPr/>
          </p:nvSpPr>
          <p:spPr bwMode="auto">
            <a:xfrm>
              <a:off x="5562600" y="6400801"/>
              <a:ext cx="1066800" cy="0"/>
            </a:xfrm>
            <a:prstGeom prst="line">
              <a:avLst/>
            </a:prstGeom>
            <a:noFill/>
            <a:ln w="28575">
              <a:solidFill>
                <a:srgbClr val="996633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Text Box 27"/>
            <p:cNvSpPr txBox="1">
              <a:spLocks noChangeArrowheads="1"/>
            </p:cNvSpPr>
            <p:nvPr/>
          </p:nvSpPr>
          <p:spPr bwMode="auto">
            <a:xfrm>
              <a:off x="5791200" y="6019800"/>
              <a:ext cx="568325" cy="381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96633"/>
                  </a:solidFill>
                  <a:effectLst/>
                  <a:cs typeface="Arial" pitchFamily="34" charset="0"/>
                </a:rPr>
                <a:t>NO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grpSp>
        <p:nvGrpSpPr>
          <p:cNvPr id="6" name="Group 55"/>
          <p:cNvGrpSpPr/>
          <p:nvPr/>
        </p:nvGrpSpPr>
        <p:grpSpPr>
          <a:xfrm>
            <a:off x="6019800" y="2286000"/>
            <a:ext cx="1219200" cy="381001"/>
            <a:chOff x="5562600" y="6019800"/>
            <a:chExt cx="1066800" cy="381001"/>
          </a:xfrm>
        </p:grpSpPr>
        <p:sp>
          <p:nvSpPr>
            <p:cNvPr id="57" name="Line 12"/>
            <p:cNvSpPr>
              <a:spLocks noChangeShapeType="1"/>
            </p:cNvSpPr>
            <p:nvPr/>
          </p:nvSpPr>
          <p:spPr bwMode="auto">
            <a:xfrm>
              <a:off x="5562600" y="6400801"/>
              <a:ext cx="1066800" cy="0"/>
            </a:xfrm>
            <a:prstGeom prst="line">
              <a:avLst/>
            </a:prstGeom>
            <a:noFill/>
            <a:ln w="28575">
              <a:solidFill>
                <a:srgbClr val="996633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Text Box 27"/>
            <p:cNvSpPr txBox="1">
              <a:spLocks noChangeArrowheads="1"/>
            </p:cNvSpPr>
            <p:nvPr/>
          </p:nvSpPr>
          <p:spPr bwMode="auto">
            <a:xfrm>
              <a:off x="5791200" y="6019800"/>
              <a:ext cx="568325" cy="381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96633"/>
                  </a:solidFill>
                  <a:effectLst/>
                  <a:cs typeface="Arial" pitchFamily="34" charset="0"/>
                </a:rPr>
                <a:t>NO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grpSp>
        <p:nvGrpSpPr>
          <p:cNvPr id="7" name="Group 58"/>
          <p:cNvGrpSpPr/>
          <p:nvPr/>
        </p:nvGrpSpPr>
        <p:grpSpPr>
          <a:xfrm>
            <a:off x="3733800" y="1676400"/>
            <a:ext cx="838200" cy="716245"/>
            <a:chOff x="1981200" y="5181600"/>
            <a:chExt cx="838200" cy="792445"/>
          </a:xfrm>
        </p:grpSpPr>
        <p:sp>
          <p:nvSpPr>
            <p:cNvPr id="60" name="Line 20"/>
            <p:cNvSpPr>
              <a:spLocks noChangeShapeType="1"/>
            </p:cNvSpPr>
            <p:nvPr/>
          </p:nvSpPr>
          <p:spPr bwMode="auto">
            <a:xfrm flipH="1" flipV="1">
              <a:off x="2743200" y="5181600"/>
              <a:ext cx="4216" cy="792445"/>
            </a:xfrm>
            <a:prstGeom prst="line">
              <a:avLst/>
            </a:prstGeom>
            <a:noFill/>
            <a:ln w="28575" algn="ctr">
              <a:solidFill>
                <a:srgbClr val="996633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Text Box 21"/>
            <p:cNvSpPr txBox="1">
              <a:spLocks noChangeArrowheads="1"/>
            </p:cNvSpPr>
            <p:nvPr/>
          </p:nvSpPr>
          <p:spPr bwMode="auto">
            <a:xfrm>
              <a:off x="1981200" y="5410200"/>
              <a:ext cx="838200" cy="39227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96633"/>
                  </a:solidFill>
                  <a:effectLst/>
                  <a:cs typeface="Arial" pitchFamily="34" charset="0"/>
                </a:rPr>
                <a:t>YES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grpSp>
        <p:nvGrpSpPr>
          <p:cNvPr id="8" name="Group 61"/>
          <p:cNvGrpSpPr/>
          <p:nvPr/>
        </p:nvGrpSpPr>
        <p:grpSpPr>
          <a:xfrm>
            <a:off x="3733800" y="4191000"/>
            <a:ext cx="838200" cy="640045"/>
            <a:chOff x="1981200" y="5181600"/>
            <a:chExt cx="838200" cy="792445"/>
          </a:xfrm>
        </p:grpSpPr>
        <p:sp>
          <p:nvSpPr>
            <p:cNvPr id="63" name="Line 20"/>
            <p:cNvSpPr>
              <a:spLocks noChangeShapeType="1"/>
            </p:cNvSpPr>
            <p:nvPr/>
          </p:nvSpPr>
          <p:spPr bwMode="auto">
            <a:xfrm flipH="1" flipV="1">
              <a:off x="2743200" y="5181600"/>
              <a:ext cx="4216" cy="792445"/>
            </a:xfrm>
            <a:prstGeom prst="line">
              <a:avLst/>
            </a:prstGeom>
            <a:noFill/>
            <a:ln w="28575" algn="ctr">
              <a:solidFill>
                <a:srgbClr val="996633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Text Box 21"/>
            <p:cNvSpPr txBox="1">
              <a:spLocks noChangeArrowheads="1"/>
            </p:cNvSpPr>
            <p:nvPr/>
          </p:nvSpPr>
          <p:spPr bwMode="auto">
            <a:xfrm>
              <a:off x="1981200" y="5410200"/>
              <a:ext cx="838200" cy="39227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96633"/>
                  </a:solidFill>
                  <a:effectLst/>
                  <a:cs typeface="Arial" pitchFamily="34" charset="0"/>
                </a:rPr>
                <a:t>YES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grpSp>
        <p:nvGrpSpPr>
          <p:cNvPr id="9" name="Group 64"/>
          <p:cNvGrpSpPr/>
          <p:nvPr/>
        </p:nvGrpSpPr>
        <p:grpSpPr>
          <a:xfrm>
            <a:off x="3733800" y="2971800"/>
            <a:ext cx="838200" cy="640045"/>
            <a:chOff x="1981200" y="5181600"/>
            <a:chExt cx="838200" cy="792445"/>
          </a:xfrm>
        </p:grpSpPr>
        <p:sp>
          <p:nvSpPr>
            <p:cNvPr id="66" name="Line 20"/>
            <p:cNvSpPr>
              <a:spLocks noChangeShapeType="1"/>
            </p:cNvSpPr>
            <p:nvPr/>
          </p:nvSpPr>
          <p:spPr bwMode="auto">
            <a:xfrm flipH="1" flipV="1">
              <a:off x="2743200" y="5181600"/>
              <a:ext cx="4216" cy="792445"/>
            </a:xfrm>
            <a:prstGeom prst="line">
              <a:avLst/>
            </a:prstGeom>
            <a:noFill/>
            <a:ln w="28575" algn="ctr">
              <a:solidFill>
                <a:srgbClr val="996633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Text Box 21"/>
            <p:cNvSpPr txBox="1">
              <a:spLocks noChangeArrowheads="1"/>
            </p:cNvSpPr>
            <p:nvPr/>
          </p:nvSpPr>
          <p:spPr bwMode="auto">
            <a:xfrm>
              <a:off x="1981200" y="5410200"/>
              <a:ext cx="838200" cy="39227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96633"/>
                  </a:solidFill>
                  <a:effectLst/>
                  <a:cs typeface="Arial" pitchFamily="34" charset="0"/>
                </a:rPr>
                <a:t>YES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grpSp>
        <p:nvGrpSpPr>
          <p:cNvPr id="10" name="Group 67"/>
          <p:cNvGrpSpPr/>
          <p:nvPr/>
        </p:nvGrpSpPr>
        <p:grpSpPr>
          <a:xfrm>
            <a:off x="6400800" y="1066799"/>
            <a:ext cx="1066800" cy="381001"/>
            <a:chOff x="5562600" y="6019800"/>
            <a:chExt cx="1066800" cy="381001"/>
          </a:xfrm>
        </p:grpSpPr>
        <p:sp>
          <p:nvSpPr>
            <p:cNvPr id="69" name="Line 12"/>
            <p:cNvSpPr>
              <a:spLocks noChangeShapeType="1"/>
            </p:cNvSpPr>
            <p:nvPr/>
          </p:nvSpPr>
          <p:spPr bwMode="auto">
            <a:xfrm>
              <a:off x="5562600" y="6400801"/>
              <a:ext cx="1066800" cy="0"/>
            </a:xfrm>
            <a:prstGeom prst="line">
              <a:avLst/>
            </a:prstGeom>
            <a:noFill/>
            <a:ln w="28575">
              <a:solidFill>
                <a:srgbClr val="996633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Text Box 27"/>
            <p:cNvSpPr txBox="1">
              <a:spLocks noChangeArrowheads="1"/>
            </p:cNvSpPr>
            <p:nvPr/>
          </p:nvSpPr>
          <p:spPr bwMode="auto">
            <a:xfrm>
              <a:off x="5791200" y="6019800"/>
              <a:ext cx="568325" cy="381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96633"/>
                  </a:solidFill>
                  <a:effectLst/>
                  <a:cs typeface="Arial" pitchFamily="34" charset="0"/>
                </a:rPr>
                <a:t>NO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grpSp>
        <p:nvGrpSpPr>
          <p:cNvPr id="11" name="Group 73"/>
          <p:cNvGrpSpPr/>
          <p:nvPr/>
        </p:nvGrpSpPr>
        <p:grpSpPr>
          <a:xfrm flipH="1">
            <a:off x="1676400" y="990599"/>
            <a:ext cx="1066800" cy="381001"/>
            <a:chOff x="5562600" y="6019800"/>
            <a:chExt cx="1066800" cy="381001"/>
          </a:xfrm>
        </p:grpSpPr>
        <p:sp>
          <p:nvSpPr>
            <p:cNvPr id="75" name="Line 12"/>
            <p:cNvSpPr>
              <a:spLocks noChangeShapeType="1"/>
            </p:cNvSpPr>
            <p:nvPr/>
          </p:nvSpPr>
          <p:spPr bwMode="auto">
            <a:xfrm>
              <a:off x="5562600" y="6400801"/>
              <a:ext cx="1066800" cy="0"/>
            </a:xfrm>
            <a:prstGeom prst="line">
              <a:avLst/>
            </a:prstGeom>
            <a:noFill/>
            <a:ln w="28575">
              <a:solidFill>
                <a:srgbClr val="996633"/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Text Box 27"/>
            <p:cNvSpPr txBox="1">
              <a:spLocks noChangeArrowheads="1"/>
            </p:cNvSpPr>
            <p:nvPr/>
          </p:nvSpPr>
          <p:spPr bwMode="auto">
            <a:xfrm>
              <a:off x="5638801" y="6019800"/>
              <a:ext cx="720725" cy="381000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rgbClr val="996633"/>
                  </a:solidFill>
                  <a:effectLst/>
                  <a:cs typeface="Arial" pitchFamily="34" charset="0"/>
                </a:rPr>
                <a:t>YES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Arial" pitchFamily="34" charset="0"/>
              </a:endParaRPr>
            </a:p>
          </p:txBody>
        </p:sp>
      </p:grpSp>
      <p:sp>
        <p:nvSpPr>
          <p:cNvPr id="46" name="Rectangle 45"/>
          <p:cNvSpPr/>
          <p:nvPr/>
        </p:nvSpPr>
        <p:spPr>
          <a:xfrm>
            <a:off x="76200" y="6029236"/>
            <a:ext cx="2438400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/>
              <a:t>Adoption</a:t>
            </a:r>
            <a:r>
              <a:rPr lang="en-US" sz="1100" dirty="0" smtClean="0"/>
              <a:t>:  to make it a product of the CBP.  Vote to accept it. </a:t>
            </a:r>
          </a:p>
          <a:p>
            <a:r>
              <a:rPr lang="en-US" sz="1100" b="1" dirty="0" smtClean="0"/>
              <a:t>Endorsement</a:t>
            </a:r>
            <a:r>
              <a:rPr lang="en-US" sz="1100" dirty="0" smtClean="0"/>
              <a:t>: indicates support for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 rot="10800000" flipV="1">
            <a:off x="3871913" y="953719"/>
            <a:ext cx="1546130" cy="875081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Draft document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impacts or supports implementation of CBP goals?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 rot="10800000" flipV="1">
            <a:off x="3881438" y="2251986"/>
            <a:ext cx="1546130" cy="643614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GIT involved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in d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evelop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ment  of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document?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 rot="10800000" flipV="1">
            <a:off x="6367458" y="2296744"/>
            <a:ext cx="1709742" cy="522656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Inform appropriate GITs for further action.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 rot="10800000" flipV="1">
            <a:off x="3886201" y="3241991"/>
            <a:ext cx="1546130" cy="796609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CBP logo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used?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New budgetary or policy implications?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 rot="10800000" flipV="1">
            <a:off x="6370998" y="3405660"/>
            <a:ext cx="1705650" cy="544338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GIT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approval and i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nform Management Board.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 rot="10800000" flipV="1">
            <a:off x="3886200" y="5744380"/>
            <a:ext cx="1546130" cy="732619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Major commitment  or change in direction of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Partnership?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 rot="10800000" flipV="1">
            <a:off x="1524000" y="5810631"/>
            <a:ext cx="1693380" cy="742569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05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Executive Council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adoption</a:t>
            </a: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 rot="10800000" flipV="1">
            <a:off x="6373592" y="1143001"/>
            <a:ext cx="1703607" cy="395406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No action needed.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rot="10800000" flipH="1" flipV="1">
            <a:off x="5428837" y="2580056"/>
            <a:ext cx="971964" cy="10743"/>
          </a:xfrm>
          <a:prstGeom prst="line">
            <a:avLst/>
          </a:prstGeom>
          <a:noFill/>
          <a:ln w="28575" algn="ctr">
            <a:solidFill>
              <a:srgbClr val="996633"/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4572000" y="1825846"/>
            <a:ext cx="0" cy="460154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sz="280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45" name="Text Box 21"/>
          <p:cNvSpPr txBox="1">
            <a:spLocks noChangeArrowheads="1"/>
          </p:cNvSpPr>
          <p:nvPr/>
        </p:nvSpPr>
        <p:spPr bwMode="auto">
          <a:xfrm rot="10800000" flipV="1">
            <a:off x="4138611" y="2029964"/>
            <a:ext cx="441752" cy="28844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YES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Text Box 24"/>
          <p:cNvSpPr txBox="1">
            <a:spLocks noChangeArrowheads="1"/>
          </p:cNvSpPr>
          <p:nvPr/>
        </p:nvSpPr>
        <p:spPr bwMode="auto">
          <a:xfrm rot="10800000" flipV="1">
            <a:off x="5561592" y="3370599"/>
            <a:ext cx="441752" cy="31920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cs typeface="Arial" pitchFamily="34" charset="0"/>
              </a:rPr>
              <a:t>NO</a:t>
            </a:r>
            <a:endParaRPr kumimoji="0" lang="en-US" sz="2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 rot="10800000" flipV="1">
            <a:off x="5566947" y="2280480"/>
            <a:ext cx="441752" cy="31920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cs typeface="Arial" pitchFamily="34" charset="0"/>
              </a:rPr>
              <a:t>NO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Text Box 27"/>
          <p:cNvSpPr txBox="1">
            <a:spLocks noChangeArrowheads="1"/>
          </p:cNvSpPr>
          <p:nvPr/>
        </p:nvSpPr>
        <p:spPr bwMode="auto">
          <a:xfrm rot="10800000" flipV="1">
            <a:off x="5612770" y="1107329"/>
            <a:ext cx="441752" cy="31920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cs typeface="Arial" pitchFamily="34" charset="0"/>
              </a:rPr>
              <a:t>NO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2"/>
          <p:cNvGrpSpPr/>
          <p:nvPr/>
        </p:nvGrpSpPr>
        <p:grpSpPr>
          <a:xfrm>
            <a:off x="4122737" y="2888405"/>
            <a:ext cx="441752" cy="388195"/>
            <a:chOff x="2949575" y="1003769"/>
            <a:chExt cx="342900" cy="506350"/>
          </a:xfrm>
        </p:grpSpPr>
        <p:sp>
          <p:nvSpPr>
            <p:cNvPr id="44" name="Line 20"/>
            <p:cNvSpPr>
              <a:spLocks noChangeShapeType="1"/>
            </p:cNvSpPr>
            <p:nvPr/>
          </p:nvSpPr>
          <p:spPr bwMode="auto">
            <a:xfrm>
              <a:off x="3292475" y="1003769"/>
              <a:ext cx="0" cy="506350"/>
            </a:xfrm>
            <a:prstGeom prst="line">
              <a:avLst/>
            </a:prstGeom>
            <a:noFill/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 rot="10800000" flipV="1">
              <a:off x="2949575" y="1119808"/>
              <a:ext cx="342900" cy="18988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Times New Roman" pitchFamily="18" charset="0"/>
                  <a:cs typeface="Arial" pitchFamily="34" charset="0"/>
                </a:rPr>
                <a:t>YES</a:t>
              </a:r>
              <a:endPara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4114797" y="4022476"/>
            <a:ext cx="457211" cy="473323"/>
            <a:chOff x="2949567" y="1003769"/>
            <a:chExt cx="354899" cy="311582"/>
          </a:xfrm>
        </p:grpSpPr>
        <p:sp>
          <p:nvSpPr>
            <p:cNvPr id="50" name="Line 20"/>
            <p:cNvSpPr>
              <a:spLocks noChangeShapeType="1"/>
            </p:cNvSpPr>
            <p:nvPr/>
          </p:nvSpPr>
          <p:spPr bwMode="auto">
            <a:xfrm>
              <a:off x="3292475" y="1003769"/>
              <a:ext cx="11991" cy="311582"/>
            </a:xfrm>
            <a:prstGeom prst="line">
              <a:avLst/>
            </a:prstGeom>
            <a:noFill/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51" name="Text Box 21"/>
            <p:cNvSpPr txBox="1">
              <a:spLocks noChangeArrowheads="1"/>
            </p:cNvSpPr>
            <p:nvPr/>
          </p:nvSpPr>
          <p:spPr bwMode="auto">
            <a:xfrm rot="10800000" flipV="1">
              <a:off x="2949567" y="1076473"/>
              <a:ext cx="342899" cy="18988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Arial" pitchFamily="34" charset="0"/>
                </a:rPr>
                <a:t>YES</a:t>
              </a:r>
            </a:p>
          </p:txBody>
        </p:sp>
      </p:grpSp>
      <p:sp>
        <p:nvSpPr>
          <p:cNvPr id="56" name="Line 13"/>
          <p:cNvSpPr>
            <a:spLocks noChangeShapeType="1"/>
          </p:cNvSpPr>
          <p:nvPr/>
        </p:nvSpPr>
        <p:spPr bwMode="auto">
          <a:xfrm rot="10800000" flipH="1">
            <a:off x="5410199" y="1371600"/>
            <a:ext cx="990601" cy="0"/>
          </a:xfrm>
          <a:prstGeom prst="line">
            <a:avLst/>
          </a:prstGeom>
          <a:noFill/>
          <a:ln w="28575" algn="ctr">
            <a:solidFill>
              <a:srgbClr val="996633"/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sp>
        <p:nvSpPr>
          <p:cNvPr id="58" name="Line 13"/>
          <p:cNvSpPr>
            <a:spLocks noChangeShapeType="1"/>
          </p:cNvSpPr>
          <p:nvPr/>
        </p:nvSpPr>
        <p:spPr bwMode="auto">
          <a:xfrm rot="10800000" flipH="1" flipV="1">
            <a:off x="5458961" y="3689804"/>
            <a:ext cx="921038" cy="0"/>
          </a:xfrm>
          <a:prstGeom prst="line">
            <a:avLst/>
          </a:prstGeom>
          <a:noFill/>
          <a:ln w="28575" algn="ctr">
            <a:solidFill>
              <a:srgbClr val="996633"/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sp>
        <p:nvSpPr>
          <p:cNvPr id="37" name="Rectangle 36"/>
          <p:cNvSpPr/>
          <p:nvPr/>
        </p:nvSpPr>
        <p:spPr>
          <a:xfrm>
            <a:off x="304800" y="1447800"/>
            <a:ext cx="23622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 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Chesapeake Bay Program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Tree 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Endorsement , Adoption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use of CBP Logo 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Policy, Guidance or </a:t>
            </a:r>
          </a:p>
          <a:p>
            <a:pPr algn="ctr"/>
            <a:r>
              <a:rPr lang="en-US" sz="1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Strategy Documents </a:t>
            </a:r>
          </a:p>
        </p:txBody>
      </p:sp>
      <p:sp>
        <p:nvSpPr>
          <p:cNvPr id="68" name="Text Box 5"/>
          <p:cNvSpPr txBox="1">
            <a:spLocks noChangeArrowheads="1"/>
          </p:cNvSpPr>
          <p:nvPr/>
        </p:nvSpPr>
        <p:spPr bwMode="auto">
          <a:xfrm>
            <a:off x="3886200" y="4496431"/>
            <a:ext cx="1546130" cy="837569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New monetary or policies</a:t>
            </a:r>
            <a:r>
              <a:rPr kumimoji="0" lang="en-US" sz="12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need for implementation?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 Box 14"/>
          <p:cNvSpPr txBox="1">
            <a:spLocks noChangeArrowheads="1"/>
          </p:cNvSpPr>
          <p:nvPr/>
        </p:nvSpPr>
        <p:spPr bwMode="auto">
          <a:xfrm>
            <a:off x="6369094" y="4602824"/>
            <a:ext cx="1708106" cy="578776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Management Board approval.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Line 15"/>
          <p:cNvSpPr>
            <a:spLocks noChangeShapeType="1"/>
          </p:cNvSpPr>
          <p:nvPr/>
        </p:nvSpPr>
        <p:spPr bwMode="auto">
          <a:xfrm>
            <a:off x="5410201" y="4876800"/>
            <a:ext cx="990600" cy="0"/>
          </a:xfrm>
          <a:prstGeom prst="line">
            <a:avLst/>
          </a:prstGeom>
          <a:noFill/>
          <a:ln w="28575" algn="ctr">
            <a:solidFill>
              <a:srgbClr val="996633"/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sp>
        <p:nvSpPr>
          <p:cNvPr id="71" name="Text Box 25"/>
          <p:cNvSpPr txBox="1">
            <a:spLocks noChangeArrowheads="1"/>
          </p:cNvSpPr>
          <p:nvPr/>
        </p:nvSpPr>
        <p:spPr bwMode="auto">
          <a:xfrm>
            <a:off x="5627637" y="4648200"/>
            <a:ext cx="441752" cy="3472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cs typeface="Arial" pitchFamily="34" charset="0"/>
              </a:rPr>
              <a:t>NO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5" name="Rectangle 124"/>
          <p:cNvSpPr/>
          <p:nvPr/>
        </p:nvSpPr>
        <p:spPr>
          <a:xfrm>
            <a:off x="381000" y="4114800"/>
            <a:ext cx="21336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/>
              <a:t>Adoption</a:t>
            </a:r>
            <a:r>
              <a:rPr lang="en-US" sz="1100" dirty="0" smtClean="0"/>
              <a:t>:  To take up and make one's own; to vote to accept. </a:t>
            </a:r>
          </a:p>
          <a:p>
            <a:r>
              <a:rPr lang="en-US" sz="1100" b="1" dirty="0" smtClean="0"/>
              <a:t>Endorsement</a:t>
            </a:r>
            <a:r>
              <a:rPr lang="en-US" sz="1100" dirty="0" smtClean="0"/>
              <a:t>: To indicate approval or support for . </a:t>
            </a:r>
          </a:p>
        </p:txBody>
      </p:sp>
      <p:grpSp>
        <p:nvGrpSpPr>
          <p:cNvPr id="4" name="Group 125"/>
          <p:cNvGrpSpPr/>
          <p:nvPr/>
        </p:nvGrpSpPr>
        <p:grpSpPr>
          <a:xfrm>
            <a:off x="4114803" y="5333999"/>
            <a:ext cx="457199" cy="411668"/>
            <a:chOff x="2949575" y="1114705"/>
            <a:chExt cx="354890" cy="150485"/>
          </a:xfrm>
        </p:grpSpPr>
        <p:sp>
          <p:nvSpPr>
            <p:cNvPr id="127" name="Line 20"/>
            <p:cNvSpPr>
              <a:spLocks noChangeShapeType="1"/>
            </p:cNvSpPr>
            <p:nvPr/>
          </p:nvSpPr>
          <p:spPr bwMode="auto">
            <a:xfrm flipH="1">
              <a:off x="3304464" y="1114705"/>
              <a:ext cx="1" cy="150485"/>
            </a:xfrm>
            <a:prstGeom prst="line">
              <a:avLst/>
            </a:prstGeom>
            <a:noFill/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 sz="2800"/>
            </a:p>
          </p:txBody>
        </p:sp>
        <p:sp>
          <p:nvSpPr>
            <p:cNvPr id="128" name="Text Box 21"/>
            <p:cNvSpPr txBox="1">
              <a:spLocks noChangeArrowheads="1"/>
            </p:cNvSpPr>
            <p:nvPr/>
          </p:nvSpPr>
          <p:spPr bwMode="auto">
            <a:xfrm rot="10800000" flipV="1">
              <a:off x="2949575" y="1142561"/>
              <a:ext cx="342900" cy="106316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2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Arial" pitchFamily="34" charset="0"/>
                </a:rPr>
                <a:t>YES</a:t>
              </a:r>
            </a:p>
          </p:txBody>
        </p:sp>
      </p:grpSp>
      <p:sp>
        <p:nvSpPr>
          <p:cNvPr id="139" name="Text Box 23"/>
          <p:cNvSpPr txBox="1">
            <a:spLocks noChangeArrowheads="1"/>
          </p:cNvSpPr>
          <p:nvPr/>
        </p:nvSpPr>
        <p:spPr bwMode="auto">
          <a:xfrm rot="10800000" flipV="1">
            <a:off x="3352800" y="6019800"/>
            <a:ext cx="441752" cy="319205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YES</a:t>
            </a:r>
          </a:p>
        </p:txBody>
      </p:sp>
      <p:sp>
        <p:nvSpPr>
          <p:cNvPr id="140" name="Line 13"/>
          <p:cNvSpPr>
            <a:spLocks noChangeShapeType="1"/>
          </p:cNvSpPr>
          <p:nvPr/>
        </p:nvSpPr>
        <p:spPr bwMode="auto">
          <a:xfrm rot="10800000" flipV="1">
            <a:off x="3200400" y="6280926"/>
            <a:ext cx="669845" cy="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sp>
        <p:nvSpPr>
          <p:cNvPr id="142" name="Line 15"/>
          <p:cNvSpPr>
            <a:spLocks noChangeShapeType="1"/>
          </p:cNvSpPr>
          <p:nvPr/>
        </p:nvSpPr>
        <p:spPr bwMode="auto">
          <a:xfrm>
            <a:off x="5445076" y="6096000"/>
            <a:ext cx="955723" cy="0"/>
          </a:xfrm>
          <a:prstGeom prst="line">
            <a:avLst/>
          </a:prstGeom>
          <a:noFill/>
          <a:ln w="28575" algn="ctr">
            <a:solidFill>
              <a:srgbClr val="996633"/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 sz="2800"/>
          </a:p>
        </p:txBody>
      </p:sp>
      <p:sp>
        <p:nvSpPr>
          <p:cNvPr id="143" name="Text Box 25"/>
          <p:cNvSpPr txBox="1">
            <a:spLocks noChangeArrowheads="1"/>
          </p:cNvSpPr>
          <p:nvPr/>
        </p:nvSpPr>
        <p:spPr bwMode="auto">
          <a:xfrm>
            <a:off x="5630814" y="5683472"/>
            <a:ext cx="441752" cy="347266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cs typeface="Arial" pitchFamily="34" charset="0"/>
              </a:rPr>
              <a:t>NO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Text Box 9"/>
          <p:cNvSpPr txBox="1">
            <a:spLocks noChangeArrowheads="1"/>
          </p:cNvSpPr>
          <p:nvPr/>
        </p:nvSpPr>
        <p:spPr bwMode="auto">
          <a:xfrm rot="10800000" flipV="1">
            <a:off x="6371003" y="5861578"/>
            <a:ext cx="1701479" cy="463021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PSC </a:t>
            </a:r>
            <a:r>
              <a:rPr lang="en-US" sz="12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endorsement.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 rot="10800000" flipV="1">
            <a:off x="2881313" y="480895"/>
            <a:ext cx="1200150" cy="693132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Draft document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impacts or supports implementation of CBP goals?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 rot="10800000" flipV="1">
            <a:off x="2890838" y="1692051"/>
            <a:ext cx="1200150" cy="525321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GIT approved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or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developed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document?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 rot="10800000" flipV="1">
            <a:off x="4921250" y="1533837"/>
            <a:ext cx="1327150" cy="344057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Inform appropriate GITs for further action.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 rot="10800000" flipV="1">
            <a:off x="2895601" y="2766895"/>
            <a:ext cx="1200150" cy="688754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New monetary or policy implications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for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jurisdictions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to</a:t>
            </a:r>
            <a:endParaRPr kumimoji="0" lang="en-US" sz="1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implement?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 rot="10800000" flipV="1">
            <a:off x="4924426" y="2690694"/>
            <a:ext cx="1323974" cy="35833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Inform Management Board.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Text Box 8"/>
          <p:cNvSpPr txBox="1">
            <a:spLocks noChangeArrowheads="1"/>
          </p:cNvSpPr>
          <p:nvPr/>
        </p:nvSpPr>
        <p:spPr bwMode="auto">
          <a:xfrm rot="10800000" flipV="1">
            <a:off x="2895600" y="5113854"/>
            <a:ext cx="1200150" cy="682917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Major commitment  or change in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direction of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Partnership?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 rot="10800000" flipV="1">
            <a:off x="4933950" y="5486399"/>
            <a:ext cx="1314450" cy="6858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Seek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Executive Council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adoption;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logo use conferred.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 rot="10800000" flipV="1">
            <a:off x="4926011" y="520701"/>
            <a:ext cx="1322388" cy="210128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No action needed.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Line 13"/>
          <p:cNvSpPr>
            <a:spLocks noChangeShapeType="1"/>
          </p:cNvSpPr>
          <p:nvPr/>
        </p:nvSpPr>
        <p:spPr bwMode="auto">
          <a:xfrm rot="10800000" flipH="1" flipV="1">
            <a:off x="4084638" y="1776294"/>
            <a:ext cx="800100" cy="0"/>
          </a:xfrm>
          <a:prstGeom prst="line">
            <a:avLst/>
          </a:prstGeom>
          <a:noFill/>
          <a:ln w="28575" algn="ctr">
            <a:solidFill>
              <a:srgbClr val="996633"/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4" name="Line 20"/>
          <p:cNvSpPr>
            <a:spLocks noChangeShapeType="1"/>
          </p:cNvSpPr>
          <p:nvPr/>
        </p:nvSpPr>
        <p:spPr bwMode="auto">
          <a:xfrm>
            <a:off x="3490913" y="1179864"/>
            <a:ext cx="0" cy="50635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45" name="Text Box 21"/>
          <p:cNvSpPr txBox="1">
            <a:spLocks noChangeArrowheads="1"/>
          </p:cNvSpPr>
          <p:nvPr/>
        </p:nvSpPr>
        <p:spPr bwMode="auto">
          <a:xfrm rot="10800000" flipV="1">
            <a:off x="3148013" y="1295903"/>
            <a:ext cx="342900" cy="18988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YES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8" name="Text Box 24"/>
          <p:cNvSpPr txBox="1">
            <a:spLocks noChangeArrowheads="1"/>
          </p:cNvSpPr>
          <p:nvPr/>
        </p:nvSpPr>
        <p:spPr bwMode="auto">
          <a:xfrm rot="10800000" flipV="1">
            <a:off x="4313238" y="2728794"/>
            <a:ext cx="342900" cy="21012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cs typeface="Arial" pitchFamily="34" charset="0"/>
              </a:rPr>
              <a:t>NO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0" name="Text Box 26"/>
          <p:cNvSpPr txBox="1">
            <a:spLocks noChangeArrowheads="1"/>
          </p:cNvSpPr>
          <p:nvPr/>
        </p:nvSpPr>
        <p:spPr bwMode="auto">
          <a:xfrm rot="10800000" flipV="1">
            <a:off x="4222750" y="1585794"/>
            <a:ext cx="342900" cy="21012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cs typeface="Arial" pitchFamily="34" charset="0"/>
              </a:rPr>
              <a:t>NO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1" name="Text Box 27"/>
          <p:cNvSpPr txBox="1">
            <a:spLocks noChangeArrowheads="1"/>
          </p:cNvSpPr>
          <p:nvPr/>
        </p:nvSpPr>
        <p:spPr bwMode="auto">
          <a:xfrm rot="10800000" flipV="1">
            <a:off x="4267200" y="419100"/>
            <a:ext cx="342900" cy="21012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cs typeface="Arial" pitchFamily="34" charset="0"/>
              </a:rPr>
              <a:t>NO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" name="Group 42"/>
          <p:cNvGrpSpPr/>
          <p:nvPr/>
        </p:nvGrpSpPr>
        <p:grpSpPr>
          <a:xfrm>
            <a:off x="3132138" y="2233495"/>
            <a:ext cx="342900" cy="506350"/>
            <a:chOff x="2949575" y="1003769"/>
            <a:chExt cx="342900" cy="506350"/>
          </a:xfrm>
        </p:grpSpPr>
        <p:sp>
          <p:nvSpPr>
            <p:cNvPr id="44" name="Line 20"/>
            <p:cNvSpPr>
              <a:spLocks noChangeShapeType="1"/>
            </p:cNvSpPr>
            <p:nvPr/>
          </p:nvSpPr>
          <p:spPr bwMode="auto">
            <a:xfrm>
              <a:off x="3292475" y="1003769"/>
              <a:ext cx="0" cy="506350"/>
            </a:xfrm>
            <a:prstGeom prst="line">
              <a:avLst/>
            </a:prstGeom>
            <a:noFill/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Text Box 21"/>
            <p:cNvSpPr txBox="1">
              <a:spLocks noChangeArrowheads="1"/>
            </p:cNvSpPr>
            <p:nvPr/>
          </p:nvSpPr>
          <p:spPr bwMode="auto">
            <a:xfrm rot="10800000" flipV="1">
              <a:off x="2949575" y="1119808"/>
              <a:ext cx="342900" cy="18988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000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75000"/>
                    </a:schemeClr>
                  </a:solidFill>
                  <a:effectLst/>
                  <a:latin typeface="Times New Roman" pitchFamily="18" charset="0"/>
                  <a:cs typeface="Arial" pitchFamily="34" charset="0"/>
                </a:rPr>
                <a:t>YES</a:t>
              </a:r>
              <a:endPara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48"/>
          <p:cNvGrpSpPr/>
          <p:nvPr/>
        </p:nvGrpSpPr>
        <p:grpSpPr>
          <a:xfrm>
            <a:off x="3124201" y="3452695"/>
            <a:ext cx="342900" cy="506350"/>
            <a:chOff x="2949575" y="1003769"/>
            <a:chExt cx="342900" cy="506350"/>
          </a:xfrm>
        </p:grpSpPr>
        <p:sp>
          <p:nvSpPr>
            <p:cNvPr id="50" name="Line 20"/>
            <p:cNvSpPr>
              <a:spLocks noChangeShapeType="1"/>
            </p:cNvSpPr>
            <p:nvPr/>
          </p:nvSpPr>
          <p:spPr bwMode="auto">
            <a:xfrm>
              <a:off x="3292475" y="1003769"/>
              <a:ext cx="0" cy="506350"/>
            </a:xfrm>
            <a:prstGeom prst="line">
              <a:avLst/>
            </a:prstGeom>
            <a:noFill/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Text Box 21"/>
            <p:cNvSpPr txBox="1">
              <a:spLocks noChangeArrowheads="1"/>
            </p:cNvSpPr>
            <p:nvPr/>
          </p:nvSpPr>
          <p:spPr bwMode="auto">
            <a:xfrm rot="10800000" flipV="1">
              <a:off x="2949575" y="1119808"/>
              <a:ext cx="342900" cy="18988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Arial" pitchFamily="34" charset="0"/>
                </a:rPr>
                <a:t>YES</a:t>
              </a:r>
            </a:p>
          </p:txBody>
        </p:sp>
      </p:grpSp>
      <p:sp>
        <p:nvSpPr>
          <p:cNvPr id="54" name="Text Box 21"/>
          <p:cNvSpPr txBox="1">
            <a:spLocks noChangeArrowheads="1"/>
          </p:cNvSpPr>
          <p:nvPr/>
        </p:nvSpPr>
        <p:spPr bwMode="auto">
          <a:xfrm rot="10800000" flipV="1">
            <a:off x="6286500" y="2223445"/>
            <a:ext cx="342900" cy="18988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YES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Line 13"/>
          <p:cNvSpPr>
            <a:spLocks noChangeShapeType="1"/>
          </p:cNvSpPr>
          <p:nvPr/>
        </p:nvSpPr>
        <p:spPr bwMode="auto">
          <a:xfrm rot="10800000" flipH="1" flipV="1">
            <a:off x="4084638" y="605158"/>
            <a:ext cx="800100" cy="0"/>
          </a:xfrm>
          <a:prstGeom prst="line">
            <a:avLst/>
          </a:prstGeom>
          <a:noFill/>
          <a:ln w="28575" algn="ctr">
            <a:solidFill>
              <a:srgbClr val="996633"/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Line 13"/>
          <p:cNvSpPr>
            <a:spLocks noChangeShapeType="1"/>
          </p:cNvSpPr>
          <p:nvPr/>
        </p:nvSpPr>
        <p:spPr bwMode="auto">
          <a:xfrm rot="10800000" flipH="1" flipV="1">
            <a:off x="4114801" y="2919294"/>
            <a:ext cx="800100" cy="0"/>
          </a:xfrm>
          <a:prstGeom prst="line">
            <a:avLst/>
          </a:prstGeom>
          <a:noFill/>
          <a:ln w="28575" algn="ctr">
            <a:solidFill>
              <a:srgbClr val="996633"/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Text Box 5"/>
          <p:cNvSpPr txBox="1">
            <a:spLocks noChangeArrowheads="1"/>
          </p:cNvSpPr>
          <p:nvPr/>
        </p:nvSpPr>
        <p:spPr bwMode="auto">
          <a:xfrm rot="10800000" flipV="1">
            <a:off x="4921250" y="2004895"/>
            <a:ext cx="1327150" cy="3810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Endorsement or use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of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CBP logo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requested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?</a:t>
            </a:r>
          </a:p>
        </p:txBody>
      </p:sp>
      <p:sp>
        <p:nvSpPr>
          <p:cNvPr id="63" name="Text Box 14"/>
          <p:cNvSpPr txBox="1">
            <a:spLocks noChangeArrowheads="1"/>
          </p:cNvSpPr>
          <p:nvPr/>
        </p:nvSpPr>
        <p:spPr bwMode="auto">
          <a:xfrm rot="10800000" flipV="1">
            <a:off x="6750050" y="2100144"/>
            <a:ext cx="1022350" cy="533399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Seek 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Management Board approval.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" name="Line 13"/>
          <p:cNvSpPr>
            <a:spLocks noChangeShapeType="1"/>
          </p:cNvSpPr>
          <p:nvPr/>
        </p:nvSpPr>
        <p:spPr bwMode="auto">
          <a:xfrm rot="10800000" flipH="1" flipV="1">
            <a:off x="6269829" y="2233494"/>
            <a:ext cx="457200" cy="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76200" y="2133601"/>
            <a:ext cx="259006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DRAFT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Chesapeake Bay Program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Decision Tree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for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Endorsement , Adoption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 use of CBP Logo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Policy, Guidance or </a:t>
            </a:r>
          </a:p>
          <a:p>
            <a:pPr algn="ctr"/>
            <a:r>
              <a:rPr lang="en-US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Strategy Documents </a:t>
            </a:r>
          </a:p>
        </p:txBody>
      </p:sp>
      <p:cxnSp>
        <p:nvCxnSpPr>
          <p:cNvPr id="66" name="Straight Connector 65"/>
          <p:cNvCxnSpPr/>
          <p:nvPr/>
        </p:nvCxnSpPr>
        <p:spPr>
          <a:xfrm>
            <a:off x="2743200" y="0"/>
            <a:ext cx="0" cy="685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 Box 5"/>
          <p:cNvSpPr txBox="1">
            <a:spLocks noChangeArrowheads="1"/>
          </p:cNvSpPr>
          <p:nvPr/>
        </p:nvSpPr>
        <p:spPr bwMode="auto">
          <a:xfrm>
            <a:off x="2895600" y="3976950"/>
            <a:ext cx="1200150" cy="60325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New monetary or policy implications for CBP?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9" name="Text Box 14"/>
          <p:cNvSpPr txBox="1">
            <a:spLocks noChangeArrowheads="1"/>
          </p:cNvSpPr>
          <p:nvPr/>
        </p:nvSpPr>
        <p:spPr bwMode="auto">
          <a:xfrm>
            <a:off x="4922520" y="3871793"/>
            <a:ext cx="1325880" cy="3810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Inform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Management Board.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0" name="Line 15"/>
          <p:cNvSpPr>
            <a:spLocks noChangeShapeType="1"/>
          </p:cNvSpPr>
          <p:nvPr/>
        </p:nvSpPr>
        <p:spPr bwMode="auto">
          <a:xfrm>
            <a:off x="4097337" y="4085218"/>
            <a:ext cx="800100" cy="0"/>
          </a:xfrm>
          <a:prstGeom prst="line">
            <a:avLst/>
          </a:prstGeom>
          <a:noFill/>
          <a:ln w="28575" algn="ctr">
            <a:solidFill>
              <a:srgbClr val="996633"/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Text Box 25"/>
          <p:cNvSpPr txBox="1">
            <a:spLocks noChangeArrowheads="1"/>
          </p:cNvSpPr>
          <p:nvPr/>
        </p:nvSpPr>
        <p:spPr bwMode="auto">
          <a:xfrm>
            <a:off x="4283075" y="3887034"/>
            <a:ext cx="342900" cy="228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cs typeface="Arial" pitchFamily="34" charset="0"/>
              </a:rPr>
              <a:t>NO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73" name="Elbow Connector 72"/>
          <p:cNvCxnSpPr/>
          <p:nvPr/>
        </p:nvCxnSpPr>
        <p:spPr>
          <a:xfrm>
            <a:off x="4090988" y="1928694"/>
            <a:ext cx="785812" cy="304800"/>
          </a:xfrm>
          <a:prstGeom prst="bentConnector3">
            <a:avLst>
              <a:gd name="adj1" fmla="val 60473"/>
            </a:avLst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</p:cxnSp>
      <p:sp>
        <p:nvSpPr>
          <p:cNvPr id="76" name="Text Box 4"/>
          <p:cNvSpPr txBox="1">
            <a:spLocks noChangeArrowheads="1"/>
          </p:cNvSpPr>
          <p:nvPr/>
        </p:nvSpPr>
        <p:spPr bwMode="auto">
          <a:xfrm rot="10800000" flipV="1">
            <a:off x="4927600" y="785695"/>
            <a:ext cx="1320800" cy="420257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I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nform appropriate GITs for further action.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 Box 21"/>
          <p:cNvSpPr txBox="1">
            <a:spLocks noChangeArrowheads="1"/>
          </p:cNvSpPr>
          <p:nvPr/>
        </p:nvSpPr>
        <p:spPr bwMode="auto">
          <a:xfrm rot="10800000" flipV="1">
            <a:off x="4267200" y="938094"/>
            <a:ext cx="342900" cy="189881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YES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8" name="Line 13"/>
          <p:cNvSpPr>
            <a:spLocks noChangeShapeType="1"/>
          </p:cNvSpPr>
          <p:nvPr/>
        </p:nvSpPr>
        <p:spPr bwMode="auto">
          <a:xfrm rot="10800000" flipH="1" flipV="1">
            <a:off x="4083050" y="957144"/>
            <a:ext cx="800100" cy="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Line 13"/>
          <p:cNvSpPr>
            <a:spLocks noChangeShapeType="1"/>
          </p:cNvSpPr>
          <p:nvPr/>
        </p:nvSpPr>
        <p:spPr bwMode="auto">
          <a:xfrm rot="10800000" flipH="1">
            <a:off x="4092574" y="1928694"/>
            <a:ext cx="2613026" cy="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Text Box 14"/>
          <p:cNvSpPr txBox="1">
            <a:spLocks noChangeArrowheads="1"/>
          </p:cNvSpPr>
          <p:nvPr/>
        </p:nvSpPr>
        <p:spPr bwMode="auto">
          <a:xfrm rot="10800000" flipV="1">
            <a:off x="6750049" y="1547694"/>
            <a:ext cx="1022350" cy="525322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Inform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Management Board.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0" name="Text Box 26"/>
          <p:cNvSpPr txBox="1">
            <a:spLocks noChangeArrowheads="1"/>
          </p:cNvSpPr>
          <p:nvPr/>
        </p:nvSpPr>
        <p:spPr bwMode="auto">
          <a:xfrm rot="10800000" flipV="1">
            <a:off x="4229100" y="1928694"/>
            <a:ext cx="342900" cy="21012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YES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Text Box 14"/>
          <p:cNvSpPr txBox="1">
            <a:spLocks noChangeArrowheads="1"/>
          </p:cNvSpPr>
          <p:nvPr/>
        </p:nvSpPr>
        <p:spPr bwMode="auto">
          <a:xfrm rot="10800000" flipV="1">
            <a:off x="4919658" y="3071694"/>
            <a:ext cx="1328742" cy="5334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Seek Management Board approval;</a:t>
            </a:r>
            <a:r>
              <a:rPr kumimoji="0" lang="en-US" sz="1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logo use conferred.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 Box 26"/>
          <p:cNvSpPr txBox="1">
            <a:spLocks noChangeArrowheads="1"/>
          </p:cNvSpPr>
          <p:nvPr/>
        </p:nvSpPr>
        <p:spPr bwMode="auto">
          <a:xfrm rot="10800000" flipV="1">
            <a:off x="4343400" y="3280665"/>
            <a:ext cx="342900" cy="21012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YES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Line 13"/>
          <p:cNvSpPr>
            <a:spLocks noChangeShapeType="1"/>
          </p:cNvSpPr>
          <p:nvPr/>
        </p:nvSpPr>
        <p:spPr bwMode="auto">
          <a:xfrm rot="10800000" flipH="1" flipV="1">
            <a:off x="4114801" y="3300293"/>
            <a:ext cx="800100" cy="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7" name="Text Box 14"/>
          <p:cNvSpPr txBox="1">
            <a:spLocks noChangeArrowheads="1"/>
          </p:cNvSpPr>
          <p:nvPr/>
        </p:nvSpPr>
        <p:spPr bwMode="auto">
          <a:xfrm rot="10800000" flipV="1">
            <a:off x="4922038" y="4298513"/>
            <a:ext cx="1326362" cy="41148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Seek Management Board endorsement.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8" name="Text Box 26"/>
          <p:cNvSpPr txBox="1">
            <a:spLocks noChangeArrowheads="1"/>
          </p:cNvSpPr>
          <p:nvPr/>
        </p:nvSpPr>
        <p:spPr bwMode="auto">
          <a:xfrm rot="10800000" flipV="1">
            <a:off x="4345780" y="4423665"/>
            <a:ext cx="342900" cy="21012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Times New Roman" pitchFamily="18" charset="0"/>
                <a:cs typeface="Arial" pitchFamily="34" charset="0"/>
              </a:rPr>
              <a:t>YES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9" name="Line 13"/>
          <p:cNvSpPr>
            <a:spLocks noChangeShapeType="1"/>
          </p:cNvSpPr>
          <p:nvPr/>
        </p:nvSpPr>
        <p:spPr bwMode="auto">
          <a:xfrm rot="10800000" flipH="1" flipV="1">
            <a:off x="4117181" y="4443293"/>
            <a:ext cx="800100" cy="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0" name="Text Box 14"/>
          <p:cNvSpPr txBox="1">
            <a:spLocks noChangeArrowheads="1"/>
          </p:cNvSpPr>
          <p:nvPr/>
        </p:nvSpPr>
        <p:spPr bwMode="auto">
          <a:xfrm rot="10800000" flipV="1">
            <a:off x="6750050" y="4298513"/>
            <a:ext cx="1173962" cy="3810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Seek PSC adoption; logo use conferred.</a:t>
            </a:r>
          </a:p>
        </p:txBody>
      </p:sp>
      <p:sp>
        <p:nvSpPr>
          <p:cNvPr id="122" name="Line 13"/>
          <p:cNvSpPr>
            <a:spLocks noChangeShapeType="1"/>
          </p:cNvSpPr>
          <p:nvPr/>
        </p:nvSpPr>
        <p:spPr bwMode="auto">
          <a:xfrm rot="10800000" flipH="1" flipV="1">
            <a:off x="6231733" y="4479017"/>
            <a:ext cx="533400" cy="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5" name="Rectangle 124"/>
          <p:cNvSpPr/>
          <p:nvPr/>
        </p:nvSpPr>
        <p:spPr>
          <a:xfrm>
            <a:off x="2819400" y="6427113"/>
            <a:ext cx="37338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/>
              <a:t>Adoption</a:t>
            </a:r>
            <a:r>
              <a:rPr lang="en-US" sz="1100" dirty="0" smtClean="0"/>
              <a:t>:  To take up and make one's own; to vote to accept. </a:t>
            </a:r>
          </a:p>
          <a:p>
            <a:r>
              <a:rPr lang="en-US" sz="1100" b="1" dirty="0" smtClean="0"/>
              <a:t>Endorsement</a:t>
            </a:r>
            <a:r>
              <a:rPr lang="en-US" sz="1100" dirty="0" smtClean="0"/>
              <a:t>: To indicate approval or support for . </a:t>
            </a:r>
          </a:p>
        </p:txBody>
      </p:sp>
      <p:grpSp>
        <p:nvGrpSpPr>
          <p:cNvPr id="4" name="Group 125"/>
          <p:cNvGrpSpPr/>
          <p:nvPr/>
        </p:nvGrpSpPr>
        <p:grpSpPr>
          <a:xfrm>
            <a:off x="3124200" y="4595694"/>
            <a:ext cx="342900" cy="506350"/>
            <a:chOff x="2949575" y="1003769"/>
            <a:chExt cx="342900" cy="506350"/>
          </a:xfrm>
        </p:grpSpPr>
        <p:sp>
          <p:nvSpPr>
            <p:cNvPr id="127" name="Line 20"/>
            <p:cNvSpPr>
              <a:spLocks noChangeShapeType="1"/>
            </p:cNvSpPr>
            <p:nvPr/>
          </p:nvSpPr>
          <p:spPr bwMode="auto">
            <a:xfrm>
              <a:off x="3292475" y="1003769"/>
              <a:ext cx="0" cy="506350"/>
            </a:xfrm>
            <a:prstGeom prst="line">
              <a:avLst/>
            </a:prstGeom>
            <a:noFill/>
            <a:ln w="28575" algn="ctr">
              <a:solidFill>
                <a:schemeClr val="accent6">
                  <a:lumMod val="75000"/>
                </a:schemeClr>
              </a:solidFill>
              <a:round/>
              <a:headEnd/>
              <a:tailEnd type="triangle" w="med" len="med"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Text Box 21"/>
            <p:cNvSpPr txBox="1">
              <a:spLocks noChangeArrowheads="1"/>
            </p:cNvSpPr>
            <p:nvPr/>
          </p:nvSpPr>
          <p:spPr bwMode="auto">
            <a:xfrm rot="10800000" flipV="1">
              <a:off x="2949575" y="1119808"/>
              <a:ext cx="342900" cy="189881"/>
            </a:xfrm>
            <a:prstGeom prst="rect">
              <a:avLst/>
            </a:prstGeom>
            <a:noFill/>
            <a:ln w="9525" algn="in">
              <a:noFill/>
              <a:miter lim="800000"/>
              <a:headEnd/>
              <a:tailEnd/>
            </a:ln>
            <a:effectLst/>
          </p:spPr>
          <p:txBody>
            <a:bodyPr vert="horz" wrap="square" lIns="36576" tIns="36576" rIns="36576" bIns="3657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000" b="1" dirty="0" smtClean="0">
                  <a:solidFill>
                    <a:schemeClr val="accent6">
                      <a:lumMod val="75000"/>
                    </a:schemeClr>
                  </a:solidFill>
                  <a:latin typeface="Times New Roman" pitchFamily="18" charset="0"/>
                  <a:cs typeface="Arial" pitchFamily="34" charset="0"/>
                </a:rPr>
                <a:t>YES</a:t>
              </a:r>
            </a:p>
          </p:txBody>
        </p:sp>
      </p:grpSp>
      <p:sp>
        <p:nvSpPr>
          <p:cNvPr id="139" name="Text Box 23"/>
          <p:cNvSpPr txBox="1">
            <a:spLocks noChangeArrowheads="1"/>
          </p:cNvSpPr>
          <p:nvPr/>
        </p:nvSpPr>
        <p:spPr bwMode="auto">
          <a:xfrm rot="10800000" flipV="1">
            <a:off x="4308409" y="5642157"/>
            <a:ext cx="342900" cy="210128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0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YES</a:t>
            </a:r>
          </a:p>
        </p:txBody>
      </p:sp>
      <p:sp>
        <p:nvSpPr>
          <p:cNvPr id="140" name="Line 13"/>
          <p:cNvSpPr>
            <a:spLocks noChangeShapeType="1"/>
          </p:cNvSpPr>
          <p:nvPr/>
        </p:nvSpPr>
        <p:spPr bwMode="auto">
          <a:xfrm rot="10800000" flipH="1" flipV="1">
            <a:off x="4109972" y="5632014"/>
            <a:ext cx="800100" cy="0"/>
          </a:xfrm>
          <a:prstGeom prst="line">
            <a:avLst/>
          </a:prstGeom>
          <a:noFill/>
          <a:ln w="28575" algn="ctr">
            <a:solidFill>
              <a:schemeClr val="accent6">
                <a:lumMod val="75000"/>
              </a:schemeClr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2" name="Line 15"/>
          <p:cNvSpPr>
            <a:spLocks noChangeShapeType="1"/>
          </p:cNvSpPr>
          <p:nvPr/>
        </p:nvSpPr>
        <p:spPr bwMode="auto">
          <a:xfrm>
            <a:off x="4100514" y="5294059"/>
            <a:ext cx="800100" cy="0"/>
          </a:xfrm>
          <a:prstGeom prst="line">
            <a:avLst/>
          </a:prstGeom>
          <a:noFill/>
          <a:ln w="28575" algn="ctr">
            <a:solidFill>
              <a:srgbClr val="996633"/>
            </a:solidFill>
            <a:round/>
            <a:headEnd/>
            <a:tailEnd type="triangle" w="med" len="med"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3" name="Text Box 25"/>
          <p:cNvSpPr txBox="1">
            <a:spLocks noChangeArrowheads="1"/>
          </p:cNvSpPr>
          <p:nvPr/>
        </p:nvSpPr>
        <p:spPr bwMode="auto">
          <a:xfrm>
            <a:off x="4286252" y="5095875"/>
            <a:ext cx="342900" cy="228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rgbClr val="996633"/>
                </a:solidFill>
                <a:effectLst/>
                <a:latin typeface="Times New Roman" pitchFamily="18" charset="0"/>
                <a:cs typeface="Arial" pitchFamily="34" charset="0"/>
              </a:rPr>
              <a:t>NO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4" name="Text Box 9"/>
          <p:cNvSpPr txBox="1">
            <a:spLocks noChangeArrowheads="1"/>
          </p:cNvSpPr>
          <p:nvPr/>
        </p:nvSpPr>
        <p:spPr bwMode="auto">
          <a:xfrm rot="10800000" flipV="1">
            <a:off x="4924431" y="5129094"/>
            <a:ext cx="1320736" cy="304800"/>
          </a:xfrm>
          <a:prstGeom prst="rect">
            <a:avLst/>
          </a:prstGeom>
          <a:solidFill>
            <a:srgbClr val="33CC33">
              <a:alpha val="30000"/>
            </a:srgbClr>
          </a:solidFill>
          <a:ln w="19050" algn="in">
            <a:solidFill>
              <a:srgbClr val="00CC00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PSC </a:t>
            </a:r>
            <a:r>
              <a:rPr lang="en-US" sz="1000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adopted.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19037</TotalTime>
  <Words>436</Words>
  <Application>Microsoft Office PowerPoint</Application>
  <PresentationFormat>On-screen Show (4:3)</PresentationFormat>
  <Paragraphs>136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14_Office Theme</vt:lpstr>
      <vt:lpstr>Slide 1</vt:lpstr>
      <vt:lpstr>Slide 2</vt:lpstr>
      <vt:lpstr>Slide 3</vt:lpstr>
    </vt:vector>
  </TitlesOfParts>
  <Company>NPS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Protecting and Restoring the Chesapeake Bay Watershed</dc:title>
  <dc:creator>jonathan locke doherty</dc:creator>
  <cp:lastModifiedBy>Tim Wilke</cp:lastModifiedBy>
  <cp:revision>454</cp:revision>
  <dcterms:created xsi:type="dcterms:W3CDTF">2012-09-21T19:58:07Z</dcterms:created>
  <dcterms:modified xsi:type="dcterms:W3CDTF">2013-02-08T00:42:46Z</dcterms:modified>
</cp:coreProperties>
</file>