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9" r:id="rId2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10" d="100"/>
          <a:sy n="110" d="100"/>
        </p:scale>
        <p:origin x="-18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Rounded Rectangle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Rounded Rectangle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4C44DBF9-D627-4C01-B9FC-16F32E48C1BC}" type="datetimeFigureOut">
              <a:rPr lang="en-US" smtClean="0"/>
              <a:pPr/>
              <a:t>2/4/2014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AD377F45-964C-4937-B2C6-ED4E6D61DBBC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urved Down Arrow 5"/>
          <p:cNvSpPr/>
          <p:nvPr/>
        </p:nvSpPr>
        <p:spPr>
          <a:xfrm>
            <a:off x="3886200" y="914401"/>
            <a:ext cx="1143000" cy="724280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8" name="Circular Arrow 7"/>
          <p:cNvSpPr/>
          <p:nvPr/>
        </p:nvSpPr>
        <p:spPr>
          <a:xfrm rot="5400000">
            <a:off x="4724400" y="1676400"/>
            <a:ext cx="1295400" cy="1295400"/>
          </a:xfrm>
          <a:prstGeom prst="circular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1" name="Circular Arrow 10"/>
          <p:cNvSpPr/>
          <p:nvPr/>
        </p:nvSpPr>
        <p:spPr>
          <a:xfrm rot="16200000">
            <a:off x="2864758" y="1645558"/>
            <a:ext cx="1295399" cy="1357085"/>
          </a:xfrm>
          <a:prstGeom prst="circular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3733800" y="231512"/>
            <a:ext cx="1371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rgbClr val="0070C0"/>
                </a:solidFill>
              </a:rPr>
              <a:t>Plan</a:t>
            </a:r>
            <a:endParaRPr lang="en-US" sz="3200" dirty="0">
              <a:solidFill>
                <a:srgbClr val="0070C0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867400" y="2060312"/>
            <a:ext cx="1371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rgbClr val="0070C0"/>
                </a:solidFill>
              </a:rPr>
              <a:t>Do</a:t>
            </a:r>
            <a:endParaRPr lang="en-US" sz="3200" dirty="0">
              <a:solidFill>
                <a:srgbClr val="0070C0"/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3810000" y="3530025"/>
            <a:ext cx="1371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rgbClr val="0070C0"/>
                </a:solidFill>
              </a:rPr>
              <a:t>Check</a:t>
            </a:r>
            <a:endParaRPr lang="en-US" sz="3200" dirty="0">
              <a:solidFill>
                <a:srgbClr val="0070C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1600200" y="2212712"/>
            <a:ext cx="13716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 smtClean="0">
                <a:solidFill>
                  <a:srgbClr val="0070C0"/>
                </a:solidFill>
              </a:rPr>
              <a:t>Act</a:t>
            </a:r>
            <a:endParaRPr lang="en-US" sz="3200" dirty="0">
              <a:solidFill>
                <a:srgbClr val="0070C0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324600" y="2593712"/>
            <a:ext cx="19812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 smtClean="0"/>
              <a:t>Management Strategy Implementation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152400" y="2636728"/>
            <a:ext cx="3505200" cy="155427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1600" dirty="0" smtClean="0"/>
              <a:t>Modify Goals and Outcomes </a:t>
            </a:r>
          </a:p>
          <a:p>
            <a:pPr>
              <a:spcAft>
                <a:spcPts val="600"/>
              </a:spcAft>
            </a:pPr>
            <a:r>
              <a:rPr lang="en-US" sz="1600" dirty="0" smtClean="0"/>
              <a:t>Biennial review of Management Strategies</a:t>
            </a:r>
          </a:p>
          <a:p>
            <a:pPr>
              <a:spcAft>
                <a:spcPts val="600"/>
              </a:spcAft>
            </a:pPr>
            <a:r>
              <a:rPr lang="en-US" sz="1600" dirty="0" smtClean="0"/>
              <a:t>Regular coordination between MB &amp; GITs </a:t>
            </a:r>
          </a:p>
          <a:p>
            <a:endParaRPr lang="en-US" sz="1600" dirty="0" smtClean="0"/>
          </a:p>
          <a:p>
            <a:endParaRPr lang="en-US" sz="1600" dirty="0"/>
          </a:p>
        </p:txBody>
      </p:sp>
      <p:sp>
        <p:nvSpPr>
          <p:cNvPr id="19" name="TextBox 18"/>
          <p:cNvSpPr txBox="1"/>
          <p:nvPr/>
        </p:nvSpPr>
        <p:spPr>
          <a:xfrm>
            <a:off x="5105400" y="130846"/>
            <a:ext cx="28194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Vision</a:t>
            </a:r>
          </a:p>
          <a:p>
            <a:r>
              <a:rPr lang="en-US" dirty="0" smtClean="0"/>
              <a:t>    Principles</a:t>
            </a:r>
          </a:p>
          <a:p>
            <a:r>
              <a:rPr lang="en-US" dirty="0" smtClean="0"/>
              <a:t>       Goals</a:t>
            </a:r>
          </a:p>
          <a:p>
            <a:r>
              <a:rPr lang="en-US" dirty="0" smtClean="0"/>
              <a:t>          Outcomes</a:t>
            </a:r>
          </a:p>
          <a:p>
            <a:r>
              <a:rPr lang="en-US" dirty="0" smtClean="0"/>
              <a:t>             Management Strategies</a:t>
            </a:r>
            <a:endParaRPr lang="en-US" sz="1600" dirty="0"/>
          </a:p>
        </p:txBody>
      </p:sp>
      <p:sp>
        <p:nvSpPr>
          <p:cNvPr id="21" name="TextBox 20"/>
          <p:cNvSpPr txBox="1"/>
          <p:nvPr/>
        </p:nvSpPr>
        <p:spPr>
          <a:xfrm>
            <a:off x="3276600" y="1828800"/>
            <a:ext cx="2286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i="1" dirty="0" smtClean="0"/>
              <a:t>CBP Strategy Management System</a:t>
            </a:r>
            <a:endParaRPr lang="en-US" sz="2400" i="1" dirty="0"/>
          </a:p>
        </p:txBody>
      </p:sp>
      <p:sp>
        <p:nvSpPr>
          <p:cNvPr id="25" name="Curved Down Arrow 24"/>
          <p:cNvSpPr/>
          <p:nvPr/>
        </p:nvSpPr>
        <p:spPr>
          <a:xfrm rot="10800000">
            <a:off x="3886200" y="2906026"/>
            <a:ext cx="1143000" cy="678285"/>
          </a:xfrm>
          <a:prstGeom prst="curved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graphicFrame>
        <p:nvGraphicFramePr>
          <p:cNvPr id="20" name="Table 19"/>
          <p:cNvGraphicFramePr>
            <a:graphicFrameLocks noGrp="1"/>
          </p:cNvGraphicFramePr>
          <p:nvPr/>
        </p:nvGraphicFramePr>
        <p:xfrm>
          <a:off x="2514600" y="4037603"/>
          <a:ext cx="4114800" cy="24191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</a:tblGrid>
              <a:tr h="220826">
                <a:tc>
                  <a:txBody>
                    <a:bodyPr/>
                    <a:lstStyle/>
                    <a:p>
                      <a:r>
                        <a:rPr lang="en-US" sz="1100" dirty="0" smtClean="0"/>
                        <a:t>Performance Assessment</a:t>
                      </a:r>
                      <a:endParaRPr lang="en-US" sz="1100" dirty="0"/>
                    </a:p>
                  </a:txBody>
                  <a:tcPr marL="50385" marR="50385" marT="25193" marB="25193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sz="1100" dirty="0" smtClean="0"/>
                        <a:t>Program Evaluation</a:t>
                      </a:r>
                      <a:endParaRPr lang="en-US" sz="1100" dirty="0"/>
                    </a:p>
                  </a:txBody>
                  <a:tcPr marL="50385" marR="50385" marT="25193" marB="25193"/>
                </a:tc>
              </a:tr>
              <a:tr h="573599">
                <a:tc>
                  <a:txBody>
                    <a:bodyPr/>
                    <a:lstStyle/>
                    <a:p>
                      <a:r>
                        <a:rPr lang="en-US" sz="1200" b="1" dirty="0" smtClean="0"/>
                        <a:t>Regular</a:t>
                      </a:r>
                      <a:r>
                        <a:rPr lang="en-US" sz="1200" b="1" baseline="0" dirty="0" smtClean="0"/>
                        <a:t> planned review of program progress and performance</a:t>
                      </a:r>
                      <a:endParaRPr lang="en-US" sz="1200" b="1" dirty="0"/>
                    </a:p>
                  </a:txBody>
                  <a:tcPr marL="50385" marR="50385" marT="25193" marB="25193"/>
                </a:tc>
                <a:tc>
                  <a:txBody>
                    <a:bodyPr/>
                    <a:lstStyle/>
                    <a:p>
                      <a:r>
                        <a:rPr lang="en-US" sz="1200" b="1" dirty="0" smtClean="0"/>
                        <a:t>Specific topics needing in depth evaluation based on performance assessment results</a:t>
                      </a:r>
                      <a:endParaRPr lang="en-US" sz="1200" b="1" dirty="0"/>
                    </a:p>
                  </a:txBody>
                  <a:tcPr marL="50385" marR="50385" marT="25193" marB="25193"/>
                </a:tc>
              </a:tr>
              <a:tr h="220826"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Environmental health measures</a:t>
                      </a:r>
                      <a:endParaRPr lang="en-US" sz="1000" dirty="0"/>
                    </a:p>
                  </a:txBody>
                  <a:tcPr marL="50385" marR="50385" marT="25193" marB="25193"/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Cost-benefit</a:t>
                      </a:r>
                      <a:endParaRPr lang="en-US" sz="1000" dirty="0"/>
                    </a:p>
                  </a:txBody>
                  <a:tcPr marL="50385" marR="50385" marT="25193" marB="25193"/>
                </a:tc>
              </a:tr>
              <a:tr h="376947"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Restoration progress percent of target achieved</a:t>
                      </a:r>
                      <a:endParaRPr lang="en-US" sz="1000" dirty="0"/>
                    </a:p>
                  </a:txBody>
                  <a:tcPr marL="50385" marR="50385" marT="25193" marB="25193"/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Effectiveness of decision making tools</a:t>
                      </a:r>
                      <a:endParaRPr lang="en-US" sz="1000" dirty="0"/>
                    </a:p>
                  </a:txBody>
                  <a:tcPr marL="50385" marR="50385" marT="25193" marB="25193"/>
                </a:tc>
              </a:tr>
              <a:tr h="220826"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Monitoring</a:t>
                      </a:r>
                      <a:r>
                        <a:rPr lang="en-US" sz="1000" baseline="0" dirty="0" smtClean="0"/>
                        <a:t> data and trends</a:t>
                      </a:r>
                      <a:endParaRPr lang="en-US" sz="1000" dirty="0"/>
                    </a:p>
                  </a:txBody>
                  <a:tcPr marL="50385" marR="50385" marT="25193" marB="25193"/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Structure/Governance</a:t>
                      </a:r>
                      <a:endParaRPr lang="en-US" sz="1000" dirty="0"/>
                    </a:p>
                  </a:txBody>
                  <a:tcPr marL="50385" marR="50385" marT="25193" marB="25193"/>
                </a:tc>
              </a:tr>
              <a:tr h="220826"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Compliance audits</a:t>
                      </a:r>
                      <a:endParaRPr lang="en-US" sz="1000" dirty="0"/>
                    </a:p>
                  </a:txBody>
                  <a:tcPr marL="50385" marR="50385" marT="25193" marB="25193"/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Impact/Net</a:t>
                      </a:r>
                      <a:r>
                        <a:rPr lang="en-US" sz="1000" baseline="0" dirty="0" smtClean="0"/>
                        <a:t> effect</a:t>
                      </a:r>
                      <a:endParaRPr lang="en-US" sz="1000" dirty="0"/>
                    </a:p>
                  </a:txBody>
                  <a:tcPr marL="50385" marR="50385" marT="25193" marB="25193"/>
                </a:tc>
              </a:tr>
              <a:tr h="376947"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Completion of planned activities from management strategies</a:t>
                      </a:r>
                      <a:endParaRPr lang="en-US" sz="1000" dirty="0"/>
                    </a:p>
                  </a:txBody>
                  <a:tcPr marL="50385" marR="50385" marT="25193" marB="25193"/>
                </a:tc>
                <a:tc>
                  <a:txBody>
                    <a:bodyPr/>
                    <a:lstStyle/>
                    <a:p>
                      <a:r>
                        <a:rPr lang="en-US" sz="1000" dirty="0" smtClean="0"/>
                        <a:t>Tracking/Accountability</a:t>
                      </a:r>
                      <a:endParaRPr lang="en-US" sz="1000" dirty="0"/>
                    </a:p>
                  </a:txBody>
                  <a:tcPr marL="50385" marR="50385" marT="25193" marB="25193"/>
                </a:tc>
              </a:tr>
            </a:tbl>
          </a:graphicData>
        </a:graphic>
      </p:graphicFrame>
      <p:sp>
        <p:nvSpPr>
          <p:cNvPr id="26" name="Right Arrow 25"/>
          <p:cNvSpPr/>
          <p:nvPr/>
        </p:nvSpPr>
        <p:spPr>
          <a:xfrm>
            <a:off x="4267200" y="4057650"/>
            <a:ext cx="685800" cy="285750"/>
          </a:xfrm>
          <a:prstGeom prst="rightArrow">
            <a:avLst/>
          </a:prstGeom>
          <a:solidFill>
            <a:schemeClr val="bg1"/>
          </a:solidFill>
          <a:ln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28600" y="228600"/>
            <a:ext cx="167640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DRAFT</a:t>
            </a:r>
            <a:endParaRPr lang="en-US" sz="2000" dirty="0">
              <a:solidFill>
                <a:srgbClr val="FF0000"/>
              </a:solidFill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ty">
  <a:themeElements>
    <a:clrScheme name="Equity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Equity">
      <a: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tint val="30000"/>
                <a:satMod val="300000"/>
              </a:schemeClr>
              <a:schemeClr val="phClr">
                <a:tint val="40000"/>
                <a:satMod val="200000"/>
              </a:schemeClr>
            </a:duotone>
          </a:blip>
          <a:tile tx="0" ty="0" sx="70000" sy="70000" flip="none" algn="ctr"/>
        </a:blipFill>
        <a:blipFill>
          <a:blip xmlns:r="http://schemas.openxmlformats.org/officeDocument/2006/relationships" r:embed="rId1">
            <a:duotone>
              <a:schemeClr val="phClr">
                <a:shade val="22000"/>
                <a:satMod val="160000"/>
              </a:schemeClr>
              <a:schemeClr val="phClr">
                <a:shade val="45000"/>
                <a:satMod val="100000"/>
              </a:schemeClr>
            </a:duotone>
          </a:blip>
          <a:tile tx="0" ty="0" sx="65000" sy="65000" flip="none" algn="ctr"/>
        </a:blipFill>
      </a:fillStyleLst>
      <a:lnStyleLst>
        <a:ln w="9525" cap="flat" cmpd="sng" algn="ctr">
          <a:solidFill>
            <a:schemeClr val="phClr">
              <a:shade val="60000"/>
              <a:satMod val="110000"/>
            </a:schemeClr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50800" dir="5400000" algn="t" rotWithShape="0">
              <a:srgbClr val="000000">
                <a:alpha val="60000"/>
              </a:srgbClr>
            </a:outerShdw>
          </a:effectLst>
          <a:scene3d>
            <a:camera prst="isometricBottomUp" fov="0">
              <a:rot lat="0" lon="0" rev="0"/>
            </a:camera>
            <a:lightRig rig="soft" dir="b">
              <a:rot lat="0" lon="0" rev="9000000"/>
            </a:lightRig>
          </a:scene3d>
          <a:sp3d contourW="35000" prstMaterial="matte">
            <a:bevelT w="45000" h="38100" prst="convex"/>
            <a:contourClr>
              <a:schemeClr val="phClr">
                <a:tint val="1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Equity</Template>
  <TotalTime>919</TotalTime>
  <Words>92</Words>
  <Application>Microsoft Office PowerPoint</Application>
  <PresentationFormat>On-screen Show (4:3)</PresentationFormat>
  <Paragraphs>29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Equity</vt:lpstr>
      <vt:lpstr>Slide 1</vt:lpstr>
    </vt:vector>
  </TitlesOfParts>
  <Company>U.S. EPA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Tim Wilke</dc:creator>
  <cp:lastModifiedBy>Tim Wilke</cp:lastModifiedBy>
  <cp:revision>236</cp:revision>
  <dcterms:created xsi:type="dcterms:W3CDTF">2014-01-28T15:14:52Z</dcterms:created>
  <dcterms:modified xsi:type="dcterms:W3CDTF">2014-02-04T16:03:39Z</dcterms:modified>
</cp:coreProperties>
</file>

<file path=docProps/thumbnail.jpeg>
</file>