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66" d="100"/>
          <a:sy n="66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D0A5-BD83-447E-A7ED-6FF8DC44FDA4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F8A96-20BE-4B0D-AF78-F4D46FE0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609600" y="2057400"/>
            <a:ext cx="29718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143000" y="5029200"/>
            <a:ext cx="3200400" cy="1828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267200" y="4953000"/>
            <a:ext cx="2819400" cy="19050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3600" y="3505200"/>
            <a:ext cx="3200400" cy="19812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38800" y="2209800"/>
            <a:ext cx="2667000" cy="1447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57200" y="2286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Visual Decision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Frameworks –Habitat GIT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762000"/>
            <a:ext cx="6934200" cy="12192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762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Adaptive Management based on annual review</a:t>
            </a:r>
            <a:r>
              <a:rPr lang="en-US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10668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 progress and </a:t>
            </a:r>
          </a:p>
          <a:p>
            <a:pPr algn="ctr"/>
            <a:r>
              <a:rPr lang="en-US" dirty="0" smtClean="0"/>
              <a:t>address challenges and opportunities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267200" y="1295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029200" y="1143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management strategies if appropriate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2743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15" name="Curved Left Arrow 14"/>
          <p:cNvSpPr/>
          <p:nvPr/>
        </p:nvSpPr>
        <p:spPr>
          <a:xfrm>
            <a:off x="7772400" y="1143000"/>
            <a:ext cx="685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8400" y="4267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0" y="5791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Efforts/Gaps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71600" y="5715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MGMT Strategy</a:t>
            </a:r>
          </a:p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2667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Assessment</a:t>
            </a:r>
            <a:endParaRPr lang="en-US" dirty="0"/>
          </a:p>
        </p:txBody>
      </p:sp>
      <p:sp>
        <p:nvSpPr>
          <p:cNvPr id="21" name="Curved Left Arrow 20"/>
          <p:cNvSpPr/>
          <p:nvPr/>
        </p:nvSpPr>
        <p:spPr>
          <a:xfrm flipH="1" flipV="1">
            <a:off x="685800" y="990600"/>
            <a:ext cx="7620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81000" y="3657600"/>
            <a:ext cx="28194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09600" y="4343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Monitoring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>
          <a:xfrm>
            <a:off x="609600" y="2057400"/>
            <a:ext cx="29718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52400" y="3581400"/>
            <a:ext cx="28194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143000" y="5029200"/>
            <a:ext cx="3200400" cy="1828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267200" y="4953000"/>
            <a:ext cx="2819400" cy="19050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943600" y="3505200"/>
            <a:ext cx="3200400" cy="19812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38800" y="2209800"/>
            <a:ext cx="2667000" cy="1447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Fish Passage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9200" y="762000"/>
            <a:ext cx="6934200" cy="12192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95400" y="762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Adaptive Management based on annual review</a:t>
            </a:r>
            <a:r>
              <a:rPr lang="en-US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7800" y="10668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 progress and </a:t>
            </a:r>
          </a:p>
          <a:p>
            <a:pPr algn="ctr"/>
            <a:r>
              <a:rPr lang="en-US" dirty="0" smtClean="0"/>
              <a:t>address challenges and opportunities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267200" y="1295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29200" y="1143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management strategies if appropriate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22860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Goal: </a:t>
            </a:r>
            <a:r>
              <a:rPr lang="en-US" dirty="0"/>
              <a:t>Open 1,000 additional stream miles for fish </a:t>
            </a:r>
            <a:r>
              <a:rPr lang="en-US" dirty="0" smtClean="0"/>
              <a:t>passage by 2025  </a:t>
            </a:r>
            <a:endParaRPr lang="en-US" dirty="0"/>
          </a:p>
        </p:txBody>
      </p:sp>
      <p:sp>
        <p:nvSpPr>
          <p:cNvPr id="13" name="Curved Left Arrow 12"/>
          <p:cNvSpPr/>
          <p:nvPr/>
        </p:nvSpPr>
        <p:spPr>
          <a:xfrm>
            <a:off x="7772400" y="1143000"/>
            <a:ext cx="685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8400" y="36576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Factors: funding, staff, understanding the need and benefits for restoration, landowner willingness, target species availability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0" y="52578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Efforts: Continue opening stream miles for target species, utilize the Fish Passage Prioritization Tool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447800" y="52578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MGMT Strategy: Maximize </a:t>
            </a:r>
            <a:r>
              <a:rPr lang="en-US" dirty="0"/>
              <a:t>limited resources, increase understanding of the need and benefits of fish passage restoration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38100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Monitoring: Miles </a:t>
            </a:r>
            <a:r>
              <a:rPr lang="en-US" dirty="0"/>
              <a:t>of stream habitat opened, presence of target species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066800" y="22098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Assessment: Two </a:t>
            </a:r>
            <a:r>
              <a:rPr lang="en-US" dirty="0"/>
              <a:t>year milestones, 132 miles every two years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7" name="Curved Left Arrow 26"/>
          <p:cNvSpPr/>
          <p:nvPr/>
        </p:nvSpPr>
        <p:spPr>
          <a:xfrm flipH="1" flipV="1">
            <a:off x="685800" y="990600"/>
            <a:ext cx="7620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733800" y="3505200"/>
            <a:ext cx="2057400" cy="990600"/>
          </a:xfrm>
          <a:prstGeom prst="rect">
            <a:avLst/>
          </a:prstGeom>
          <a:solidFill>
            <a:srgbClr val="FF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581400" y="35052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Target Species: American shad, hickory shad, river herring, American eel,    Brook trout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28600" y="2057400"/>
            <a:ext cx="33528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" y="3581400"/>
            <a:ext cx="28194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7200" y="5029200"/>
            <a:ext cx="3886200" cy="1828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67200" y="4953000"/>
            <a:ext cx="3581400" cy="19050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43600" y="3505200"/>
            <a:ext cx="32004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10200" y="2209800"/>
            <a:ext cx="3124200" cy="1447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457200" y="2286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Wetlands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9200" y="762000"/>
            <a:ext cx="6934200" cy="12192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95400" y="762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Adaptive Management based on annual review</a:t>
            </a:r>
            <a:r>
              <a:rPr lang="en-US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7800" y="1066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assessment shared in Spring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962400" y="1295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800600" y="1066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management strategies if appropriate, guide planning for the next year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2362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Goal: </a:t>
            </a:r>
            <a:r>
              <a:rPr lang="en-US" dirty="0"/>
              <a:t>Restore 30,000 and enhance 150,000 acres of tidal and non-tidal wetlands</a:t>
            </a:r>
            <a:r>
              <a:rPr lang="en-US" dirty="0" smtClean="0"/>
              <a:t>  by 2025</a:t>
            </a:r>
            <a:endParaRPr lang="en-US" dirty="0"/>
          </a:p>
        </p:txBody>
      </p:sp>
      <p:sp>
        <p:nvSpPr>
          <p:cNvPr id="16" name="Curved Left Arrow 15"/>
          <p:cNvSpPr/>
          <p:nvPr/>
        </p:nvSpPr>
        <p:spPr>
          <a:xfrm>
            <a:off x="7772400" y="1143000"/>
            <a:ext cx="685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48400" y="37338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Factors: </a:t>
            </a:r>
            <a:r>
              <a:rPr lang="en-US" dirty="0"/>
              <a:t>funding, staff, landowner willingness, understanding </a:t>
            </a:r>
            <a:r>
              <a:rPr lang="en-US" dirty="0" smtClean="0"/>
              <a:t>need </a:t>
            </a:r>
            <a:r>
              <a:rPr lang="en-US" dirty="0"/>
              <a:t>for </a:t>
            </a:r>
            <a:r>
              <a:rPr lang="en-US" dirty="0" smtClean="0"/>
              <a:t>restoration, </a:t>
            </a:r>
            <a:r>
              <a:rPr lang="en-US" dirty="0"/>
              <a:t>technical </a:t>
            </a:r>
            <a:r>
              <a:rPr lang="en-US" dirty="0" smtClean="0"/>
              <a:t>assistance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43400" y="5103674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Efforts: </a:t>
            </a:r>
            <a:r>
              <a:rPr lang="en-US" dirty="0" smtClean="0"/>
              <a:t>improve       data collection and reporting, improve process for completing restoration projects, work with BMP verification panel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33400" y="5257800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MGMT Strategy: Discuss state priorities, overlay with Black duck habitat, increase </a:t>
            </a:r>
            <a:r>
              <a:rPr lang="en-US" dirty="0"/>
              <a:t>technical understanding of factors influencing project success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3886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Monitoring: Annual state </a:t>
            </a:r>
            <a:r>
              <a:rPr lang="en-US" dirty="0"/>
              <a:t>reporting on </a:t>
            </a:r>
            <a:r>
              <a:rPr lang="en-US" dirty="0" smtClean="0"/>
              <a:t>restoration/enhancement accomplishments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2286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Assessment: </a:t>
            </a:r>
            <a:r>
              <a:rPr lang="en-US" dirty="0"/>
              <a:t>two year milestones, restore 4,000 and enhance 2,000 acres every two years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Curved Left Arrow 21"/>
          <p:cNvSpPr/>
          <p:nvPr/>
        </p:nvSpPr>
        <p:spPr>
          <a:xfrm flipH="1" flipV="1">
            <a:off x="685800" y="990600"/>
            <a:ext cx="7620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29000" y="3581400"/>
            <a:ext cx="2286000" cy="990600"/>
          </a:xfrm>
          <a:prstGeom prst="rect">
            <a:avLst/>
          </a:prstGeom>
          <a:solidFill>
            <a:srgbClr val="FF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429000" y="35814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Potential Target Species: Black duck, Bog turtle, Louisiana </a:t>
            </a:r>
            <a:r>
              <a:rPr lang="en-US" sz="1400" dirty="0" err="1" smtClean="0"/>
              <a:t>Waterthrush</a:t>
            </a:r>
            <a:r>
              <a:rPr lang="en-US" sz="1400" dirty="0" smtClean="0"/>
              <a:t>, Wood thrush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57200" y="2057400"/>
            <a:ext cx="32766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0" y="3581400"/>
            <a:ext cx="33528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143000" y="5029200"/>
            <a:ext cx="3200400" cy="1828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267200" y="4800600"/>
            <a:ext cx="4114800" cy="2057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3600" y="3505200"/>
            <a:ext cx="3200400" cy="15240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38800" y="2209800"/>
            <a:ext cx="2667000" cy="1447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57200" y="228600"/>
            <a:ext cx="8229600" cy="411162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SAV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9200" y="762000"/>
            <a:ext cx="6934200" cy="12192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762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Adaptive Management based on annual review</a:t>
            </a:r>
            <a:r>
              <a:rPr lang="en-US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1219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Review progress annually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038600" y="1295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00600" y="10668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etermine next steps for SAV management based on success of strategy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24384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Goal: </a:t>
            </a:r>
            <a:r>
              <a:rPr lang="en-US" dirty="0"/>
              <a:t>185,000 acres/plant 20 acres per year</a:t>
            </a:r>
            <a:r>
              <a:rPr lang="en-US" dirty="0" smtClean="0"/>
              <a:t> by 2025</a:t>
            </a:r>
            <a:endParaRPr lang="en-US" dirty="0"/>
          </a:p>
        </p:txBody>
      </p:sp>
      <p:sp>
        <p:nvSpPr>
          <p:cNvPr id="15" name="Curved Left Arrow 14"/>
          <p:cNvSpPr/>
          <p:nvPr/>
        </p:nvSpPr>
        <p:spPr>
          <a:xfrm>
            <a:off x="7772400" y="1143000"/>
            <a:ext cx="685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8400" y="37338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Factors: </a:t>
            </a:r>
            <a:r>
              <a:rPr lang="en-US" dirty="0"/>
              <a:t>Biogeochemical, human factors, </a:t>
            </a:r>
            <a:r>
              <a:rPr lang="en-US" dirty="0" smtClean="0"/>
              <a:t>protection, climate</a:t>
            </a:r>
            <a:r>
              <a:rPr lang="en-US" dirty="0"/>
              <a:t>, </a:t>
            </a:r>
            <a:r>
              <a:rPr lang="en-US" dirty="0" smtClean="0"/>
              <a:t>funding and research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48200" y="51054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Efforts/Gaps: </a:t>
            </a:r>
            <a:r>
              <a:rPr lang="en-US" dirty="0"/>
              <a:t>insufficient </a:t>
            </a:r>
            <a:r>
              <a:rPr lang="en-US" dirty="0" smtClean="0"/>
              <a:t>water quality/regulation/protected areas, funding, improved site selection/research/technology and stewardship/education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47800" y="52578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MGMT Strategy: </a:t>
            </a:r>
            <a:r>
              <a:rPr lang="en-US" dirty="0"/>
              <a:t>SAV strategy outlines new/continued approaches to restoration and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38100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Monitoring: aerial surveys to determine progress </a:t>
            </a:r>
            <a:r>
              <a:rPr lang="en-US" dirty="0"/>
              <a:t>toward SAV </a:t>
            </a:r>
            <a:r>
              <a:rPr lang="en-US" dirty="0" smtClean="0"/>
              <a:t>goal, ground surveys to track progress toward planting goal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22098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Assessment: Acreage of SAV relative to goal (% attainment), analyze trends in abundance</a:t>
            </a:r>
            <a:endParaRPr lang="en-US" dirty="0"/>
          </a:p>
        </p:txBody>
      </p:sp>
      <p:sp>
        <p:nvSpPr>
          <p:cNvPr id="21" name="Curved Left Arrow 20"/>
          <p:cNvSpPr/>
          <p:nvPr/>
        </p:nvSpPr>
        <p:spPr>
          <a:xfrm flipH="1" flipV="1">
            <a:off x="685800" y="990600"/>
            <a:ext cx="7620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52800" y="37338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Possible Target Species:       Eel grass, Widgeon grass, Wild celery, Sago pondweed, Blue crab, Black duck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3429000" y="3733800"/>
            <a:ext cx="2286000" cy="914400"/>
          </a:xfrm>
          <a:prstGeom prst="rect">
            <a:avLst/>
          </a:prstGeom>
          <a:solidFill>
            <a:srgbClr val="FF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09600" y="2057400"/>
            <a:ext cx="29718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52400" y="3733800"/>
            <a:ext cx="3276600" cy="15240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143000" y="5181600"/>
            <a:ext cx="3200400" cy="16764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114800" y="5029200"/>
            <a:ext cx="3200400" cy="18288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3600" y="3886200"/>
            <a:ext cx="3200400" cy="16002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105400" y="2209800"/>
            <a:ext cx="3429000" cy="1752600"/>
          </a:xfrm>
          <a:prstGeom prst="ellipse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57200" y="228600"/>
            <a:ext cx="8229600" cy="411162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Stream Health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9200" y="762000"/>
            <a:ext cx="6934200" cy="12192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762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Adaptive Management based on annual review</a:t>
            </a:r>
            <a:r>
              <a:rPr lang="en-US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10668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 progress and </a:t>
            </a:r>
          </a:p>
          <a:p>
            <a:pPr algn="ctr"/>
            <a:r>
              <a:rPr lang="en-US" dirty="0" smtClean="0"/>
              <a:t>address challenges and opportunities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267200" y="1295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029200" y="1143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management strategies if appropriate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57800" y="24384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Goal: Restore </a:t>
            </a:r>
            <a:r>
              <a:rPr lang="en-US" dirty="0"/>
              <a:t>the health of degraded stream habitats by restoring the physical, chemical and biological function processes </a:t>
            </a:r>
          </a:p>
        </p:txBody>
      </p:sp>
      <p:sp>
        <p:nvSpPr>
          <p:cNvPr id="15" name="Curved Left Arrow 14"/>
          <p:cNvSpPr/>
          <p:nvPr/>
        </p:nvSpPr>
        <p:spPr>
          <a:xfrm>
            <a:off x="7772400" y="1143000"/>
            <a:ext cx="6858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8400" y="4038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Factors: </a:t>
            </a:r>
            <a:r>
              <a:rPr lang="en-US" dirty="0"/>
              <a:t>Biology, </a:t>
            </a:r>
            <a:r>
              <a:rPr lang="en-US" dirty="0" err="1"/>
              <a:t>Physiochemistry</a:t>
            </a:r>
            <a:r>
              <a:rPr lang="en-US" dirty="0"/>
              <a:t>, Geomorphology, Hydraulics, Hydrology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0" y="5103674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Efforts: FWS/MDE developing guidance checklist based on the stream function pyramid, STAC Stream workshop proposal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47800" y="52578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MGMT Strategy: Developing better guidance on designing stream projects to meet intended outcomes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3810000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Monitoring: Site visit and evaluations- 2 years after construction and then every 5 years or after catastrophic event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22860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Assessment: BMP Credits and Benthic IBI, develop a method to track stream health over time</a:t>
            </a:r>
            <a:endParaRPr lang="en-US" dirty="0"/>
          </a:p>
        </p:txBody>
      </p:sp>
      <p:sp>
        <p:nvSpPr>
          <p:cNvPr id="21" name="Curved Left Arrow 20"/>
          <p:cNvSpPr/>
          <p:nvPr/>
        </p:nvSpPr>
        <p:spPr>
          <a:xfrm flipH="1" flipV="1">
            <a:off x="685800" y="990600"/>
            <a:ext cx="762000" cy="1295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29000" y="3733800"/>
            <a:ext cx="2057400" cy="838200"/>
          </a:xfrm>
          <a:prstGeom prst="rect">
            <a:avLst/>
          </a:prstGeom>
          <a:solidFill>
            <a:srgbClr val="FF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352800" y="3733800"/>
            <a:ext cx="213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Possible Target Species: Brook trout, Freshwater mussels, American eel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561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Fish Passage</vt:lpstr>
      <vt:lpstr>Slide 3</vt:lpstr>
      <vt:lpstr>Slide 4</vt:lpstr>
      <vt:lpstr>Slide 5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Fish Passage</dc:title>
  <dc:creator>hmartin</dc:creator>
  <cp:lastModifiedBy>hmartin</cp:lastModifiedBy>
  <cp:revision>80</cp:revision>
  <dcterms:created xsi:type="dcterms:W3CDTF">2013-03-05T13:40:29Z</dcterms:created>
  <dcterms:modified xsi:type="dcterms:W3CDTF">2013-03-14T15:02:44Z</dcterms:modified>
</cp:coreProperties>
</file>