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1" r:id="rId7"/>
    <p:sldId id="259" r:id="rId8"/>
    <p:sldId id="263" r:id="rId9"/>
    <p:sldId id="264" r:id="rId10"/>
    <p:sldId id="266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55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231F0A-1275-4A3C-8BCA-BBD873B06A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717382-8A3A-4213-93E1-9D3010AC07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8D3768-E6DB-4AC0-8FE1-D2E20BD312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27B444-D0DB-4E1B-BF60-AAA70D947B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09C1FB-E835-4C88-9A59-FE17585455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D35430-2C14-486E-A6CA-2BCBE2BFC9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1D79A-2C32-49D6-A883-51F24B4D5F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14B402-44CE-4086-BFD7-E44FA4F4A6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137E26-945E-4321-980B-FE0209E590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474356-06A3-4A69-8482-6E7BFB99AD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1D2B3-7B9C-419E-806A-FC390C8EE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398A31F-65B0-4FE2-95BB-5928C7486E5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19200"/>
            <a:ext cx="7772400" cy="2133600"/>
          </a:xfrm>
        </p:spPr>
        <p:txBody>
          <a:bodyPr/>
          <a:lstStyle/>
          <a:p>
            <a:r>
              <a:rPr lang="en-US" b="1"/>
              <a:t>SAV Habitat Requirements and Restoration Targets: Technical Synthesis III</a:t>
            </a:r>
            <a:r>
              <a:rPr lang="en-US"/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Lee Karrh</a:t>
            </a:r>
          </a:p>
          <a:p>
            <a:r>
              <a:rPr lang="en-US"/>
              <a:t>SAV workgroup chair</a:t>
            </a:r>
          </a:p>
          <a:p>
            <a:r>
              <a:rPr lang="en-US"/>
              <a:t>MD-DNR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58213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200" b="1"/>
              <a:t>PARTICIPANTS</a:t>
            </a: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i="1"/>
              <a:t>Analysis/Synthesis Partners</a:t>
            </a:r>
          </a:p>
          <a:p>
            <a:pPr>
              <a:lnSpc>
                <a:spcPct val="80000"/>
              </a:lnSpc>
            </a:pPr>
            <a:r>
              <a:rPr lang="en-US" sz="1200"/>
              <a:t>Tom Arnold		Dickinson College</a:t>
            </a:r>
          </a:p>
          <a:p>
            <a:pPr>
              <a:lnSpc>
                <a:spcPct val="80000"/>
              </a:lnSpc>
            </a:pPr>
            <a:r>
              <a:rPr lang="en-US" sz="1200"/>
              <a:t>Katia Engelhart		University of Maryland Center for Environmental Science, AL</a:t>
            </a:r>
          </a:p>
          <a:p>
            <a:pPr>
              <a:lnSpc>
                <a:spcPct val="80000"/>
              </a:lnSpc>
            </a:pPr>
            <a:r>
              <a:rPr lang="en-US" sz="1200"/>
              <a:t>Maile Neel		University of Maryland College Park</a:t>
            </a:r>
          </a:p>
          <a:p>
            <a:pPr>
              <a:lnSpc>
                <a:spcPct val="80000"/>
              </a:lnSpc>
            </a:pPr>
            <a:r>
              <a:rPr lang="en-US" sz="1200"/>
              <a:t>Chuck Gallegos		Smithsonian Environmental Research Center</a:t>
            </a:r>
          </a:p>
          <a:p>
            <a:pPr>
              <a:lnSpc>
                <a:spcPct val="80000"/>
              </a:lnSpc>
            </a:pPr>
            <a:r>
              <a:rPr lang="en-US" sz="1200"/>
              <a:t>Brooke Landry		Maryland Department of Natural Resources</a:t>
            </a:r>
          </a:p>
          <a:p>
            <a:pPr>
              <a:lnSpc>
                <a:spcPct val="80000"/>
              </a:lnSpc>
            </a:pPr>
            <a:r>
              <a:rPr lang="en-US" sz="1200"/>
              <a:t>Mike Kemp		University of Maryland Center for Environmental Science, HPL</a:t>
            </a:r>
          </a:p>
          <a:p>
            <a:pPr>
              <a:lnSpc>
                <a:spcPct val="80000"/>
              </a:lnSpc>
            </a:pPr>
            <a:r>
              <a:rPr lang="en-US" sz="1200"/>
              <a:t>Chris Kennedy		George Mason University</a:t>
            </a:r>
          </a:p>
          <a:p>
            <a:pPr>
              <a:lnSpc>
                <a:spcPct val="80000"/>
              </a:lnSpc>
            </a:pPr>
            <a:r>
              <a:rPr lang="en-US" sz="1200"/>
              <a:t>Evamaria Koch 		University of Maryland Center for Environmental Science, HPL</a:t>
            </a:r>
          </a:p>
          <a:p>
            <a:pPr>
              <a:lnSpc>
                <a:spcPct val="80000"/>
              </a:lnSpc>
            </a:pPr>
            <a:r>
              <a:rPr lang="en-US" sz="1200"/>
              <a:t>Ken Moore		Virginia Institute of Marine Science</a:t>
            </a:r>
          </a:p>
          <a:p>
            <a:pPr>
              <a:lnSpc>
                <a:spcPct val="80000"/>
              </a:lnSpc>
            </a:pPr>
            <a:r>
              <a:rPr lang="en-US" sz="1200"/>
              <a:t>Bob Orth		Virginia Institute of Marine Science</a:t>
            </a:r>
          </a:p>
          <a:p>
            <a:pPr>
              <a:lnSpc>
                <a:spcPct val="80000"/>
              </a:lnSpc>
            </a:pPr>
            <a:r>
              <a:rPr lang="en-US" sz="1200"/>
              <a:t>Chris Patrick		Smithsonian Environmental Research Center</a:t>
            </a:r>
          </a:p>
          <a:p>
            <a:pPr>
              <a:lnSpc>
                <a:spcPct val="80000"/>
              </a:lnSpc>
            </a:pPr>
            <a:r>
              <a:rPr lang="en-US" sz="1200"/>
              <a:t>Nancy Rybicki		US Geological Survey, Reston, VA</a:t>
            </a:r>
          </a:p>
          <a:p>
            <a:pPr>
              <a:lnSpc>
                <a:spcPct val="80000"/>
              </a:lnSpc>
            </a:pPr>
            <a:r>
              <a:rPr lang="en-US" sz="1200"/>
              <a:t>J. Court Stevenson		University of Maryland Center for Environmental Science, HPL</a:t>
            </a:r>
          </a:p>
          <a:p>
            <a:pPr>
              <a:lnSpc>
                <a:spcPct val="80000"/>
              </a:lnSpc>
            </a:pPr>
            <a:r>
              <a:rPr lang="en-US" sz="1200"/>
              <a:t>Chris Tanner		St. Mary’s College</a:t>
            </a:r>
          </a:p>
          <a:p>
            <a:pPr>
              <a:lnSpc>
                <a:spcPct val="80000"/>
              </a:lnSpc>
            </a:pPr>
            <a:r>
              <a:rPr lang="en-US" sz="1200"/>
              <a:t>Lisa Wainger		University of Maryland Center for Environmental Science, CBL</a:t>
            </a:r>
          </a:p>
          <a:p>
            <a:pPr>
              <a:lnSpc>
                <a:spcPct val="80000"/>
              </a:lnSpc>
            </a:pPr>
            <a:r>
              <a:rPr lang="en-US" sz="1200"/>
              <a:t>Don Weller		Smithsonian Environmental Research Center</a:t>
            </a:r>
          </a:p>
          <a:p>
            <a:pPr>
              <a:lnSpc>
                <a:spcPct val="80000"/>
              </a:lnSpc>
            </a:pPr>
            <a:r>
              <a:rPr lang="en-US" sz="1200"/>
              <a:t>Richard Zimmerman		Old Dominion University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2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200" i="1"/>
              <a:t>RESOURCE MANAGEMENT Partners</a:t>
            </a:r>
          </a:p>
          <a:p>
            <a:pPr>
              <a:lnSpc>
                <a:spcPct val="80000"/>
              </a:lnSpc>
            </a:pPr>
            <a:r>
              <a:rPr lang="en-US" sz="1200"/>
              <a:t>????			NOAA Chesapeake Bay Program</a:t>
            </a:r>
          </a:p>
          <a:p>
            <a:pPr>
              <a:lnSpc>
                <a:spcPct val="80000"/>
              </a:lnSpc>
            </a:pPr>
            <a:r>
              <a:rPr lang="en-US" sz="1200"/>
              <a:t>Rich Batiuk		US EPA Chesapeake Bay Program</a:t>
            </a:r>
          </a:p>
          <a:p>
            <a:pPr>
              <a:lnSpc>
                <a:spcPct val="80000"/>
              </a:lnSpc>
            </a:pPr>
            <a:r>
              <a:rPr lang="en-US" sz="1200"/>
              <a:t>Michelle Gomez		US ACE Baltimore District</a:t>
            </a:r>
          </a:p>
          <a:p>
            <a:pPr>
              <a:lnSpc>
                <a:spcPct val="80000"/>
              </a:lnSpc>
            </a:pPr>
            <a:r>
              <a:rPr lang="en-US" sz="1200"/>
              <a:t>Rick Ayella		MDE</a:t>
            </a:r>
          </a:p>
          <a:p>
            <a:pPr>
              <a:lnSpc>
                <a:spcPct val="80000"/>
              </a:lnSpc>
            </a:pPr>
            <a:r>
              <a:rPr lang="en-US" sz="1200"/>
              <a:t>Lee Karrh		MD-DNR</a:t>
            </a:r>
          </a:p>
          <a:p>
            <a:pPr>
              <a:lnSpc>
                <a:spcPct val="80000"/>
              </a:lnSpc>
            </a:pPr>
            <a:r>
              <a:rPr lang="en-US" sz="1200"/>
              <a:t>Rusty Butt		DEQ</a:t>
            </a:r>
          </a:p>
          <a:p>
            <a:pPr>
              <a:lnSpc>
                <a:spcPct val="80000"/>
              </a:lnSpc>
            </a:pPr>
            <a:r>
              <a:rPr lang="en-US" sz="1200"/>
              <a:t>Leslie Orsetti		DC Fisheries		</a:t>
            </a:r>
          </a:p>
          <a:p>
            <a:pPr>
              <a:lnSpc>
                <a:spcPct val="80000"/>
              </a:lnSpc>
            </a:pPr>
            <a:r>
              <a:rPr lang="en-US" sz="1200"/>
              <a:t>Anne Swanson		Chesapeake Bay Commission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4572000" cy="1143000"/>
          </a:xfrm>
        </p:spPr>
        <p:txBody>
          <a:bodyPr/>
          <a:lstStyle/>
          <a:p>
            <a:r>
              <a:rPr lang="en-US"/>
              <a:t>A brief history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419600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>
                <a:solidFill>
                  <a:srgbClr val="FF0000"/>
                </a:solidFill>
              </a:rPr>
              <a:t>TechSyn 1 was published in 1992, 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FF0000"/>
                </a:solidFill>
              </a:rPr>
              <a:t>Largely water column based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FF0000"/>
                </a:solidFill>
              </a:rPr>
              <a:t>Simple pass/fail evaluation of each habitat requirement (HR)</a:t>
            </a:r>
          </a:p>
          <a:p>
            <a:pPr lvl="1">
              <a:lnSpc>
                <a:spcPct val="80000"/>
              </a:lnSpc>
            </a:pPr>
            <a:r>
              <a:rPr lang="en-US" sz="2000">
                <a:solidFill>
                  <a:srgbClr val="FF0000"/>
                </a:solidFill>
              </a:rPr>
              <a:t>Fixed restoration depths (1 and 2 meter)</a:t>
            </a:r>
          </a:p>
          <a:p>
            <a:pPr>
              <a:lnSpc>
                <a:spcPct val="80000"/>
              </a:lnSpc>
            </a:pPr>
            <a:r>
              <a:rPr lang="en-US" sz="2400">
                <a:solidFill>
                  <a:schemeClr val="accent2"/>
                </a:solidFill>
              </a:rPr>
              <a:t>TechSyn 2 was published in 2000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chemeClr val="accent2"/>
                </a:solidFill>
              </a:rPr>
              <a:t>Created a model to combine HRs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chemeClr val="accent2"/>
                </a:solidFill>
              </a:rPr>
              <a:t>Attempted to model attenuation at the leaf surface</a:t>
            </a:r>
          </a:p>
          <a:p>
            <a:pPr lvl="1">
              <a:lnSpc>
                <a:spcPct val="80000"/>
              </a:lnSpc>
            </a:pPr>
            <a:r>
              <a:rPr lang="en-US" sz="1800">
                <a:solidFill>
                  <a:schemeClr val="accent2"/>
                </a:solidFill>
              </a:rPr>
              <a:t>Evaluated light availability at the leaf surface for multiple restoration depths, as opposed to 1 or 2 meters only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800"/>
          </a:p>
          <a:p>
            <a:pPr>
              <a:lnSpc>
                <a:spcPct val="80000"/>
              </a:lnSpc>
            </a:pPr>
            <a:endParaRPr lang="en-US" sz="1800"/>
          </a:p>
        </p:txBody>
      </p:sp>
      <p:pic>
        <p:nvPicPr>
          <p:cNvPr id="3077" name="Picture 5" descr="Conceptual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1600" y="0"/>
            <a:ext cx="3743325" cy="5695950"/>
          </a:xfrm>
          <a:prstGeom prst="rect">
            <a:avLst/>
          </a:prstGeom>
          <a:noFill/>
        </p:spPr>
      </p:pic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5241925" y="5751513"/>
            <a:ext cx="267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From: Batuik et al., 1992</a:t>
            </a:r>
          </a:p>
        </p:txBody>
      </p:sp>
      <p:sp>
        <p:nvSpPr>
          <p:cNvPr id="3080" name="Oval 8"/>
          <p:cNvSpPr>
            <a:spLocks noChangeArrowheads="1"/>
          </p:cNvSpPr>
          <p:nvPr/>
        </p:nvSpPr>
        <p:spPr bwMode="auto">
          <a:xfrm>
            <a:off x="5791200" y="838200"/>
            <a:ext cx="3124200" cy="16764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Oval 9"/>
          <p:cNvSpPr>
            <a:spLocks noChangeArrowheads="1"/>
          </p:cNvSpPr>
          <p:nvPr/>
        </p:nvSpPr>
        <p:spPr bwMode="auto">
          <a:xfrm>
            <a:off x="5181600" y="2209800"/>
            <a:ext cx="1066800" cy="990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Oval 10"/>
          <p:cNvSpPr>
            <a:spLocks noChangeArrowheads="1"/>
          </p:cNvSpPr>
          <p:nvPr/>
        </p:nvSpPr>
        <p:spPr bwMode="auto">
          <a:xfrm>
            <a:off x="6324600" y="2590800"/>
            <a:ext cx="1447800" cy="6096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Oval 11"/>
          <p:cNvSpPr>
            <a:spLocks noChangeArrowheads="1"/>
          </p:cNvSpPr>
          <p:nvPr/>
        </p:nvSpPr>
        <p:spPr bwMode="auto">
          <a:xfrm>
            <a:off x="8305800" y="1371600"/>
            <a:ext cx="838200" cy="838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84" name="Oval 12"/>
          <p:cNvSpPr>
            <a:spLocks noChangeArrowheads="1"/>
          </p:cNvSpPr>
          <p:nvPr/>
        </p:nvSpPr>
        <p:spPr bwMode="auto">
          <a:xfrm>
            <a:off x="8305800" y="2438400"/>
            <a:ext cx="838200" cy="838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uiExpand="1" build="p"/>
      <p:bldP spid="3080" grpId="0" animBg="1"/>
      <p:bldP spid="3081" grpId="0" animBg="1"/>
      <p:bldP spid="3082" grpId="0" animBg="1"/>
      <p:bldP spid="3083" grpId="0" animBg="1"/>
      <p:bldP spid="308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Summary of TS1 and TS2 Habitat Requirements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/>
          </a:p>
        </p:txBody>
      </p:sp>
      <p:pic>
        <p:nvPicPr>
          <p:cNvPr id="4100" name="Picture 4" descr="HR_tab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8763"/>
            <a:ext cx="8686800" cy="5329237"/>
          </a:xfrm>
          <a:prstGeom prst="rect">
            <a:avLst/>
          </a:prstGeom>
          <a:noFill/>
        </p:spPr>
      </p:pic>
      <p:sp>
        <p:nvSpPr>
          <p:cNvPr id="4101" name="Oval 5"/>
          <p:cNvSpPr>
            <a:spLocks noChangeArrowheads="1"/>
          </p:cNvSpPr>
          <p:nvPr/>
        </p:nvSpPr>
        <p:spPr bwMode="auto">
          <a:xfrm>
            <a:off x="3276600" y="2438400"/>
            <a:ext cx="5486400" cy="4419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02" name="Oval 6"/>
          <p:cNvSpPr>
            <a:spLocks noChangeArrowheads="1"/>
          </p:cNvSpPr>
          <p:nvPr/>
        </p:nvSpPr>
        <p:spPr bwMode="auto">
          <a:xfrm>
            <a:off x="2209800" y="3429000"/>
            <a:ext cx="1447800" cy="3124200"/>
          </a:xfrm>
          <a:prstGeom prst="ellips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nimBg="1"/>
      <p:bldP spid="410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5867400" cy="1143000"/>
          </a:xfrm>
        </p:spPr>
        <p:txBody>
          <a:bodyPr/>
          <a:lstStyle/>
          <a:p>
            <a:pPr algn="l"/>
            <a:r>
              <a:rPr lang="en-US" sz="4000"/>
              <a:t>Why is TS3 necessary?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90600"/>
            <a:ext cx="4724400" cy="3124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400"/>
              <a:t>For direct restoration projects, even places that met existing habitat requirements had poor success</a:t>
            </a:r>
          </a:p>
          <a:p>
            <a:pPr>
              <a:lnSpc>
                <a:spcPct val="90000"/>
              </a:lnSpc>
            </a:pPr>
            <a:r>
              <a:rPr lang="en-US" sz="2400"/>
              <a:t>The Watershed Model (version 5.3) did not adequately estimate observed SAV abundances in calibration runs using existing HRs</a:t>
            </a:r>
          </a:p>
        </p:txBody>
      </p:sp>
      <p:pic>
        <p:nvPicPr>
          <p:cNvPr id="21508" name="Picture 6" descr="sav boat with seed sprayer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0"/>
            <a:ext cx="35814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7" descr="MyrtlePoint_test_plots_8_1exposed_rhizom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095500"/>
            <a:ext cx="3581400" cy="2686050"/>
          </a:xfrm>
          <a:prstGeom prst="rect">
            <a:avLst/>
          </a:prstGeom>
          <a:noFill/>
        </p:spPr>
      </p:pic>
      <p:pic>
        <p:nvPicPr>
          <p:cNvPr id="6152" name="Picture 8" descr="sav_simulati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4119563"/>
            <a:ext cx="3652838" cy="2738437"/>
          </a:xfrm>
          <a:prstGeom prst="rect">
            <a:avLst/>
          </a:prstGeom>
          <a:noFill/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1965325" y="6437313"/>
            <a:ext cx="1428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Cerco, 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Pertinent conclusions from STAC review of SAV restoration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</a:pPr>
            <a:r>
              <a:rPr lang="en-US"/>
              <a:t>Evaluate extremes of temperature and clarity rather than just average conditions; </a:t>
            </a:r>
          </a:p>
          <a:p>
            <a:pPr marL="609600" indent="-609600">
              <a:lnSpc>
                <a:spcPct val="90000"/>
              </a:lnSpc>
            </a:pPr>
            <a:r>
              <a:rPr lang="en-US"/>
              <a:t>Consider the interacting effects of multiple stressors (particularly temperature, clarity and salinity) and temporal dynamics and sequencing</a:t>
            </a:r>
          </a:p>
          <a:p>
            <a:pPr marL="609600" indent="-609600">
              <a:lnSpc>
                <a:spcPct val="90000"/>
              </a:lnSpc>
            </a:pPr>
            <a:r>
              <a:rPr lang="en-US"/>
              <a:t>Develop SAV restoration strategies that are responsive to climate change</a:t>
            </a:r>
          </a:p>
          <a:p>
            <a:pPr marL="609600" indent="-609600">
              <a:lnSpc>
                <a:spcPct val="90000"/>
              </a:lnSpc>
            </a:pPr>
            <a:endParaRPr lang="en-US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Pertinent From STAC Review of SAV module of the Model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SAV potential: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A. Improve model relationships between TSS (particle size, organic content, etc.) and epiphyte loads (biofouling, periphyton).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B. Test the ability of the model to duplicate case study areas where there have been observed improvements in habitat conditions and SAV resurgence.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C. Quantify the effects of other stressors (salinity, sediment biogeochemistry) on SAV biomass dynamics.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D. Incorporate multiple species (including non-native) potential with species-specific physiology into each SAV cell rather than generic SAV.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E. Further develop SAV to habitat feedbacks. </a:t>
            </a:r>
          </a:p>
          <a:p>
            <a:pPr>
              <a:lnSpc>
                <a:spcPct val="80000"/>
              </a:lnSpc>
            </a:pPr>
            <a:endParaRPr lang="en-US" sz="1600"/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SAV area: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A. Refine how bottom sediment properties affect species-specific SAV recruitment and survival.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B. Improve simulations of year-to-year variations in SAV species-specific recruitment potential including colonizer species.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C. Include biological disturbance components of mortality.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n-US" sz="1600"/>
              <a:t>	D. Refine relationships between SAV canopy height and SAV light requirements. </a:t>
            </a:r>
          </a:p>
          <a:p>
            <a:pPr>
              <a:lnSpc>
                <a:spcPct val="80000"/>
              </a:lnSpc>
            </a:pPr>
            <a:endParaRPr lang="en-US" sz="16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TS3 will allow us to: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47545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400"/>
              <a:t>Review current habitat requirements and water clarity standard and determine if they are stringent enough to allow for the resurgence of SAV.  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Are 13% and 22% of incident light at the plant sufficient?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Revisit ambient nitrogen, phosphorous and chlorophyll habitat requirements in relation to anticipated reductions in loadings via TMDL/WIP process, provide guidance to Water Quality Standard development</a:t>
            </a:r>
          </a:p>
          <a:p>
            <a:pPr>
              <a:lnSpc>
                <a:spcPct val="80000"/>
              </a:lnSpc>
            </a:pPr>
            <a:r>
              <a:rPr lang="en-US" sz="2400"/>
              <a:t>Improve modeling results for SAV growth in linked Watershed/Hydrodynamic Model (the Chesapeake Bay Model)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Modeling results to date have been too poor to incorporate into model runs</a:t>
            </a:r>
          </a:p>
          <a:p>
            <a:pPr>
              <a:lnSpc>
                <a:spcPct val="80000"/>
              </a:lnSpc>
            </a:pPr>
            <a:r>
              <a:rPr lang="en-US" sz="2400"/>
              <a:t>Will global change require different habitat requirements in the future?</a:t>
            </a:r>
          </a:p>
          <a:p>
            <a:pPr>
              <a:lnSpc>
                <a:spcPct val="80000"/>
              </a:lnSpc>
            </a:pPr>
            <a:endParaRPr lang="en-US"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"/>
            <a:ext cx="8229600" cy="59737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Revised/re-considered habitat requirements will improve direct SAV restoration (i.e. planting/seeding)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As recommend by STAC review of 2011</a:t>
            </a:r>
          </a:p>
          <a:p>
            <a:pPr>
              <a:lnSpc>
                <a:spcPct val="80000"/>
              </a:lnSpc>
            </a:pPr>
            <a:r>
              <a:rPr lang="en-US" sz="2800"/>
              <a:t>Revised habitat requirements will provide greater explanatory power when preparing SAV information for managers and the public (i.e. Bay Barometer, report cards etc.)</a:t>
            </a:r>
          </a:p>
          <a:p>
            <a:pPr>
              <a:lnSpc>
                <a:spcPct val="80000"/>
              </a:lnSpc>
            </a:pPr>
            <a:r>
              <a:rPr lang="en-US" sz="2800"/>
              <a:t>Use ecosystem services evaluation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Evaluate effectiveness of TMDL/WIP process relative to SAV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Quantifying water quality feedbacks due to SAV to allow Chesapeake Bay Model to account for water quality improvement as SAV is restored (currently not a component of the Model)</a:t>
            </a:r>
          </a:p>
          <a:p>
            <a:pPr lvl="1">
              <a:lnSpc>
                <a:spcPct val="80000"/>
              </a:lnSpc>
            </a:pPr>
            <a:r>
              <a:rPr lang="en-US" sz="2400"/>
              <a:t>Determine economic value of SAV for management and public informational products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 to be addressed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</a:pPr>
            <a:r>
              <a:rPr lang="en-US" sz="1600"/>
              <a:t>SAV Restoration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SAV habitat requirements (light, sediments, waves)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Habitat criteria for established versus restored SAV beds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Impact of pioneer species on SAV resurgence/restoration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Feedbacks and resilience of SAV populations (genetics) and communities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Large versus small scale restoration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Shoreline hardening effects on SAV</a:t>
            </a:r>
          </a:p>
          <a:p>
            <a:pPr marL="609600" indent="-609600">
              <a:lnSpc>
                <a:spcPct val="80000"/>
              </a:lnSpc>
            </a:pPr>
            <a:r>
              <a:rPr lang="en-US" sz="1600"/>
              <a:t>Global change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Temperature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Sea level rise,  coastal erosion and sustainable shorelines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CO2 levels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Precipitation (variable river flow) and global dimming (incident light)</a:t>
            </a:r>
          </a:p>
          <a:p>
            <a:pPr marL="609600" indent="-609600">
              <a:lnSpc>
                <a:spcPct val="80000"/>
              </a:lnSpc>
            </a:pPr>
            <a:r>
              <a:rPr lang="en-US" sz="1600"/>
              <a:t>Ecosystem services provided by SAV in Chesapeake Bay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Ecological functions of SAV (interactions with fisheries, nutrient uptake, carbon sequestration, wave/resuspension reduction, habitat value, improving habitats for other species, water quality challenges (i.e. DO improvements)</a:t>
            </a:r>
          </a:p>
          <a:p>
            <a:pPr marL="990600" lvl="1" indent="-533400">
              <a:lnSpc>
                <a:spcPct val="80000"/>
              </a:lnSpc>
            </a:pPr>
            <a:r>
              <a:rPr lang="en-US" sz="1400"/>
              <a:t>Economic impact of SAV serving the above functions</a:t>
            </a:r>
          </a:p>
          <a:p>
            <a:pPr marL="609600" indent="-609600">
              <a:lnSpc>
                <a:spcPct val="80000"/>
              </a:lnSpc>
            </a:pPr>
            <a:r>
              <a:rPr lang="en-US" sz="1600"/>
              <a:t>Identification of knowledge gaps in SAV research, restoration and management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567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Arial</vt:lpstr>
      <vt:lpstr>Default Design</vt:lpstr>
      <vt:lpstr>SAV Habitat Requirements and Restoration Targets: Technical Synthesis III </vt:lpstr>
      <vt:lpstr>A brief history</vt:lpstr>
      <vt:lpstr>Summary of TS1 and TS2 Habitat Requirements</vt:lpstr>
      <vt:lpstr>Why is TS3 necessary?</vt:lpstr>
      <vt:lpstr>Pertinent conclusions from STAC review of SAV restoration</vt:lpstr>
      <vt:lpstr>Pertinent From STAC Review of SAV module of the Model</vt:lpstr>
      <vt:lpstr>TS3 will allow us to:</vt:lpstr>
      <vt:lpstr>Slide 8</vt:lpstr>
      <vt:lpstr>Topics to be addressed</vt:lpstr>
      <vt:lpstr>Slide 10</vt:lpstr>
    </vt:vector>
  </TitlesOfParts>
  <Company>DNR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SAV Habitat Requirements and Restoration Targets: Technical Synthesis III </dc:title>
  <dc:creator>Lee Karrh</dc:creator>
  <cp:lastModifiedBy>hmartin</cp:lastModifiedBy>
  <cp:revision>5</cp:revision>
  <dcterms:created xsi:type="dcterms:W3CDTF">2013-06-10T13:09:01Z</dcterms:created>
  <dcterms:modified xsi:type="dcterms:W3CDTF">2013-06-25T15:09:25Z</dcterms:modified>
</cp:coreProperties>
</file>