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0" r:id="rId4"/>
    <p:sldId id="283" r:id="rId5"/>
    <p:sldId id="284" r:id="rId6"/>
    <p:sldId id="285" r:id="rId7"/>
    <p:sldId id="286" r:id="rId8"/>
    <p:sldId id="288" r:id="rId9"/>
    <p:sldId id="289" r:id="rId10"/>
    <p:sldId id="291" r:id="rId11"/>
    <p:sldId id="287" r:id="rId12"/>
    <p:sldId id="290" r:id="rId13"/>
    <p:sldId id="277" r:id="rId14"/>
    <p:sldId id="292" r:id="rId1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BDBA"/>
    <a:srgbClr val="82E97D"/>
    <a:srgbClr val="6BACB5"/>
    <a:srgbClr val="86BC97"/>
    <a:srgbClr val="589E6E"/>
    <a:srgbClr val="D5BC75"/>
    <a:srgbClr val="156C48"/>
    <a:srgbClr val="187E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899" autoAdjust="0"/>
  </p:normalViewPr>
  <p:slideViewPr>
    <p:cSldViewPr>
      <p:cViewPr varScale="1">
        <p:scale>
          <a:sx n="91" d="100"/>
          <a:sy n="91" d="100"/>
        </p:scale>
        <p:origin x="5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6B199E9-4EC5-40DF-BC25-7F6841699DED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003BD0E4-AA8F-44BB-A162-EE534573EF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97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BD0E4-AA8F-44BB-A162-EE534573EF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6A9AC-0A3C-41A6-8EFD-8A17D078B92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35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BD0E4-AA8F-44BB-A162-EE534573EF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BD0E4-AA8F-44BB-A162-EE534573EF8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BD0E4-AA8F-44BB-A162-EE534573EF8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814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BD0E4-AA8F-44BB-A162-EE534573EF8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79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BD0E4-AA8F-44BB-A162-EE534573EF8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47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BD0E4-AA8F-44BB-A162-EE534573EF8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089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BD0E4-AA8F-44BB-A162-EE534573EF8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643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BD0E4-AA8F-44BB-A162-EE534573EF8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34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3200" b="1">
                <a:solidFill>
                  <a:srgbClr val="156C48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MDELogo_Horizontal_GreenTex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199595" y="457201"/>
            <a:ext cx="2744811" cy="109330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-685800" y="1066800"/>
            <a:ext cx="3733800" cy="0"/>
          </a:xfrm>
          <a:prstGeom prst="line">
            <a:avLst/>
          </a:prstGeom>
          <a:ln w="28575">
            <a:solidFill>
              <a:srgbClr val="187E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6019800" y="1053545"/>
            <a:ext cx="3695700" cy="13255"/>
          </a:xfrm>
          <a:prstGeom prst="line">
            <a:avLst/>
          </a:prstGeom>
          <a:ln w="28575">
            <a:solidFill>
              <a:srgbClr val="187E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0" y="6477000"/>
            <a:ext cx="9448800" cy="0"/>
          </a:xfrm>
          <a:prstGeom prst="line">
            <a:avLst/>
          </a:prstGeom>
          <a:ln w="28575">
            <a:solidFill>
              <a:srgbClr val="187E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FEB620-0B2C-4CCB-9552-26D748FF9ACD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511BC0-DE0C-4474-870B-ED1A0CCEE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FEB620-0B2C-4CCB-9552-26D748FF9ACD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511BC0-DE0C-4474-870B-ED1A0CCEEB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>
            <a:normAutofit/>
          </a:bodyPr>
          <a:lstStyle>
            <a:lvl1pPr algn="l">
              <a:defRPr sz="3600" b="0">
                <a:solidFill>
                  <a:srgbClr val="156C48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 userDrawn="1"/>
        </p:nvCxnSpPr>
        <p:spPr>
          <a:xfrm>
            <a:off x="0" y="3352800"/>
            <a:ext cx="1295400" cy="0"/>
          </a:xfrm>
          <a:prstGeom prst="line">
            <a:avLst/>
          </a:prstGeom>
          <a:ln w="28575">
            <a:solidFill>
              <a:srgbClr val="187E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solidFill>
                  <a:srgbClr val="156C48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 descr="MDELogo_Symbo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000" y="2819400"/>
            <a:ext cx="990606" cy="9906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3352800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273050"/>
            <a:ext cx="4648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62200"/>
            <a:ext cx="3352800" cy="3763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8" name="Picture 7" descr="MDELogo_Symbo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0" y="304800"/>
            <a:ext cx="838206" cy="838206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457200" y="1295400"/>
            <a:ext cx="3352800" cy="0"/>
          </a:xfrm>
          <a:prstGeom prst="line">
            <a:avLst/>
          </a:prstGeom>
          <a:ln w="28575">
            <a:solidFill>
              <a:srgbClr val="187E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 descr="MDELogo_Symbo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57200" y="381000"/>
            <a:ext cx="838206" cy="838206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457200" y="1371600"/>
            <a:ext cx="8305800" cy="0"/>
          </a:xfrm>
          <a:prstGeom prst="line">
            <a:avLst/>
          </a:prstGeom>
          <a:ln w="28575">
            <a:solidFill>
              <a:srgbClr val="187E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 userDrawn="1"/>
        </p:nvSpPr>
        <p:spPr>
          <a:xfrm>
            <a:off x="8153400" y="6248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B9394F5-EBF5-49DD-AF6B-05105CAE1A07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156C4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619251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Maryland’s Draft Phase III WIP</a:t>
            </a:r>
            <a:br>
              <a:rPr lang="en-US" sz="4400" dirty="0" smtClean="0"/>
            </a:br>
            <a:r>
              <a:rPr lang="en-US" sz="4400" dirty="0" smtClean="0"/>
              <a:t>for the Chesapeake Bay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June 2019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Presentation to LGAC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Regional meetings</a:t>
            </a:r>
          </a:p>
          <a:p>
            <a:r>
              <a:rPr lang="en-US" dirty="0" smtClean="0"/>
              <a:t>Webinars</a:t>
            </a:r>
          </a:p>
          <a:p>
            <a:r>
              <a:rPr lang="en-US" dirty="0" smtClean="0"/>
              <a:t>Meetings with 23 Soil </a:t>
            </a:r>
            <a:r>
              <a:rPr lang="en-US" dirty="0"/>
              <a:t>C</a:t>
            </a:r>
            <a:r>
              <a:rPr lang="en-US" dirty="0" smtClean="0"/>
              <a:t>onservation Districts</a:t>
            </a:r>
          </a:p>
          <a:p>
            <a:r>
              <a:rPr lang="en-US" dirty="0" smtClean="0"/>
              <a:t>Meetings with 24 county public works &amp; planning</a:t>
            </a:r>
          </a:p>
          <a:p>
            <a:r>
              <a:rPr lang="en-US" dirty="0" smtClean="0"/>
              <a:t>Letters and emails to local elected officials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3" t="27287" r="8656" b="5454"/>
          <a:stretch/>
        </p:blipFill>
        <p:spPr>
          <a:xfrm>
            <a:off x="4343400" y="274638"/>
            <a:ext cx="45720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35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will the reductions come from?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600200"/>
            <a:ext cx="6359583" cy="4648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6157473"/>
            <a:ext cx="297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</a:rPr>
              <a:t>*Phase III WIP still draft at this time</a:t>
            </a:r>
            <a:endParaRPr lang="en-US" sz="10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72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Should be sufficient to achieve target</a:t>
            </a:r>
          </a:p>
          <a:p>
            <a:pPr lvl="1"/>
            <a:r>
              <a:rPr lang="en-US" dirty="0" smtClean="0"/>
              <a:t>Federal funding must be maintained</a:t>
            </a:r>
          </a:p>
          <a:p>
            <a:pPr lvl="2"/>
            <a:r>
              <a:rPr lang="en-US" dirty="0"/>
              <a:t>Farm Bill </a:t>
            </a:r>
          </a:p>
          <a:p>
            <a:pPr lvl="2"/>
            <a:r>
              <a:rPr lang="en-US" dirty="0"/>
              <a:t>Drinking Water Revolving </a:t>
            </a:r>
            <a:r>
              <a:rPr lang="en-US" dirty="0" smtClean="0"/>
              <a:t>Loans</a:t>
            </a:r>
            <a:endParaRPr lang="en-US" dirty="0"/>
          </a:p>
          <a:p>
            <a:pPr lvl="2"/>
            <a:r>
              <a:rPr lang="en-US" dirty="0" smtClean="0"/>
              <a:t>Water Quality </a:t>
            </a:r>
            <a:r>
              <a:rPr lang="en-US" dirty="0"/>
              <a:t>Revolving </a:t>
            </a:r>
            <a:r>
              <a:rPr lang="en-US" dirty="0" smtClean="0"/>
              <a:t>Loans</a:t>
            </a:r>
            <a:endParaRPr lang="en-US" dirty="0"/>
          </a:p>
          <a:p>
            <a:pPr lvl="2"/>
            <a:r>
              <a:rPr lang="en-US" dirty="0"/>
              <a:t>EPA Grants (106, CBRAP, CBIG, 319, </a:t>
            </a:r>
            <a:r>
              <a:rPr lang="en-US" dirty="0" smtClean="0"/>
              <a:t>etc.)</a:t>
            </a:r>
          </a:p>
          <a:p>
            <a:pPr lvl="1"/>
            <a:r>
              <a:rPr lang="en-US" dirty="0" smtClean="0"/>
              <a:t>Maryland examples</a:t>
            </a:r>
            <a:endParaRPr lang="en-US" dirty="0"/>
          </a:p>
          <a:p>
            <a:pPr lvl="2"/>
            <a:r>
              <a:rPr lang="en-US" dirty="0"/>
              <a:t>Chesapeake and Atlantic Coastal Bays </a:t>
            </a:r>
            <a:r>
              <a:rPr lang="en-US" dirty="0" smtClean="0"/>
              <a:t>Trust </a:t>
            </a:r>
            <a:r>
              <a:rPr lang="en-US" dirty="0"/>
              <a:t>Fund</a:t>
            </a:r>
          </a:p>
          <a:p>
            <a:pPr lvl="2"/>
            <a:r>
              <a:rPr lang="en-US" dirty="0"/>
              <a:t>Program Open Space</a:t>
            </a:r>
          </a:p>
          <a:p>
            <a:pPr lvl="2"/>
            <a:r>
              <a:rPr lang="en-US" dirty="0"/>
              <a:t>Bay Restoration Fund</a:t>
            </a:r>
          </a:p>
          <a:p>
            <a:pPr lvl="2"/>
            <a:r>
              <a:rPr lang="en-US" dirty="0"/>
              <a:t>Maryland Agricultural Cost </a:t>
            </a:r>
            <a:r>
              <a:rPr lang="en-US" dirty="0" smtClean="0"/>
              <a:t>Share</a:t>
            </a:r>
          </a:p>
          <a:p>
            <a:pPr lvl="1"/>
            <a:r>
              <a:rPr lang="en-US" dirty="0" smtClean="0"/>
              <a:t>Significant </a:t>
            </a:r>
            <a:r>
              <a:rPr lang="en-US" dirty="0"/>
              <a:t>local funding</a:t>
            </a:r>
          </a:p>
          <a:p>
            <a:pPr lvl="2"/>
            <a:r>
              <a:rPr lang="en-US" dirty="0" smtClean="0"/>
              <a:t>Especially for </a:t>
            </a:r>
            <a:r>
              <a:rPr lang="en-US" dirty="0" err="1" smtClean="0"/>
              <a:t>stormwater</a:t>
            </a:r>
            <a:r>
              <a:rPr lang="en-US" dirty="0" smtClean="0"/>
              <a:t> management and restoration</a:t>
            </a:r>
          </a:p>
          <a:p>
            <a:r>
              <a:rPr lang="en-US" dirty="0" smtClean="0"/>
              <a:t>Costs </a:t>
            </a:r>
            <a:r>
              <a:rPr lang="en-US" dirty="0"/>
              <a:t>and gaps </a:t>
            </a:r>
            <a:r>
              <a:rPr lang="en-US" dirty="0" smtClean="0"/>
              <a:t>evaluated </a:t>
            </a:r>
            <a:r>
              <a:rPr lang="en-US" dirty="0"/>
              <a:t>annually and </a:t>
            </a:r>
            <a:r>
              <a:rPr lang="en-US" dirty="0" smtClean="0"/>
              <a:t>reported </a:t>
            </a:r>
            <a:r>
              <a:rPr lang="en-US" dirty="0"/>
              <a:t>to </a:t>
            </a:r>
            <a:r>
              <a:rPr lang="en-US" dirty="0" smtClean="0"/>
              <a:t>Maryland </a:t>
            </a:r>
            <a:r>
              <a:rPr lang="en-US" dirty="0"/>
              <a:t>General </a:t>
            </a:r>
            <a:r>
              <a:rPr lang="en-US" dirty="0" smtClean="0"/>
              <a:t>Assembly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1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III WIP Challenges/Opportunities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Climate </a:t>
            </a:r>
            <a:r>
              <a:rPr lang="en-US" dirty="0"/>
              <a:t>c</a:t>
            </a:r>
            <a:r>
              <a:rPr lang="en-US" dirty="0" smtClean="0"/>
              <a:t>hange </a:t>
            </a:r>
            <a:r>
              <a:rPr lang="en-US" dirty="0"/>
              <a:t>i</a:t>
            </a:r>
            <a:r>
              <a:rPr lang="en-US" dirty="0" smtClean="0"/>
              <a:t>mpacts to Bay restoration</a:t>
            </a:r>
          </a:p>
          <a:p>
            <a:r>
              <a:rPr lang="en-US" dirty="0" smtClean="0"/>
              <a:t>Accounting for </a:t>
            </a:r>
            <a:r>
              <a:rPr lang="en-US" dirty="0" err="1" smtClean="0"/>
              <a:t>Conowingo</a:t>
            </a:r>
            <a:r>
              <a:rPr lang="en-US" dirty="0" smtClean="0"/>
              <a:t>  </a:t>
            </a:r>
          </a:p>
          <a:p>
            <a:r>
              <a:rPr lang="en-US" dirty="0" smtClean="0"/>
              <a:t>Ensuring local </a:t>
            </a:r>
            <a:r>
              <a:rPr lang="en-US" dirty="0"/>
              <a:t>j</a:t>
            </a:r>
            <a:r>
              <a:rPr lang="en-US" dirty="0" smtClean="0"/>
              <a:t>urisdiction </a:t>
            </a:r>
            <a:r>
              <a:rPr lang="en-US" dirty="0"/>
              <a:t>c</a:t>
            </a:r>
            <a:r>
              <a:rPr lang="en-US" dirty="0" smtClean="0"/>
              <a:t>apacity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erification and maintenance</a:t>
            </a:r>
          </a:p>
          <a:p>
            <a:pPr lvl="1"/>
            <a:r>
              <a:rPr lang="en-US" dirty="0" smtClean="0"/>
              <a:t>Technical </a:t>
            </a:r>
            <a:r>
              <a:rPr lang="en-US" dirty="0" smtClean="0"/>
              <a:t>assistance, especially for</a:t>
            </a:r>
            <a:endParaRPr lang="en-US" dirty="0" smtClean="0"/>
          </a:p>
          <a:p>
            <a:pPr lvl="2"/>
            <a:r>
              <a:rPr lang="en-US" dirty="0" smtClean="0"/>
              <a:t>Agriculture </a:t>
            </a:r>
          </a:p>
          <a:p>
            <a:pPr lvl="2"/>
            <a:r>
              <a:rPr lang="en-US" dirty="0" err="1" smtClean="0"/>
              <a:t>Stormwater</a:t>
            </a:r>
            <a:r>
              <a:rPr lang="en-US" dirty="0" smtClean="0"/>
              <a:t> in </a:t>
            </a:r>
            <a:r>
              <a:rPr lang="en-US" dirty="0" smtClean="0"/>
              <a:t>rural communities</a:t>
            </a:r>
            <a:endParaRPr lang="en-US" dirty="0" smtClean="0"/>
          </a:p>
          <a:p>
            <a:pPr lvl="1"/>
            <a:endParaRPr lang="en-US" b="1" dirty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06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Maryland’s draft WIP</a:t>
            </a:r>
          </a:p>
          <a:p>
            <a:pPr lvl="1"/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bit.ly/mdwip3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kathy.stecker@maryland.gov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8542"/>
          <a:stretch/>
        </p:blipFill>
        <p:spPr>
          <a:xfrm>
            <a:off x="1905000" y="3200400"/>
            <a:ext cx="5981700" cy="190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50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Principles for Maryland’s WIP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Locally-driven</a:t>
            </a:r>
          </a:p>
          <a:p>
            <a:pPr lvl="1"/>
            <a:r>
              <a:rPr lang="en-US" dirty="0" smtClean="0"/>
              <a:t>Robust engagement process, local plans and commitments</a:t>
            </a:r>
          </a:p>
          <a:p>
            <a:pPr lvl="1"/>
            <a:r>
              <a:rPr lang="en-US" dirty="0" smtClean="0"/>
              <a:t>Co-benefits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Achievable</a:t>
            </a:r>
          </a:p>
          <a:p>
            <a:pPr lvl="1"/>
            <a:r>
              <a:rPr lang="en-US" dirty="0" smtClean="0"/>
              <a:t>Cost effective</a:t>
            </a:r>
          </a:p>
          <a:p>
            <a:pPr lvl="1"/>
            <a:r>
              <a:rPr lang="en-US" dirty="0" smtClean="0"/>
              <a:t>Builds on lessons learned in Phase I and II WIPs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Balanced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egulations and incentives</a:t>
            </a:r>
          </a:p>
          <a:p>
            <a:pPr lvl="1"/>
            <a:r>
              <a:rPr lang="en-US" dirty="0" smtClean="0"/>
              <a:t>Short-term actions and longer-term sustained efforts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Progress and Achieving the WIP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143000" y="5791200"/>
            <a:ext cx="6858000" cy="5334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Data from: P6 CAST - 2017 Progress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58674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(Maryland is </a:t>
            </a:r>
            <a:r>
              <a:rPr lang="en-US" b="1" dirty="0"/>
              <a:t>on track </a:t>
            </a:r>
            <a:r>
              <a:rPr lang="en-US" dirty="0"/>
              <a:t>to meet its phosphorus and sediment </a:t>
            </a:r>
            <a:r>
              <a:rPr lang="en-US" dirty="0" smtClean="0"/>
              <a:t>goals)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971800"/>
            <a:ext cx="137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Million pounds of nitrogen to the bay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13455"/>
            <a:ext cx="6540681" cy="408566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19800000">
            <a:off x="6950269" y="2671625"/>
            <a:ext cx="102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-9.2 M lbs</a:t>
            </a:r>
            <a:endParaRPr lang="en-US" sz="1600" b="1" dirty="0"/>
          </a:p>
        </p:txBody>
      </p:sp>
      <p:sp>
        <p:nvSpPr>
          <p:cNvPr id="33" name="Freeform 32"/>
          <p:cNvSpPr/>
          <p:nvPr/>
        </p:nvSpPr>
        <p:spPr>
          <a:xfrm>
            <a:off x="2165684" y="1684421"/>
            <a:ext cx="1203158" cy="1068404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3793958" y="2770472"/>
            <a:ext cx="1191928" cy="165233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427845" y="2936507"/>
            <a:ext cx="1983607" cy="364958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9800000">
            <a:off x="4445973" y="2336497"/>
            <a:ext cx="102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-3.9 M lbs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800000">
            <a:off x="3067720" y="1819800"/>
            <a:ext cx="969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-26 M lbs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65684" y="1417638"/>
            <a:ext cx="5835316" cy="4221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Progress and Achieving the WIP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Data from: P6 CAST - 2017 Progress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2971800"/>
            <a:ext cx="137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Million pounds of nitrogen to the bay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13455"/>
            <a:ext cx="6540681" cy="408566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19800000">
            <a:off x="6950269" y="2671625"/>
            <a:ext cx="102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-9.2 M lbs</a:t>
            </a:r>
            <a:endParaRPr lang="en-US" sz="1600" b="1" dirty="0"/>
          </a:p>
        </p:txBody>
      </p:sp>
      <p:sp>
        <p:nvSpPr>
          <p:cNvPr id="33" name="Freeform 32"/>
          <p:cNvSpPr/>
          <p:nvPr/>
        </p:nvSpPr>
        <p:spPr>
          <a:xfrm>
            <a:off x="2165684" y="1684421"/>
            <a:ext cx="1203158" cy="1068404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3793958" y="2770472"/>
            <a:ext cx="1191928" cy="165233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427845" y="2936507"/>
            <a:ext cx="1983607" cy="364958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9800000">
            <a:off x="4445973" y="2336497"/>
            <a:ext cx="102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-3.9 M lbs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800000">
            <a:off x="3067720" y="1819800"/>
            <a:ext cx="969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-26 M lbs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10526" y="1417638"/>
            <a:ext cx="3990474" cy="4221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793958" y="2667000"/>
            <a:ext cx="262594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7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Progress and Achieving the WIP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Data from: P6 CAST - 2017 Progress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2971800"/>
            <a:ext cx="137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Million pounds of nitrogen to the bay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13455"/>
            <a:ext cx="6540681" cy="408566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19800000">
            <a:off x="6950269" y="2671625"/>
            <a:ext cx="102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-9.2 M lbs</a:t>
            </a:r>
            <a:endParaRPr lang="en-US" sz="1600" b="1" dirty="0"/>
          </a:p>
        </p:txBody>
      </p:sp>
      <p:sp>
        <p:nvSpPr>
          <p:cNvPr id="33" name="Freeform 32"/>
          <p:cNvSpPr/>
          <p:nvPr/>
        </p:nvSpPr>
        <p:spPr>
          <a:xfrm>
            <a:off x="2165684" y="1684421"/>
            <a:ext cx="1203158" cy="1068404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3793958" y="2770472"/>
            <a:ext cx="1191928" cy="165233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427845" y="2936507"/>
            <a:ext cx="1983607" cy="364958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9800000">
            <a:off x="4445973" y="2336497"/>
            <a:ext cx="102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-3.9 M lbs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800000">
            <a:off x="3067720" y="1819800"/>
            <a:ext cx="969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-26 M lbs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27844" y="1417638"/>
            <a:ext cx="2573155" cy="4221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4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Progress and Achieving the WIP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Data from: P6 CAST - 2017 Progress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2971800"/>
            <a:ext cx="137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Million pounds of nitrogen to the bay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13455"/>
            <a:ext cx="6540681" cy="408566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19800000">
            <a:off x="6950269" y="2671625"/>
            <a:ext cx="102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-9.2 M lbs</a:t>
            </a:r>
            <a:endParaRPr lang="en-US" sz="1600" b="1" dirty="0"/>
          </a:p>
        </p:txBody>
      </p:sp>
      <p:sp>
        <p:nvSpPr>
          <p:cNvPr id="33" name="Freeform 32"/>
          <p:cNvSpPr/>
          <p:nvPr/>
        </p:nvSpPr>
        <p:spPr>
          <a:xfrm>
            <a:off x="2165684" y="1684421"/>
            <a:ext cx="1203158" cy="1068404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3793958" y="2770472"/>
            <a:ext cx="1191928" cy="165233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427845" y="2936507"/>
            <a:ext cx="1983607" cy="364958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9800000">
            <a:off x="4445973" y="2336497"/>
            <a:ext cx="102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-3.9 M lbs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800000">
            <a:off x="3067720" y="1819800"/>
            <a:ext cx="969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-26 M lbs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10399" y="1417638"/>
            <a:ext cx="990600" cy="4221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427845" y="2770472"/>
            <a:ext cx="1658755" cy="4299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34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Progress and Achieving the WIP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Data from: P6 CAST - 2017 Progress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2971800"/>
            <a:ext cx="137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Million pounds of nitrogen to the bay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13455"/>
            <a:ext cx="6540681" cy="408566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19800000">
            <a:off x="6950269" y="2671625"/>
            <a:ext cx="102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-9.2 M lbs</a:t>
            </a:r>
            <a:endParaRPr lang="en-US" sz="1600" b="1" dirty="0"/>
          </a:p>
        </p:txBody>
      </p:sp>
      <p:sp>
        <p:nvSpPr>
          <p:cNvPr id="33" name="Freeform 32"/>
          <p:cNvSpPr/>
          <p:nvPr/>
        </p:nvSpPr>
        <p:spPr>
          <a:xfrm>
            <a:off x="2165684" y="1684421"/>
            <a:ext cx="1203158" cy="1068404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3793958" y="2770472"/>
            <a:ext cx="1191928" cy="165233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427845" y="2936507"/>
            <a:ext cx="1983607" cy="364958"/>
          </a:xfrm>
          <a:custGeom>
            <a:avLst/>
            <a:gdLst>
              <a:gd name="connsiteX0" fmla="*/ 0 w 1174282"/>
              <a:gd name="connsiteY0" fmla="*/ 0 h 1078029"/>
              <a:gd name="connsiteX1" fmla="*/ 721895 w 1174282"/>
              <a:gd name="connsiteY1" fmla="*/ 279132 h 1078029"/>
              <a:gd name="connsiteX2" fmla="*/ 1174282 w 1174282"/>
              <a:gd name="connsiteY2" fmla="*/ 1078029 h 107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4282" h="1078029">
                <a:moveTo>
                  <a:pt x="0" y="0"/>
                </a:moveTo>
                <a:cubicBezTo>
                  <a:pt x="263090" y="49730"/>
                  <a:pt x="526181" y="99461"/>
                  <a:pt x="721895" y="279132"/>
                </a:cubicBezTo>
                <a:cubicBezTo>
                  <a:pt x="917609" y="458803"/>
                  <a:pt x="1045945" y="768416"/>
                  <a:pt x="1174282" y="1078029"/>
                </a:cubicBezTo>
              </a:path>
            </a:pathLst>
          </a:cu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9800000">
            <a:off x="4445973" y="2336497"/>
            <a:ext cx="102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-3.9 M lbs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800000">
            <a:off x="3067720" y="1819800"/>
            <a:ext cx="969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-26 M lbs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32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was the WIP developed?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Wastewater</a:t>
            </a:r>
          </a:p>
          <a:p>
            <a:pPr marL="914400" lvl="1" indent="-398463"/>
            <a:r>
              <a:rPr lang="en-US" dirty="0" smtClean="0"/>
              <a:t>Review current wastewater performance</a:t>
            </a:r>
          </a:p>
          <a:p>
            <a:pPr marL="914400" lvl="1" indent="-398463"/>
            <a:r>
              <a:rPr lang="en-US" dirty="0" smtClean="0"/>
              <a:t>Continue to o</a:t>
            </a:r>
            <a:r>
              <a:rPr lang="en-US" dirty="0" smtClean="0"/>
              <a:t>ffer </a:t>
            </a:r>
            <a:r>
              <a:rPr lang="en-US" dirty="0" smtClean="0"/>
              <a:t>incentives to achieve and maintain low nitrogen concentrations</a:t>
            </a:r>
          </a:p>
          <a:p>
            <a:r>
              <a:rPr lang="en-US" dirty="0" smtClean="0"/>
              <a:t>Agriculture</a:t>
            </a:r>
          </a:p>
          <a:p>
            <a:pPr marL="914400" lvl="1" indent="-398463"/>
            <a:r>
              <a:rPr lang="en-US" dirty="0" smtClean="0"/>
              <a:t>Meet with each Soil Conservation District</a:t>
            </a:r>
          </a:p>
          <a:p>
            <a:pPr marL="1314450" lvl="2" indent="-398463"/>
            <a:r>
              <a:rPr lang="en-US" dirty="0" smtClean="0"/>
              <a:t>Establish goals</a:t>
            </a:r>
            <a:r>
              <a:rPr lang="en-US" dirty="0" smtClean="0"/>
              <a:t> for specific practices</a:t>
            </a:r>
          </a:p>
        </p:txBody>
      </p:sp>
    </p:spTree>
    <p:extLst>
      <p:ext uri="{BB962C8B-B14F-4D97-AF65-F5344CB8AC3E}">
        <p14:creationId xmlns:p14="http://schemas.microsoft.com/office/powerpoint/2010/main" val="5220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was the WIP developed?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Stormwater</a:t>
            </a:r>
            <a:endParaRPr lang="en-US" dirty="0" smtClean="0"/>
          </a:p>
          <a:p>
            <a:pPr marL="914400" lvl="1" indent="-398463"/>
            <a:r>
              <a:rPr lang="en-US" dirty="0"/>
              <a:t>Incorporate restoration requirements into </a:t>
            </a:r>
            <a:r>
              <a:rPr lang="en-US" dirty="0" smtClean="0"/>
              <a:t>WIP</a:t>
            </a:r>
            <a:r>
              <a:rPr lang="en-US" dirty="0"/>
              <a:t> </a:t>
            </a:r>
          </a:p>
          <a:p>
            <a:pPr marL="914400" lvl="1" indent="-398463"/>
            <a:r>
              <a:rPr lang="en-US" dirty="0" smtClean="0"/>
              <a:t>Compliance with permit = compliance with WIP</a:t>
            </a:r>
          </a:p>
          <a:p>
            <a:pPr marL="914400" lvl="1" indent="-398463"/>
            <a:r>
              <a:rPr lang="en-US" dirty="0" smtClean="0"/>
              <a:t>Pace of implementation </a:t>
            </a:r>
            <a:r>
              <a:rPr lang="en-US" dirty="0" smtClean="0"/>
              <a:t>in line with growth</a:t>
            </a:r>
            <a:endParaRPr lang="en-US" dirty="0" smtClean="0"/>
          </a:p>
          <a:p>
            <a:pPr marL="914400" lvl="1" indent="-398463"/>
            <a:r>
              <a:rPr lang="en-US" dirty="0"/>
              <a:t>N</a:t>
            </a:r>
            <a:r>
              <a:rPr lang="en-US" dirty="0" smtClean="0"/>
              <a:t>ot as cost-effective as wastewater and agriculture practices</a:t>
            </a:r>
          </a:p>
          <a:p>
            <a:pPr marL="914400" lvl="1" indent="-398463"/>
            <a:r>
              <a:rPr lang="en-US" dirty="0" smtClean="0"/>
              <a:t>Co-benefits like flood mitigation</a:t>
            </a:r>
            <a:endParaRPr lang="en-US" dirty="0" smtClean="0"/>
          </a:p>
          <a:p>
            <a:r>
              <a:rPr lang="en-US" dirty="0" err="1" smtClean="0"/>
              <a:t>Septics</a:t>
            </a:r>
            <a:endParaRPr lang="en-US" dirty="0" smtClean="0"/>
          </a:p>
          <a:p>
            <a:pPr marL="914400" lvl="1" indent="-398463"/>
            <a:r>
              <a:rPr lang="en-US" dirty="0" smtClean="0"/>
              <a:t>No net reduction expected – hold the line</a:t>
            </a:r>
          </a:p>
          <a:p>
            <a:pPr marL="914400" lvl="1" indent="-398463"/>
            <a:r>
              <a:rPr lang="en-US" dirty="0" smtClean="0"/>
              <a:t>This source is very small -- ~6% of total</a:t>
            </a:r>
          </a:p>
          <a:p>
            <a:pPr marL="914400" lvl="1" indent="-398463"/>
            <a:r>
              <a:rPr lang="en-US" dirty="0" smtClean="0"/>
              <a:t>Focus on local priorities – drinking water, shellfish, swimming,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05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12929</TotalTime>
  <Words>399</Words>
  <Application>Microsoft Office PowerPoint</Application>
  <PresentationFormat>On-screen Show (4:3)</PresentationFormat>
  <Paragraphs>113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Maryland’s Draft Phase III WIP for the Chesapeake Bay</vt:lpstr>
      <vt:lpstr>Principles for Maryland’s WIP</vt:lpstr>
      <vt:lpstr>Current Progress and Achieving the WIP</vt:lpstr>
      <vt:lpstr>Current Progress and Achieving the WIP</vt:lpstr>
      <vt:lpstr>Current Progress and Achieving the WIP</vt:lpstr>
      <vt:lpstr>Current Progress and Achieving the WIP</vt:lpstr>
      <vt:lpstr>Current Progress and Achieving the WIP</vt:lpstr>
      <vt:lpstr>How was the WIP developed? </vt:lpstr>
      <vt:lpstr>How was the WIP developed? </vt:lpstr>
      <vt:lpstr>Engagement</vt:lpstr>
      <vt:lpstr>Where will the reductions come from?</vt:lpstr>
      <vt:lpstr>Funding</vt:lpstr>
      <vt:lpstr>Phase III WIP Challenges/Opportunities</vt:lpstr>
      <vt:lpstr>For More Information</vt:lpstr>
    </vt:vector>
  </TitlesOfParts>
  <Company>MDE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sal</dc:creator>
  <cp:lastModifiedBy>Windows User</cp:lastModifiedBy>
  <cp:revision>80</cp:revision>
  <dcterms:created xsi:type="dcterms:W3CDTF">2016-02-09T19:50:36Z</dcterms:created>
  <dcterms:modified xsi:type="dcterms:W3CDTF">2019-05-30T15:48:48Z</dcterms:modified>
</cp:coreProperties>
</file>