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1"/>
  </p:notesMasterIdLst>
  <p:sldIdLst>
    <p:sldId id="256" r:id="rId5"/>
    <p:sldId id="311" r:id="rId6"/>
    <p:sldId id="303" r:id="rId7"/>
    <p:sldId id="312" r:id="rId8"/>
    <p:sldId id="313" r:id="rId9"/>
    <p:sldId id="28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na Isman" initials="BI" lastIdx="2" clrIdx="0"/>
  <p:cmAuthor id="1" name="Larry" initials="LB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8A2"/>
    <a:srgbClr val="0F0FCB"/>
    <a:srgbClr val="EA0000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2269" autoAdjust="0"/>
  </p:normalViewPr>
  <p:slideViewPr>
    <p:cSldViewPr>
      <p:cViewPr varScale="1">
        <p:scale>
          <a:sx n="74" d="100"/>
          <a:sy n="74" d="100"/>
        </p:scale>
        <p:origin x="12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490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B630AE3-D718-4D1D-935E-1990F0F93317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33C711A-CD84-4F54-A9DB-7BB2019412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0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055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43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43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4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43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C711A-CD84-4F54-A9DB-7BB20194127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4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ED1-1FCA-440B-BC47-3EB27C763FED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05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8713D-1C2D-4F6B-9A3E-3994948AAD8D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1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E104-CF53-4123-81EB-A724C2BFD9B8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89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7A50-0F66-4392-B71B-BF2CB1FE3E51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5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0737-AE5B-4138-8EA7-DDE6CD7907E8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DF84-5739-4FCF-8854-7BEB1ADDBAA4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4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AFD1-CD54-4282-927A-6AB8BB9D0E2A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1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9B04-C476-45A4-9B4C-49224ECCC289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1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E272B-56C5-45DA-94E0-B1ABD9A8DE4E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2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710-5948-4DB2-96DF-B8D10F85892F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8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49AF-2E38-463F-9687-307A4BF139A1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2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8DA60-4874-41CB-BA40-562B787D2022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National Academy of Public Administration-Internal Use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C3532-EE4B-4EE8-99FF-B6B14DF9AF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6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:%20https:/docs.google.com/forms/d/e/1FAIpQLSfs9--GU3C_oC3P8qLYqqg1Tw59J_IXYpH7fj1ZUhKu9d2l5w/viewform#respons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tognetti@napawash.o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://www.napawash.org/" TargetMode="External"/><Relationship Id="rId4" Type="http://schemas.openxmlformats.org/officeDocument/2006/relationships/hyperlink" Target="mailto:bisman@napawash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153400" cy="2133600"/>
          </a:xfr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/>
            </a:r>
            <a:br>
              <a:rPr lang="en-US" sz="3200" b="1" dirty="0">
                <a:solidFill>
                  <a:schemeClr val="bg1"/>
                </a:solidFill>
              </a:rPr>
            </a:b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14600"/>
            <a:ext cx="8153400" cy="3810000"/>
          </a:xfr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t">
            <a:normAutofit fontScale="92500" lnSpcReduction="10000"/>
          </a:bodyPr>
          <a:lstStyle/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900" b="1" dirty="0">
                <a:solidFill>
                  <a:schemeClr val="tx1"/>
                </a:solidFill>
              </a:rPr>
              <a:t>Environmental Protection Agency</a:t>
            </a:r>
            <a:r>
              <a:rPr lang="en-US" sz="2900" dirty="0">
                <a:solidFill>
                  <a:schemeClr val="tx1"/>
                </a:solidFill>
              </a:rPr>
              <a:t/>
            </a:r>
            <a:br>
              <a:rPr lang="en-US" sz="2900" dirty="0">
                <a:solidFill>
                  <a:schemeClr val="tx1"/>
                </a:solidFill>
              </a:rPr>
            </a:br>
            <a:r>
              <a:rPr lang="en-US" sz="2900" dirty="0">
                <a:solidFill>
                  <a:schemeClr val="tx1"/>
                </a:solidFill>
              </a:rPr>
              <a:t> </a:t>
            </a:r>
            <a:r>
              <a:rPr lang="en-US" sz="2900" b="1" dirty="0">
                <a:solidFill>
                  <a:schemeClr val="tx1"/>
                </a:solidFill>
              </a:rPr>
              <a:t>Development of Community Affordability  Framework For Water and Wastewater Projects</a:t>
            </a:r>
          </a:p>
          <a:p>
            <a:endParaRPr lang="en-US" sz="2000" dirty="0"/>
          </a:p>
          <a:p>
            <a:r>
              <a:rPr lang="en-US" sz="2900" dirty="0">
                <a:solidFill>
                  <a:schemeClr val="tx1"/>
                </a:solidFill>
              </a:rPr>
              <a:t>National Academy of Public Administration</a:t>
            </a:r>
          </a:p>
          <a:p>
            <a:endParaRPr lang="en-US" sz="2900" dirty="0">
              <a:solidFill>
                <a:schemeClr val="tx1"/>
              </a:solidFill>
            </a:endParaRPr>
          </a:p>
          <a:p>
            <a:r>
              <a:rPr lang="en-US" sz="2000" i="1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 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4" descr="NAPA_Logo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21502"/>
            <a:ext cx="21336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Environmental_Protection_Agenc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837" y="4966953"/>
            <a:ext cx="1347563" cy="13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Image result for national league of citi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40" y="609600"/>
            <a:ext cx="3962400" cy="9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01229" y="1752600"/>
            <a:ext cx="3194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King George County, Virginia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March 23, 2017</a:t>
            </a:r>
          </a:p>
        </p:txBody>
      </p:sp>
    </p:spTree>
    <p:extLst>
      <p:ext uri="{BB962C8B-B14F-4D97-AF65-F5344CB8AC3E}">
        <p14:creationId xmlns:p14="http://schemas.microsoft.com/office/powerpoint/2010/main" val="249848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87552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bg1"/>
                </a:solidFill>
              </a:rPr>
              <a:t>Project Overview and Expected Outcomes From Today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648200"/>
          </a:xfrm>
        </p:spPr>
        <p:txBody>
          <a:bodyPr>
            <a:noAutofit/>
          </a:bodyPr>
          <a:lstStyle/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Who we are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NAPA is congressionally chartered, independent, and non-partisan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Professional Study Team and Panel of Expert Fellows </a:t>
            </a:r>
          </a:p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How we work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Research and analysis methodology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Timeline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Final deliverable</a:t>
            </a:r>
          </a:p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Scope of the study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EPA’s Community Affordability Framework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Integrated Planning Approach 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Role of Cost Benefit Analysis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Innovative Solutions to Help Meet CWA Water Quality Standards</a:t>
            </a:r>
          </a:p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About the Stakeholder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87552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bg1"/>
                </a:solidFill>
              </a:rPr>
              <a:t>Project Overview and Expected Outcomes From Today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8153400" cy="4648200"/>
          </a:xfrm>
        </p:spPr>
        <p:txBody>
          <a:bodyPr>
            <a:noAutofit/>
          </a:bodyPr>
          <a:lstStyle/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Why we are asking for your input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Stakeholder feedback is critical to this process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Local governments are directly impacted by Clean Water Act requirements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Each local government has its own story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We can’t do this alone!</a:t>
            </a:r>
          </a:p>
          <a:p>
            <a:pPr marL="342900" lvl="1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How you can make the most impact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Take the survey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Share the </a:t>
            </a:r>
            <a:r>
              <a:rPr lang="en-US" sz="1600" dirty="0">
                <a:solidFill>
                  <a:schemeClr val="tx1"/>
                </a:solidFill>
                <a:hlinkClick r:id="rId3" action="ppaction://hlinkfile"/>
              </a:rPr>
              <a:t>link</a:t>
            </a:r>
            <a:r>
              <a:rPr lang="en-US" sz="1600" dirty="0">
                <a:solidFill>
                  <a:schemeClr val="tx1"/>
                </a:solidFill>
              </a:rPr>
              <a:t> and encourage others to participate</a:t>
            </a:r>
            <a:endParaRPr lang="en-US" sz="2000" dirty="0">
              <a:solidFill>
                <a:schemeClr val="tx1"/>
              </a:solidFill>
            </a:endParaRP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Participate in discussion for the remainder of our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9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87552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bg1"/>
                </a:solidFill>
              </a:rPr>
              <a:t>Questions for discussion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8153400" cy="4648200"/>
          </a:xfrm>
        </p:spPr>
        <p:txBody>
          <a:bodyPr>
            <a:noAutofit/>
          </a:bodyPr>
          <a:lstStyle/>
          <a:p>
            <a:pPr marL="342900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How can we best reflect diverse impacts, constraints, competing issues of  local governments?</a:t>
            </a:r>
          </a:p>
          <a:p>
            <a:pPr marL="342900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Use of the EPA Financial Capability Assessment framework to make the case for greater flexibility in compliance schedules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Is it adequate? 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If you have used it, did you present additional information to make the case for limitations on financial capability?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How can/should it be improved?</a:t>
            </a:r>
          </a:p>
          <a:p>
            <a:pPr marL="342900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Integrated planning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If you used it, what was the scope?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What was the result? Did it change the approach or timeline for compliance?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7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87552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bg1"/>
                </a:solidFill>
              </a:rPr>
              <a:t>Questions for discussion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8153400" cy="4648200"/>
          </a:xfrm>
        </p:spPr>
        <p:txBody>
          <a:bodyPr>
            <a:noAutofit/>
          </a:bodyPr>
          <a:lstStyle/>
          <a:p>
            <a:pPr marL="342900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Innovative Solutions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Financing</a:t>
            </a:r>
          </a:p>
          <a:p>
            <a:pPr marL="1257300" lvl="3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Use of innovative approaches to financing compliance obligations</a:t>
            </a:r>
          </a:p>
          <a:p>
            <a:pPr marL="1257300" lvl="3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Barriers? What is needed to enable them? </a:t>
            </a:r>
          </a:p>
          <a:p>
            <a:pPr marL="1257300" lvl="3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Potential state or federal roles?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Green Infrastructure</a:t>
            </a:r>
          </a:p>
          <a:p>
            <a:pPr marL="1257300" lvl="3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Have you planned or implemented green infrastructure projects to reduce compliance costs?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Rate Structures and Consumer Assistance Programs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Use of Benefit-Cost Analysis?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Have you used it to make the case for alternative CWA investments?</a:t>
            </a:r>
          </a:p>
          <a:p>
            <a:pPr marL="800100" lvl="2" indent="-342900" algn="l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How?  Scope of costs and benefits considered?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44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87552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bg1"/>
                </a:solidFill>
              </a:rPr>
              <a:t>Please feel free to contact us: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7772400" cy="4648200"/>
          </a:xfrm>
        </p:spPr>
        <p:txBody>
          <a:bodyPr>
            <a:normAutofit/>
          </a:bodyPr>
          <a:lstStyle/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Sylvia Tognetti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stognetti@napawash.org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Project director: Brenna </a:t>
            </a:r>
            <a:r>
              <a:rPr lang="en-US" sz="2400" dirty="0">
                <a:solidFill>
                  <a:schemeClr val="tx1"/>
                </a:solidFill>
              </a:rPr>
              <a:t>Isman – </a:t>
            </a:r>
            <a:r>
              <a:rPr lang="en-US" sz="2400" dirty="0">
                <a:solidFill>
                  <a:schemeClr val="tx1"/>
                </a:solidFill>
                <a:hlinkClick r:id="rId4"/>
              </a:rPr>
              <a:t>bisman@napawash.org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</a:endParaRP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For more information about the </a:t>
            </a: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National Academy of Public Administration,</a:t>
            </a: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please visit our website at </a:t>
            </a:r>
            <a:r>
              <a:rPr lang="en-US" sz="2400" dirty="0">
                <a:solidFill>
                  <a:schemeClr val="tx1"/>
                </a:solidFill>
                <a:hlinkClick r:id="rId5"/>
              </a:rPr>
              <a:t>www.napawash.org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endParaRPr lang="en-US" sz="1900" dirty="0">
              <a:solidFill>
                <a:schemeClr val="tx1"/>
              </a:solidFill>
            </a:endParaRPr>
          </a:p>
          <a:p>
            <a:pPr marL="0" lvl="1" defTabSz="117475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tx1"/>
                </a:solidFill>
              </a:rPr>
              <a:t>Thank you for your time!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3532-EE4B-4EE8-99FF-B6B14DF9AFCF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4" descr="NAPA_Logo cop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312568"/>
            <a:ext cx="21336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2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E3032A336020419FA9ECEFF91807A7" ma:contentTypeVersion="0" ma:contentTypeDescription="Create a new document." ma:contentTypeScope="" ma:versionID="9c5d298e49fa089f031ea46e5541dc1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E121C5-9337-40DB-AFAF-83584C940F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C9112F-D947-4EDD-98B8-19A6518311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9D6D733-B5D1-468F-B085-32A9F2C27D9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9801</TotalTime>
  <Words>374</Words>
  <Application>Microsoft Office PowerPoint</Application>
  <PresentationFormat>On-screen Show (4:3)</PresentationFormat>
  <Paragraphs>77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 </vt:lpstr>
      <vt:lpstr>Project Overview and Expected Outcomes From Today</vt:lpstr>
      <vt:lpstr>Project Overview and Expected Outcomes From Today</vt:lpstr>
      <vt:lpstr>Questions for discussion</vt:lpstr>
      <vt:lpstr>Questions for discussion</vt:lpstr>
      <vt:lpstr>Please feel free to contact us:</vt:lpstr>
    </vt:vector>
  </TitlesOfParts>
  <Company>NAPA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Gripp</dc:creator>
  <cp:lastModifiedBy>jstarr</cp:lastModifiedBy>
  <cp:revision>587</cp:revision>
  <cp:lastPrinted>2016-10-04T16:06:41Z</cp:lastPrinted>
  <dcterms:created xsi:type="dcterms:W3CDTF">2013-10-07T18:29:12Z</dcterms:created>
  <dcterms:modified xsi:type="dcterms:W3CDTF">2017-03-22T16:04:13Z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0x01010074E3032A336020419FA9ECEFF91807A7</vt:lpwstr>
  </property>
</Properties>
</file>