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2"/>
    <p:sldMasterId id="2147483660" r:id="rId53"/>
  </p:sldMasterIdLst>
  <p:notesMasterIdLst>
    <p:notesMasterId r:id="rId83"/>
  </p:notesMasterIdLst>
  <p:sldIdLst>
    <p:sldId id="301" r:id="rId54"/>
    <p:sldId id="309" r:id="rId55"/>
    <p:sldId id="270" r:id="rId56"/>
    <p:sldId id="271" r:id="rId57"/>
    <p:sldId id="269" r:id="rId58"/>
    <p:sldId id="272" r:id="rId59"/>
    <p:sldId id="297" r:id="rId60"/>
    <p:sldId id="282" r:id="rId61"/>
    <p:sldId id="273" r:id="rId62"/>
    <p:sldId id="275" r:id="rId63"/>
    <p:sldId id="274" r:id="rId64"/>
    <p:sldId id="298" r:id="rId65"/>
    <p:sldId id="281" r:id="rId66"/>
    <p:sldId id="289" r:id="rId67"/>
    <p:sldId id="304" r:id="rId68"/>
    <p:sldId id="292" r:id="rId69"/>
    <p:sldId id="276" r:id="rId70"/>
    <p:sldId id="302" r:id="rId71"/>
    <p:sldId id="280" r:id="rId72"/>
    <p:sldId id="290" r:id="rId73"/>
    <p:sldId id="278" r:id="rId74"/>
    <p:sldId id="293" r:id="rId75"/>
    <p:sldId id="303" r:id="rId76"/>
    <p:sldId id="284" r:id="rId77"/>
    <p:sldId id="306" r:id="rId78"/>
    <p:sldId id="305" r:id="rId79"/>
    <p:sldId id="307" r:id="rId80"/>
    <p:sldId id="308" r:id="rId81"/>
    <p:sldId id="285"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therine Krikstan" initials="CK" lastIdx="2" clrIdx="0">
    <p:extLst>
      <p:ext uri="{19B8F6BF-5375-455C-9EA6-DF929625EA0E}">
        <p15:presenceInfo xmlns:p15="http://schemas.microsoft.com/office/powerpoint/2012/main" userId="a2c40c09-f384-4bb6-8911-ef7b49ec02f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23" autoAdjust="0"/>
    <p:restoredTop sz="86385"/>
  </p:normalViewPr>
  <p:slideViewPr>
    <p:cSldViewPr snapToGrid="0">
      <p:cViewPr varScale="1">
        <p:scale>
          <a:sx n="63" d="100"/>
          <a:sy n="63" d="100"/>
        </p:scale>
        <p:origin x="96"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slide" Target="slides/slide2.xml"/><Relationship Id="rId63" Type="http://schemas.openxmlformats.org/officeDocument/2006/relationships/slide" Target="slides/slide10.xml"/><Relationship Id="rId68" Type="http://schemas.openxmlformats.org/officeDocument/2006/relationships/slide" Target="slides/slide15.xml"/><Relationship Id="rId76" Type="http://schemas.openxmlformats.org/officeDocument/2006/relationships/slide" Target="slides/slide23.xml"/><Relationship Id="rId84" Type="http://schemas.openxmlformats.org/officeDocument/2006/relationships/commentAuthors" Target="commentAuthors.xml"/><Relationship Id="rId89" Type="http://schemas.microsoft.com/office/2015/10/relationships/revisionInfo" Target="revisionInfo.xml"/><Relationship Id="rId7" Type="http://schemas.openxmlformats.org/officeDocument/2006/relationships/customXml" Target="../customXml/item7.xml"/><Relationship Id="rId71"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slideMaster" Target="slideMasters/slideMaster2.xml"/><Relationship Id="rId58" Type="http://schemas.openxmlformats.org/officeDocument/2006/relationships/slide" Target="slides/slide5.xml"/><Relationship Id="rId66" Type="http://schemas.openxmlformats.org/officeDocument/2006/relationships/slide" Target="slides/slide13.xml"/><Relationship Id="rId74" Type="http://schemas.openxmlformats.org/officeDocument/2006/relationships/slide" Target="slides/slide21.xml"/><Relationship Id="rId79" Type="http://schemas.openxmlformats.org/officeDocument/2006/relationships/slide" Target="slides/slide26.xml"/><Relationship Id="rId87" Type="http://schemas.openxmlformats.org/officeDocument/2006/relationships/theme" Target="theme/theme1.xml"/><Relationship Id="rId5" Type="http://schemas.openxmlformats.org/officeDocument/2006/relationships/customXml" Target="../customXml/item5.xml"/><Relationship Id="rId61" Type="http://schemas.openxmlformats.org/officeDocument/2006/relationships/slide" Target="slides/slide8.xml"/><Relationship Id="rId82" Type="http://schemas.openxmlformats.org/officeDocument/2006/relationships/slide" Target="slides/slide29.xml"/><Relationship Id="rId19" Type="http://schemas.openxmlformats.org/officeDocument/2006/relationships/customXml" Target="../customXml/item19.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 Target="slides/slide3.xml"/><Relationship Id="rId64" Type="http://schemas.openxmlformats.org/officeDocument/2006/relationships/slide" Target="slides/slide11.xml"/><Relationship Id="rId69" Type="http://schemas.openxmlformats.org/officeDocument/2006/relationships/slide" Target="slides/slide16.xml"/><Relationship Id="rId77" Type="http://schemas.openxmlformats.org/officeDocument/2006/relationships/slide" Target="slides/slide2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9.xml"/><Relationship Id="rId80" Type="http://schemas.openxmlformats.org/officeDocument/2006/relationships/slide" Target="slides/slide27.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6.xml"/><Relationship Id="rId67" Type="http://schemas.openxmlformats.org/officeDocument/2006/relationships/slide" Target="slides/slide14.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1.xml"/><Relationship Id="rId62" Type="http://schemas.openxmlformats.org/officeDocument/2006/relationships/slide" Target="slides/slide9.xml"/><Relationship Id="rId70" Type="http://schemas.openxmlformats.org/officeDocument/2006/relationships/slide" Target="slides/slide17.xml"/><Relationship Id="rId75" Type="http://schemas.openxmlformats.org/officeDocument/2006/relationships/slide" Target="slides/slide22.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 Target="slides/slide4.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Master" Target="slideMasters/slideMaster1.xml"/><Relationship Id="rId60" Type="http://schemas.openxmlformats.org/officeDocument/2006/relationships/slide" Target="slides/slide7.xml"/><Relationship Id="rId65" Type="http://schemas.openxmlformats.org/officeDocument/2006/relationships/slide" Target="slides/slide12.xml"/><Relationship Id="rId73" Type="http://schemas.openxmlformats.org/officeDocument/2006/relationships/slide" Target="slides/slide20.xml"/><Relationship Id="rId78" Type="http://schemas.openxmlformats.org/officeDocument/2006/relationships/slide" Target="slides/slide25.xml"/><Relationship Id="rId81" Type="http://schemas.openxmlformats.org/officeDocument/2006/relationships/slide" Target="slides/slide28.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D70FBF-8A0F-4632-A0B0-C01C3080BE16}" type="datetimeFigureOut">
              <a:rPr lang="en-US" smtClean="0"/>
              <a:t>2/28/2018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0CE8AE-EA23-4C43-A026-6D8FD8B4C239}" type="slidenum">
              <a:rPr lang="en-US" smtClean="0"/>
              <a:t>‹#›</a:t>
            </a:fld>
            <a:endParaRPr lang="en-US"/>
          </a:p>
        </p:txBody>
      </p:sp>
    </p:spTree>
    <p:extLst>
      <p:ext uri="{BB962C8B-B14F-4D97-AF65-F5344CB8AC3E}">
        <p14:creationId xmlns:p14="http://schemas.microsoft.com/office/powerpoint/2010/main" val="49947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 would remove the Chesapeake Bay image altogether since you already a header image depicting the bay. I would move the logo to the left side of the text ”</a:t>
            </a:r>
            <a:r>
              <a:rPr lang="en-US" b="0" dirty="0"/>
              <a:t>Chesapeake Bay Program Principals’ Staff Committee, December 19, 2017” since this is where our name is located. Also,</a:t>
            </a:r>
            <a:r>
              <a:rPr lang="en-US" b="0" baseline="0" dirty="0"/>
              <a:t> widen the text box so that Decisions isn’t on a line by itself. This also gives a bit more breathing room between the title and the sub-text.</a:t>
            </a:r>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1</a:t>
            </a:fld>
            <a:endParaRPr lang="en-US"/>
          </a:p>
        </p:txBody>
      </p:sp>
    </p:spTree>
    <p:extLst>
      <p:ext uri="{BB962C8B-B14F-4D97-AF65-F5344CB8AC3E}">
        <p14:creationId xmlns:p14="http://schemas.microsoft.com/office/powerpoint/2010/main" val="176518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2</a:t>
            </a:fld>
            <a:endParaRPr lang="en-US"/>
          </a:p>
        </p:txBody>
      </p:sp>
    </p:spTree>
    <p:extLst>
      <p:ext uri="{BB962C8B-B14F-4D97-AF65-F5344CB8AC3E}">
        <p14:creationId xmlns:p14="http://schemas.microsoft.com/office/powerpoint/2010/main" val="1822941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8</a:t>
            </a:fld>
            <a:endParaRPr lang="en-US"/>
          </a:p>
        </p:txBody>
      </p:sp>
    </p:spTree>
    <p:extLst>
      <p:ext uri="{BB962C8B-B14F-4D97-AF65-F5344CB8AC3E}">
        <p14:creationId xmlns:p14="http://schemas.microsoft.com/office/powerpoint/2010/main" val="1428366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0CE8AE-EA23-4C43-A026-6D8FD8B4C239}" type="slidenum">
              <a:rPr lang="en-US" smtClean="0"/>
              <a:t>18</a:t>
            </a:fld>
            <a:endParaRPr lang="en-US"/>
          </a:p>
        </p:txBody>
      </p:sp>
    </p:spTree>
    <p:extLst>
      <p:ext uri="{BB962C8B-B14F-4D97-AF65-F5344CB8AC3E}">
        <p14:creationId xmlns:p14="http://schemas.microsoft.com/office/powerpoint/2010/main" val="2937417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25</a:t>
            </a:fld>
            <a:endParaRPr lang="en-US"/>
          </a:p>
        </p:txBody>
      </p:sp>
    </p:spTree>
    <p:extLst>
      <p:ext uri="{BB962C8B-B14F-4D97-AF65-F5344CB8AC3E}">
        <p14:creationId xmlns:p14="http://schemas.microsoft.com/office/powerpoint/2010/main" val="1126814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26</a:t>
            </a:fld>
            <a:endParaRPr lang="en-US"/>
          </a:p>
        </p:txBody>
      </p:sp>
    </p:spTree>
    <p:extLst>
      <p:ext uri="{BB962C8B-B14F-4D97-AF65-F5344CB8AC3E}">
        <p14:creationId xmlns:p14="http://schemas.microsoft.com/office/powerpoint/2010/main" val="3444666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27</a:t>
            </a:fld>
            <a:endParaRPr lang="en-US"/>
          </a:p>
        </p:txBody>
      </p:sp>
    </p:spTree>
    <p:extLst>
      <p:ext uri="{BB962C8B-B14F-4D97-AF65-F5344CB8AC3E}">
        <p14:creationId xmlns:p14="http://schemas.microsoft.com/office/powerpoint/2010/main" val="2802730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E89F5-7B9F-4942-9194-BDAE7D2F5585}" type="slidenum">
              <a:rPr lang="en-US" smtClean="0"/>
              <a:t>28</a:t>
            </a:fld>
            <a:endParaRPr lang="en-US"/>
          </a:p>
        </p:txBody>
      </p:sp>
    </p:spTree>
    <p:extLst>
      <p:ext uri="{BB962C8B-B14F-4D97-AF65-F5344CB8AC3E}">
        <p14:creationId xmlns:p14="http://schemas.microsoft.com/office/powerpoint/2010/main" val="1269649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D5FA507-A1FC-46FE-9799-7C7F5C4929F0}" type="datetimeFigureOut">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2144642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5FA507-A1FC-46FE-9799-7C7F5C4929F0}" type="datetimeFigureOut">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3034519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5FA507-A1FC-46FE-9799-7C7F5C4929F0}" type="datetimeFigureOut">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2789215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52D570A-756D-4C1D-8F02-9364F95ABB3E}" type="datetime1">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33939287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B07F08-7209-4FB5-A116-1A09199F5F00}" type="datetime1">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180882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5DBB406-FAB4-481F-992D-F1D44896F601}" type="datetime1">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3023069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904B1A4-2957-48BA-94E1-90FF7D990177}" type="datetime1">
              <a:rPr lang="en-US" smtClean="0"/>
              <a:t>2/28/2018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3479846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A83DB6E-FF33-4A86-9AB3-FB46A7B5C569}" type="datetime1">
              <a:rPr lang="en-US" smtClean="0"/>
              <a:t>2/28/2018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1806429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AE1F832-10C9-4794-9518-6FBC3EABCBC9}" type="datetime1">
              <a:rPr lang="en-US" smtClean="0"/>
              <a:t>2/28/2018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4036523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1F727C-7053-40DF-A089-C420D604B856}" type="datetime1">
              <a:rPr lang="en-US" smtClean="0"/>
              <a:t>2/28/2018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33879541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0FB8D86-1DD6-40D5-8A25-51E2848B14F4}" type="datetime1">
              <a:rPr lang="en-US" smtClean="0"/>
              <a:t>2/28/2018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3617437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5FA507-A1FC-46FE-9799-7C7F5C4929F0}" type="datetimeFigureOut">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22657513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B19DDE-3874-4C0E-A784-32E60EC341F5}" type="datetime1">
              <a:rPr lang="en-US" smtClean="0"/>
              <a:t>2/28/2018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30466290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FF41D0-AB04-4A9C-8133-0F8E217012B0}" type="datetime1">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19115589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31DD0F-58E0-45F4-9BB3-D5A1E5045F52}" type="datetime1">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328EF-C2C8-4861-B0DA-8100FEBAF165}" type="slidenum">
              <a:rPr lang="en-US" smtClean="0"/>
              <a:t>‹#›</a:t>
            </a:fld>
            <a:endParaRPr lang="en-US"/>
          </a:p>
        </p:txBody>
      </p:sp>
    </p:spTree>
    <p:extLst>
      <p:ext uri="{BB962C8B-B14F-4D97-AF65-F5344CB8AC3E}">
        <p14:creationId xmlns:p14="http://schemas.microsoft.com/office/powerpoint/2010/main" val="13532140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chemeClr val="tx1"/>
                </a:solidFill>
                <a:latin typeface="Calibri"/>
                <a:cs typeface="Calibri"/>
              </a:defRPr>
            </a:lvl1pPr>
          </a:lstStyle>
          <a:p>
            <a:endParaRPr/>
          </a:p>
        </p:txBody>
      </p:sp>
      <p:sp>
        <p:nvSpPr>
          <p:cNvPr id="3" name="Holder 3"/>
          <p:cNvSpPr>
            <a:spLocks noGrp="1"/>
          </p:cNvSpPr>
          <p:nvPr>
            <p:ph sz="half" idx="2"/>
          </p:nvPr>
        </p:nvSpPr>
        <p:spPr>
          <a:xfrm>
            <a:off x="609600" y="1577340"/>
            <a:ext cx="530352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79" y="1577340"/>
            <a:ext cx="5303520" cy="3877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2/28/2018</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59497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5FA507-A1FC-46FE-9799-7C7F5C4929F0}" type="datetimeFigureOut">
              <a:rPr lang="en-US" smtClean="0"/>
              <a:t>2/28/2018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428613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5FA507-A1FC-46FE-9799-7C7F5C4929F0}" type="datetimeFigureOut">
              <a:rPr lang="en-US" smtClean="0"/>
              <a:t>2/28/2018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2859923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5FA507-A1FC-46FE-9799-7C7F5C4929F0}" type="datetimeFigureOut">
              <a:rPr lang="en-US" smtClean="0"/>
              <a:t>2/28/2018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1988138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5FA507-A1FC-46FE-9799-7C7F5C4929F0}" type="datetimeFigureOut">
              <a:rPr lang="en-US" smtClean="0"/>
              <a:t>2/28/2018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1814739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5FA507-A1FC-46FE-9799-7C7F5C4929F0}" type="datetimeFigureOut">
              <a:rPr lang="en-US" smtClean="0"/>
              <a:t>2/28/2018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2151797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D5FA507-A1FC-46FE-9799-7C7F5C4929F0}" type="datetimeFigureOut">
              <a:rPr lang="en-US" smtClean="0"/>
              <a:t>2/28/2018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985118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D5FA507-A1FC-46FE-9799-7C7F5C4929F0}" type="datetimeFigureOut">
              <a:rPr lang="en-US" smtClean="0"/>
              <a:t>2/28/2018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AF310-B579-4E11-A6F3-DF4E08766CB4}" type="slidenum">
              <a:rPr lang="en-US" smtClean="0"/>
              <a:t>‹#›</a:t>
            </a:fld>
            <a:endParaRPr lang="en-US"/>
          </a:p>
        </p:txBody>
      </p:sp>
    </p:spTree>
    <p:extLst>
      <p:ext uri="{BB962C8B-B14F-4D97-AF65-F5344CB8AC3E}">
        <p14:creationId xmlns:p14="http://schemas.microsoft.com/office/powerpoint/2010/main" val="1076646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5FA507-A1FC-46FE-9799-7C7F5C4929F0}" type="datetimeFigureOut">
              <a:rPr lang="en-US" smtClean="0"/>
              <a:t>2/28/2018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DAF310-B579-4E11-A6F3-DF4E08766CB4}" type="slidenum">
              <a:rPr lang="en-US" smtClean="0"/>
              <a:t>‹#›</a:t>
            </a:fld>
            <a:endParaRPr lang="en-US"/>
          </a:p>
        </p:txBody>
      </p:sp>
    </p:spTree>
    <p:extLst>
      <p:ext uri="{BB962C8B-B14F-4D97-AF65-F5344CB8AC3E}">
        <p14:creationId xmlns:p14="http://schemas.microsoft.com/office/powerpoint/2010/main" val="35231802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E93FD4-8313-4571-86D6-469DBEA30731}" type="datetime1">
              <a:rPr lang="en-US" smtClean="0"/>
              <a:t>2/28/2018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328EF-C2C8-4861-B0DA-8100FEBAF165}" type="slidenum">
              <a:rPr lang="en-US" smtClean="0"/>
              <a:t>‹#›</a:t>
            </a:fld>
            <a:endParaRPr lang="en-US"/>
          </a:p>
        </p:txBody>
      </p:sp>
    </p:spTree>
    <p:extLst>
      <p:ext uri="{BB962C8B-B14F-4D97-AF65-F5344CB8AC3E}">
        <p14:creationId xmlns:p14="http://schemas.microsoft.com/office/powerpoint/2010/main" val="2235758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mailto:batiuk.richard@epa.gov" TargetMode="Externa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32511" y="5045167"/>
            <a:ext cx="6918386" cy="1551936"/>
          </a:xfrm>
        </p:spPr>
        <p:txBody>
          <a:bodyPr>
            <a:normAutofit fontScale="77500" lnSpcReduction="20000"/>
          </a:bodyPr>
          <a:lstStyle/>
          <a:p>
            <a:pPr algn="l">
              <a:lnSpc>
                <a:spcPct val="100000"/>
              </a:lnSpc>
              <a:spcBef>
                <a:spcPts val="0"/>
              </a:spcBef>
            </a:pPr>
            <a:r>
              <a:rPr lang="en-US" sz="2600" b="1" dirty="0"/>
              <a:t>Rich </a:t>
            </a:r>
            <a:r>
              <a:rPr lang="en-US" sz="2600" b="1" dirty="0" err="1"/>
              <a:t>Batiuk</a:t>
            </a:r>
            <a:endParaRPr lang="en-US" sz="2600" b="1" dirty="0"/>
          </a:p>
          <a:p>
            <a:pPr algn="l">
              <a:lnSpc>
                <a:spcPct val="100000"/>
              </a:lnSpc>
              <a:spcBef>
                <a:spcPts val="0"/>
              </a:spcBef>
            </a:pPr>
            <a:r>
              <a:rPr lang="en-US" b="1" dirty="0"/>
              <a:t>Associate Director for Science, Analysis and Implementation</a:t>
            </a:r>
          </a:p>
          <a:p>
            <a:pPr algn="l">
              <a:lnSpc>
                <a:spcPct val="100000"/>
              </a:lnSpc>
              <a:spcBef>
                <a:spcPts val="0"/>
              </a:spcBef>
            </a:pPr>
            <a:r>
              <a:rPr lang="en-US" b="1" dirty="0"/>
              <a:t>U.S. EPA Chesapeake Bay Program Office </a:t>
            </a:r>
          </a:p>
          <a:p>
            <a:pPr algn="l">
              <a:lnSpc>
                <a:spcPct val="100000"/>
              </a:lnSpc>
              <a:spcBef>
                <a:spcPts val="0"/>
              </a:spcBef>
            </a:pPr>
            <a:endParaRPr lang="en-US" b="1" dirty="0"/>
          </a:p>
          <a:p>
            <a:pPr algn="l">
              <a:lnSpc>
                <a:spcPct val="100000"/>
              </a:lnSpc>
              <a:spcBef>
                <a:spcPts val="0"/>
              </a:spcBef>
            </a:pPr>
            <a:r>
              <a:rPr lang="en-US" b="1" dirty="0"/>
              <a:t>Chesapeake Bay Program Principals’ Staff Committee </a:t>
            </a:r>
            <a:br>
              <a:rPr lang="en-US" b="1" dirty="0"/>
            </a:br>
            <a:r>
              <a:rPr lang="en-US" b="1" dirty="0"/>
              <a:t>March 2, 2018</a:t>
            </a:r>
            <a:endParaRPr lang="en-US" dirty="0">
              <a:solidFill>
                <a:srgbClr val="0076A3"/>
              </a:solidFill>
            </a:endParaRPr>
          </a:p>
        </p:txBody>
      </p:sp>
      <p:sp>
        <p:nvSpPr>
          <p:cNvPr id="7" name="Rectangle 6"/>
          <p:cNvSpPr/>
          <p:nvPr/>
        </p:nvSpPr>
        <p:spPr>
          <a:xfrm>
            <a:off x="357649" y="2237656"/>
            <a:ext cx="11476700" cy="2585323"/>
          </a:xfrm>
          <a:prstGeom prst="rect">
            <a:avLst/>
          </a:prstGeom>
        </p:spPr>
        <p:txBody>
          <a:bodyPr wrap="square">
            <a:spAutoFit/>
          </a:bodyPr>
          <a:lstStyle/>
          <a:p>
            <a:pPr algn="ctr"/>
            <a:r>
              <a:rPr lang="en-US" sz="5400" b="1" dirty="0"/>
              <a:t>Adjustments to the Bay’s Assimilative Capacity &amp; Determination of Additional Nitrogen and Phosphorus Loads </a:t>
            </a:r>
            <a:endParaRPr lang="en-US" sz="5400" b="1" kern="1400" spc="-50" dirty="0">
              <a:ea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2678"/>
            <a:ext cx="12192001" cy="2048146"/>
          </a:xfrm>
          <a:prstGeom prst="rect">
            <a:avLst/>
          </a:prstGeom>
        </p:spPr>
      </p:pic>
      <p:pic>
        <p:nvPicPr>
          <p:cNvPr id="8" name="Picture 9" descr="Cbplogocnotex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3164" y="5192457"/>
            <a:ext cx="1989667" cy="125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9036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1DEC39F-B35D-1C4C-82C1-F2D9E90F270D}"/>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pic>
        <p:nvPicPr>
          <p:cNvPr id="2" name="Picture 1"/>
          <p:cNvPicPr>
            <a:picLocks noChangeAspect="1"/>
          </p:cNvPicPr>
          <p:nvPr/>
        </p:nvPicPr>
        <p:blipFill>
          <a:blip r:embed="rId2"/>
          <a:stretch>
            <a:fillRect/>
          </a:stretch>
        </p:blipFill>
        <p:spPr>
          <a:xfrm>
            <a:off x="352893" y="1586246"/>
            <a:ext cx="11565431" cy="3865229"/>
          </a:xfrm>
          <a:prstGeom prst="rect">
            <a:avLst/>
          </a:prstGeom>
        </p:spPr>
      </p:pic>
      <p:sp>
        <p:nvSpPr>
          <p:cNvPr id="4" name="Title 1"/>
          <p:cNvSpPr txBox="1">
            <a:spLocks/>
          </p:cNvSpPr>
          <p:nvPr/>
        </p:nvSpPr>
        <p:spPr>
          <a:xfrm>
            <a:off x="233953" y="211212"/>
            <a:ext cx="11803310" cy="91022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n-lt"/>
                <a:ea typeface="+mj-ea"/>
                <a:cs typeface="+mj-cs"/>
              </a:rPr>
              <a:t>Reassessing the Bay’s Assimilative Capacity</a:t>
            </a:r>
          </a:p>
        </p:txBody>
      </p:sp>
      <p:sp>
        <p:nvSpPr>
          <p:cNvPr id="5" name="Arrow: Down 4"/>
          <p:cNvSpPr/>
          <p:nvPr/>
        </p:nvSpPr>
        <p:spPr>
          <a:xfrm>
            <a:off x="7756643" y="4126883"/>
            <a:ext cx="412955" cy="5673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6" name="Picture 5"/>
          <p:cNvPicPr>
            <a:picLocks noChangeAspect="1"/>
          </p:cNvPicPr>
          <p:nvPr/>
        </p:nvPicPr>
        <p:blipFill>
          <a:blip r:embed="rId3"/>
          <a:stretch>
            <a:fillRect/>
          </a:stretch>
        </p:blipFill>
        <p:spPr>
          <a:xfrm>
            <a:off x="1105369" y="5451475"/>
            <a:ext cx="10368950" cy="445705"/>
          </a:xfrm>
          <a:prstGeom prst="rect">
            <a:avLst/>
          </a:prstGeom>
        </p:spPr>
      </p:pic>
      <p:pic>
        <p:nvPicPr>
          <p:cNvPr id="7" name="Picture 6"/>
          <p:cNvPicPr>
            <a:picLocks noChangeAspect="1"/>
          </p:cNvPicPr>
          <p:nvPr/>
        </p:nvPicPr>
        <p:blipFill>
          <a:blip r:embed="rId4"/>
          <a:stretch>
            <a:fillRect/>
          </a:stretch>
        </p:blipFill>
        <p:spPr>
          <a:xfrm>
            <a:off x="1105369" y="5887972"/>
            <a:ext cx="733425" cy="228600"/>
          </a:xfrm>
          <a:prstGeom prst="rect">
            <a:avLst/>
          </a:prstGeom>
        </p:spPr>
      </p:pic>
      <p:pic>
        <p:nvPicPr>
          <p:cNvPr id="8" name="Picture 7"/>
          <p:cNvPicPr>
            <a:picLocks noChangeAspect="1"/>
          </p:cNvPicPr>
          <p:nvPr/>
        </p:nvPicPr>
        <p:blipFill>
          <a:blip r:embed="rId5"/>
          <a:stretch>
            <a:fillRect/>
          </a:stretch>
        </p:blipFill>
        <p:spPr>
          <a:xfrm>
            <a:off x="10140416" y="5887972"/>
            <a:ext cx="1333903" cy="219392"/>
          </a:xfrm>
          <a:prstGeom prst="rect">
            <a:avLst/>
          </a:prstGeom>
        </p:spPr>
      </p:pic>
      <p:sp>
        <p:nvSpPr>
          <p:cNvPr id="3" name="TextBox 2"/>
          <p:cNvSpPr txBox="1"/>
          <p:nvPr/>
        </p:nvSpPr>
        <p:spPr>
          <a:xfrm>
            <a:off x="6553987" y="3203553"/>
            <a:ext cx="2818266" cy="923330"/>
          </a:xfrm>
          <a:prstGeom prst="rect">
            <a:avLst/>
          </a:prstGeom>
          <a:noFill/>
        </p:spPr>
        <p:txBody>
          <a:bodyPr wrap="square" rtlCol="0">
            <a:spAutoFit/>
          </a:bodyPr>
          <a:lstStyle/>
          <a:p>
            <a:pPr algn="ctr"/>
            <a:r>
              <a:rPr lang="en-US" b="1" dirty="0"/>
              <a:t>Where We are in Today’s PSC Meeting:</a:t>
            </a:r>
          </a:p>
          <a:p>
            <a:pPr algn="ctr"/>
            <a:r>
              <a:rPr lang="en-US" b="1" dirty="0"/>
              <a:t>196.5 TN, 13.75 TP</a:t>
            </a:r>
          </a:p>
        </p:txBody>
      </p:sp>
    </p:spTree>
    <p:extLst>
      <p:ext uri="{BB962C8B-B14F-4D97-AF65-F5344CB8AC3E}">
        <p14:creationId xmlns:p14="http://schemas.microsoft.com/office/powerpoint/2010/main" val="2816651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5D66BA6-E8D0-A64A-9413-FC4CFED088E4}"/>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 </a:t>
            </a:r>
            <a:br>
              <a:rPr lang="en-US" b="1" dirty="0">
                <a:latin typeface="+mn-lt"/>
              </a:rPr>
            </a:br>
            <a:r>
              <a:rPr lang="en-US" b="1" dirty="0">
                <a:latin typeface="+mn-lt"/>
              </a:rPr>
              <a:t>The Bay’s Assimilative Capacity</a:t>
            </a:r>
          </a:p>
        </p:txBody>
      </p:sp>
      <p:sp>
        <p:nvSpPr>
          <p:cNvPr id="4" name="Slide Number Placeholder 3"/>
          <p:cNvSpPr>
            <a:spLocks noGrp="1"/>
          </p:cNvSpPr>
          <p:nvPr>
            <p:ph type="sldNum" sz="quarter" idx="12"/>
          </p:nvPr>
        </p:nvSpPr>
        <p:spPr/>
        <p:txBody>
          <a:bodyPr/>
          <a:lstStyle/>
          <a:p>
            <a:fld id="{5A8328EF-C2C8-4861-B0DA-8100FEBAF165}" type="slidenum">
              <a:rPr lang="en-US" smtClean="0"/>
              <a:t>11</a:t>
            </a:fld>
            <a:endParaRPr lang="en-US"/>
          </a:p>
        </p:txBody>
      </p:sp>
      <p:graphicFrame>
        <p:nvGraphicFramePr>
          <p:cNvPr id="8" name="Content Placeholder 5">
            <a:extLst>
              <a:ext uri="{FF2B5EF4-FFF2-40B4-BE49-F238E27FC236}">
                <a16:creationId xmlns:a16="http://schemas.microsoft.com/office/drawing/2014/main" id="{BAAC371B-4D44-E74E-9F90-8A9E84F8D32C}"/>
              </a:ext>
            </a:extLst>
          </p:cNvPr>
          <p:cNvGraphicFramePr>
            <a:graphicFrameLocks noGrp="1"/>
          </p:cNvGraphicFramePr>
          <p:nvPr>
            <p:ph idx="1"/>
            <p:extLst>
              <p:ext uri="{D42A27DB-BD31-4B8C-83A1-F6EECF244321}">
                <p14:modId xmlns:p14="http://schemas.microsoft.com/office/powerpoint/2010/main" val="1965918508"/>
              </p:ext>
            </p:extLst>
          </p:nvPr>
        </p:nvGraphicFramePr>
        <p:xfrm>
          <a:off x="422031" y="2152038"/>
          <a:ext cx="11340123" cy="1896250"/>
        </p:xfrm>
        <a:graphic>
          <a:graphicData uri="http://schemas.openxmlformats.org/drawingml/2006/table">
            <a:tbl>
              <a:tblPr firstRow="1" firstCol="1" bandRow="1"/>
              <a:tblGrid>
                <a:gridCol w="4743527">
                  <a:extLst>
                    <a:ext uri="{9D8B030D-6E8A-4147-A177-3AD203B41FA5}">
                      <a16:colId xmlns:a16="http://schemas.microsoft.com/office/drawing/2014/main" val="1316924715"/>
                    </a:ext>
                  </a:extLst>
                </a:gridCol>
                <a:gridCol w="2919663">
                  <a:extLst>
                    <a:ext uri="{9D8B030D-6E8A-4147-A177-3AD203B41FA5}">
                      <a16:colId xmlns:a16="http://schemas.microsoft.com/office/drawing/2014/main" val="1379144738"/>
                    </a:ext>
                  </a:extLst>
                </a:gridCol>
                <a:gridCol w="2406316">
                  <a:extLst>
                    <a:ext uri="{9D8B030D-6E8A-4147-A177-3AD203B41FA5}">
                      <a16:colId xmlns:a16="http://schemas.microsoft.com/office/drawing/2014/main" val="2656688067"/>
                    </a:ext>
                  </a:extLst>
                </a:gridCol>
                <a:gridCol w="1270617">
                  <a:extLst>
                    <a:ext uri="{9D8B030D-6E8A-4147-A177-3AD203B41FA5}">
                      <a16:colId xmlns:a16="http://schemas.microsoft.com/office/drawing/2014/main" val="2492000415"/>
                    </a:ext>
                  </a:extLst>
                </a:gridCol>
              </a:tblGrid>
              <a:tr h="597649">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21336795"/>
                  </a:ext>
                </a:extLst>
              </a:tr>
              <a:tr h="1298601">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500,000 pounds N 50,000 pounds 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1 million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dirty="0">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86693420"/>
                  </a:ext>
                </a:extLst>
              </a:tr>
            </a:tbl>
          </a:graphicData>
        </a:graphic>
      </p:graphicFrame>
    </p:spTree>
    <p:extLst>
      <p:ext uri="{BB962C8B-B14F-4D97-AF65-F5344CB8AC3E}">
        <p14:creationId xmlns:p14="http://schemas.microsoft.com/office/powerpoint/2010/main" val="5957134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7000" b="-37000"/>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E30B4D3-F1A9-4B4E-805F-F3A79CF3EC79}"/>
              </a:ext>
            </a:extLst>
          </p:cNvPr>
          <p:cNvSpPr>
            <a:spLocks noGrp="1"/>
          </p:cNvSpPr>
          <p:nvPr>
            <p:ph type="title"/>
          </p:nvPr>
        </p:nvSpPr>
        <p:spPr>
          <a:xfrm>
            <a:off x="1051690" y="1696354"/>
            <a:ext cx="4211632" cy="1868788"/>
          </a:xfrm>
        </p:spPr>
        <p:txBody>
          <a:bodyPr>
            <a:noAutofit/>
          </a:bodyPr>
          <a:lstStyle/>
          <a:p>
            <a:r>
              <a:rPr lang="en-US" sz="5400" b="1" dirty="0">
                <a:solidFill>
                  <a:schemeClr val="bg1"/>
                </a:solidFill>
                <a:latin typeface="+mn-lt"/>
              </a:rPr>
              <a:t>Clean Air Act Regulations</a:t>
            </a:r>
            <a:endParaRPr lang="en-US" sz="5400" dirty="0">
              <a:solidFill>
                <a:schemeClr val="bg1"/>
              </a:solidFill>
              <a:latin typeface="+mn-lt"/>
            </a:endParaRPr>
          </a:p>
        </p:txBody>
      </p:sp>
    </p:spTree>
    <p:extLst>
      <p:ext uri="{BB962C8B-B14F-4D97-AF65-F5344CB8AC3E}">
        <p14:creationId xmlns:p14="http://schemas.microsoft.com/office/powerpoint/2010/main" val="1221905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4FC7B03-9FED-364E-A937-0C96D8682CB3}"/>
              </a:ext>
            </a:extLst>
          </p:cNvPr>
          <p:cNvSpPr/>
          <p:nvPr/>
        </p:nvSpPr>
        <p:spPr>
          <a:xfrm>
            <a:off x="0" y="0"/>
            <a:ext cx="12192000" cy="14121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18159"/>
            <a:ext cx="10515600" cy="1175791"/>
          </a:xfrm>
        </p:spPr>
        <p:txBody>
          <a:bodyPr>
            <a:noAutofit/>
          </a:bodyPr>
          <a:lstStyle/>
          <a:p>
            <a:pPr algn="ctr"/>
            <a:r>
              <a:rPr lang="en-US" sz="4000" b="1" dirty="0">
                <a:latin typeface="+mn-lt"/>
              </a:rPr>
              <a:t>Accounting for the Deposition of Nitrogen to Tidal Waters Between 2025 and 2030</a:t>
            </a:r>
          </a:p>
        </p:txBody>
      </p:sp>
      <p:sp>
        <p:nvSpPr>
          <p:cNvPr id="3" name="Content Placeholder 2"/>
          <p:cNvSpPr>
            <a:spLocks noGrp="1"/>
          </p:cNvSpPr>
          <p:nvPr>
            <p:ph idx="1"/>
          </p:nvPr>
        </p:nvSpPr>
        <p:spPr>
          <a:xfrm>
            <a:off x="838200" y="1822836"/>
            <a:ext cx="10954732" cy="2039365"/>
          </a:xfrm>
        </p:spPr>
        <p:txBody>
          <a:bodyPr>
            <a:normAutofit/>
          </a:bodyPr>
          <a:lstStyle/>
          <a:p>
            <a:r>
              <a:rPr lang="en-US" dirty="0"/>
              <a:t>From 1985 through 2025, loads will fall from 21.5 to 15.6 million pounds.</a:t>
            </a:r>
          </a:p>
          <a:p>
            <a:r>
              <a:rPr lang="en-US" dirty="0"/>
              <a:t>By 2025, loads will be 100,000 pounds below the Bay TMDL allocation.</a:t>
            </a:r>
          </a:p>
          <a:p>
            <a:r>
              <a:rPr lang="en-US" dirty="0"/>
              <a:t>By 2030, loads will drop to 14.9 millions pounds: 800,000 pounds below the Bay TMDL allocation.</a:t>
            </a:r>
          </a:p>
        </p:txBody>
      </p:sp>
      <p:sp>
        <p:nvSpPr>
          <p:cNvPr id="4" name="Slide Number Placeholder 3"/>
          <p:cNvSpPr>
            <a:spLocks noGrp="1"/>
          </p:cNvSpPr>
          <p:nvPr>
            <p:ph type="sldNum" sz="quarter" idx="12"/>
          </p:nvPr>
        </p:nvSpPr>
        <p:spPr/>
        <p:txBody>
          <a:bodyPr/>
          <a:lstStyle/>
          <a:p>
            <a:fld id="{5A8328EF-C2C8-4861-B0DA-8100FEBAF165}" type="slidenum">
              <a:rPr lang="en-US" smtClean="0"/>
              <a:t>13</a:t>
            </a:fld>
            <a:endParaRPr lang="en-US"/>
          </a:p>
        </p:txBody>
      </p:sp>
      <p:pic>
        <p:nvPicPr>
          <p:cNvPr id="8" name="Picture 7"/>
          <p:cNvPicPr>
            <a:picLocks noChangeAspect="1"/>
          </p:cNvPicPr>
          <p:nvPr/>
        </p:nvPicPr>
        <p:blipFill>
          <a:blip r:embed="rId2"/>
          <a:stretch>
            <a:fillRect/>
          </a:stretch>
        </p:blipFill>
        <p:spPr>
          <a:xfrm>
            <a:off x="500331" y="3657600"/>
            <a:ext cx="11110823" cy="3097298"/>
          </a:xfrm>
          <a:prstGeom prst="rect">
            <a:avLst/>
          </a:prstGeom>
        </p:spPr>
      </p:pic>
    </p:spTree>
    <p:extLst>
      <p:ext uri="{BB962C8B-B14F-4D97-AF65-F5344CB8AC3E}">
        <p14:creationId xmlns:p14="http://schemas.microsoft.com/office/powerpoint/2010/main" val="1096697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3E93727-9D3B-8947-9E68-8AA32313F7D2}"/>
              </a:ext>
            </a:extLst>
          </p:cNvPr>
          <p:cNvSpPr/>
          <p:nvPr/>
        </p:nvSpPr>
        <p:spPr>
          <a:xfrm>
            <a:off x="0" y="-1"/>
            <a:ext cx="12192000" cy="141565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258258"/>
            <a:ext cx="10515600" cy="899132"/>
          </a:xfrm>
        </p:spPr>
        <p:txBody>
          <a:bodyPr>
            <a:normAutofit fontScale="90000"/>
          </a:bodyPr>
          <a:lstStyle/>
          <a:p>
            <a:pPr algn="ctr"/>
            <a:r>
              <a:rPr lang="en-US" b="1" dirty="0">
                <a:latin typeface="+mn-lt"/>
              </a:rPr>
              <a:t>Accounting for the Deposition of Nitrogen to Tidal Waters Between 2025 and 2030</a:t>
            </a:r>
          </a:p>
        </p:txBody>
      </p:sp>
      <p:sp>
        <p:nvSpPr>
          <p:cNvPr id="3" name="Content Placeholder 2"/>
          <p:cNvSpPr>
            <a:spLocks noGrp="1"/>
          </p:cNvSpPr>
          <p:nvPr>
            <p:ph idx="1"/>
          </p:nvPr>
        </p:nvSpPr>
        <p:spPr>
          <a:xfrm>
            <a:off x="421419" y="1604162"/>
            <a:ext cx="10932381" cy="5442349"/>
          </a:xfrm>
        </p:spPr>
        <p:txBody>
          <a:bodyPr>
            <a:normAutofit/>
          </a:bodyPr>
          <a:lstStyle/>
          <a:p>
            <a:r>
              <a:rPr lang="en-US" dirty="0"/>
              <a:t>These post-2025 estimates are based on existing regulations and programs in place by 2025 and fully account for growth in different sources of emissions over time (including agricultural animal production).</a:t>
            </a:r>
          </a:p>
        </p:txBody>
      </p:sp>
      <p:sp>
        <p:nvSpPr>
          <p:cNvPr id="4" name="Slide Number Placeholder 3"/>
          <p:cNvSpPr>
            <a:spLocks noGrp="1"/>
          </p:cNvSpPr>
          <p:nvPr>
            <p:ph type="sldNum" sz="quarter" idx="12"/>
          </p:nvPr>
        </p:nvSpPr>
        <p:spPr/>
        <p:txBody>
          <a:bodyPr/>
          <a:lstStyle/>
          <a:p>
            <a:fld id="{5A8328EF-C2C8-4861-B0DA-8100FEBAF165}" type="slidenum">
              <a:rPr lang="en-US" smtClean="0"/>
              <a:t>14</a:t>
            </a:fld>
            <a:endParaRPr lang="en-US"/>
          </a:p>
        </p:txBody>
      </p:sp>
      <p:pic>
        <p:nvPicPr>
          <p:cNvPr id="6" name="Picture 2">
            <a:extLst>
              <a:ext uri="{FF2B5EF4-FFF2-40B4-BE49-F238E27FC236}">
                <a16:creationId xmlns:a16="http://schemas.microsoft.com/office/drawing/2014/main" id="{6B497CB2-018B-5D44-AF00-808A9B8BE07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5903" y="3009575"/>
            <a:ext cx="5580194" cy="349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6448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3E93727-9D3B-8947-9E68-8AA32313F7D2}"/>
              </a:ext>
            </a:extLst>
          </p:cNvPr>
          <p:cNvSpPr/>
          <p:nvPr/>
        </p:nvSpPr>
        <p:spPr>
          <a:xfrm>
            <a:off x="0" y="-1"/>
            <a:ext cx="12192000" cy="141565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258258"/>
            <a:ext cx="10515600" cy="899132"/>
          </a:xfrm>
        </p:spPr>
        <p:txBody>
          <a:bodyPr>
            <a:normAutofit fontScale="90000"/>
          </a:bodyPr>
          <a:lstStyle/>
          <a:p>
            <a:pPr algn="ctr"/>
            <a:r>
              <a:rPr lang="en-US" b="1" dirty="0">
                <a:latin typeface="+mn-lt"/>
              </a:rPr>
              <a:t>Accounting for the Deposition of Nitrogen to Tidal Waters Between 2025 and 2030</a:t>
            </a:r>
          </a:p>
        </p:txBody>
      </p:sp>
      <p:sp>
        <p:nvSpPr>
          <p:cNvPr id="3" name="Content Placeholder 2"/>
          <p:cNvSpPr>
            <a:spLocks noGrp="1"/>
          </p:cNvSpPr>
          <p:nvPr>
            <p:ph idx="1"/>
          </p:nvPr>
        </p:nvSpPr>
        <p:spPr>
          <a:xfrm>
            <a:off x="421419" y="1604162"/>
            <a:ext cx="10932381" cy="5442349"/>
          </a:xfrm>
        </p:spPr>
        <p:txBody>
          <a:bodyPr>
            <a:normAutofit/>
          </a:bodyPr>
          <a:lstStyle/>
          <a:p>
            <a:r>
              <a:rPr lang="en-US" dirty="0"/>
              <a:t>Two exceptions must be noted in—but should not influence—our 2030 nitrogen reduction estimates. </a:t>
            </a:r>
          </a:p>
          <a:p>
            <a:pPr marL="0" indent="0">
              <a:buNone/>
            </a:pPr>
            <a:endParaRPr lang="en-US" dirty="0"/>
          </a:p>
          <a:p>
            <a:pPr lvl="1"/>
            <a:r>
              <a:rPr lang="en-US" dirty="0"/>
              <a:t>These estimates do include emission reductions that would have resulted from the Clean Power Rule.</a:t>
            </a:r>
          </a:p>
          <a:p>
            <a:pPr lvl="1"/>
            <a:endParaRPr lang="en-US" dirty="0"/>
          </a:p>
          <a:p>
            <a:pPr lvl="1"/>
            <a:r>
              <a:rPr lang="en-US" dirty="0"/>
              <a:t>These estimates do not include emission reductions that will be necessary to meet the 2015 National Ambient Air Quality Standards (which will likely be higher than those that would have resulted from the Clean Power Rule).</a:t>
            </a:r>
          </a:p>
        </p:txBody>
      </p:sp>
      <p:sp>
        <p:nvSpPr>
          <p:cNvPr id="4" name="Slide Number Placeholder 3"/>
          <p:cNvSpPr>
            <a:spLocks noGrp="1"/>
          </p:cNvSpPr>
          <p:nvPr>
            <p:ph type="sldNum" sz="quarter" idx="12"/>
          </p:nvPr>
        </p:nvSpPr>
        <p:spPr/>
        <p:txBody>
          <a:bodyPr/>
          <a:lstStyle/>
          <a:p>
            <a:fld id="{5A8328EF-C2C8-4861-B0DA-8100FEBAF165}" type="slidenum">
              <a:rPr lang="en-US" smtClean="0"/>
              <a:t>15</a:t>
            </a:fld>
            <a:endParaRPr lang="en-US"/>
          </a:p>
        </p:txBody>
      </p:sp>
    </p:spTree>
    <p:extLst>
      <p:ext uri="{BB962C8B-B14F-4D97-AF65-F5344CB8AC3E}">
        <p14:creationId xmlns:p14="http://schemas.microsoft.com/office/powerpoint/2010/main" val="4071028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E9F1B1-91B0-4D40-9B9A-2065BB4BF0E1}"/>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a:t>
            </a:r>
            <a:br>
              <a:rPr lang="en-US" b="1" dirty="0">
                <a:latin typeface="+mn-lt"/>
              </a:rPr>
            </a:br>
            <a:r>
              <a:rPr lang="en-US" b="1" dirty="0">
                <a:latin typeface="+mn-lt"/>
              </a:rPr>
              <a:t>Atmospheric Deposition to Tidal Waters</a:t>
            </a:r>
          </a:p>
        </p:txBody>
      </p:sp>
      <p:sp>
        <p:nvSpPr>
          <p:cNvPr id="4" name="Slide Number Placeholder 3"/>
          <p:cNvSpPr>
            <a:spLocks noGrp="1"/>
          </p:cNvSpPr>
          <p:nvPr>
            <p:ph type="sldNum" sz="quarter" idx="12"/>
          </p:nvPr>
        </p:nvSpPr>
        <p:spPr/>
        <p:txBody>
          <a:bodyPr/>
          <a:lstStyle/>
          <a:p>
            <a:fld id="{5A8328EF-C2C8-4861-B0DA-8100FEBAF165}" type="slidenum">
              <a:rPr lang="en-US" smtClean="0"/>
              <a:t>16</a:t>
            </a:fld>
            <a:endParaRPr lang="en-US"/>
          </a:p>
        </p:txBody>
      </p:sp>
      <p:graphicFrame>
        <p:nvGraphicFramePr>
          <p:cNvPr id="8" name="Content Placeholder 5">
            <a:extLst>
              <a:ext uri="{FF2B5EF4-FFF2-40B4-BE49-F238E27FC236}">
                <a16:creationId xmlns:a16="http://schemas.microsoft.com/office/drawing/2014/main" id="{A96FCF1B-AA92-FF41-827C-E1B72C5207CB}"/>
              </a:ext>
            </a:extLst>
          </p:cNvPr>
          <p:cNvGraphicFramePr>
            <a:graphicFrameLocks noGrp="1"/>
          </p:cNvGraphicFramePr>
          <p:nvPr>
            <p:ph idx="1"/>
            <p:extLst>
              <p:ext uri="{D42A27DB-BD31-4B8C-83A1-F6EECF244321}">
                <p14:modId xmlns:p14="http://schemas.microsoft.com/office/powerpoint/2010/main" val="2735102097"/>
              </p:ext>
            </p:extLst>
          </p:nvPr>
        </p:nvGraphicFramePr>
        <p:xfrm>
          <a:off x="422031" y="2152038"/>
          <a:ext cx="11340123" cy="1896250"/>
        </p:xfrm>
        <a:graphic>
          <a:graphicData uri="http://schemas.openxmlformats.org/drawingml/2006/table">
            <a:tbl>
              <a:tblPr firstRow="1" firstCol="1" bandRow="1"/>
              <a:tblGrid>
                <a:gridCol w="4743527">
                  <a:extLst>
                    <a:ext uri="{9D8B030D-6E8A-4147-A177-3AD203B41FA5}">
                      <a16:colId xmlns:a16="http://schemas.microsoft.com/office/drawing/2014/main" val="1316924715"/>
                    </a:ext>
                  </a:extLst>
                </a:gridCol>
                <a:gridCol w="2919663">
                  <a:extLst>
                    <a:ext uri="{9D8B030D-6E8A-4147-A177-3AD203B41FA5}">
                      <a16:colId xmlns:a16="http://schemas.microsoft.com/office/drawing/2014/main" val="1379144738"/>
                    </a:ext>
                  </a:extLst>
                </a:gridCol>
                <a:gridCol w="2406316">
                  <a:extLst>
                    <a:ext uri="{9D8B030D-6E8A-4147-A177-3AD203B41FA5}">
                      <a16:colId xmlns:a16="http://schemas.microsoft.com/office/drawing/2014/main" val="2656688067"/>
                    </a:ext>
                  </a:extLst>
                </a:gridCol>
                <a:gridCol w="1270617">
                  <a:extLst>
                    <a:ext uri="{9D8B030D-6E8A-4147-A177-3AD203B41FA5}">
                      <a16:colId xmlns:a16="http://schemas.microsoft.com/office/drawing/2014/main" val="2492000415"/>
                    </a:ext>
                  </a:extLst>
                </a:gridCol>
              </a:tblGrid>
              <a:tr h="597649">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21336795"/>
                  </a:ext>
                </a:extLst>
              </a:tr>
              <a:tr h="1298601">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500,000 pounds N 50,000 pounds 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1 million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dirty="0">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86693420"/>
                  </a:ext>
                </a:extLst>
              </a:tr>
            </a:tbl>
          </a:graphicData>
        </a:graphic>
      </p:graphicFrame>
    </p:spTree>
    <p:extLst>
      <p:ext uri="{BB962C8B-B14F-4D97-AF65-F5344CB8AC3E}">
        <p14:creationId xmlns:p14="http://schemas.microsoft.com/office/powerpoint/2010/main" val="2729500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5FE4EF1-FE7C-6A4D-9EA5-328F6F76BE26}"/>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a:t>
            </a:r>
            <a:br>
              <a:rPr lang="en-US" b="1" dirty="0">
                <a:latin typeface="+mn-lt"/>
              </a:rPr>
            </a:br>
            <a:r>
              <a:rPr lang="en-US" b="1" dirty="0">
                <a:latin typeface="+mn-lt"/>
              </a:rPr>
              <a:t>Atmospheric Deposition to Tidal Waters</a:t>
            </a:r>
          </a:p>
        </p:txBody>
      </p:sp>
      <p:sp>
        <p:nvSpPr>
          <p:cNvPr id="4" name="Slide Number Placeholder 3"/>
          <p:cNvSpPr>
            <a:spLocks noGrp="1"/>
          </p:cNvSpPr>
          <p:nvPr>
            <p:ph type="sldNum" sz="quarter" idx="12"/>
          </p:nvPr>
        </p:nvSpPr>
        <p:spPr/>
        <p:txBody>
          <a:bodyPr/>
          <a:lstStyle/>
          <a:p>
            <a:fld id="{5A8328EF-C2C8-4861-B0DA-8100FEBAF165}" type="slidenum">
              <a:rPr lang="en-US" smtClean="0"/>
              <a:t>17</a:t>
            </a:fld>
            <a:endParaRPr lang="en-US"/>
          </a:p>
        </p:txBody>
      </p:sp>
      <p:graphicFrame>
        <p:nvGraphicFramePr>
          <p:cNvPr id="10" name="Content Placeholder 5">
            <a:extLst>
              <a:ext uri="{FF2B5EF4-FFF2-40B4-BE49-F238E27FC236}">
                <a16:creationId xmlns:a16="http://schemas.microsoft.com/office/drawing/2014/main" id="{89831853-AACB-BC49-B4C6-BCFF3E6552EE}"/>
              </a:ext>
            </a:extLst>
          </p:cNvPr>
          <p:cNvGraphicFramePr>
            <a:graphicFrameLocks noGrp="1"/>
          </p:cNvGraphicFramePr>
          <p:nvPr>
            <p:ph idx="1"/>
            <p:extLst>
              <p:ext uri="{D42A27DB-BD31-4B8C-83A1-F6EECF244321}">
                <p14:modId xmlns:p14="http://schemas.microsoft.com/office/powerpoint/2010/main" val="2210924528"/>
              </p:ext>
            </p:extLst>
          </p:nvPr>
        </p:nvGraphicFramePr>
        <p:xfrm>
          <a:off x="422031" y="2152038"/>
          <a:ext cx="11340123" cy="2986361"/>
        </p:xfrm>
        <a:graphic>
          <a:graphicData uri="http://schemas.openxmlformats.org/drawingml/2006/table">
            <a:tbl>
              <a:tblPr firstRow="1" firstCol="1" bandRow="1"/>
              <a:tblGrid>
                <a:gridCol w="4743527">
                  <a:extLst>
                    <a:ext uri="{9D8B030D-6E8A-4147-A177-3AD203B41FA5}">
                      <a16:colId xmlns:a16="http://schemas.microsoft.com/office/drawing/2014/main" val="1316924715"/>
                    </a:ext>
                  </a:extLst>
                </a:gridCol>
                <a:gridCol w="2919663">
                  <a:extLst>
                    <a:ext uri="{9D8B030D-6E8A-4147-A177-3AD203B41FA5}">
                      <a16:colId xmlns:a16="http://schemas.microsoft.com/office/drawing/2014/main" val="1379144738"/>
                    </a:ext>
                  </a:extLst>
                </a:gridCol>
                <a:gridCol w="2406316">
                  <a:extLst>
                    <a:ext uri="{9D8B030D-6E8A-4147-A177-3AD203B41FA5}">
                      <a16:colId xmlns:a16="http://schemas.microsoft.com/office/drawing/2014/main" val="2656688067"/>
                    </a:ext>
                  </a:extLst>
                </a:gridCol>
                <a:gridCol w="1270617">
                  <a:extLst>
                    <a:ext uri="{9D8B030D-6E8A-4147-A177-3AD203B41FA5}">
                      <a16:colId xmlns:a16="http://schemas.microsoft.com/office/drawing/2014/main" val="2492000415"/>
                    </a:ext>
                  </a:extLst>
                </a:gridCol>
              </a:tblGrid>
              <a:tr h="597649">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21336795"/>
                  </a:ext>
                </a:extLst>
              </a:tr>
              <a:tr h="1298601">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500,000 pounds N 50,000 pounds 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1 million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dirty="0">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86693420"/>
                  </a:ext>
                </a:extLst>
              </a:tr>
              <a:tr h="1090111">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Atmos. Dep. to Tidal Waters by 2030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dirty="0">
                          <a:effectLst/>
                          <a:latin typeface="Calibri" panose="020F0502020204030204" pitchFamily="34" charset="0"/>
                          <a:ea typeface="Calibri" panose="020F0502020204030204" pitchFamily="34" charset="0"/>
                          <a:cs typeface="Times New Roman" panose="02020603050405020304" pitchFamily="18" charset="0"/>
                        </a:rPr>
                        <a:t>500,000 pounds N</a:t>
                      </a:r>
                    </a:p>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dirty="0">
                          <a:effectLst/>
                          <a:latin typeface="Calibri" panose="020F0502020204030204" pitchFamily="34" charset="0"/>
                          <a:ea typeface="Calibri" panose="020F0502020204030204" pitchFamily="34" charset="0"/>
                          <a:cs typeface="Times New Roman" panose="02020603050405020304" pitchFamily="18" charset="0"/>
                        </a:rPr>
                        <a:t>  50,000 pounds P</a:t>
                      </a:r>
                      <a:endParaRPr lang="en-US" sz="3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180,000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587860"/>
                  </a:ext>
                </a:extLst>
              </a:tr>
            </a:tbl>
          </a:graphicData>
        </a:graphic>
      </p:graphicFrame>
    </p:spTree>
    <p:extLst>
      <p:ext uri="{BB962C8B-B14F-4D97-AF65-F5344CB8AC3E}">
        <p14:creationId xmlns:p14="http://schemas.microsoft.com/office/powerpoint/2010/main" val="2612948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5FE4EF1-FE7C-6A4D-9EA5-328F6F76BE26}"/>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a:t>
            </a:r>
            <a:br>
              <a:rPr lang="en-US" b="1" dirty="0">
                <a:latin typeface="+mn-lt"/>
              </a:rPr>
            </a:br>
            <a:r>
              <a:rPr lang="en-US" b="1" dirty="0">
                <a:latin typeface="+mn-lt"/>
              </a:rPr>
              <a:t>Atmospheric Deposition to Tidal Waters</a:t>
            </a:r>
          </a:p>
        </p:txBody>
      </p:sp>
      <p:sp>
        <p:nvSpPr>
          <p:cNvPr id="4" name="Slide Number Placeholder 3"/>
          <p:cNvSpPr>
            <a:spLocks noGrp="1"/>
          </p:cNvSpPr>
          <p:nvPr>
            <p:ph type="sldNum" sz="quarter" idx="12"/>
          </p:nvPr>
        </p:nvSpPr>
        <p:spPr/>
        <p:txBody>
          <a:bodyPr/>
          <a:lstStyle/>
          <a:p>
            <a:fld id="{5A8328EF-C2C8-4861-B0DA-8100FEBAF165}" type="slidenum">
              <a:rPr lang="en-US" smtClean="0"/>
              <a:t>18</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68772460"/>
              </p:ext>
            </p:extLst>
          </p:nvPr>
        </p:nvGraphicFramePr>
        <p:xfrm>
          <a:off x="422031" y="2152038"/>
          <a:ext cx="11340123" cy="4451435"/>
        </p:xfrm>
        <a:graphic>
          <a:graphicData uri="http://schemas.openxmlformats.org/drawingml/2006/table">
            <a:tbl>
              <a:tblPr firstRow="1" firstCol="1" bandRow="1"/>
              <a:tblGrid>
                <a:gridCol w="4743527">
                  <a:extLst>
                    <a:ext uri="{9D8B030D-6E8A-4147-A177-3AD203B41FA5}">
                      <a16:colId xmlns:a16="http://schemas.microsoft.com/office/drawing/2014/main" val="1316924715"/>
                    </a:ext>
                  </a:extLst>
                </a:gridCol>
                <a:gridCol w="2919663">
                  <a:extLst>
                    <a:ext uri="{9D8B030D-6E8A-4147-A177-3AD203B41FA5}">
                      <a16:colId xmlns:a16="http://schemas.microsoft.com/office/drawing/2014/main" val="1379144738"/>
                    </a:ext>
                  </a:extLst>
                </a:gridCol>
                <a:gridCol w="2406316">
                  <a:extLst>
                    <a:ext uri="{9D8B030D-6E8A-4147-A177-3AD203B41FA5}">
                      <a16:colId xmlns:a16="http://schemas.microsoft.com/office/drawing/2014/main" val="2656688067"/>
                    </a:ext>
                  </a:extLst>
                </a:gridCol>
                <a:gridCol w="1270617">
                  <a:extLst>
                    <a:ext uri="{9D8B030D-6E8A-4147-A177-3AD203B41FA5}">
                      <a16:colId xmlns:a16="http://schemas.microsoft.com/office/drawing/2014/main" val="2492000415"/>
                    </a:ext>
                  </a:extLst>
                </a:gridCol>
              </a:tblGrid>
              <a:tr h="597649">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21336795"/>
                  </a:ext>
                </a:extLst>
              </a:tr>
              <a:tr h="1298601">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500,000 pounds N 50,000 pounds 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1 million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dirty="0">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86693420"/>
                  </a:ext>
                </a:extLst>
              </a:tr>
              <a:tr h="299272">
                <a:tc>
                  <a:txBody>
                    <a:bodyPr/>
                    <a:lstStyle/>
                    <a:p>
                      <a:pPr marL="0" marR="0" algn="ctr">
                        <a:lnSpc>
                          <a:spcPct val="107000"/>
                        </a:lnSpc>
                        <a:spcBef>
                          <a:spcPts val="0"/>
                        </a:spcBef>
                        <a:spcAft>
                          <a:spcPts val="0"/>
                        </a:spcAft>
                      </a:pP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400" b="1" dirty="0">
                          <a:effectLst/>
                          <a:latin typeface="Calibri" panose="020F0502020204030204" pitchFamily="34" charset="0"/>
                          <a:ea typeface="Cambria" panose="02040503050406030204" pitchFamily="18"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400" b="1" dirty="0">
                          <a:effectLst/>
                          <a:latin typeface="Calibri" panose="020F0502020204030204" pitchFamily="34" charset="0"/>
                          <a:ea typeface="Cambria" panose="02040503050406030204" pitchFamily="18" charset="0"/>
                          <a:cs typeface="Times New Roman" panose="02020603050405020304" pitchFamily="18" charset="0"/>
                        </a:rPr>
                        <a:t>+</a:t>
                      </a:r>
                      <a:endParaRPr lang="en-US" sz="2400" dirty="0">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400" b="1" dirty="0">
                          <a:effectLst/>
                          <a:latin typeface="Calibri" panose="020F0502020204030204" pitchFamily="34" charset="0"/>
                          <a:ea typeface="Cambria" panose="02040503050406030204" pitchFamily="18" charset="0"/>
                          <a:cs typeface="Times New Roman" panose="02020603050405020304" pitchFamily="18" charset="0"/>
                        </a:rPr>
                        <a:t>+</a:t>
                      </a:r>
                      <a:endParaRPr lang="en-US" sz="2400" dirty="0">
                        <a:effectLst/>
                        <a:latin typeface="Calibri" panose="020F0502020204030204" pitchFamily="34"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839237909"/>
                  </a:ext>
                </a:extLst>
              </a:tr>
              <a:tr h="1090111">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Atmos. Dep. to Tidal Waters by 2030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dirty="0">
                          <a:effectLst/>
                          <a:latin typeface="Calibri" panose="020F0502020204030204" pitchFamily="34" charset="0"/>
                          <a:ea typeface="Calibri" panose="020F0502020204030204" pitchFamily="34" charset="0"/>
                          <a:cs typeface="Times New Roman" panose="02020603050405020304" pitchFamily="18" charset="0"/>
                        </a:rPr>
                        <a:t>500,000 pounds N</a:t>
                      </a:r>
                    </a:p>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dirty="0">
                          <a:effectLst/>
                          <a:latin typeface="Calibri" panose="020F0502020204030204" pitchFamily="34" charset="0"/>
                          <a:ea typeface="Calibri" panose="020F0502020204030204" pitchFamily="34" charset="0"/>
                          <a:cs typeface="Times New Roman" panose="02020603050405020304" pitchFamily="18" charset="0"/>
                        </a:rPr>
                        <a:t>  50,000 pounds P</a:t>
                      </a:r>
                      <a:endParaRPr lang="en-US" sz="3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180,000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587860"/>
                  </a:ext>
                </a:extLst>
              </a:tr>
              <a:tr h="1073723">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Total</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1 million pounds N </a:t>
                      </a:r>
                    </a:p>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   100,000 pounds P</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1.18 million</a:t>
                      </a:r>
                    </a:p>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 pounds N</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178887426"/>
                  </a:ext>
                </a:extLst>
              </a:tr>
            </a:tbl>
          </a:graphicData>
        </a:graphic>
      </p:graphicFrame>
    </p:spTree>
    <p:extLst>
      <p:ext uri="{BB962C8B-B14F-4D97-AF65-F5344CB8AC3E}">
        <p14:creationId xmlns:p14="http://schemas.microsoft.com/office/powerpoint/2010/main" val="2781591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D3C9CA2-79F4-D548-9092-CB6CD4A76CD1}"/>
              </a:ext>
            </a:extLst>
          </p:cNvPr>
          <p:cNvSpPr/>
          <p:nvPr/>
        </p:nvSpPr>
        <p:spPr>
          <a:xfrm>
            <a:off x="0" y="0"/>
            <a:ext cx="12192000" cy="171357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48551"/>
            <a:ext cx="10515600" cy="1416467"/>
          </a:xfrm>
        </p:spPr>
        <p:txBody>
          <a:bodyPr>
            <a:normAutofit/>
          </a:bodyPr>
          <a:lstStyle/>
          <a:p>
            <a:pPr algn="ctr"/>
            <a:r>
              <a:rPr lang="en-US" b="1" dirty="0">
                <a:latin typeface="+mn-lt"/>
              </a:rPr>
              <a:t>Accounting for the Deposition of Nitrogen to the Watershed Between 2025 and 2030</a:t>
            </a:r>
          </a:p>
        </p:txBody>
      </p:sp>
      <p:sp>
        <p:nvSpPr>
          <p:cNvPr id="3" name="Content Placeholder 2"/>
          <p:cNvSpPr>
            <a:spLocks noGrp="1"/>
          </p:cNvSpPr>
          <p:nvPr>
            <p:ph idx="1"/>
          </p:nvPr>
        </p:nvSpPr>
        <p:spPr>
          <a:xfrm>
            <a:off x="838200" y="1976807"/>
            <a:ext cx="10954732" cy="1126612"/>
          </a:xfrm>
        </p:spPr>
        <p:txBody>
          <a:bodyPr>
            <a:normAutofit/>
          </a:bodyPr>
          <a:lstStyle/>
          <a:p>
            <a:r>
              <a:rPr lang="en-US" dirty="0"/>
              <a:t>From 1985 through 2025, 254 million fewer pounds of nitrogen will fall on the watershed. </a:t>
            </a:r>
          </a:p>
        </p:txBody>
      </p:sp>
      <p:sp>
        <p:nvSpPr>
          <p:cNvPr id="4" name="Slide Number Placeholder 3"/>
          <p:cNvSpPr>
            <a:spLocks noGrp="1"/>
          </p:cNvSpPr>
          <p:nvPr>
            <p:ph type="sldNum" sz="quarter" idx="12"/>
          </p:nvPr>
        </p:nvSpPr>
        <p:spPr/>
        <p:txBody>
          <a:bodyPr/>
          <a:lstStyle/>
          <a:p>
            <a:fld id="{5A8328EF-C2C8-4861-B0DA-8100FEBAF165}" type="slidenum">
              <a:rPr lang="en-US" smtClean="0"/>
              <a:t>19</a:t>
            </a:fld>
            <a:endParaRPr lang="en-US"/>
          </a:p>
        </p:txBody>
      </p:sp>
      <p:pic>
        <p:nvPicPr>
          <p:cNvPr id="13" name="Picture 12"/>
          <p:cNvPicPr>
            <a:picLocks noChangeAspect="1"/>
          </p:cNvPicPr>
          <p:nvPr/>
        </p:nvPicPr>
        <p:blipFill>
          <a:blip r:embed="rId2"/>
          <a:stretch>
            <a:fillRect/>
          </a:stretch>
        </p:blipFill>
        <p:spPr>
          <a:xfrm>
            <a:off x="646981" y="3238388"/>
            <a:ext cx="10706819" cy="3159121"/>
          </a:xfrm>
          <a:prstGeom prst="rect">
            <a:avLst/>
          </a:prstGeom>
        </p:spPr>
      </p:pic>
    </p:spTree>
    <p:extLst>
      <p:ext uri="{BB962C8B-B14F-4D97-AF65-F5344CB8AC3E}">
        <p14:creationId xmlns:p14="http://schemas.microsoft.com/office/powerpoint/2010/main" val="662659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F36D21"/>
          </a:solidFill>
        </p:spPr>
        <p:txBody>
          <a:bodyPr/>
          <a:lstStyle/>
          <a:p>
            <a:pPr algn="ctr"/>
            <a:r>
              <a:rPr lang="en-US" b="1" dirty="0">
                <a:latin typeface="+mn-lt"/>
              </a:rPr>
              <a:t>Today’s Requested Policy Decisions</a:t>
            </a:r>
          </a:p>
        </p:txBody>
      </p:sp>
      <p:sp>
        <p:nvSpPr>
          <p:cNvPr id="4" name="Slide Number Placeholder 3"/>
          <p:cNvSpPr>
            <a:spLocks noGrp="1"/>
          </p:cNvSpPr>
          <p:nvPr>
            <p:ph type="sldNum" sz="quarter" idx="12"/>
          </p:nvPr>
        </p:nvSpPr>
        <p:spPr/>
        <p:txBody>
          <a:bodyPr/>
          <a:lstStyle/>
          <a:p>
            <a:fld id="{5A8328EF-C2C8-4861-B0DA-8100FEBAF165}" type="slidenum">
              <a:rPr lang="en-US" smtClean="0"/>
              <a:t>2</a:t>
            </a:fld>
            <a:endParaRPr lang="en-US"/>
          </a:p>
        </p:txBody>
      </p:sp>
      <p:sp>
        <p:nvSpPr>
          <p:cNvPr id="5" name="Content Placeholder 2">
            <a:extLst>
              <a:ext uri="{FF2B5EF4-FFF2-40B4-BE49-F238E27FC236}">
                <a16:creationId xmlns:a16="http://schemas.microsoft.com/office/drawing/2014/main" id="{D422B1E7-4F60-4E7C-9C0C-0D0A277919DA}"/>
              </a:ext>
            </a:extLst>
          </p:cNvPr>
          <p:cNvSpPr>
            <a:spLocks noGrp="1"/>
          </p:cNvSpPr>
          <p:nvPr>
            <p:ph idx="1"/>
          </p:nvPr>
        </p:nvSpPr>
        <p:spPr>
          <a:xfrm>
            <a:off x="276596" y="1872220"/>
            <a:ext cx="11370365" cy="5457134"/>
          </a:xfrm>
        </p:spPr>
        <p:txBody>
          <a:bodyPr>
            <a:normAutofit/>
          </a:bodyPr>
          <a:lstStyle/>
          <a:p>
            <a:pPr marL="514350" indent="-514350">
              <a:spcAft>
                <a:spcPts val="3000"/>
              </a:spcAft>
              <a:buFont typeface="+mj-lt"/>
              <a:buAutoNum type="arabicParenR"/>
            </a:pPr>
            <a:r>
              <a:rPr lang="en-US" dirty="0"/>
              <a:t>Approve West Virginia’s contingency language.</a:t>
            </a:r>
          </a:p>
          <a:p>
            <a:pPr marL="514350" indent="-514350">
              <a:spcAft>
                <a:spcPts val="3000"/>
              </a:spcAft>
              <a:buFont typeface="+mj-lt"/>
              <a:buAutoNum type="arabicParenR"/>
            </a:pPr>
            <a:r>
              <a:rPr lang="en-US" dirty="0"/>
              <a:t>Approve West Virginia's request to reduce their Phase III WIP Planning Target from the PSC-approved 2 million pounds of nitrogen to 1.5 million.</a:t>
            </a:r>
          </a:p>
          <a:p>
            <a:pPr marL="514350" indent="-514350">
              <a:spcAft>
                <a:spcPts val="3000"/>
              </a:spcAft>
              <a:buFont typeface="+mj-lt"/>
              <a:buAutoNum type="arabicParenR"/>
            </a:pPr>
            <a:r>
              <a:rPr lang="en-US" dirty="0"/>
              <a:t>Approve the approach to fully account for the additional pounds already provided to New York’s and West Virginia’s Phase III WIP Planning Targets.</a:t>
            </a:r>
          </a:p>
          <a:p>
            <a:pPr marL="514350" indent="-514350">
              <a:spcAft>
                <a:spcPts val="3000"/>
              </a:spcAft>
              <a:buFont typeface="+mj-lt"/>
              <a:buAutoNum type="arabicParenR"/>
            </a:pPr>
            <a:r>
              <a:rPr lang="en-US" dirty="0"/>
              <a:t>Approve defining the Chesapeake Bay’s assimilative capacity as 196.5 million pounds of nitrogen and 13.75 million pounds of phosphorus.</a:t>
            </a:r>
          </a:p>
          <a:p>
            <a:endParaRPr lang="en-US" dirty="0"/>
          </a:p>
          <a:p>
            <a:endParaRPr lang="en-US" dirty="0"/>
          </a:p>
        </p:txBody>
      </p:sp>
    </p:spTree>
    <p:extLst>
      <p:ext uri="{BB962C8B-B14F-4D97-AF65-F5344CB8AC3E}">
        <p14:creationId xmlns:p14="http://schemas.microsoft.com/office/powerpoint/2010/main" val="3127937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6A4C759-DCE7-6B4F-87A7-747DAEADC934}"/>
              </a:ext>
            </a:extLst>
          </p:cNvPr>
          <p:cNvSpPr/>
          <p:nvPr/>
        </p:nvSpPr>
        <p:spPr>
          <a:xfrm>
            <a:off x="0" y="0"/>
            <a:ext cx="12192000" cy="169071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365126"/>
            <a:ext cx="10515600" cy="899132"/>
          </a:xfrm>
        </p:spPr>
        <p:txBody>
          <a:bodyPr>
            <a:normAutofit fontScale="90000"/>
          </a:bodyPr>
          <a:lstStyle/>
          <a:p>
            <a:pPr algn="ctr"/>
            <a:r>
              <a:rPr lang="en-US" b="1" dirty="0">
                <a:latin typeface="+mn-lt"/>
              </a:rPr>
              <a:t>Accounting for the Deposition of Nitrogen to the Watershed Between 2025 and 2030</a:t>
            </a:r>
          </a:p>
        </p:txBody>
      </p:sp>
      <p:sp>
        <p:nvSpPr>
          <p:cNvPr id="3" name="Content Placeholder 2"/>
          <p:cNvSpPr>
            <a:spLocks noGrp="1"/>
          </p:cNvSpPr>
          <p:nvPr>
            <p:ph idx="1"/>
          </p:nvPr>
        </p:nvSpPr>
        <p:spPr>
          <a:xfrm>
            <a:off x="655881" y="1906860"/>
            <a:ext cx="4986827" cy="2975233"/>
          </a:xfrm>
        </p:spPr>
        <p:txBody>
          <a:bodyPr>
            <a:normAutofit/>
          </a:bodyPr>
          <a:lstStyle/>
          <a:p>
            <a:pPr marL="0" indent="0">
              <a:buNone/>
            </a:pPr>
            <a:r>
              <a:rPr lang="en-US" dirty="0"/>
              <a:t>This table outlines the nitrogen load reductions that will take place in each jurisdiction’s portion of the watershed.</a:t>
            </a:r>
          </a:p>
        </p:txBody>
      </p:sp>
      <p:sp>
        <p:nvSpPr>
          <p:cNvPr id="4" name="Slide Number Placeholder 3"/>
          <p:cNvSpPr>
            <a:spLocks noGrp="1"/>
          </p:cNvSpPr>
          <p:nvPr>
            <p:ph type="sldNum" sz="quarter" idx="12"/>
          </p:nvPr>
        </p:nvSpPr>
        <p:spPr/>
        <p:txBody>
          <a:bodyPr/>
          <a:lstStyle/>
          <a:p>
            <a:fld id="{5A8328EF-C2C8-4861-B0DA-8100FEBAF165}" type="slidenum">
              <a:rPr lang="en-US" smtClean="0"/>
              <a:t>20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029755886"/>
              </p:ext>
            </p:extLst>
          </p:nvPr>
        </p:nvGraphicFramePr>
        <p:xfrm>
          <a:off x="6364653" y="1906860"/>
          <a:ext cx="4267201" cy="4756971"/>
        </p:xfrm>
        <a:graphic>
          <a:graphicData uri="http://schemas.openxmlformats.org/drawingml/2006/table">
            <a:tbl>
              <a:tblPr firstRow="1" firstCol="1" bandRow="1"/>
              <a:tblGrid>
                <a:gridCol w="2125698">
                  <a:extLst>
                    <a:ext uri="{9D8B030D-6E8A-4147-A177-3AD203B41FA5}">
                      <a16:colId xmlns:a16="http://schemas.microsoft.com/office/drawing/2014/main" val="3787157022"/>
                    </a:ext>
                  </a:extLst>
                </a:gridCol>
                <a:gridCol w="2141503">
                  <a:extLst>
                    <a:ext uri="{9D8B030D-6E8A-4147-A177-3AD203B41FA5}">
                      <a16:colId xmlns:a16="http://schemas.microsoft.com/office/drawing/2014/main" val="4241578802"/>
                    </a:ext>
                  </a:extLst>
                </a:gridCol>
              </a:tblGrid>
              <a:tr h="478746">
                <a:tc>
                  <a:txBody>
                    <a:bodyPr/>
                    <a:lstStyle/>
                    <a:p>
                      <a:pPr marL="0" marR="0" algn="ctr">
                        <a:lnSpc>
                          <a:spcPct val="107000"/>
                        </a:lnSpc>
                        <a:spcBef>
                          <a:spcPts val="0"/>
                        </a:spcBef>
                        <a:spcAft>
                          <a:spcPts val="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State</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04274654"/>
                  </a:ext>
                </a:extLst>
              </a:tr>
              <a:tr h="478746">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DC</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a:effectLst/>
                          <a:latin typeface="Calibri" panose="020F0502020204030204" pitchFamily="34" charset="0"/>
                          <a:ea typeface="Calibri" panose="020F0502020204030204" pitchFamily="34" charset="0"/>
                          <a:cs typeface="Times New Roman" panose="02020603050405020304" pitchFamily="18" charset="0"/>
                        </a:rPr>
                        <a:t>0</a:t>
                      </a:r>
                      <a:endParaRPr lang="en-US" sz="3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212068801"/>
                  </a:ext>
                </a:extLst>
              </a:tr>
              <a:tr h="478746">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DE</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20,000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271143156"/>
                  </a:ext>
                </a:extLst>
              </a:tr>
              <a:tr h="478746">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MD</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210,000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00977521"/>
                  </a:ext>
                </a:extLst>
              </a:tr>
              <a:tr h="478746">
                <a:tc>
                  <a:txBody>
                    <a:bodyPr/>
                    <a:lstStyle/>
                    <a:p>
                      <a:pPr marL="0" marR="0" algn="ctr">
                        <a:lnSpc>
                          <a:spcPct val="107000"/>
                        </a:lnSpc>
                        <a:spcBef>
                          <a:spcPts val="0"/>
                        </a:spcBef>
                        <a:spcAft>
                          <a:spcPts val="0"/>
                        </a:spcAft>
                      </a:pPr>
                      <a:r>
                        <a:rPr lang="en-US" sz="3200">
                          <a:effectLst/>
                          <a:latin typeface="Calibri" panose="020F0502020204030204" pitchFamily="34" charset="0"/>
                          <a:ea typeface="Calibri" panose="020F0502020204030204" pitchFamily="34" charset="0"/>
                          <a:cs typeface="Times New Roman" panose="02020603050405020304" pitchFamily="18" charset="0"/>
                        </a:rPr>
                        <a:t>NY</a:t>
                      </a:r>
                      <a:endParaRPr lang="en-US" sz="3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40,000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89541117"/>
                  </a:ext>
                </a:extLst>
              </a:tr>
              <a:tr h="478746">
                <a:tc>
                  <a:txBody>
                    <a:bodyPr/>
                    <a:lstStyle/>
                    <a:p>
                      <a:pPr marL="0" marR="0" algn="ctr">
                        <a:lnSpc>
                          <a:spcPct val="107000"/>
                        </a:lnSpc>
                        <a:spcBef>
                          <a:spcPts val="0"/>
                        </a:spcBef>
                        <a:spcAft>
                          <a:spcPts val="0"/>
                        </a:spcAft>
                      </a:pPr>
                      <a:r>
                        <a:rPr lang="en-US" sz="3200">
                          <a:effectLst/>
                          <a:latin typeface="Calibri" panose="020F0502020204030204" pitchFamily="34" charset="0"/>
                          <a:ea typeface="Calibri" panose="020F0502020204030204" pitchFamily="34" charset="0"/>
                          <a:cs typeface="Times New Roman" panose="02020603050405020304" pitchFamily="18" charset="0"/>
                        </a:rPr>
                        <a:t>PA</a:t>
                      </a:r>
                      <a:endParaRPr lang="en-US" sz="3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280,000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38283415"/>
                  </a:ext>
                </a:extLst>
              </a:tr>
              <a:tr h="478746">
                <a:tc>
                  <a:txBody>
                    <a:bodyPr/>
                    <a:lstStyle/>
                    <a:p>
                      <a:pPr marL="0" marR="0" algn="ctr">
                        <a:lnSpc>
                          <a:spcPct val="107000"/>
                        </a:lnSpc>
                        <a:spcBef>
                          <a:spcPts val="0"/>
                        </a:spcBef>
                        <a:spcAft>
                          <a:spcPts val="0"/>
                        </a:spcAft>
                      </a:pPr>
                      <a:r>
                        <a:rPr lang="en-US" sz="3200">
                          <a:effectLst/>
                          <a:latin typeface="Calibri" panose="020F0502020204030204" pitchFamily="34" charset="0"/>
                          <a:ea typeface="Calibri" panose="020F0502020204030204" pitchFamily="34" charset="0"/>
                          <a:cs typeface="Times New Roman" panose="02020603050405020304" pitchFamily="18" charset="0"/>
                        </a:rPr>
                        <a:t>VA</a:t>
                      </a:r>
                      <a:endParaRPr lang="en-US" sz="3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220,000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00501457"/>
                  </a:ext>
                </a:extLst>
              </a:tr>
              <a:tr h="478746">
                <a:tc>
                  <a:txBody>
                    <a:bodyPr/>
                    <a:lstStyle/>
                    <a:p>
                      <a:pPr marL="0" marR="0" algn="ctr">
                        <a:lnSpc>
                          <a:spcPct val="107000"/>
                        </a:lnSpc>
                        <a:spcBef>
                          <a:spcPts val="0"/>
                        </a:spcBef>
                        <a:spcAft>
                          <a:spcPts val="0"/>
                        </a:spcAft>
                      </a:pPr>
                      <a:r>
                        <a:rPr lang="en-US" sz="3200">
                          <a:effectLst/>
                          <a:latin typeface="Calibri" panose="020F0502020204030204" pitchFamily="34" charset="0"/>
                          <a:ea typeface="Calibri" panose="020F0502020204030204" pitchFamily="34" charset="0"/>
                          <a:cs typeface="Times New Roman" panose="02020603050405020304" pitchFamily="18" charset="0"/>
                        </a:rPr>
                        <a:t>WV</a:t>
                      </a:r>
                      <a:endParaRPr lang="en-US" sz="3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30,000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22697206"/>
                  </a:ext>
                </a:extLst>
              </a:tr>
              <a:tr h="582227">
                <a:tc>
                  <a:txBody>
                    <a:bodyPr/>
                    <a:lstStyle/>
                    <a:p>
                      <a:pPr marL="0" marR="0" algn="ctr">
                        <a:lnSpc>
                          <a:spcPct val="107000"/>
                        </a:lnSpc>
                        <a:spcBef>
                          <a:spcPts val="0"/>
                        </a:spcBef>
                        <a:spcAft>
                          <a:spcPts val="0"/>
                        </a:spcAft>
                      </a:pPr>
                      <a:r>
                        <a:rPr lang="en-US" sz="3200" b="1" dirty="0">
                          <a:effectLst/>
                          <a:latin typeface="Calibri" panose="020F0502020204030204" pitchFamily="34" charset="0"/>
                          <a:ea typeface="Calibri" panose="020F0502020204030204" pitchFamily="34" charset="0"/>
                          <a:cs typeface="Times New Roman" panose="02020603050405020304" pitchFamily="18" charset="0"/>
                        </a:rPr>
                        <a:t>Total</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800,000</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55115705"/>
                  </a:ext>
                </a:extLst>
              </a:tr>
            </a:tbl>
          </a:graphicData>
        </a:graphic>
      </p:graphicFrame>
    </p:spTree>
    <p:extLst>
      <p:ext uri="{BB962C8B-B14F-4D97-AF65-F5344CB8AC3E}">
        <p14:creationId xmlns:p14="http://schemas.microsoft.com/office/powerpoint/2010/main" val="1090021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B71A494-8185-FA46-B970-F55DE524D39C}"/>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a:t>
            </a:r>
            <a:br>
              <a:rPr lang="en-US" b="1" dirty="0">
                <a:latin typeface="+mn-lt"/>
              </a:rPr>
            </a:br>
            <a:r>
              <a:rPr lang="en-US" b="1" dirty="0">
                <a:latin typeface="+mn-lt"/>
              </a:rPr>
              <a:t>Atmospheric Deposition to Watershed</a:t>
            </a:r>
          </a:p>
        </p:txBody>
      </p:sp>
      <p:sp>
        <p:nvSpPr>
          <p:cNvPr id="4" name="Slide Number Placeholder 3"/>
          <p:cNvSpPr>
            <a:spLocks noGrp="1"/>
          </p:cNvSpPr>
          <p:nvPr>
            <p:ph type="sldNum" sz="quarter" idx="12"/>
          </p:nvPr>
        </p:nvSpPr>
        <p:spPr/>
        <p:txBody>
          <a:bodyPr/>
          <a:lstStyle/>
          <a:p>
            <a:fld id="{5A8328EF-C2C8-4861-B0DA-8100FEBAF165}" type="slidenum">
              <a:rPr lang="en-US" smtClean="0"/>
              <a:t>21</a:t>
            </a:fld>
            <a:endParaRPr lang="en-US"/>
          </a:p>
        </p:txBody>
      </p:sp>
      <p:graphicFrame>
        <p:nvGraphicFramePr>
          <p:cNvPr id="12" name="Content Placeholder 5">
            <a:extLst>
              <a:ext uri="{FF2B5EF4-FFF2-40B4-BE49-F238E27FC236}">
                <a16:creationId xmlns:a16="http://schemas.microsoft.com/office/drawing/2014/main" id="{C73F3F8A-B9E3-0C4F-8BBB-F1B134ACD98E}"/>
              </a:ext>
            </a:extLst>
          </p:cNvPr>
          <p:cNvGraphicFramePr>
            <a:graphicFrameLocks/>
          </p:cNvGraphicFramePr>
          <p:nvPr>
            <p:extLst>
              <p:ext uri="{D42A27DB-BD31-4B8C-83A1-F6EECF244321}">
                <p14:modId xmlns:p14="http://schemas.microsoft.com/office/powerpoint/2010/main" val="2233200469"/>
              </p:ext>
            </p:extLst>
          </p:nvPr>
        </p:nvGraphicFramePr>
        <p:xfrm>
          <a:off x="422029" y="2220347"/>
          <a:ext cx="11340123" cy="1789438"/>
        </p:xfrm>
        <a:graphic>
          <a:graphicData uri="http://schemas.openxmlformats.org/drawingml/2006/table">
            <a:tbl>
              <a:tblPr firstRow="1" firstCol="1" bandRow="1"/>
              <a:tblGrid>
                <a:gridCol w="4903950">
                  <a:extLst>
                    <a:ext uri="{9D8B030D-6E8A-4147-A177-3AD203B41FA5}">
                      <a16:colId xmlns:a16="http://schemas.microsoft.com/office/drawing/2014/main" val="1316924715"/>
                    </a:ext>
                  </a:extLst>
                </a:gridCol>
                <a:gridCol w="2598821">
                  <a:extLst>
                    <a:ext uri="{9D8B030D-6E8A-4147-A177-3AD203B41FA5}">
                      <a16:colId xmlns:a16="http://schemas.microsoft.com/office/drawing/2014/main" val="1379144738"/>
                    </a:ext>
                  </a:extLst>
                </a:gridCol>
                <a:gridCol w="2229853">
                  <a:extLst>
                    <a:ext uri="{9D8B030D-6E8A-4147-A177-3AD203B41FA5}">
                      <a16:colId xmlns:a16="http://schemas.microsoft.com/office/drawing/2014/main" val="2656688067"/>
                    </a:ext>
                  </a:extLst>
                </a:gridCol>
                <a:gridCol w="1607499">
                  <a:extLst>
                    <a:ext uri="{9D8B030D-6E8A-4147-A177-3AD203B41FA5}">
                      <a16:colId xmlns:a16="http://schemas.microsoft.com/office/drawing/2014/main" val="2492000415"/>
                    </a:ext>
                  </a:extLst>
                </a:gridCol>
              </a:tblGrid>
              <a:tr h="561948">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21336795"/>
                  </a:ext>
                </a:extLst>
              </a:tr>
              <a:tr h="1227490">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 and Atmos. Dep. to Tidal Waters by 2030</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 million pounds N </a:t>
                      </a:r>
                    </a:p>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100,000 pounds P</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1.18 million pounds N</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6693420"/>
                  </a:ext>
                </a:extLst>
              </a:tr>
            </a:tbl>
          </a:graphicData>
        </a:graphic>
      </p:graphicFrame>
    </p:spTree>
    <p:extLst>
      <p:ext uri="{BB962C8B-B14F-4D97-AF65-F5344CB8AC3E}">
        <p14:creationId xmlns:p14="http://schemas.microsoft.com/office/powerpoint/2010/main" val="2659691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0A2475-2F0A-9044-AFED-D8B2A2C2FC4D}"/>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a:t>
            </a:r>
            <a:br>
              <a:rPr lang="en-US" b="1" dirty="0">
                <a:latin typeface="+mn-lt"/>
              </a:rPr>
            </a:br>
            <a:r>
              <a:rPr lang="en-US" b="1" dirty="0">
                <a:latin typeface="+mn-lt"/>
              </a:rPr>
              <a:t>Atmospheric Deposition to Watershed</a:t>
            </a:r>
          </a:p>
        </p:txBody>
      </p:sp>
      <p:sp>
        <p:nvSpPr>
          <p:cNvPr id="4" name="Slide Number Placeholder 3"/>
          <p:cNvSpPr>
            <a:spLocks noGrp="1"/>
          </p:cNvSpPr>
          <p:nvPr>
            <p:ph type="sldNum" sz="quarter" idx="12"/>
          </p:nvPr>
        </p:nvSpPr>
        <p:spPr/>
        <p:txBody>
          <a:bodyPr/>
          <a:lstStyle/>
          <a:p>
            <a:fld id="{5A8328EF-C2C8-4861-B0DA-8100FEBAF165}" type="slidenum">
              <a:rPr lang="en-US" smtClean="0"/>
              <a:t>22</a:t>
            </a:fld>
            <a:endParaRPr lang="en-US"/>
          </a:p>
        </p:txBody>
      </p:sp>
      <p:graphicFrame>
        <p:nvGraphicFramePr>
          <p:cNvPr id="8" name="Content Placeholder 5">
            <a:extLst>
              <a:ext uri="{FF2B5EF4-FFF2-40B4-BE49-F238E27FC236}">
                <a16:creationId xmlns:a16="http://schemas.microsoft.com/office/drawing/2014/main" id="{FD0457E2-4BFC-2049-8254-3792DB293B0B}"/>
              </a:ext>
            </a:extLst>
          </p:cNvPr>
          <p:cNvGraphicFramePr>
            <a:graphicFrameLocks/>
          </p:cNvGraphicFramePr>
          <p:nvPr>
            <p:extLst>
              <p:ext uri="{D42A27DB-BD31-4B8C-83A1-F6EECF244321}">
                <p14:modId xmlns:p14="http://schemas.microsoft.com/office/powerpoint/2010/main" val="832465956"/>
              </p:ext>
            </p:extLst>
          </p:nvPr>
        </p:nvGraphicFramePr>
        <p:xfrm>
          <a:off x="422029" y="2220347"/>
          <a:ext cx="11340123" cy="2788576"/>
        </p:xfrm>
        <a:graphic>
          <a:graphicData uri="http://schemas.openxmlformats.org/drawingml/2006/table">
            <a:tbl>
              <a:tblPr firstRow="1" firstCol="1" bandRow="1"/>
              <a:tblGrid>
                <a:gridCol w="4903950">
                  <a:extLst>
                    <a:ext uri="{9D8B030D-6E8A-4147-A177-3AD203B41FA5}">
                      <a16:colId xmlns:a16="http://schemas.microsoft.com/office/drawing/2014/main" val="1316924715"/>
                    </a:ext>
                  </a:extLst>
                </a:gridCol>
                <a:gridCol w="2598821">
                  <a:extLst>
                    <a:ext uri="{9D8B030D-6E8A-4147-A177-3AD203B41FA5}">
                      <a16:colId xmlns:a16="http://schemas.microsoft.com/office/drawing/2014/main" val="1379144738"/>
                    </a:ext>
                  </a:extLst>
                </a:gridCol>
                <a:gridCol w="2229853">
                  <a:extLst>
                    <a:ext uri="{9D8B030D-6E8A-4147-A177-3AD203B41FA5}">
                      <a16:colId xmlns:a16="http://schemas.microsoft.com/office/drawing/2014/main" val="2656688067"/>
                    </a:ext>
                  </a:extLst>
                </a:gridCol>
                <a:gridCol w="1607499">
                  <a:extLst>
                    <a:ext uri="{9D8B030D-6E8A-4147-A177-3AD203B41FA5}">
                      <a16:colId xmlns:a16="http://schemas.microsoft.com/office/drawing/2014/main" val="2492000415"/>
                    </a:ext>
                  </a:extLst>
                </a:gridCol>
              </a:tblGrid>
              <a:tr h="561948">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21336795"/>
                  </a:ext>
                </a:extLst>
              </a:tr>
              <a:tr h="1227490">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 and Atmos. Dep. to Tidal Waters by 2030</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 million pounds N </a:t>
                      </a:r>
                    </a:p>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100,000 pounds P</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1.18 million pounds N</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6693420"/>
                  </a:ext>
                </a:extLst>
              </a:tr>
              <a:tr h="999138">
                <a:tc>
                  <a:txBody>
                    <a:bodyPr/>
                    <a:lstStyle/>
                    <a:p>
                      <a:pPr marL="0" marR="0" algn="ctr">
                        <a:lnSpc>
                          <a:spcPct val="107000"/>
                        </a:lnSpc>
                        <a:spcBef>
                          <a:spcPts val="0"/>
                        </a:spcBef>
                        <a:spcAft>
                          <a:spcPts val="0"/>
                        </a:spcAft>
                      </a:pPr>
                      <a:r>
                        <a:rPr lang="en-US" sz="2200" dirty="0">
                          <a:effectLst/>
                          <a:latin typeface="+mn-lt"/>
                          <a:ea typeface="Calibri" panose="020F0502020204030204" pitchFamily="34" charset="0"/>
                          <a:cs typeface="Times New Roman" panose="02020603050405020304" pitchFamily="18" charset="0"/>
                        </a:rPr>
                        <a:t>Atmos. Dep. to Watershed by 2030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mn-lt"/>
                          <a:ea typeface="Cambria" panose="02040503050406030204" pitchFamily="18" charset="0"/>
                          <a:cs typeface="Times New Roman" panose="02020603050405020304" pitchFamily="18" charset="0"/>
                        </a:rPr>
                        <a:t>None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mn-lt"/>
                          <a:ea typeface="Calibri" panose="020F0502020204030204" pitchFamily="34" charset="0"/>
                          <a:cs typeface="Times New Roman" panose="02020603050405020304" pitchFamily="18" charset="0"/>
                        </a:rPr>
                        <a:t>320,000 </a:t>
                      </a:r>
                    </a:p>
                    <a:p>
                      <a:pPr marL="0" marR="0" algn="ctr">
                        <a:lnSpc>
                          <a:spcPct val="107000"/>
                        </a:lnSpc>
                        <a:spcBef>
                          <a:spcPts val="0"/>
                        </a:spcBef>
                        <a:spcAft>
                          <a:spcPts val="0"/>
                        </a:spcAft>
                      </a:pPr>
                      <a:r>
                        <a:rPr lang="en-US" sz="2200" dirty="0">
                          <a:effectLst/>
                          <a:latin typeface="+mn-lt"/>
                          <a:ea typeface="Calibri" panose="020F0502020204030204" pitchFamily="34" charset="0"/>
                          <a:cs typeface="Times New Roman" panose="02020603050405020304" pitchFamily="18" charset="0"/>
                        </a:rPr>
                        <a:t>pounds N</a:t>
                      </a:r>
                      <a:endParaRPr lang="en-US" sz="2200" dirty="0">
                        <a:effectLst/>
                        <a:latin typeface="+mn-lt"/>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mn-lt"/>
                          <a:ea typeface="Cambria" panose="02040503050406030204" pitchFamily="18" charset="0"/>
                          <a:cs typeface="Times New Roman" panose="02020603050405020304" pitchFamily="18" charset="0"/>
                        </a:rPr>
                        <a:t>390,000 pounds 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596280875"/>
                  </a:ext>
                </a:extLst>
              </a:tr>
            </a:tbl>
          </a:graphicData>
        </a:graphic>
      </p:graphicFrame>
    </p:spTree>
    <p:extLst>
      <p:ext uri="{BB962C8B-B14F-4D97-AF65-F5344CB8AC3E}">
        <p14:creationId xmlns:p14="http://schemas.microsoft.com/office/powerpoint/2010/main" val="1887061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0A2475-2F0A-9044-AFED-D8B2A2C2FC4D}"/>
              </a:ext>
            </a:extLst>
          </p:cNvPr>
          <p:cNvSpPr/>
          <p:nvPr/>
        </p:nvSpPr>
        <p:spPr>
          <a:xfrm>
            <a:off x="0" y="0"/>
            <a:ext cx="12192000" cy="196947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82562"/>
            <a:ext cx="10515600" cy="1604351"/>
          </a:xfrm>
        </p:spPr>
        <p:txBody>
          <a:bodyPr>
            <a:normAutofit/>
          </a:bodyPr>
          <a:lstStyle/>
          <a:p>
            <a:pPr algn="ctr"/>
            <a:r>
              <a:rPr lang="en-US" b="1" dirty="0">
                <a:latin typeface="+mn-lt"/>
              </a:rPr>
              <a:t>Sources of Additional Loads:</a:t>
            </a:r>
            <a:br>
              <a:rPr lang="en-US" b="1" dirty="0">
                <a:latin typeface="+mn-lt"/>
              </a:rPr>
            </a:br>
            <a:r>
              <a:rPr lang="en-US" b="1" dirty="0">
                <a:latin typeface="+mn-lt"/>
              </a:rPr>
              <a:t>Atmospheric Deposition to Watershed</a:t>
            </a:r>
          </a:p>
        </p:txBody>
      </p:sp>
      <p:sp>
        <p:nvSpPr>
          <p:cNvPr id="4" name="Slide Number Placeholder 3"/>
          <p:cNvSpPr>
            <a:spLocks noGrp="1"/>
          </p:cNvSpPr>
          <p:nvPr>
            <p:ph type="sldNum" sz="quarter" idx="12"/>
          </p:nvPr>
        </p:nvSpPr>
        <p:spPr/>
        <p:txBody>
          <a:bodyPr/>
          <a:lstStyle/>
          <a:p>
            <a:fld id="{5A8328EF-C2C8-4861-B0DA-8100FEBAF165}" type="slidenum">
              <a:rPr lang="en-US" smtClean="0"/>
              <a:t>23</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19764645"/>
              </p:ext>
            </p:extLst>
          </p:nvPr>
        </p:nvGraphicFramePr>
        <p:xfrm>
          <a:off x="422029" y="2220347"/>
          <a:ext cx="11340123" cy="4354326"/>
        </p:xfrm>
        <a:graphic>
          <a:graphicData uri="http://schemas.openxmlformats.org/drawingml/2006/table">
            <a:tbl>
              <a:tblPr firstRow="1" firstCol="1" bandRow="1"/>
              <a:tblGrid>
                <a:gridCol w="4903950">
                  <a:extLst>
                    <a:ext uri="{9D8B030D-6E8A-4147-A177-3AD203B41FA5}">
                      <a16:colId xmlns:a16="http://schemas.microsoft.com/office/drawing/2014/main" val="1316924715"/>
                    </a:ext>
                  </a:extLst>
                </a:gridCol>
                <a:gridCol w="2598821">
                  <a:extLst>
                    <a:ext uri="{9D8B030D-6E8A-4147-A177-3AD203B41FA5}">
                      <a16:colId xmlns:a16="http://schemas.microsoft.com/office/drawing/2014/main" val="1379144738"/>
                    </a:ext>
                  </a:extLst>
                </a:gridCol>
                <a:gridCol w="2229853">
                  <a:extLst>
                    <a:ext uri="{9D8B030D-6E8A-4147-A177-3AD203B41FA5}">
                      <a16:colId xmlns:a16="http://schemas.microsoft.com/office/drawing/2014/main" val="2656688067"/>
                    </a:ext>
                  </a:extLst>
                </a:gridCol>
                <a:gridCol w="1607499">
                  <a:extLst>
                    <a:ext uri="{9D8B030D-6E8A-4147-A177-3AD203B41FA5}">
                      <a16:colId xmlns:a16="http://schemas.microsoft.com/office/drawing/2014/main" val="2492000415"/>
                    </a:ext>
                  </a:extLst>
                </a:gridCol>
              </a:tblGrid>
              <a:tr h="561948">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Source of Additional Loads</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New York</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West Virginia</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Reserve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21336795"/>
                  </a:ext>
                </a:extLst>
              </a:tr>
              <a:tr h="1227490">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Bay Assimilative Capacity Evaluation and Atmos. Dep. to Tidal Waters by 2030</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 million pounds N </a:t>
                      </a:r>
                    </a:p>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100,000 pounds P</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1.18 million pounds N</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b="0" dirty="0">
                          <a:effectLst/>
                          <a:latin typeface="Calibri" panose="020F0502020204030204" pitchFamily="34" charset="0"/>
                          <a:ea typeface="Calibri" panose="020F0502020204030204" pitchFamily="34" charset="0"/>
                          <a:cs typeface="Times New Roman" panose="02020603050405020304" pitchFamily="18" charset="0"/>
                        </a:rPr>
                        <a:t>0</a:t>
                      </a:r>
                      <a:endParaRPr lang="en-US" sz="2200" b="0"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6693420"/>
                  </a:ext>
                </a:extLst>
              </a:tr>
              <a:tr h="540761">
                <a:tc>
                  <a:txBody>
                    <a:bodyPr/>
                    <a:lstStyle/>
                    <a:p>
                      <a:pPr marL="0" marR="0" algn="ctr">
                        <a:lnSpc>
                          <a:spcPct val="107000"/>
                        </a:lnSpc>
                        <a:spcBef>
                          <a:spcPts val="0"/>
                        </a:spcBef>
                        <a:spcAft>
                          <a:spcPts val="0"/>
                        </a:spcAft>
                      </a:pP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400" b="1" dirty="0">
                          <a:effectLst/>
                          <a:latin typeface="Calibri" panose="020F0502020204030204" pitchFamily="34" charset="0"/>
                          <a:ea typeface="Cambria" panose="02040503050406030204" pitchFamily="18"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400" b="1" dirty="0">
                          <a:effectLst/>
                          <a:latin typeface="Calibri" panose="020F0502020204030204" pitchFamily="34" charset="0"/>
                          <a:ea typeface="Cambria" panose="02040503050406030204" pitchFamily="18" charset="0"/>
                          <a:cs typeface="Times New Roman" panose="02020603050405020304" pitchFamily="18" charset="0"/>
                        </a:rPr>
                        <a:t>+</a:t>
                      </a:r>
                      <a:endParaRPr lang="en-US" sz="2400" dirty="0">
                        <a:effectLst/>
                        <a:latin typeface="Calibri" panose="020F0502020204030204" pitchFamily="34"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400" b="1" dirty="0">
                          <a:effectLst/>
                          <a:latin typeface="Calibri" panose="020F0502020204030204" pitchFamily="34" charset="0"/>
                          <a:ea typeface="Cambria" panose="02040503050406030204" pitchFamily="18" charset="0"/>
                          <a:cs typeface="Times New Roman" panose="02020603050405020304" pitchFamily="18" charset="0"/>
                        </a:rPr>
                        <a:t>+</a:t>
                      </a:r>
                      <a:endParaRPr lang="en-US" sz="2400" dirty="0">
                        <a:effectLst/>
                        <a:latin typeface="Calibri" panose="020F0502020204030204" pitchFamily="34"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30343770"/>
                  </a:ext>
                </a:extLst>
              </a:tr>
              <a:tr h="999138">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Atmos. Dep. to Watershed by 2030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mbria" panose="02040503050406030204" pitchFamily="18" charset="0"/>
                          <a:cs typeface="Times New Roman" panose="02020603050405020304" pitchFamily="18" charset="0"/>
                        </a:rPr>
                        <a:t>None</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320,000 </a:t>
                      </a:r>
                    </a:p>
                    <a:p>
                      <a:pPr marL="0" marR="0" algn="ctr">
                        <a:lnSpc>
                          <a:spcPct val="107000"/>
                        </a:lnSpc>
                        <a:spcBef>
                          <a:spcPts val="0"/>
                        </a:spcBef>
                        <a:spcAft>
                          <a:spcPts val="0"/>
                        </a:spcAft>
                      </a:pPr>
                      <a:r>
                        <a:rPr lang="en-US" sz="2200"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07000"/>
                        </a:lnSpc>
                        <a:spcBef>
                          <a:spcPts val="0"/>
                        </a:spcBef>
                        <a:spcAft>
                          <a:spcPts val="0"/>
                        </a:spcAft>
                      </a:pPr>
                      <a:r>
                        <a:rPr lang="en-US" sz="2200" dirty="0">
                          <a:effectLst/>
                          <a:latin typeface="Calibri" panose="020F0502020204030204" pitchFamily="34" charset="0"/>
                          <a:ea typeface="Cambria" panose="02040503050406030204" pitchFamily="18" charset="0"/>
                          <a:cs typeface="Calibri" panose="020F0502020204030204" pitchFamily="34" charset="0"/>
                        </a:rPr>
                        <a:t>390,000 pounds 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596280875"/>
                  </a:ext>
                </a:extLst>
              </a:tr>
              <a:tr h="1024989">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Total</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dirty="0">
                          <a:effectLst/>
                          <a:latin typeface="Calibri" panose="020F0502020204030204" pitchFamily="34" charset="0"/>
                          <a:ea typeface="Calibri" panose="020F0502020204030204" pitchFamily="34" charset="0"/>
                          <a:cs typeface="Times New Roman" panose="02020603050405020304" pitchFamily="18" charset="0"/>
                        </a:rPr>
                        <a:t>1 million pounds N 100,000 pounds P</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1.5 million </a:t>
                      </a:r>
                    </a:p>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390,000 </a:t>
                      </a:r>
                    </a:p>
                    <a:p>
                      <a:pPr marL="0" marR="0" algn="ctr">
                        <a:lnSpc>
                          <a:spcPct val="107000"/>
                        </a:lnSpc>
                        <a:spcBef>
                          <a:spcPts val="0"/>
                        </a:spcBef>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pounds N</a:t>
                      </a:r>
                      <a:endParaRPr lang="en-US" sz="2200" b="1" dirty="0">
                        <a:effectLst/>
                        <a:latin typeface="Cambria" panose="02040503050406030204" pitchFamily="18" charset="0"/>
                        <a:ea typeface="Cambria" panose="020405030504060302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298650203"/>
                  </a:ext>
                </a:extLst>
              </a:tr>
            </a:tbl>
          </a:graphicData>
        </a:graphic>
      </p:graphicFrame>
    </p:spTree>
    <p:extLst>
      <p:ext uri="{BB962C8B-B14F-4D97-AF65-F5344CB8AC3E}">
        <p14:creationId xmlns:p14="http://schemas.microsoft.com/office/powerpoint/2010/main" val="1324122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178905" y="1398842"/>
            <a:ext cx="4562804" cy="1015663"/>
          </a:xfrm>
          <a:prstGeom prst="rect">
            <a:avLst/>
          </a:prstGeom>
          <a:noFill/>
        </p:spPr>
        <p:txBody>
          <a:bodyPr wrap="square" rtlCol="0">
            <a:spAutoFit/>
          </a:bodyPr>
          <a:lstStyle/>
          <a:p>
            <a:pPr algn="ctr"/>
            <a:r>
              <a:rPr lang="en-US" sz="6000" b="1" dirty="0"/>
              <a:t>Questions?</a:t>
            </a:r>
          </a:p>
        </p:txBody>
      </p:sp>
    </p:spTree>
    <p:extLst>
      <p:ext uri="{BB962C8B-B14F-4D97-AF65-F5344CB8AC3E}">
        <p14:creationId xmlns:p14="http://schemas.microsoft.com/office/powerpoint/2010/main" val="3627478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F36D21"/>
          </a:solidFill>
        </p:spPr>
        <p:txBody>
          <a:bodyPr/>
          <a:lstStyle/>
          <a:p>
            <a:pPr algn="ctr"/>
            <a:r>
              <a:rPr lang="en-US" b="1" dirty="0">
                <a:latin typeface="+mn-lt"/>
              </a:rPr>
              <a:t>Today’s Requested Policy Decisions</a:t>
            </a:r>
          </a:p>
        </p:txBody>
      </p:sp>
      <p:sp>
        <p:nvSpPr>
          <p:cNvPr id="4" name="Slide Number Placeholder 3"/>
          <p:cNvSpPr>
            <a:spLocks noGrp="1"/>
          </p:cNvSpPr>
          <p:nvPr>
            <p:ph type="sldNum" sz="quarter" idx="12"/>
          </p:nvPr>
        </p:nvSpPr>
        <p:spPr/>
        <p:txBody>
          <a:bodyPr/>
          <a:lstStyle/>
          <a:p>
            <a:fld id="{5A8328EF-C2C8-4861-B0DA-8100FEBAF165}" type="slidenum">
              <a:rPr lang="en-US" smtClean="0"/>
              <a:t>25</a:t>
            </a:fld>
            <a:endParaRPr lang="en-US"/>
          </a:p>
        </p:txBody>
      </p:sp>
      <p:sp>
        <p:nvSpPr>
          <p:cNvPr id="5" name="Content Placeholder 2">
            <a:extLst>
              <a:ext uri="{FF2B5EF4-FFF2-40B4-BE49-F238E27FC236}">
                <a16:creationId xmlns:a16="http://schemas.microsoft.com/office/drawing/2014/main" id="{74BFACD2-74B5-4EDD-9DF6-5C75C7A53690}"/>
              </a:ext>
            </a:extLst>
          </p:cNvPr>
          <p:cNvSpPr>
            <a:spLocks noGrp="1"/>
          </p:cNvSpPr>
          <p:nvPr>
            <p:ph idx="1"/>
          </p:nvPr>
        </p:nvSpPr>
        <p:spPr>
          <a:xfrm>
            <a:off x="567856" y="1467210"/>
            <a:ext cx="10537178" cy="5390790"/>
          </a:xfrm>
        </p:spPr>
        <p:txBody>
          <a:bodyPr>
            <a:normAutofit lnSpcReduction="10000"/>
          </a:bodyPr>
          <a:lstStyle/>
          <a:p>
            <a:pPr marL="0" indent="0">
              <a:spcAft>
                <a:spcPts val="3000"/>
              </a:spcAft>
              <a:buNone/>
            </a:pPr>
            <a:r>
              <a:rPr lang="en-US" sz="3600" b="1" dirty="0"/>
              <a:t>First: </a:t>
            </a:r>
            <a:r>
              <a:rPr lang="en-US" sz="3600" dirty="0"/>
              <a:t>We need to approve West Virginia’s contingency language. </a:t>
            </a:r>
          </a:p>
          <a:p>
            <a:pPr marL="457200" lvl="1" indent="0">
              <a:spcAft>
                <a:spcPts val="3000"/>
              </a:spcAft>
              <a:buNone/>
            </a:pPr>
            <a:r>
              <a:rPr lang="en-US" sz="3200" dirty="0"/>
              <a:t>“In the event that circumstances occur that increases the loads resulting from West Virginia’s Phase II level of effort (ex. revised BMP efficiencies), or new directives are initiated to increase Partnership level of effort (ex. climate change, Conowingo), the Chesapeake Bay Program Partnership commits to West Virginia to provide the pounds of nitrogen necessary to remain at WV’s Phase II level of effort.”</a:t>
            </a:r>
          </a:p>
          <a:p>
            <a:endParaRPr lang="en-US" dirty="0"/>
          </a:p>
          <a:p>
            <a:endParaRPr lang="en-US" dirty="0"/>
          </a:p>
        </p:txBody>
      </p:sp>
    </p:spTree>
    <p:extLst>
      <p:ext uri="{BB962C8B-B14F-4D97-AF65-F5344CB8AC3E}">
        <p14:creationId xmlns:p14="http://schemas.microsoft.com/office/powerpoint/2010/main" val="3567915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F36D21"/>
          </a:solidFill>
        </p:spPr>
        <p:txBody>
          <a:bodyPr/>
          <a:lstStyle/>
          <a:p>
            <a:pPr algn="ctr"/>
            <a:r>
              <a:rPr lang="en-US" b="1" dirty="0">
                <a:latin typeface="+mn-lt"/>
              </a:rPr>
              <a:t>Today’s Requested Policy Decisions</a:t>
            </a:r>
          </a:p>
        </p:txBody>
      </p:sp>
      <p:sp>
        <p:nvSpPr>
          <p:cNvPr id="4" name="Slide Number Placeholder 3"/>
          <p:cNvSpPr>
            <a:spLocks noGrp="1"/>
          </p:cNvSpPr>
          <p:nvPr>
            <p:ph type="sldNum" sz="quarter" idx="12"/>
          </p:nvPr>
        </p:nvSpPr>
        <p:spPr/>
        <p:txBody>
          <a:bodyPr/>
          <a:lstStyle/>
          <a:p>
            <a:fld id="{5A8328EF-C2C8-4861-B0DA-8100FEBAF165}" type="slidenum">
              <a:rPr lang="en-US" smtClean="0"/>
              <a:t>26</a:t>
            </a:fld>
            <a:endParaRPr lang="en-US"/>
          </a:p>
        </p:txBody>
      </p:sp>
      <p:sp>
        <p:nvSpPr>
          <p:cNvPr id="7" name="Content Placeholder 2">
            <a:extLst>
              <a:ext uri="{FF2B5EF4-FFF2-40B4-BE49-F238E27FC236}">
                <a16:creationId xmlns:a16="http://schemas.microsoft.com/office/drawing/2014/main" id="{F89B5F3F-E1E1-445A-B939-1859BCB4C08A}"/>
              </a:ext>
            </a:extLst>
          </p:cNvPr>
          <p:cNvSpPr>
            <a:spLocks noGrp="1"/>
          </p:cNvSpPr>
          <p:nvPr>
            <p:ph idx="1"/>
          </p:nvPr>
        </p:nvSpPr>
        <p:spPr>
          <a:xfrm>
            <a:off x="591710" y="1442850"/>
            <a:ext cx="10636569" cy="2942295"/>
          </a:xfrm>
        </p:spPr>
        <p:txBody>
          <a:bodyPr>
            <a:normAutofit/>
          </a:bodyPr>
          <a:lstStyle/>
          <a:p>
            <a:pPr marL="0" indent="0">
              <a:spcAft>
                <a:spcPts val="3000"/>
              </a:spcAft>
              <a:buNone/>
            </a:pPr>
            <a:r>
              <a:rPr lang="en-US" sz="3600" b="1" dirty="0"/>
              <a:t>Second: </a:t>
            </a:r>
            <a:r>
              <a:rPr lang="en-US" sz="3600" dirty="0"/>
              <a:t>We need to approve West Virginia's request to reduce their Phase III WIP Planning Target from the PSC-approved 2 million pounds of nitrogen to 1.5 million.</a:t>
            </a:r>
            <a:endParaRPr lang="en-US" sz="3200" dirty="0"/>
          </a:p>
        </p:txBody>
      </p:sp>
    </p:spTree>
    <p:extLst>
      <p:ext uri="{BB962C8B-B14F-4D97-AF65-F5344CB8AC3E}">
        <p14:creationId xmlns:p14="http://schemas.microsoft.com/office/powerpoint/2010/main" val="877886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F36D21"/>
          </a:solidFill>
        </p:spPr>
        <p:txBody>
          <a:bodyPr/>
          <a:lstStyle/>
          <a:p>
            <a:pPr algn="ctr"/>
            <a:r>
              <a:rPr lang="en-US" b="1" dirty="0">
                <a:latin typeface="+mn-lt"/>
              </a:rPr>
              <a:t>Today’s Requested Policy Decisions</a:t>
            </a:r>
          </a:p>
        </p:txBody>
      </p:sp>
      <p:sp>
        <p:nvSpPr>
          <p:cNvPr id="4" name="Slide Number Placeholder 3"/>
          <p:cNvSpPr>
            <a:spLocks noGrp="1"/>
          </p:cNvSpPr>
          <p:nvPr>
            <p:ph type="sldNum" sz="quarter" idx="12"/>
          </p:nvPr>
        </p:nvSpPr>
        <p:spPr/>
        <p:txBody>
          <a:bodyPr/>
          <a:lstStyle/>
          <a:p>
            <a:fld id="{5A8328EF-C2C8-4861-B0DA-8100FEBAF165}" type="slidenum">
              <a:rPr lang="en-US" smtClean="0"/>
              <a:t>27</a:t>
            </a:fld>
            <a:endParaRPr lang="en-US"/>
          </a:p>
        </p:txBody>
      </p:sp>
      <p:sp>
        <p:nvSpPr>
          <p:cNvPr id="5" name="Content Placeholder 2">
            <a:extLst>
              <a:ext uri="{FF2B5EF4-FFF2-40B4-BE49-F238E27FC236}">
                <a16:creationId xmlns:a16="http://schemas.microsoft.com/office/drawing/2014/main" id="{52664378-4F0F-4682-8475-60DC21C13132}"/>
              </a:ext>
            </a:extLst>
          </p:cNvPr>
          <p:cNvSpPr>
            <a:spLocks noGrp="1"/>
          </p:cNvSpPr>
          <p:nvPr>
            <p:ph idx="1"/>
          </p:nvPr>
        </p:nvSpPr>
        <p:spPr>
          <a:xfrm>
            <a:off x="597154" y="1487875"/>
            <a:ext cx="10997691" cy="4512678"/>
          </a:xfrm>
        </p:spPr>
        <p:txBody>
          <a:bodyPr>
            <a:normAutofit/>
          </a:bodyPr>
          <a:lstStyle/>
          <a:p>
            <a:pPr marL="0" indent="0">
              <a:spcAft>
                <a:spcPts val="3000"/>
              </a:spcAft>
              <a:buNone/>
            </a:pPr>
            <a:r>
              <a:rPr lang="en-US" sz="3600" b="1" dirty="0"/>
              <a:t>Third: </a:t>
            </a:r>
            <a:r>
              <a:rPr lang="en-US" sz="3600" dirty="0"/>
              <a:t>We need to approve our approach to fully account for the additional pounds already provided to New York and West Virginia’s Phase III WIP Planning Targets.</a:t>
            </a:r>
          </a:p>
          <a:p>
            <a:pPr lvl="1">
              <a:spcBef>
                <a:spcPts val="0"/>
              </a:spcBef>
              <a:spcAft>
                <a:spcPts val="600"/>
              </a:spcAft>
            </a:pPr>
            <a:r>
              <a:rPr lang="en-US" sz="3200" dirty="0"/>
              <a:t>Determine what to do with additional pounds.</a:t>
            </a:r>
          </a:p>
          <a:p>
            <a:pPr marL="1428750" lvl="2" indent="-514350">
              <a:spcBef>
                <a:spcPts val="0"/>
              </a:spcBef>
              <a:spcAft>
                <a:spcPts val="600"/>
              </a:spcAft>
              <a:buFont typeface="+mj-lt"/>
              <a:buAutoNum type="alphaLcParenR"/>
            </a:pPr>
            <a:r>
              <a:rPr lang="en-US" sz="2800" dirty="0"/>
              <a:t>Keep as a reserve pending final decisions on the Phase III WIP Planning Targets at the May PSC meeting; or</a:t>
            </a:r>
          </a:p>
          <a:p>
            <a:pPr marL="1428750" lvl="2" indent="-514350">
              <a:spcBef>
                <a:spcPts val="0"/>
              </a:spcBef>
              <a:spcAft>
                <a:spcPts val="600"/>
              </a:spcAft>
              <a:buFont typeface="+mj-lt"/>
              <a:buAutoNum type="alphaLcParenR"/>
            </a:pPr>
            <a:r>
              <a:rPr lang="en-US" sz="2800" dirty="0"/>
              <a:t>Return the remaining pounds to the jurisdictions for credit post-2025 for atmospheric deposition to watershed reductions.</a:t>
            </a:r>
          </a:p>
          <a:p>
            <a:pPr marL="0" indent="0">
              <a:buNone/>
            </a:pPr>
            <a:endParaRPr lang="en-US" dirty="0"/>
          </a:p>
          <a:p>
            <a:endParaRPr lang="en-US" dirty="0"/>
          </a:p>
        </p:txBody>
      </p:sp>
    </p:spTree>
    <p:extLst>
      <p:ext uri="{BB962C8B-B14F-4D97-AF65-F5344CB8AC3E}">
        <p14:creationId xmlns:p14="http://schemas.microsoft.com/office/powerpoint/2010/main" val="16464431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F36D21"/>
          </a:solidFill>
        </p:spPr>
        <p:txBody>
          <a:bodyPr/>
          <a:lstStyle/>
          <a:p>
            <a:pPr algn="ctr"/>
            <a:r>
              <a:rPr lang="en-US" b="1" dirty="0">
                <a:latin typeface="+mn-lt"/>
              </a:rPr>
              <a:t>Today’s Requested Policy Decisions</a:t>
            </a:r>
          </a:p>
        </p:txBody>
      </p:sp>
      <p:sp>
        <p:nvSpPr>
          <p:cNvPr id="4" name="Slide Number Placeholder 3"/>
          <p:cNvSpPr>
            <a:spLocks noGrp="1"/>
          </p:cNvSpPr>
          <p:nvPr>
            <p:ph type="sldNum" sz="quarter" idx="12"/>
          </p:nvPr>
        </p:nvSpPr>
        <p:spPr/>
        <p:txBody>
          <a:bodyPr/>
          <a:lstStyle/>
          <a:p>
            <a:fld id="{5A8328EF-C2C8-4861-B0DA-8100FEBAF165}" type="slidenum">
              <a:rPr lang="en-US" smtClean="0"/>
              <a:t>28</a:t>
            </a:fld>
            <a:endParaRPr lang="en-US"/>
          </a:p>
        </p:txBody>
      </p:sp>
      <p:sp>
        <p:nvSpPr>
          <p:cNvPr id="5" name="Content Placeholder 2">
            <a:extLst>
              <a:ext uri="{FF2B5EF4-FFF2-40B4-BE49-F238E27FC236}">
                <a16:creationId xmlns:a16="http://schemas.microsoft.com/office/drawing/2014/main" id="{288E15D4-915B-4FBA-A988-8B8B8A1B8FFA}"/>
              </a:ext>
            </a:extLst>
          </p:cNvPr>
          <p:cNvSpPr>
            <a:spLocks noGrp="1"/>
          </p:cNvSpPr>
          <p:nvPr>
            <p:ph idx="1"/>
          </p:nvPr>
        </p:nvSpPr>
        <p:spPr>
          <a:xfrm>
            <a:off x="597154" y="1412989"/>
            <a:ext cx="10997691" cy="4013776"/>
          </a:xfrm>
        </p:spPr>
        <p:txBody>
          <a:bodyPr>
            <a:normAutofit/>
          </a:bodyPr>
          <a:lstStyle/>
          <a:p>
            <a:pPr marL="0" indent="0">
              <a:spcAft>
                <a:spcPts val="3000"/>
              </a:spcAft>
              <a:buNone/>
            </a:pPr>
            <a:r>
              <a:rPr lang="en-US" sz="3600" b="1" dirty="0"/>
              <a:t>Last: </a:t>
            </a:r>
            <a:r>
              <a:rPr lang="en-US" sz="3600" dirty="0"/>
              <a:t>We need to approve defining the Chesapeake Bay’s assimilative capacity as 196.5 million pounds of nitrogen and 13.75 million pounds of phosphorus.</a:t>
            </a:r>
          </a:p>
          <a:p>
            <a:pPr lvl="1">
              <a:spcAft>
                <a:spcPts val="3000"/>
              </a:spcAft>
            </a:pPr>
            <a:r>
              <a:rPr lang="en-US" sz="3200" dirty="0"/>
              <a:t>These loadings will replace the 195 million pounds of nitrogen and the 13.7 million pounds of phosphorus agreed to at the December PSC meeting.</a:t>
            </a:r>
          </a:p>
          <a:p>
            <a:endParaRPr lang="en-US" dirty="0"/>
          </a:p>
          <a:p>
            <a:endParaRPr lang="en-US" dirty="0"/>
          </a:p>
        </p:txBody>
      </p:sp>
    </p:spTree>
    <p:extLst>
      <p:ext uri="{BB962C8B-B14F-4D97-AF65-F5344CB8AC3E}">
        <p14:creationId xmlns:p14="http://schemas.microsoft.com/office/powerpoint/2010/main" val="17198835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2"/>
          <p:cNvSpPr txBox="1">
            <a:spLocks noChangeArrowheads="1"/>
          </p:cNvSpPr>
          <p:nvPr/>
        </p:nvSpPr>
        <p:spPr bwMode="auto">
          <a:xfrm>
            <a:off x="1752600" y="535482"/>
            <a:ext cx="8686800" cy="4530471"/>
          </a:xfrm>
          <a:prstGeom prst="rect">
            <a:avLst/>
          </a:prstGeom>
          <a:noFill/>
          <a:ln w="9525">
            <a:noFill/>
            <a:miter lim="800000"/>
            <a:headEnd/>
            <a:tailEnd/>
          </a:ln>
        </p:spPr>
        <p:txBody>
          <a:bodyPr wrap="square">
            <a:spAutoFit/>
          </a:bodyPr>
          <a:lstStyle/>
          <a:p>
            <a:pPr algn="ctr" fontAlgn="base">
              <a:lnSpc>
                <a:spcPct val="80000"/>
              </a:lnSpc>
              <a:spcBef>
                <a:spcPct val="50000"/>
              </a:spcBef>
              <a:spcAft>
                <a:spcPct val="0"/>
              </a:spcAft>
            </a:pPr>
            <a:r>
              <a:rPr lang="en-US" sz="4000" b="1" dirty="0"/>
              <a:t>Rich Batiuk</a:t>
            </a:r>
          </a:p>
          <a:p>
            <a:pPr algn="ctr" fontAlgn="base">
              <a:lnSpc>
                <a:spcPct val="80000"/>
              </a:lnSpc>
              <a:spcBef>
                <a:spcPct val="50000"/>
              </a:spcBef>
              <a:spcAft>
                <a:spcPct val="0"/>
              </a:spcAft>
            </a:pPr>
            <a:r>
              <a:rPr lang="en-US" sz="3200" b="1" dirty="0"/>
              <a:t>Associate Director for Science</a:t>
            </a:r>
          </a:p>
          <a:p>
            <a:pPr algn="ctr" fontAlgn="base">
              <a:lnSpc>
                <a:spcPct val="80000"/>
              </a:lnSpc>
              <a:spcBef>
                <a:spcPct val="50000"/>
              </a:spcBef>
              <a:spcAft>
                <a:spcPct val="0"/>
              </a:spcAft>
            </a:pPr>
            <a:r>
              <a:rPr lang="en-US" sz="3200" b="1" dirty="0"/>
              <a:t>U.S. EPA Chesapeake Bay Program Office</a:t>
            </a:r>
          </a:p>
          <a:p>
            <a:pPr algn="ctr" fontAlgn="base">
              <a:lnSpc>
                <a:spcPct val="80000"/>
              </a:lnSpc>
              <a:spcBef>
                <a:spcPct val="50000"/>
              </a:spcBef>
              <a:spcAft>
                <a:spcPct val="0"/>
              </a:spcAft>
            </a:pPr>
            <a:r>
              <a:rPr lang="en-US" sz="3200" b="1" dirty="0"/>
              <a:t>410-267-5731 (Work)</a:t>
            </a:r>
          </a:p>
          <a:p>
            <a:pPr algn="ctr" fontAlgn="base">
              <a:lnSpc>
                <a:spcPct val="80000"/>
              </a:lnSpc>
              <a:spcBef>
                <a:spcPct val="50000"/>
              </a:spcBef>
              <a:spcAft>
                <a:spcPct val="0"/>
              </a:spcAft>
            </a:pPr>
            <a:r>
              <a:rPr lang="en-US" sz="3200" b="1" dirty="0"/>
              <a:t>443-223-7823 (Mobile)</a:t>
            </a:r>
          </a:p>
          <a:p>
            <a:pPr algn="ctr" fontAlgn="base">
              <a:spcBef>
                <a:spcPct val="50000"/>
              </a:spcBef>
              <a:spcAft>
                <a:spcPct val="0"/>
              </a:spcAft>
            </a:pPr>
            <a:r>
              <a:rPr lang="en-US" sz="3200" b="1" dirty="0">
                <a:solidFill>
                  <a:srgbClr val="FFFF00"/>
                </a:solidFill>
                <a:hlinkClick r:id="rId2"/>
              </a:rPr>
              <a:t>batiuk.richard@epa.gov</a:t>
            </a:r>
            <a:endParaRPr lang="en-US" sz="3200" b="1" dirty="0">
              <a:solidFill>
                <a:srgbClr val="FFFF00"/>
              </a:solidFill>
            </a:endParaRPr>
          </a:p>
          <a:p>
            <a:pPr algn="ctr" fontAlgn="base">
              <a:spcBef>
                <a:spcPct val="50000"/>
              </a:spcBef>
              <a:spcAft>
                <a:spcPct val="0"/>
              </a:spcAft>
            </a:pPr>
            <a:endParaRPr lang="en-US" sz="2800" b="1" dirty="0">
              <a:solidFill>
                <a:srgbClr val="000099"/>
              </a:solidFill>
            </a:endParaRPr>
          </a:p>
        </p:txBody>
      </p:sp>
      <p:sp>
        <p:nvSpPr>
          <p:cNvPr id="81922" name="Rectangle 15"/>
          <p:cNvSpPr>
            <a:spLocks noChangeArrowheads="1"/>
          </p:cNvSpPr>
          <p:nvPr/>
        </p:nvSpPr>
        <p:spPr bwMode="auto">
          <a:xfrm>
            <a:off x="3009106" y="5723237"/>
            <a:ext cx="6173788" cy="584200"/>
          </a:xfrm>
          <a:prstGeom prst="rect">
            <a:avLst/>
          </a:prstGeom>
          <a:noFill/>
          <a:ln w="9525">
            <a:noFill/>
            <a:miter lim="800000"/>
            <a:headEnd/>
            <a:tailEnd/>
          </a:ln>
        </p:spPr>
        <p:txBody>
          <a:bodyPr wrap="square">
            <a:spAutoFit/>
          </a:bodyPr>
          <a:lstStyle/>
          <a:p>
            <a:pPr fontAlgn="base">
              <a:spcBef>
                <a:spcPct val="0"/>
              </a:spcBef>
              <a:spcAft>
                <a:spcPct val="0"/>
              </a:spcAft>
            </a:pPr>
            <a:r>
              <a:rPr lang="en-US" sz="3200" b="1" dirty="0">
                <a:solidFill>
                  <a:schemeClr val="accent1">
                    <a:lumMod val="75000"/>
                  </a:schemeClr>
                </a:solidFill>
              </a:rPr>
              <a:t>www.epa.gov/chesapeakebaytmdl</a:t>
            </a:r>
          </a:p>
        </p:txBody>
      </p:sp>
      <p:sp>
        <p:nvSpPr>
          <p:cNvPr id="81924" name="TextBox 4"/>
          <p:cNvSpPr txBox="1">
            <a:spLocks noChangeArrowheads="1"/>
          </p:cNvSpPr>
          <p:nvPr/>
        </p:nvSpPr>
        <p:spPr bwMode="auto">
          <a:xfrm>
            <a:off x="3314700" y="5023440"/>
            <a:ext cx="5562600" cy="584200"/>
          </a:xfrm>
          <a:prstGeom prst="rect">
            <a:avLst/>
          </a:prstGeom>
          <a:noFill/>
          <a:ln w="9525">
            <a:noFill/>
            <a:miter lim="800000"/>
            <a:headEnd/>
            <a:tailEnd/>
          </a:ln>
        </p:spPr>
        <p:txBody>
          <a:bodyPr>
            <a:spAutoFit/>
          </a:bodyPr>
          <a:lstStyle/>
          <a:p>
            <a:pPr algn="ctr" fontAlgn="base">
              <a:spcBef>
                <a:spcPct val="50000"/>
              </a:spcBef>
              <a:spcAft>
                <a:spcPct val="0"/>
              </a:spcAft>
            </a:pPr>
            <a:r>
              <a:rPr lang="en-US" sz="3200" b="1" dirty="0">
                <a:solidFill>
                  <a:schemeClr val="accent1">
                    <a:lumMod val="75000"/>
                  </a:schemeClr>
                </a:solidFill>
              </a:rPr>
              <a:t>www.chesapeakebay.net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555" y="4843170"/>
            <a:ext cx="1897717" cy="1464267"/>
          </a:xfrm>
          <a:prstGeom prst="rect">
            <a:avLst/>
          </a:prstGeom>
        </p:spPr>
      </p:pic>
      <p:pic>
        <p:nvPicPr>
          <p:cNvPr id="3" name="Picture 2">
            <a:extLst>
              <a:ext uri="{FF2B5EF4-FFF2-40B4-BE49-F238E27FC236}">
                <a16:creationId xmlns:a16="http://schemas.microsoft.com/office/drawing/2014/main" id="{345564D0-1D0C-1147-A752-A7F86EE9BC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6728" y="4843170"/>
            <a:ext cx="1310744" cy="1297636"/>
          </a:xfrm>
          <a:prstGeom prst="rect">
            <a:avLst/>
          </a:prstGeom>
        </p:spPr>
      </p:pic>
    </p:spTree>
    <p:extLst>
      <p:ext uri="{BB962C8B-B14F-4D97-AF65-F5344CB8AC3E}">
        <p14:creationId xmlns:p14="http://schemas.microsoft.com/office/powerpoint/2010/main" val="2832465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1C2A72-07B3-2041-9444-EE48995699B5}"/>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51394"/>
            <a:ext cx="10515600" cy="899132"/>
          </a:xfrm>
        </p:spPr>
        <p:txBody>
          <a:bodyPr>
            <a:normAutofit/>
          </a:bodyPr>
          <a:lstStyle/>
          <a:p>
            <a:pPr algn="ctr"/>
            <a:r>
              <a:rPr lang="en-US" b="1" dirty="0">
                <a:latin typeface="+mn-lt"/>
              </a:rPr>
              <a:t>Updating Our Assessment of WV Loads</a:t>
            </a:r>
          </a:p>
        </p:txBody>
      </p:sp>
      <p:sp>
        <p:nvSpPr>
          <p:cNvPr id="3" name="Content Placeholder 2"/>
          <p:cNvSpPr>
            <a:spLocks noGrp="1"/>
          </p:cNvSpPr>
          <p:nvPr>
            <p:ph idx="1"/>
          </p:nvPr>
        </p:nvSpPr>
        <p:spPr>
          <a:xfrm>
            <a:off x="421419" y="1415651"/>
            <a:ext cx="10932381" cy="4940699"/>
          </a:xfrm>
        </p:spPr>
        <p:txBody>
          <a:bodyPr>
            <a:normAutofit/>
          </a:bodyPr>
          <a:lstStyle/>
          <a:p>
            <a:r>
              <a:rPr lang="en-US" dirty="0"/>
              <a:t>West Virginia received additional pounds under the Bay TMDL due to a lack of direct benefits from Bay water quality and principles of equity. </a:t>
            </a:r>
          </a:p>
          <a:p>
            <a:endParaRPr lang="en-US" dirty="0"/>
          </a:p>
          <a:p>
            <a:r>
              <a:rPr lang="en-US" dirty="0"/>
              <a:t>The 2 million pounds of nitrogen the PSC approved for West Virginia would have resulted in the state achieving its nitrogen goal in </a:t>
            </a:r>
            <a:r>
              <a:rPr lang="en-US" u="sng" dirty="0"/>
              <a:t>2013</a:t>
            </a:r>
            <a:r>
              <a:rPr lang="en-US" dirty="0"/>
              <a:t>.</a:t>
            </a:r>
          </a:p>
          <a:p>
            <a:endParaRPr lang="en-US" dirty="0"/>
          </a:p>
          <a:p>
            <a:r>
              <a:rPr lang="en-US" dirty="0"/>
              <a:t>West Virginia and the Chesapeake Bay Program Office worked together to determine whether the Phase 6 Model’s estimate of West Virginia’s delivered nutrient loads (according to the state’s Phase II WIP) would allow for a lower Phase III WIP planning target and reduce the burden on other jurisdictions.</a:t>
            </a:r>
          </a:p>
        </p:txBody>
      </p:sp>
      <p:sp>
        <p:nvSpPr>
          <p:cNvPr id="4" name="Slide Number Placeholder 3"/>
          <p:cNvSpPr>
            <a:spLocks noGrp="1"/>
          </p:cNvSpPr>
          <p:nvPr>
            <p:ph type="sldNum" sz="quarter" idx="12"/>
          </p:nvPr>
        </p:nvSpPr>
        <p:spPr/>
        <p:txBody>
          <a:bodyPr/>
          <a:lstStyle/>
          <a:p>
            <a:fld id="{5A8328EF-C2C8-4861-B0DA-8100FEBAF165}" type="slidenum">
              <a:rPr lang="en-US" smtClean="0"/>
              <a:t>3</a:t>
            </a:fld>
            <a:endParaRPr lang="en-US"/>
          </a:p>
        </p:txBody>
      </p:sp>
    </p:spTree>
    <p:extLst>
      <p:ext uri="{BB962C8B-B14F-4D97-AF65-F5344CB8AC3E}">
        <p14:creationId xmlns:p14="http://schemas.microsoft.com/office/powerpoint/2010/main" val="3793298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0B37C9E-C77D-F949-BC20-E870ED71ADE5}"/>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16473"/>
            <a:ext cx="10515600" cy="899132"/>
          </a:xfrm>
        </p:spPr>
        <p:txBody>
          <a:bodyPr>
            <a:normAutofit/>
          </a:bodyPr>
          <a:lstStyle/>
          <a:p>
            <a:pPr algn="ctr"/>
            <a:r>
              <a:rPr lang="en-US" b="1" dirty="0">
                <a:latin typeface="+mn-lt"/>
              </a:rPr>
              <a:t>Updating Our Assessment of WV Loads</a:t>
            </a:r>
          </a:p>
        </p:txBody>
      </p:sp>
      <p:sp>
        <p:nvSpPr>
          <p:cNvPr id="3" name="Content Placeholder 2"/>
          <p:cNvSpPr>
            <a:spLocks noGrp="1"/>
          </p:cNvSpPr>
          <p:nvPr>
            <p:ph idx="1"/>
          </p:nvPr>
        </p:nvSpPr>
        <p:spPr>
          <a:xfrm>
            <a:off x="421419" y="1415651"/>
            <a:ext cx="10932381" cy="5064662"/>
          </a:xfrm>
        </p:spPr>
        <p:txBody>
          <a:bodyPr>
            <a:normAutofit/>
          </a:bodyPr>
          <a:lstStyle/>
          <a:p>
            <a:r>
              <a:rPr lang="en-US" b="1" dirty="0"/>
              <a:t>Results</a:t>
            </a:r>
            <a:r>
              <a:rPr lang="en-US" dirty="0"/>
              <a:t>: West Virginia will agree to a 1.5 million pound increase in its nitrogen Phase III WIP Planning Target. </a:t>
            </a:r>
          </a:p>
          <a:p>
            <a:endParaRPr lang="en-US" dirty="0"/>
          </a:p>
          <a:p>
            <a:r>
              <a:rPr lang="en-US" dirty="0"/>
              <a:t>West Virginia asks the PSC to agree to the following contingency language:</a:t>
            </a:r>
          </a:p>
          <a:p>
            <a:pPr marL="0" indent="0">
              <a:buNone/>
            </a:pPr>
            <a:endParaRPr lang="en-US" dirty="0"/>
          </a:p>
          <a:p>
            <a:pPr marL="731520" lvl="1" indent="0">
              <a:buNone/>
            </a:pPr>
            <a:r>
              <a:rPr lang="en-US" sz="2600" dirty="0"/>
              <a:t>“In the event that circumstances occur that increases the loads resulting from West Virginia’s Phase II level of effort (ex. revised BMP efficiencies), or new directives are initiated to increase Partnership level of effort (ex. climate change, Conowingo), the Chesapeake Bay Program Partnership commits to West Virginia to provide the pounds of nitrogen necessary to remain at WV’s Phase II level of effort.”</a:t>
            </a:r>
          </a:p>
        </p:txBody>
      </p:sp>
      <p:sp>
        <p:nvSpPr>
          <p:cNvPr id="4" name="Slide Number Placeholder 3"/>
          <p:cNvSpPr>
            <a:spLocks noGrp="1"/>
          </p:cNvSpPr>
          <p:nvPr>
            <p:ph type="sldNum" sz="quarter" idx="12"/>
          </p:nvPr>
        </p:nvSpPr>
        <p:spPr/>
        <p:txBody>
          <a:bodyPr/>
          <a:lstStyle/>
          <a:p>
            <a:fld id="{5A8328EF-C2C8-4861-B0DA-8100FEBAF165}" type="slidenum">
              <a:rPr lang="en-US" smtClean="0"/>
              <a:t>4</a:t>
            </a:fld>
            <a:endParaRPr lang="en-US"/>
          </a:p>
        </p:txBody>
      </p:sp>
    </p:spTree>
    <p:extLst>
      <p:ext uri="{BB962C8B-B14F-4D97-AF65-F5344CB8AC3E}">
        <p14:creationId xmlns:p14="http://schemas.microsoft.com/office/powerpoint/2010/main" val="1323105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4E084BE-A38C-2E4D-A679-50A675F8DCA8}"/>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16473"/>
            <a:ext cx="10515600" cy="899132"/>
          </a:xfrm>
        </p:spPr>
        <p:txBody>
          <a:bodyPr/>
          <a:lstStyle/>
          <a:p>
            <a:pPr algn="ctr"/>
            <a:r>
              <a:rPr lang="en-US" b="1" dirty="0">
                <a:latin typeface="+mn-lt"/>
              </a:rPr>
              <a:t>Confirming Additional Loads for New York</a:t>
            </a:r>
          </a:p>
        </p:txBody>
      </p:sp>
      <p:sp>
        <p:nvSpPr>
          <p:cNvPr id="3" name="Content Placeholder 2"/>
          <p:cNvSpPr>
            <a:spLocks noGrp="1"/>
          </p:cNvSpPr>
          <p:nvPr>
            <p:ph idx="1"/>
          </p:nvPr>
        </p:nvSpPr>
        <p:spPr>
          <a:xfrm>
            <a:off x="421419" y="1415651"/>
            <a:ext cx="11370365" cy="4940699"/>
          </a:xfrm>
        </p:spPr>
        <p:txBody>
          <a:bodyPr>
            <a:normAutofit/>
          </a:bodyPr>
          <a:lstStyle/>
          <a:p>
            <a:r>
              <a:rPr lang="en-US" dirty="0"/>
              <a:t>New York received additional pounds under the Bay TMDL due to a lack of growth and principles of equity.</a:t>
            </a:r>
          </a:p>
          <a:p>
            <a:endParaRPr lang="en-US" dirty="0"/>
          </a:p>
          <a:p>
            <a:r>
              <a:rPr lang="en-US" dirty="0"/>
              <a:t>Chesapeake Bay Program Office staff re-ran the PSC allocation methodology using a 1985 base year in place of the agreed-upon 2010 base year.</a:t>
            </a:r>
          </a:p>
          <a:p>
            <a:endParaRPr lang="en-US" dirty="0"/>
          </a:p>
          <a:p>
            <a:r>
              <a:rPr lang="en-US" b="1" dirty="0"/>
              <a:t>Results</a:t>
            </a:r>
            <a:r>
              <a:rPr lang="en-US" dirty="0"/>
              <a:t>: Using the Phase 6 Model and up-to-date local data, the Chesapeake Bay Program Office confirmed New York was receiving the appropriate level of additional loads under the Bay TMDL—1 million pounds of nitrogen and 100,000 pounds of phosphorus.</a:t>
            </a:r>
          </a:p>
        </p:txBody>
      </p:sp>
      <p:sp>
        <p:nvSpPr>
          <p:cNvPr id="4" name="Slide Number Placeholder 3"/>
          <p:cNvSpPr>
            <a:spLocks noGrp="1"/>
          </p:cNvSpPr>
          <p:nvPr>
            <p:ph type="sldNum" sz="quarter" idx="12"/>
          </p:nvPr>
        </p:nvSpPr>
        <p:spPr/>
        <p:txBody>
          <a:bodyPr/>
          <a:lstStyle/>
          <a:p>
            <a:fld id="{5A8328EF-C2C8-4861-B0DA-8100FEBAF165}" type="slidenum">
              <a:rPr lang="en-US" smtClean="0"/>
              <a:t>5</a:t>
            </a:fld>
            <a:endParaRPr lang="en-US"/>
          </a:p>
        </p:txBody>
      </p:sp>
    </p:spTree>
    <p:extLst>
      <p:ext uri="{BB962C8B-B14F-4D97-AF65-F5344CB8AC3E}">
        <p14:creationId xmlns:p14="http://schemas.microsoft.com/office/powerpoint/2010/main" val="1274595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80EC8D-8A05-3649-97D3-F2414D9AC4E0}"/>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Title 1"/>
          <p:cNvSpPr>
            <a:spLocks noGrp="1"/>
          </p:cNvSpPr>
          <p:nvPr>
            <p:ph type="title"/>
          </p:nvPr>
        </p:nvSpPr>
        <p:spPr>
          <a:xfrm>
            <a:off x="838200" y="116473"/>
            <a:ext cx="10515600" cy="899132"/>
          </a:xfrm>
        </p:spPr>
        <p:txBody>
          <a:bodyPr>
            <a:normAutofit/>
          </a:bodyPr>
          <a:lstStyle/>
          <a:p>
            <a:pPr algn="ctr"/>
            <a:r>
              <a:rPr lang="en-US" b="1" dirty="0">
                <a:latin typeface="+mn-lt"/>
              </a:rPr>
              <a:t>Sources of Additional Loads</a:t>
            </a:r>
          </a:p>
        </p:txBody>
      </p:sp>
      <p:sp>
        <p:nvSpPr>
          <p:cNvPr id="3" name="Content Placeholder 2"/>
          <p:cNvSpPr>
            <a:spLocks noGrp="1"/>
          </p:cNvSpPr>
          <p:nvPr>
            <p:ph idx="1"/>
          </p:nvPr>
        </p:nvSpPr>
        <p:spPr>
          <a:xfrm>
            <a:off x="421419" y="1720451"/>
            <a:ext cx="10932381" cy="3598972"/>
          </a:xfrm>
        </p:spPr>
        <p:txBody>
          <a:bodyPr>
            <a:normAutofit/>
          </a:bodyPr>
          <a:lstStyle/>
          <a:p>
            <a:r>
              <a:rPr lang="en-US" dirty="0"/>
              <a:t>The </a:t>
            </a:r>
            <a:r>
              <a:rPr lang="en-US" b="1" dirty="0"/>
              <a:t>Bay’s assimilative capacity </a:t>
            </a:r>
          </a:p>
          <a:p>
            <a:pPr lvl="1">
              <a:buFont typeface="Wingdings" panose="05000000000000000000" pitchFamily="2" charset="2"/>
              <a:buChar char="§"/>
            </a:pPr>
            <a:r>
              <a:rPr lang="en-US" dirty="0"/>
              <a:t>Are additional pounds of nitrogen and phosphorus available and still keep the 6% restoration variance in Maryland’s segment CB4? </a:t>
            </a:r>
          </a:p>
          <a:p>
            <a:endParaRPr lang="en-US" dirty="0"/>
          </a:p>
          <a:p>
            <a:r>
              <a:rPr lang="en-US" b="1" dirty="0"/>
              <a:t>Clean Air Act </a:t>
            </a:r>
            <a:r>
              <a:rPr lang="en-US" dirty="0"/>
              <a:t>regulations</a:t>
            </a:r>
          </a:p>
          <a:p>
            <a:pPr lvl="1">
              <a:buFont typeface="Wingdings" panose="05000000000000000000" pitchFamily="2" charset="2"/>
              <a:buChar char="§"/>
            </a:pPr>
            <a:r>
              <a:rPr lang="en-US" dirty="0"/>
              <a:t>Will regulations implemented between 2025 and 2030 reduce nitrogen deposition to tidal waters and the watershed? </a:t>
            </a:r>
          </a:p>
          <a:p>
            <a:pPr lvl="1">
              <a:buFont typeface="Wingdings" panose="05000000000000000000" pitchFamily="2" charset="2"/>
              <a:buChar char="§"/>
            </a:pPr>
            <a:r>
              <a:rPr lang="en-US" dirty="0"/>
              <a:t>Can we account for these reductions beyond 2025?</a:t>
            </a:r>
          </a:p>
        </p:txBody>
      </p:sp>
      <p:sp>
        <p:nvSpPr>
          <p:cNvPr id="4" name="Slide Number Placeholder 3"/>
          <p:cNvSpPr>
            <a:spLocks noGrp="1"/>
          </p:cNvSpPr>
          <p:nvPr>
            <p:ph type="sldNum" sz="quarter" idx="12"/>
          </p:nvPr>
        </p:nvSpPr>
        <p:spPr/>
        <p:txBody>
          <a:bodyPr/>
          <a:lstStyle/>
          <a:p>
            <a:fld id="{5A8328EF-C2C8-4861-B0DA-8100FEBAF165}" type="slidenum">
              <a:rPr lang="en-US" smtClean="0"/>
              <a:t>6</a:t>
            </a:fld>
            <a:endParaRPr lang="en-US"/>
          </a:p>
        </p:txBody>
      </p:sp>
    </p:spTree>
    <p:extLst>
      <p:ext uri="{BB962C8B-B14F-4D97-AF65-F5344CB8AC3E}">
        <p14:creationId xmlns:p14="http://schemas.microsoft.com/office/powerpoint/2010/main" val="3954550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3000" b="-23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F62C-223A-DF48-A3E2-0511744CECA1}"/>
              </a:ext>
            </a:extLst>
          </p:cNvPr>
          <p:cNvSpPr>
            <a:spLocks noGrp="1"/>
          </p:cNvSpPr>
          <p:nvPr>
            <p:ph type="title"/>
          </p:nvPr>
        </p:nvSpPr>
        <p:spPr>
          <a:xfrm>
            <a:off x="1032916" y="1552789"/>
            <a:ext cx="5520284" cy="1868788"/>
          </a:xfrm>
        </p:spPr>
        <p:txBody>
          <a:bodyPr>
            <a:noAutofit/>
          </a:bodyPr>
          <a:lstStyle/>
          <a:p>
            <a:r>
              <a:rPr lang="en-US" sz="5400" b="1" dirty="0">
                <a:solidFill>
                  <a:schemeClr val="bg1"/>
                </a:solidFill>
                <a:latin typeface="+mn-lt"/>
              </a:rPr>
              <a:t>Reassessing the Bay’s Assimilative Capacity</a:t>
            </a:r>
            <a:endParaRPr lang="en-US" sz="5400" dirty="0">
              <a:solidFill>
                <a:schemeClr val="bg1"/>
              </a:solidFill>
              <a:latin typeface="+mn-lt"/>
            </a:endParaRPr>
          </a:p>
        </p:txBody>
      </p:sp>
    </p:spTree>
    <p:extLst>
      <p:ext uri="{BB962C8B-B14F-4D97-AF65-F5344CB8AC3E}">
        <p14:creationId xmlns:p14="http://schemas.microsoft.com/office/powerpoint/2010/main" val="3620735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1A80A4-1767-214D-B0B9-984821D978D2}"/>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2" name="Slide Number Placeholder 1"/>
          <p:cNvSpPr>
            <a:spLocks noGrp="1"/>
          </p:cNvSpPr>
          <p:nvPr>
            <p:ph type="sldNum" sz="quarter" idx="12"/>
          </p:nvPr>
        </p:nvSpPr>
        <p:spPr/>
        <p:txBody>
          <a:bodyPr/>
          <a:lstStyle/>
          <a:p>
            <a:fld id="{BD5CAFB5-CB03-4FBB-8EE1-98357E103526}" type="slidenum">
              <a:rPr lang="en-US" smtClean="0">
                <a:solidFill>
                  <a:prstClr val="black">
                    <a:tint val="75000"/>
                  </a:prstClr>
                </a:solidFill>
              </a:rPr>
              <a:pPr/>
              <a:t>8</a:t>
            </a:fld>
            <a:endParaRPr lang="en-US" dirty="0">
              <a:solidFill>
                <a:prstClr val="black">
                  <a:tint val="75000"/>
                </a:prstClr>
              </a:solidFill>
            </a:endParaRPr>
          </a:p>
        </p:txBody>
      </p:sp>
      <p:sp>
        <p:nvSpPr>
          <p:cNvPr id="10" name="Title 1"/>
          <p:cNvSpPr>
            <a:spLocks noGrp="1"/>
          </p:cNvSpPr>
          <p:nvPr>
            <p:ph type="title"/>
          </p:nvPr>
        </p:nvSpPr>
        <p:spPr>
          <a:xfrm>
            <a:off x="729328" y="102865"/>
            <a:ext cx="10515600" cy="926347"/>
          </a:xfrm>
        </p:spPr>
        <p:txBody>
          <a:bodyPr/>
          <a:lstStyle/>
          <a:p>
            <a:pPr algn="ctr"/>
            <a:r>
              <a:rPr lang="en-US" b="1" dirty="0">
                <a:latin typeface="+mn-lt"/>
              </a:rPr>
              <a:t>Location Matters</a:t>
            </a:r>
          </a:p>
        </p:txBody>
      </p:sp>
      <p:sp>
        <p:nvSpPr>
          <p:cNvPr id="3" name="Rectangle 2"/>
          <p:cNvSpPr/>
          <p:nvPr/>
        </p:nvSpPr>
        <p:spPr>
          <a:xfrm>
            <a:off x="1916264" y="1900362"/>
            <a:ext cx="1852654" cy="214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625561" y="1887640"/>
            <a:ext cx="2400655" cy="214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rotWithShape="1">
          <a:blip r:embed="rId3"/>
          <a:srcRect t="7963" r="8094" b="9630"/>
          <a:stretch/>
        </p:blipFill>
        <p:spPr>
          <a:xfrm>
            <a:off x="662305" y="1483012"/>
            <a:ext cx="4360572" cy="5055900"/>
          </a:xfrm>
          <a:prstGeom prst="rect">
            <a:avLst/>
          </a:prstGeom>
        </p:spPr>
      </p:pic>
      <p:sp>
        <p:nvSpPr>
          <p:cNvPr id="13" name="Rectangle 12"/>
          <p:cNvSpPr/>
          <p:nvPr/>
        </p:nvSpPr>
        <p:spPr>
          <a:xfrm>
            <a:off x="6892965" y="1783634"/>
            <a:ext cx="1852654" cy="3280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2"/>
          <p:cNvSpPr txBox="1">
            <a:spLocks/>
          </p:cNvSpPr>
          <p:nvPr/>
        </p:nvSpPr>
        <p:spPr>
          <a:xfrm>
            <a:off x="5981700" y="2857247"/>
            <a:ext cx="4741985" cy="22951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Susquehanna: 1 pound</a:t>
            </a:r>
          </a:p>
          <a:p>
            <a:r>
              <a:rPr lang="en-US" sz="3200" dirty="0"/>
              <a:t>Potomac: 1 ½ pounds</a:t>
            </a:r>
          </a:p>
          <a:p>
            <a:r>
              <a:rPr lang="en-US" sz="3200" dirty="0"/>
              <a:t>Rappahannock: 2 pounds</a:t>
            </a:r>
          </a:p>
          <a:p>
            <a:r>
              <a:rPr lang="en-US" sz="3200" dirty="0"/>
              <a:t>James: 7 pounds</a:t>
            </a:r>
          </a:p>
        </p:txBody>
      </p:sp>
      <p:sp>
        <p:nvSpPr>
          <p:cNvPr id="5" name="TextBox 4"/>
          <p:cNvSpPr txBox="1"/>
          <p:nvPr/>
        </p:nvSpPr>
        <p:spPr>
          <a:xfrm>
            <a:off x="5981700" y="1676023"/>
            <a:ext cx="5257800" cy="1077218"/>
          </a:xfrm>
          <a:prstGeom prst="rect">
            <a:avLst/>
          </a:prstGeom>
          <a:noFill/>
        </p:spPr>
        <p:txBody>
          <a:bodyPr wrap="square" rtlCol="0">
            <a:spAutoFit/>
          </a:bodyPr>
          <a:lstStyle/>
          <a:p>
            <a:r>
              <a:rPr lang="en-US" sz="3200" b="1" u="sng" dirty="0"/>
              <a:t>Relative Effectiveness of Nitrogen Reductions</a:t>
            </a:r>
          </a:p>
        </p:txBody>
      </p:sp>
      <p:sp>
        <p:nvSpPr>
          <p:cNvPr id="6" name="Rectangle 5">
            <a:extLst>
              <a:ext uri="{FF2B5EF4-FFF2-40B4-BE49-F238E27FC236}">
                <a16:creationId xmlns:a16="http://schemas.microsoft.com/office/drawing/2014/main" id="{7FF3BD8A-7DA0-45B0-8047-21B17BCEE449}"/>
              </a:ext>
            </a:extLst>
          </p:cNvPr>
          <p:cNvSpPr/>
          <p:nvPr/>
        </p:nvSpPr>
        <p:spPr>
          <a:xfrm>
            <a:off x="1105231" y="6297433"/>
            <a:ext cx="667910" cy="365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2007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DB2B5AF-DD36-2942-A701-6B244E693992}"/>
              </a:ext>
            </a:extLst>
          </p:cNvPr>
          <p:cNvSpPr/>
          <p:nvPr/>
        </p:nvSpPr>
        <p:spPr>
          <a:xfrm>
            <a:off x="0" y="0"/>
            <a:ext cx="12192000" cy="11320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pic>
        <p:nvPicPr>
          <p:cNvPr id="2" name="Picture 1"/>
          <p:cNvPicPr>
            <a:picLocks noChangeAspect="1"/>
          </p:cNvPicPr>
          <p:nvPr/>
        </p:nvPicPr>
        <p:blipFill>
          <a:blip r:embed="rId2"/>
          <a:stretch>
            <a:fillRect/>
          </a:stretch>
        </p:blipFill>
        <p:spPr>
          <a:xfrm>
            <a:off x="352893" y="1599010"/>
            <a:ext cx="11565431" cy="3865229"/>
          </a:xfrm>
          <a:prstGeom prst="rect">
            <a:avLst/>
          </a:prstGeom>
        </p:spPr>
      </p:pic>
      <p:sp>
        <p:nvSpPr>
          <p:cNvPr id="4" name="Title 1"/>
          <p:cNvSpPr txBox="1">
            <a:spLocks/>
          </p:cNvSpPr>
          <p:nvPr/>
        </p:nvSpPr>
        <p:spPr>
          <a:xfrm>
            <a:off x="233953" y="211212"/>
            <a:ext cx="11803310" cy="91022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n-lt"/>
                <a:ea typeface="+mj-ea"/>
                <a:cs typeface="+mj-cs"/>
              </a:rPr>
              <a:t>Reassessing the Bay’s Assimilative Capacity</a:t>
            </a:r>
          </a:p>
        </p:txBody>
      </p:sp>
      <p:sp>
        <p:nvSpPr>
          <p:cNvPr id="5" name="Arrow: Down 4"/>
          <p:cNvSpPr/>
          <p:nvPr/>
        </p:nvSpPr>
        <p:spPr>
          <a:xfrm>
            <a:off x="7905136" y="4131788"/>
            <a:ext cx="412955" cy="60490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6" name="Picture 5"/>
          <p:cNvPicPr>
            <a:picLocks noChangeAspect="1"/>
          </p:cNvPicPr>
          <p:nvPr/>
        </p:nvPicPr>
        <p:blipFill>
          <a:blip r:embed="rId3"/>
          <a:stretch>
            <a:fillRect/>
          </a:stretch>
        </p:blipFill>
        <p:spPr>
          <a:xfrm>
            <a:off x="1105369" y="5464239"/>
            <a:ext cx="10368950" cy="445705"/>
          </a:xfrm>
          <a:prstGeom prst="rect">
            <a:avLst/>
          </a:prstGeom>
        </p:spPr>
      </p:pic>
      <p:pic>
        <p:nvPicPr>
          <p:cNvPr id="7" name="Picture 6"/>
          <p:cNvPicPr>
            <a:picLocks noChangeAspect="1"/>
          </p:cNvPicPr>
          <p:nvPr/>
        </p:nvPicPr>
        <p:blipFill>
          <a:blip r:embed="rId4"/>
          <a:stretch>
            <a:fillRect/>
          </a:stretch>
        </p:blipFill>
        <p:spPr>
          <a:xfrm>
            <a:off x="1105369" y="5900736"/>
            <a:ext cx="733425" cy="228600"/>
          </a:xfrm>
          <a:prstGeom prst="rect">
            <a:avLst/>
          </a:prstGeom>
        </p:spPr>
      </p:pic>
      <p:pic>
        <p:nvPicPr>
          <p:cNvPr id="8" name="Picture 7"/>
          <p:cNvPicPr>
            <a:picLocks noChangeAspect="1"/>
          </p:cNvPicPr>
          <p:nvPr/>
        </p:nvPicPr>
        <p:blipFill>
          <a:blip r:embed="rId5"/>
          <a:stretch>
            <a:fillRect/>
          </a:stretch>
        </p:blipFill>
        <p:spPr>
          <a:xfrm>
            <a:off x="10140416" y="5900736"/>
            <a:ext cx="1333903" cy="219392"/>
          </a:xfrm>
          <a:prstGeom prst="rect">
            <a:avLst/>
          </a:prstGeom>
        </p:spPr>
      </p:pic>
      <p:sp>
        <p:nvSpPr>
          <p:cNvPr id="3" name="TextBox 2"/>
          <p:cNvSpPr txBox="1"/>
          <p:nvPr/>
        </p:nvSpPr>
        <p:spPr>
          <a:xfrm>
            <a:off x="6665280" y="2931459"/>
            <a:ext cx="2892665" cy="1200329"/>
          </a:xfrm>
          <a:prstGeom prst="rect">
            <a:avLst/>
          </a:prstGeom>
          <a:noFill/>
        </p:spPr>
        <p:txBody>
          <a:bodyPr wrap="square" rtlCol="0">
            <a:spAutoFit/>
          </a:bodyPr>
          <a:lstStyle/>
          <a:p>
            <a:pPr algn="ctr"/>
            <a:r>
              <a:rPr lang="en-US" b="1" dirty="0"/>
              <a:t>Where We Were at the December 19th-20th PSC Meeting: </a:t>
            </a:r>
          </a:p>
          <a:p>
            <a:pPr algn="ctr"/>
            <a:r>
              <a:rPr lang="en-US" b="1" dirty="0"/>
              <a:t>195 TN, 13.7 TP</a:t>
            </a:r>
          </a:p>
        </p:txBody>
      </p:sp>
    </p:spTree>
    <p:extLst>
      <p:ext uri="{BB962C8B-B14F-4D97-AF65-F5344CB8AC3E}">
        <p14:creationId xmlns:p14="http://schemas.microsoft.com/office/powerpoint/2010/main" val="20028506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2545884A-4D6F-49D7-9215-36C4889164A7}">
  <ds:schemaRefs>
    <ds:schemaRef ds:uri="ESRI.ArcGIS.Mapping.OfficeIntegration.PowerPointInfo"/>
  </ds:schemaRefs>
</ds:datastoreItem>
</file>

<file path=customXml/itemProps10.xml><?xml version="1.0" encoding="utf-8"?>
<ds:datastoreItem xmlns:ds="http://schemas.openxmlformats.org/officeDocument/2006/customXml" ds:itemID="{AD29163E-D11D-459A-863F-61F5A67EC1AD}">
  <ds:schemaRefs>
    <ds:schemaRef ds:uri="ESRI.ArcGIS.Mapping.OfficeIntegration.PowerPointInfo"/>
  </ds:schemaRefs>
</ds:datastoreItem>
</file>

<file path=customXml/itemProps11.xml><?xml version="1.0" encoding="utf-8"?>
<ds:datastoreItem xmlns:ds="http://schemas.openxmlformats.org/officeDocument/2006/customXml" ds:itemID="{45ACE46A-CF6D-4268-8773-F1CFDC142E54}">
  <ds:schemaRefs>
    <ds:schemaRef ds:uri="ESRI.ArcGIS.Mapping.OfficeIntegration.PowerPointInfo"/>
  </ds:schemaRefs>
</ds:datastoreItem>
</file>

<file path=customXml/itemProps12.xml><?xml version="1.0" encoding="utf-8"?>
<ds:datastoreItem xmlns:ds="http://schemas.openxmlformats.org/officeDocument/2006/customXml" ds:itemID="{36DFB288-94FB-4610-A11D-9247026599E4}">
  <ds:schemaRefs>
    <ds:schemaRef ds:uri="ESRI.ArcGIS.Mapping.OfficeIntegration.PowerPointInfo"/>
  </ds:schemaRefs>
</ds:datastoreItem>
</file>

<file path=customXml/itemProps13.xml><?xml version="1.0" encoding="utf-8"?>
<ds:datastoreItem xmlns:ds="http://schemas.openxmlformats.org/officeDocument/2006/customXml" ds:itemID="{8DC9256A-CBCD-4432-B5E2-DF062E2D3A66}">
  <ds:schemaRefs>
    <ds:schemaRef ds:uri="ESRI.ArcGIS.Mapping.OfficeIntegration.PowerPointInfo"/>
  </ds:schemaRefs>
</ds:datastoreItem>
</file>

<file path=customXml/itemProps14.xml><?xml version="1.0" encoding="utf-8"?>
<ds:datastoreItem xmlns:ds="http://schemas.openxmlformats.org/officeDocument/2006/customXml" ds:itemID="{07999752-D21D-4A76-AFD8-E6E3F6A4FC24}">
  <ds:schemaRefs>
    <ds:schemaRef ds:uri="ESRI.ArcGIS.Mapping.OfficeIntegration.PowerPointInfo"/>
  </ds:schemaRefs>
</ds:datastoreItem>
</file>

<file path=customXml/itemProps15.xml><?xml version="1.0" encoding="utf-8"?>
<ds:datastoreItem xmlns:ds="http://schemas.openxmlformats.org/officeDocument/2006/customXml" ds:itemID="{F0B96FF5-018B-490A-9E3E-7B0F4B9B888A}">
  <ds:schemaRefs>
    <ds:schemaRef ds:uri="ESRI.ArcGIS.Mapping.OfficeIntegration.PowerPointInfo"/>
  </ds:schemaRefs>
</ds:datastoreItem>
</file>

<file path=customXml/itemProps16.xml><?xml version="1.0" encoding="utf-8"?>
<ds:datastoreItem xmlns:ds="http://schemas.openxmlformats.org/officeDocument/2006/customXml" ds:itemID="{E7149CB3-F091-47B0-BE00-98D17CD23BC9}">
  <ds:schemaRefs>
    <ds:schemaRef ds:uri="ESRI.ArcGIS.Mapping.OfficeIntegration.PowerPointInfo"/>
  </ds:schemaRefs>
</ds:datastoreItem>
</file>

<file path=customXml/itemProps17.xml><?xml version="1.0" encoding="utf-8"?>
<ds:datastoreItem xmlns:ds="http://schemas.openxmlformats.org/officeDocument/2006/customXml" ds:itemID="{D58ED109-885C-4D71-AF0F-2EBACFCD6B11}">
  <ds:schemaRefs>
    <ds:schemaRef ds:uri="ESRI.ArcGIS.Mapping.OfficeIntegration.PowerPointInfo"/>
  </ds:schemaRefs>
</ds:datastoreItem>
</file>

<file path=customXml/itemProps18.xml><?xml version="1.0" encoding="utf-8"?>
<ds:datastoreItem xmlns:ds="http://schemas.openxmlformats.org/officeDocument/2006/customXml" ds:itemID="{DD00C92E-2C78-4A7D-BB8F-264EE6B8A544}">
  <ds:schemaRefs>
    <ds:schemaRef ds:uri="ESRI.ArcGIS.Mapping.OfficeIntegration.PowerPointInfo"/>
  </ds:schemaRefs>
</ds:datastoreItem>
</file>

<file path=customXml/itemProps19.xml><?xml version="1.0" encoding="utf-8"?>
<ds:datastoreItem xmlns:ds="http://schemas.openxmlformats.org/officeDocument/2006/customXml" ds:itemID="{34CF0E7A-C13A-4EE0-BE7E-EFAF4A045BEB}">
  <ds:schemaRefs>
    <ds:schemaRef ds:uri="ESRI.ArcGIS.Mapping.OfficeIntegration.PowerPointInfo"/>
  </ds:schemaRefs>
</ds:datastoreItem>
</file>

<file path=customXml/itemProps2.xml><?xml version="1.0" encoding="utf-8"?>
<ds:datastoreItem xmlns:ds="http://schemas.openxmlformats.org/officeDocument/2006/customXml" ds:itemID="{4A7D991E-8824-42A5-94B9-433F2C39FA68}">
  <ds:schemaRefs>
    <ds:schemaRef ds:uri="ESRI.ArcGIS.Mapping.OfficeIntegration.PowerPointInfo"/>
  </ds:schemaRefs>
</ds:datastoreItem>
</file>

<file path=customXml/itemProps20.xml><?xml version="1.0" encoding="utf-8"?>
<ds:datastoreItem xmlns:ds="http://schemas.openxmlformats.org/officeDocument/2006/customXml" ds:itemID="{9A7381DC-2B36-4537-8E86-3105D511F70A}">
  <ds:schemaRefs>
    <ds:schemaRef ds:uri="ESRI.ArcGIS.Mapping.OfficeIntegration.PowerPointInfo"/>
  </ds:schemaRefs>
</ds:datastoreItem>
</file>

<file path=customXml/itemProps21.xml><?xml version="1.0" encoding="utf-8"?>
<ds:datastoreItem xmlns:ds="http://schemas.openxmlformats.org/officeDocument/2006/customXml" ds:itemID="{7D461161-4C1F-4E3D-A1E1-81EBC74D3D77}">
  <ds:schemaRefs>
    <ds:schemaRef ds:uri="ESRI.ArcGIS.Mapping.OfficeIntegration.PowerPointInfo"/>
  </ds:schemaRefs>
</ds:datastoreItem>
</file>

<file path=customXml/itemProps22.xml><?xml version="1.0" encoding="utf-8"?>
<ds:datastoreItem xmlns:ds="http://schemas.openxmlformats.org/officeDocument/2006/customXml" ds:itemID="{B74F64F1-99AB-4FD0-A428-B1F2167C4271}">
  <ds:schemaRefs>
    <ds:schemaRef ds:uri="ESRI.ArcGIS.Mapping.OfficeIntegration.PowerPointInfo"/>
  </ds:schemaRefs>
</ds:datastoreItem>
</file>

<file path=customXml/itemProps23.xml><?xml version="1.0" encoding="utf-8"?>
<ds:datastoreItem xmlns:ds="http://schemas.openxmlformats.org/officeDocument/2006/customXml" ds:itemID="{FB801F04-92CC-4370-9225-00989AA1A9DB}">
  <ds:schemaRefs>
    <ds:schemaRef ds:uri="ESRI.ArcGIS.Mapping.OfficeIntegration.PowerPointInfo"/>
  </ds:schemaRefs>
</ds:datastoreItem>
</file>

<file path=customXml/itemProps24.xml><?xml version="1.0" encoding="utf-8"?>
<ds:datastoreItem xmlns:ds="http://schemas.openxmlformats.org/officeDocument/2006/customXml" ds:itemID="{DEFA93A2-9C93-426E-9F61-365A402B2B2B}">
  <ds:schemaRefs>
    <ds:schemaRef ds:uri="ESRI.ArcGIS.Mapping.OfficeIntegration.PowerPointInfo"/>
  </ds:schemaRefs>
</ds:datastoreItem>
</file>

<file path=customXml/itemProps25.xml><?xml version="1.0" encoding="utf-8"?>
<ds:datastoreItem xmlns:ds="http://schemas.openxmlformats.org/officeDocument/2006/customXml" ds:itemID="{5DB9694E-3633-4E6A-8EEA-C7B265F67C52}">
  <ds:schemaRefs>
    <ds:schemaRef ds:uri="ESRI.ArcGIS.Mapping.OfficeIntegration.PowerPointInfo"/>
  </ds:schemaRefs>
</ds:datastoreItem>
</file>

<file path=customXml/itemProps26.xml><?xml version="1.0" encoding="utf-8"?>
<ds:datastoreItem xmlns:ds="http://schemas.openxmlformats.org/officeDocument/2006/customXml" ds:itemID="{2F155BAC-DB50-4A98-B1CB-790F3FD140D2}">
  <ds:schemaRefs>
    <ds:schemaRef ds:uri="ESRI.ArcGIS.Mapping.OfficeIntegration.PowerPointInfo"/>
  </ds:schemaRefs>
</ds:datastoreItem>
</file>

<file path=customXml/itemProps27.xml><?xml version="1.0" encoding="utf-8"?>
<ds:datastoreItem xmlns:ds="http://schemas.openxmlformats.org/officeDocument/2006/customXml" ds:itemID="{762F5F88-34E3-450C-AC1E-8C147FE20918}">
  <ds:schemaRefs>
    <ds:schemaRef ds:uri="ESRI.ArcGIS.Mapping.OfficeIntegration.PowerPointInfo"/>
  </ds:schemaRefs>
</ds:datastoreItem>
</file>

<file path=customXml/itemProps28.xml><?xml version="1.0" encoding="utf-8"?>
<ds:datastoreItem xmlns:ds="http://schemas.openxmlformats.org/officeDocument/2006/customXml" ds:itemID="{F67E11E3-B9A1-4AB5-A398-528D96960877}">
  <ds:schemaRefs>
    <ds:schemaRef ds:uri="ESRI.ArcGIS.Mapping.OfficeIntegration.PowerPointInfo"/>
  </ds:schemaRefs>
</ds:datastoreItem>
</file>

<file path=customXml/itemProps29.xml><?xml version="1.0" encoding="utf-8"?>
<ds:datastoreItem xmlns:ds="http://schemas.openxmlformats.org/officeDocument/2006/customXml" ds:itemID="{CC98CE15-28E3-4605-BEDC-B9CACA954C29}">
  <ds:schemaRefs>
    <ds:schemaRef ds:uri="ESRI.ArcGIS.Mapping.OfficeIntegration.PowerPointInfo"/>
  </ds:schemaRefs>
</ds:datastoreItem>
</file>

<file path=customXml/itemProps3.xml><?xml version="1.0" encoding="utf-8"?>
<ds:datastoreItem xmlns:ds="http://schemas.openxmlformats.org/officeDocument/2006/customXml" ds:itemID="{778916B8-9084-481D-BFBA-63019AE1E274}">
  <ds:schemaRefs>
    <ds:schemaRef ds:uri="ESRI.ArcGIS.Mapping.OfficeIntegration.PowerPointInfo"/>
  </ds:schemaRefs>
</ds:datastoreItem>
</file>

<file path=customXml/itemProps30.xml><?xml version="1.0" encoding="utf-8"?>
<ds:datastoreItem xmlns:ds="http://schemas.openxmlformats.org/officeDocument/2006/customXml" ds:itemID="{E3D5EF05-B2D1-4B61-9D55-8F0E88A5A627}">
  <ds:schemaRefs>
    <ds:schemaRef ds:uri="ESRI.ArcGIS.Mapping.OfficeIntegration.PowerPointInfo"/>
  </ds:schemaRefs>
</ds:datastoreItem>
</file>

<file path=customXml/itemProps31.xml><?xml version="1.0" encoding="utf-8"?>
<ds:datastoreItem xmlns:ds="http://schemas.openxmlformats.org/officeDocument/2006/customXml" ds:itemID="{BBB155E2-2781-491A-B4F1-FA142632D224}">
  <ds:schemaRefs>
    <ds:schemaRef ds:uri="ESRI.ArcGIS.Mapping.OfficeIntegration.PowerPointInfo"/>
  </ds:schemaRefs>
</ds:datastoreItem>
</file>

<file path=customXml/itemProps32.xml><?xml version="1.0" encoding="utf-8"?>
<ds:datastoreItem xmlns:ds="http://schemas.openxmlformats.org/officeDocument/2006/customXml" ds:itemID="{C62E3B67-890A-4E68-80B6-A44B4A68875F}">
  <ds:schemaRefs>
    <ds:schemaRef ds:uri="ESRI.ArcGIS.Mapping.OfficeIntegration.PowerPointInfo"/>
  </ds:schemaRefs>
</ds:datastoreItem>
</file>

<file path=customXml/itemProps33.xml><?xml version="1.0" encoding="utf-8"?>
<ds:datastoreItem xmlns:ds="http://schemas.openxmlformats.org/officeDocument/2006/customXml" ds:itemID="{590CCE77-F609-4345-9C80-FF62B95B1D6A}">
  <ds:schemaRefs>
    <ds:schemaRef ds:uri="ESRI.ArcGIS.Mapping.OfficeIntegration.PowerPointInfo"/>
  </ds:schemaRefs>
</ds:datastoreItem>
</file>

<file path=customXml/itemProps34.xml><?xml version="1.0" encoding="utf-8"?>
<ds:datastoreItem xmlns:ds="http://schemas.openxmlformats.org/officeDocument/2006/customXml" ds:itemID="{093A2544-598F-49F0-ABA6-7998FB162F7E}">
  <ds:schemaRefs>
    <ds:schemaRef ds:uri="ESRI.ArcGIS.Mapping.OfficeIntegration.PowerPointInfo"/>
  </ds:schemaRefs>
</ds:datastoreItem>
</file>

<file path=customXml/itemProps35.xml><?xml version="1.0" encoding="utf-8"?>
<ds:datastoreItem xmlns:ds="http://schemas.openxmlformats.org/officeDocument/2006/customXml" ds:itemID="{44FF2E3C-3317-4CFA-85CF-F8C97CDF4D6D}">
  <ds:schemaRefs>
    <ds:schemaRef ds:uri="ESRI.ArcGIS.Mapping.OfficeIntegration.PowerPointInfo"/>
  </ds:schemaRefs>
</ds:datastoreItem>
</file>

<file path=customXml/itemProps36.xml><?xml version="1.0" encoding="utf-8"?>
<ds:datastoreItem xmlns:ds="http://schemas.openxmlformats.org/officeDocument/2006/customXml" ds:itemID="{D69E10B7-0BA0-451F-90E2-76966D5EA6BB}">
  <ds:schemaRefs>
    <ds:schemaRef ds:uri="ESRI.ArcGIS.Mapping.OfficeIntegration.PowerPointInfo"/>
  </ds:schemaRefs>
</ds:datastoreItem>
</file>

<file path=customXml/itemProps37.xml><?xml version="1.0" encoding="utf-8"?>
<ds:datastoreItem xmlns:ds="http://schemas.openxmlformats.org/officeDocument/2006/customXml" ds:itemID="{7277BE91-A816-473C-A2AB-AD1A1674CF75}">
  <ds:schemaRefs>
    <ds:schemaRef ds:uri="ESRI.ArcGIS.Mapping.OfficeIntegration.PowerPointInfo"/>
  </ds:schemaRefs>
</ds:datastoreItem>
</file>

<file path=customXml/itemProps38.xml><?xml version="1.0" encoding="utf-8"?>
<ds:datastoreItem xmlns:ds="http://schemas.openxmlformats.org/officeDocument/2006/customXml" ds:itemID="{A9A4173E-FEF2-44FD-B63E-1161CB1D90F6}">
  <ds:schemaRefs>
    <ds:schemaRef ds:uri="ESRI.ArcGIS.Mapping.OfficeIntegration.PowerPointInfo"/>
  </ds:schemaRefs>
</ds:datastoreItem>
</file>

<file path=customXml/itemProps39.xml><?xml version="1.0" encoding="utf-8"?>
<ds:datastoreItem xmlns:ds="http://schemas.openxmlformats.org/officeDocument/2006/customXml" ds:itemID="{4BAF78D0-3486-461A-BC3B-AA7A434B24D1}">
  <ds:schemaRefs>
    <ds:schemaRef ds:uri="ESRI.ArcGIS.Mapping.OfficeIntegration.PowerPointInfo"/>
  </ds:schemaRefs>
</ds:datastoreItem>
</file>

<file path=customXml/itemProps4.xml><?xml version="1.0" encoding="utf-8"?>
<ds:datastoreItem xmlns:ds="http://schemas.openxmlformats.org/officeDocument/2006/customXml" ds:itemID="{4166C0F0-EDC4-49F5-A319-E213169CA0F2}">
  <ds:schemaRefs>
    <ds:schemaRef ds:uri="ESRI.ArcGIS.Mapping.OfficeIntegration.PowerPointInfo"/>
  </ds:schemaRefs>
</ds:datastoreItem>
</file>

<file path=customXml/itemProps40.xml><?xml version="1.0" encoding="utf-8"?>
<ds:datastoreItem xmlns:ds="http://schemas.openxmlformats.org/officeDocument/2006/customXml" ds:itemID="{8C33E295-8272-4E2C-8D4B-F9E6502DFABB}">
  <ds:schemaRefs>
    <ds:schemaRef ds:uri="ESRI.ArcGIS.Mapping.OfficeIntegration.PowerPointInfo"/>
  </ds:schemaRefs>
</ds:datastoreItem>
</file>

<file path=customXml/itemProps41.xml><?xml version="1.0" encoding="utf-8"?>
<ds:datastoreItem xmlns:ds="http://schemas.openxmlformats.org/officeDocument/2006/customXml" ds:itemID="{7D98CFEB-A2CF-44CB-B242-AC4CFF40F76E}">
  <ds:schemaRefs>
    <ds:schemaRef ds:uri="ESRI.ArcGIS.Mapping.OfficeIntegration.PowerPointInfo"/>
  </ds:schemaRefs>
</ds:datastoreItem>
</file>

<file path=customXml/itemProps42.xml><?xml version="1.0" encoding="utf-8"?>
<ds:datastoreItem xmlns:ds="http://schemas.openxmlformats.org/officeDocument/2006/customXml" ds:itemID="{998E05B3-4050-4D27-8BE7-0D018A9ECEB1}">
  <ds:schemaRefs>
    <ds:schemaRef ds:uri="ESRI.ArcGIS.Mapping.OfficeIntegration.PowerPointInfo"/>
  </ds:schemaRefs>
</ds:datastoreItem>
</file>

<file path=customXml/itemProps43.xml><?xml version="1.0" encoding="utf-8"?>
<ds:datastoreItem xmlns:ds="http://schemas.openxmlformats.org/officeDocument/2006/customXml" ds:itemID="{A484265C-30FE-40B9-BB2C-0C8266C3BDD0}">
  <ds:schemaRefs>
    <ds:schemaRef ds:uri="ESRI.ArcGIS.Mapping.OfficeIntegration.PowerPointInfo"/>
  </ds:schemaRefs>
</ds:datastoreItem>
</file>

<file path=customXml/itemProps44.xml><?xml version="1.0" encoding="utf-8"?>
<ds:datastoreItem xmlns:ds="http://schemas.openxmlformats.org/officeDocument/2006/customXml" ds:itemID="{CAA81FA0-92D9-4D3F-9D52-F2366F23F4FC}">
  <ds:schemaRefs>
    <ds:schemaRef ds:uri="ESRI.ArcGIS.Mapping.OfficeIntegration.PowerPointInfo"/>
  </ds:schemaRefs>
</ds:datastoreItem>
</file>

<file path=customXml/itemProps45.xml><?xml version="1.0" encoding="utf-8"?>
<ds:datastoreItem xmlns:ds="http://schemas.openxmlformats.org/officeDocument/2006/customXml" ds:itemID="{18074D73-C22A-441A-8AB4-91CA2FBBDD11}">
  <ds:schemaRefs>
    <ds:schemaRef ds:uri="ESRI.ArcGIS.Mapping.OfficeIntegration.PowerPointInfo"/>
  </ds:schemaRefs>
</ds:datastoreItem>
</file>

<file path=customXml/itemProps46.xml><?xml version="1.0" encoding="utf-8"?>
<ds:datastoreItem xmlns:ds="http://schemas.openxmlformats.org/officeDocument/2006/customXml" ds:itemID="{1CF62447-BC0D-4972-B9E8-10EDB08DFCCB}">
  <ds:schemaRefs>
    <ds:schemaRef ds:uri="ESRI.ArcGIS.Mapping.OfficeIntegration.PowerPointInfo"/>
  </ds:schemaRefs>
</ds:datastoreItem>
</file>

<file path=customXml/itemProps47.xml><?xml version="1.0" encoding="utf-8"?>
<ds:datastoreItem xmlns:ds="http://schemas.openxmlformats.org/officeDocument/2006/customXml" ds:itemID="{B7E1E446-78BE-4FEE-AAE9-B8F11C97F155}">
  <ds:schemaRefs>
    <ds:schemaRef ds:uri="ESRI.ArcGIS.Mapping.OfficeIntegration.PowerPointInfo"/>
  </ds:schemaRefs>
</ds:datastoreItem>
</file>

<file path=customXml/itemProps48.xml><?xml version="1.0" encoding="utf-8"?>
<ds:datastoreItem xmlns:ds="http://schemas.openxmlformats.org/officeDocument/2006/customXml" ds:itemID="{546B6EB9-FD84-4310-BAD7-76179F3FDC2C}">
  <ds:schemaRefs>
    <ds:schemaRef ds:uri="ESRI.ArcGIS.Mapping.OfficeIntegration.PowerPointInfo"/>
  </ds:schemaRefs>
</ds:datastoreItem>
</file>

<file path=customXml/itemProps49.xml><?xml version="1.0" encoding="utf-8"?>
<ds:datastoreItem xmlns:ds="http://schemas.openxmlformats.org/officeDocument/2006/customXml" ds:itemID="{42591A14-77E9-4EAC-86EF-B08C6D49C1CB}">
  <ds:schemaRefs>
    <ds:schemaRef ds:uri="ESRI.ArcGIS.Mapping.OfficeIntegration.PowerPointInfo"/>
  </ds:schemaRefs>
</ds:datastoreItem>
</file>

<file path=customXml/itemProps5.xml><?xml version="1.0" encoding="utf-8"?>
<ds:datastoreItem xmlns:ds="http://schemas.openxmlformats.org/officeDocument/2006/customXml" ds:itemID="{D3C9F156-5FBE-4D5E-8D29-8B44F0A562D8}">
  <ds:schemaRefs>
    <ds:schemaRef ds:uri="ESRI.ArcGIS.Mapping.OfficeIntegration.PowerPointInfo"/>
  </ds:schemaRefs>
</ds:datastoreItem>
</file>

<file path=customXml/itemProps50.xml><?xml version="1.0" encoding="utf-8"?>
<ds:datastoreItem xmlns:ds="http://schemas.openxmlformats.org/officeDocument/2006/customXml" ds:itemID="{CA932F55-19D2-4C97-9389-E3C6381E3A0F}">
  <ds:schemaRefs>
    <ds:schemaRef ds:uri="ESRI.ArcGIS.Mapping.OfficeIntegration.PowerPointInfo"/>
  </ds:schemaRefs>
</ds:datastoreItem>
</file>

<file path=customXml/itemProps51.xml><?xml version="1.0" encoding="utf-8"?>
<ds:datastoreItem xmlns:ds="http://schemas.openxmlformats.org/officeDocument/2006/customXml" ds:itemID="{6B27555A-6597-43B5-B828-D594AE498FF1}">
  <ds:schemaRefs>
    <ds:schemaRef ds:uri="ESRI.ArcGIS.Mapping.OfficeIntegration.PowerPointInfo"/>
  </ds:schemaRefs>
</ds:datastoreItem>
</file>

<file path=customXml/itemProps6.xml><?xml version="1.0" encoding="utf-8"?>
<ds:datastoreItem xmlns:ds="http://schemas.openxmlformats.org/officeDocument/2006/customXml" ds:itemID="{AF7A9C2B-168D-4763-81DC-22EE5EB5A5D7}">
  <ds:schemaRefs>
    <ds:schemaRef ds:uri="ESRI.ArcGIS.Mapping.OfficeIntegration.PowerPointInfo"/>
  </ds:schemaRefs>
</ds:datastoreItem>
</file>

<file path=customXml/itemProps7.xml><?xml version="1.0" encoding="utf-8"?>
<ds:datastoreItem xmlns:ds="http://schemas.openxmlformats.org/officeDocument/2006/customXml" ds:itemID="{B41F3909-D2DB-481B-B645-CB66C2CD6696}">
  <ds:schemaRefs>
    <ds:schemaRef ds:uri="ESRI.ArcGIS.Mapping.OfficeIntegration.PowerPointInfo"/>
  </ds:schemaRefs>
</ds:datastoreItem>
</file>

<file path=customXml/itemProps8.xml><?xml version="1.0" encoding="utf-8"?>
<ds:datastoreItem xmlns:ds="http://schemas.openxmlformats.org/officeDocument/2006/customXml" ds:itemID="{F74701E2-D5FD-447E-8548-7DE09F5595EE}">
  <ds:schemaRefs>
    <ds:schemaRef ds:uri="ESRI.ArcGIS.Mapping.OfficeIntegration.PowerPointInfo"/>
  </ds:schemaRefs>
</ds:datastoreItem>
</file>

<file path=customXml/itemProps9.xml><?xml version="1.0" encoding="utf-8"?>
<ds:datastoreItem xmlns:ds="http://schemas.openxmlformats.org/officeDocument/2006/customXml" ds:itemID="{AD1A53B1-4F22-4562-806D-DE583CCD9D29}">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807</TotalTime>
  <Words>1586</Words>
  <Application>Microsoft Office PowerPoint</Application>
  <PresentationFormat>Widescreen</PresentationFormat>
  <Paragraphs>247</Paragraphs>
  <Slides>29</Slides>
  <Notes>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29</vt:i4>
      </vt:variant>
    </vt:vector>
  </HeadingPairs>
  <TitlesOfParts>
    <vt:vector size="37" baseType="lpstr">
      <vt:lpstr>Arial</vt:lpstr>
      <vt:lpstr>Calibri</vt:lpstr>
      <vt:lpstr>Calibri Light</vt:lpstr>
      <vt:lpstr>Cambria</vt:lpstr>
      <vt:lpstr>Times New Roman</vt:lpstr>
      <vt:lpstr>Wingdings</vt:lpstr>
      <vt:lpstr>Office Theme</vt:lpstr>
      <vt:lpstr>1_Office Theme</vt:lpstr>
      <vt:lpstr>PowerPoint Presentation</vt:lpstr>
      <vt:lpstr>Today’s Requested Policy Decisions</vt:lpstr>
      <vt:lpstr>Updating Our Assessment of WV Loads</vt:lpstr>
      <vt:lpstr>Updating Our Assessment of WV Loads</vt:lpstr>
      <vt:lpstr>Confirming Additional Loads for New York</vt:lpstr>
      <vt:lpstr>Sources of Additional Loads</vt:lpstr>
      <vt:lpstr>Reassessing the Bay’s Assimilative Capacity</vt:lpstr>
      <vt:lpstr>Location Matters</vt:lpstr>
      <vt:lpstr>PowerPoint Presentation</vt:lpstr>
      <vt:lpstr>PowerPoint Presentation</vt:lpstr>
      <vt:lpstr>Sources of Additional Loads:  The Bay’s Assimilative Capacity</vt:lpstr>
      <vt:lpstr>Clean Air Act Regulations</vt:lpstr>
      <vt:lpstr>Accounting for the Deposition of Nitrogen to Tidal Waters Between 2025 and 2030</vt:lpstr>
      <vt:lpstr>Accounting for the Deposition of Nitrogen to Tidal Waters Between 2025 and 2030</vt:lpstr>
      <vt:lpstr>Accounting for the Deposition of Nitrogen to Tidal Waters Between 2025 and 2030</vt:lpstr>
      <vt:lpstr>Sources of Additional Loads: Atmospheric Deposition to Tidal Waters</vt:lpstr>
      <vt:lpstr>Sources of Additional Loads: Atmospheric Deposition to Tidal Waters</vt:lpstr>
      <vt:lpstr>Sources of Additional Loads: Atmospheric Deposition to Tidal Waters</vt:lpstr>
      <vt:lpstr>Accounting for the Deposition of Nitrogen to the Watershed Between 2025 and 2030</vt:lpstr>
      <vt:lpstr>Accounting for the Deposition of Nitrogen to the Watershed Between 2025 and 2030</vt:lpstr>
      <vt:lpstr>Sources of Additional Loads: Atmospheric Deposition to Watershed</vt:lpstr>
      <vt:lpstr>Sources of Additional Loads: Atmospheric Deposition to Watershed</vt:lpstr>
      <vt:lpstr>Sources of Additional Loads: Atmospheric Deposition to Watershed</vt:lpstr>
      <vt:lpstr>PowerPoint Presentation</vt:lpstr>
      <vt:lpstr>Today’s Requested Policy Decisions</vt:lpstr>
      <vt:lpstr>Today’s Requested Policy Decisions</vt:lpstr>
      <vt:lpstr>Today’s Requested Policy Decisions</vt:lpstr>
      <vt:lpstr>Today’s Requested Policy Decisions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Power, Lucinda</dc:creator>
  <cp:lastModifiedBy>Abowd, Laurel</cp:lastModifiedBy>
  <cp:revision>128</cp:revision>
  <dcterms:created xsi:type="dcterms:W3CDTF">2017-11-15T19:25:30Z</dcterms:created>
  <dcterms:modified xsi:type="dcterms:W3CDTF">2018-02-28T18:42:00Z</dcterms:modified>
</cp:coreProperties>
</file>