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57" r:id="rId4"/>
    <p:sldId id="258" r:id="rId5"/>
    <p:sldId id="572" r:id="rId6"/>
    <p:sldId id="260" r:id="rId7"/>
    <p:sldId id="486" r:id="rId8"/>
    <p:sldId id="270" r:id="rId9"/>
    <p:sldId id="522" r:id="rId10"/>
    <p:sldId id="262" r:id="rId11"/>
    <p:sldId id="267" r:id="rId12"/>
    <p:sldId id="263" r:id="rId13"/>
    <p:sldId id="266" r:id="rId14"/>
    <p:sldId id="264" r:id="rId15"/>
    <p:sldId id="265"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Quattrocento Sans"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uQHPQc2xPy/+au6QQE5wLNiwj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698"/>
  </p:normalViewPr>
  <p:slideViewPr>
    <p:cSldViewPr snapToGrid="0">
      <p:cViewPr varScale="1">
        <p:scale>
          <a:sx n="57" d="100"/>
          <a:sy n="57" d="100"/>
        </p:scale>
        <p:origin x="9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Emmett:</a:t>
            </a:r>
            <a:endParaRPr/>
          </a:p>
          <a:p>
            <a:pPr marL="0" lvl="0" indent="-76200" algn="l" rtl="0">
              <a:spcBef>
                <a:spcPts val="0"/>
              </a:spcBef>
              <a:spcAft>
                <a:spcPts val="0"/>
              </a:spcAft>
              <a:buClr>
                <a:schemeClr val="dk1"/>
              </a:buClr>
              <a:buSzPts val="1200"/>
              <a:buFont typeface="Arial"/>
              <a:buChar char="•"/>
            </a:pPr>
            <a:r>
              <a:rPr lang="en-US"/>
              <a:t>  Turning now to the next phases of this research:</a:t>
            </a:r>
            <a:endParaRPr/>
          </a:p>
          <a:p>
            <a:pPr marL="0" lvl="0" indent="-76200" algn="l" rtl="0">
              <a:spcBef>
                <a:spcPts val="0"/>
              </a:spcBef>
              <a:spcAft>
                <a:spcPts val="0"/>
              </a:spcAft>
              <a:buClr>
                <a:schemeClr val="dk1"/>
              </a:buClr>
              <a:buSzPts val="1200"/>
              <a:buFont typeface="Arial"/>
              <a:buChar char="•"/>
            </a:pPr>
            <a:r>
              <a:rPr lang="en-US"/>
              <a:t> A key reason for protecting spp is because of their ecological contributions to ecosystems and people. </a:t>
            </a:r>
            <a:endParaRPr/>
          </a:p>
          <a:p>
            <a:pPr marL="0" lvl="0" indent="-76200" algn="l" rtl="0">
              <a:spcBef>
                <a:spcPts val="0"/>
              </a:spcBef>
              <a:spcAft>
                <a:spcPts val="0"/>
              </a:spcAft>
              <a:buClr>
                <a:schemeClr val="dk1"/>
              </a:buClr>
              <a:buSzPts val="1200"/>
              <a:buFont typeface="Arial"/>
              <a:buChar char="•"/>
            </a:pPr>
            <a:r>
              <a:rPr lang="en-US"/>
              <a:t> Goal of phase 2 of MBD is to understand how biodiversity sustains healthy ecosystems </a:t>
            </a:r>
            <a:endParaRPr/>
          </a:p>
          <a:p>
            <a:pPr marL="0" lvl="0" indent="-76200" algn="l" rtl="0">
              <a:spcBef>
                <a:spcPts val="0"/>
              </a:spcBef>
              <a:spcAft>
                <a:spcPts val="0"/>
              </a:spcAft>
              <a:buClr>
                <a:schemeClr val="dk1"/>
              </a:buClr>
              <a:buSzPts val="1200"/>
              <a:buFont typeface="Arial"/>
              <a:buChar char="•"/>
            </a:pPr>
            <a:r>
              <a:rPr lang="en-US"/>
              <a:t> and benefits for people -- food, cultural value, etc </a:t>
            </a:r>
            <a:endParaRPr/>
          </a:p>
          <a:p>
            <a:pPr marL="0" lvl="0" indent="-76200" algn="l" rtl="0">
              <a:spcBef>
                <a:spcPts val="0"/>
              </a:spcBef>
              <a:spcAft>
                <a:spcPts val="0"/>
              </a:spcAft>
              <a:buClr>
                <a:schemeClr val="dk1"/>
              </a:buClr>
              <a:buSzPts val="1200"/>
              <a:buFont typeface="Arial"/>
              <a:buChar char="•"/>
            </a:pPr>
            <a:r>
              <a:rPr lang="en-US"/>
              <a:t> And specifically, how can we use that knowledge to improve management and conservation?</a:t>
            </a:r>
            <a:endParaRPr/>
          </a:p>
        </p:txBody>
      </p:sp>
      <p:sp>
        <p:nvSpPr>
          <p:cNvPr id="157" name="Google Shape;157;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064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Change - what can I put in for CB?</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239" name="Google Shape;239;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000"/>
              <a:buFont typeface="Noto Sans Symbols"/>
              <a:buChar char="∙"/>
            </a:pPr>
            <a:r>
              <a:rPr lang="en-US" sz="1100">
                <a:latin typeface="Calibri"/>
                <a:ea typeface="Calibri"/>
                <a:cs typeface="Calibri"/>
                <a:sym typeface="Calibri"/>
              </a:rPr>
              <a:t>We recognized when we began this work over three years ago the opportunity in focus on marine biodiversity, and not through the lens of any one specific management mandate, but rather to understand more holistically its role in fostering ecosystem health. Phase I started with understanding what we have and the data gaps and Phase II is deepening that by operationalizing that understanding and engaging with communities on what diverse species and habitat mean to us and to sustainability. </a:t>
            </a:r>
            <a:endParaRPr sz="1100">
              <a:latin typeface="Calibri"/>
              <a:ea typeface="Calibri"/>
              <a:cs typeface="Calibri"/>
              <a:sym typeface="Calibri"/>
            </a:endParaRPr>
          </a:p>
          <a:p>
            <a:pPr marL="342900" marR="0" lvl="0" indent="-342900" algn="l" rtl="0">
              <a:spcBef>
                <a:spcPts val="0"/>
              </a:spcBef>
              <a:spcAft>
                <a:spcPts val="0"/>
              </a:spcAft>
              <a:buClr>
                <a:schemeClr val="dk1"/>
              </a:buClr>
              <a:buSzPts val="1000"/>
              <a:buFont typeface="Noto Sans Symbols"/>
              <a:buChar char="∙"/>
            </a:pPr>
            <a:r>
              <a:rPr lang="en-US" sz="1100">
                <a:latin typeface="Calibri"/>
                <a:ea typeface="Calibri"/>
                <a:cs typeface="Calibri"/>
                <a:sym typeface="Calibri"/>
              </a:rPr>
              <a:t>Now three years in, we are establishing the scientific foundation, the building blocks, to improve many different decisions across many mandates, to accelerate action on climate, advance objectives articulated in the US Ocean Climate Action Plan, fill significant data gaps, and to share information with many audiences the importance of managing for diverse species and habitats. </a:t>
            </a:r>
            <a:endParaRPr sz="1100">
              <a:latin typeface="Calibri"/>
              <a:ea typeface="Calibri"/>
              <a:cs typeface="Calibri"/>
              <a:sym typeface="Calibri"/>
            </a:endParaRPr>
          </a:p>
          <a:p>
            <a:pPr marL="342900" marR="0" lvl="0" indent="-342900" algn="l" rtl="0">
              <a:spcBef>
                <a:spcPts val="0"/>
              </a:spcBef>
              <a:spcAft>
                <a:spcPts val="0"/>
              </a:spcAft>
              <a:buClr>
                <a:schemeClr val="dk1"/>
              </a:buClr>
              <a:buSzPts val="1000"/>
              <a:buFont typeface="Noto Sans Symbols"/>
              <a:buChar char="∙"/>
            </a:pPr>
            <a:r>
              <a:rPr lang="en-US" sz="1100">
                <a:latin typeface="Calibri"/>
                <a:ea typeface="Calibri"/>
                <a:cs typeface="Calibri"/>
                <a:sym typeface="Calibri"/>
              </a:rPr>
              <a:t>We’ve made great progress in terms of building on what we have – gathering existing data and coordinating across scientific disciplines – as well as working closely with agencies and engaging communities along the way. But there’s much more to do, especially to continue deepening engagement with many audiences as we continue to the work… </a:t>
            </a:r>
            <a:endParaRPr sz="1100">
              <a:latin typeface="Calibri"/>
              <a:ea typeface="Calibri"/>
              <a:cs typeface="Calibri"/>
              <a:sym typeface="Calibri"/>
            </a:endParaRPr>
          </a:p>
          <a:p>
            <a:pPr marL="742950" marR="0" lvl="1" indent="-285750" algn="l" rtl="0">
              <a:spcBef>
                <a:spcPts val="0"/>
              </a:spcBef>
              <a:spcAft>
                <a:spcPts val="0"/>
              </a:spcAft>
              <a:buClr>
                <a:schemeClr val="dk1"/>
              </a:buClr>
              <a:buSzPts val="1000"/>
              <a:buFont typeface="Courier New"/>
              <a:buChar char="o"/>
            </a:pPr>
            <a:r>
              <a:rPr lang="en-US" sz="1100">
                <a:latin typeface="Calibri"/>
                <a:ea typeface="Calibri"/>
                <a:cs typeface="Calibri"/>
                <a:sym typeface="Calibri"/>
              </a:rPr>
              <a:t>Next month, we will hold an event with the National Oceanographic Partnership Program where experts and managers will come together around needs and opportunities for biodiversity information to inform management, development, conservation, and our collective response to climate.</a:t>
            </a:r>
            <a:endParaRPr sz="1100">
              <a:latin typeface="Calibri"/>
              <a:ea typeface="Calibri"/>
              <a:cs typeface="Calibri"/>
              <a:sym typeface="Calibri"/>
            </a:endParaRPr>
          </a:p>
          <a:p>
            <a:pPr marL="742950" marR="0" lvl="1" indent="-285750" algn="l" rtl="0">
              <a:spcBef>
                <a:spcPts val="0"/>
              </a:spcBef>
              <a:spcAft>
                <a:spcPts val="0"/>
              </a:spcAft>
              <a:buClr>
                <a:schemeClr val="dk1"/>
              </a:buClr>
              <a:buSzPts val="1000"/>
              <a:buFont typeface="Courier New"/>
              <a:buChar char="o"/>
            </a:pPr>
            <a:r>
              <a:rPr lang="en-US" sz="1100">
                <a:latin typeface="Calibri"/>
                <a:ea typeface="Calibri"/>
                <a:cs typeface="Calibri"/>
                <a:sym typeface="Calibri"/>
              </a:rPr>
              <a:t>(Maybe you don’t want to say anything about this yet??) We hope to build towards a summit that helps to solidify ongoing collaboration with managers to more closely align this work with decisions. </a:t>
            </a:r>
            <a:endParaRPr sz="1100">
              <a:latin typeface="Calibri"/>
              <a:ea typeface="Calibri"/>
              <a:cs typeface="Calibri"/>
              <a:sym typeface="Calibri"/>
            </a:endParaRPr>
          </a:p>
          <a:p>
            <a:pPr marL="742950" marR="0" lvl="1" indent="-285750" algn="l" rtl="0">
              <a:spcBef>
                <a:spcPts val="0"/>
              </a:spcBef>
              <a:spcAft>
                <a:spcPts val="0"/>
              </a:spcAft>
              <a:buClr>
                <a:schemeClr val="dk1"/>
              </a:buClr>
              <a:buSzPts val="1000"/>
              <a:buFont typeface="Courier New"/>
              <a:buChar char="o"/>
            </a:pPr>
            <a:r>
              <a:rPr lang="en-US" sz="1100">
                <a:latin typeface="Calibri"/>
                <a:ea typeface="Calibri"/>
                <a:cs typeface="Calibri"/>
                <a:sym typeface="Calibri"/>
              </a:rPr>
              <a:t>In the case study regions, it provides the opportunity to deepen relationships with communities… and at the national level we will continue working with Lenfest to engage with all of you and more… </a:t>
            </a:r>
            <a:endParaRPr/>
          </a:p>
          <a:p>
            <a:pPr marL="0" marR="0" lvl="0" indent="0" algn="l" rtl="0">
              <a:spcBef>
                <a:spcPts val="0"/>
              </a:spcBef>
              <a:spcAft>
                <a:spcPts val="0"/>
              </a:spcAft>
              <a:buClr>
                <a:schemeClr val="dk1"/>
              </a:buClr>
              <a:buSzPts val="1000"/>
              <a:buFont typeface="Courier New"/>
              <a:buNone/>
            </a:pPr>
            <a:endParaRPr sz="1100">
              <a:latin typeface="Calibri"/>
              <a:ea typeface="Calibri"/>
              <a:cs typeface="Calibri"/>
              <a:sym typeface="Calibri"/>
            </a:endParaRPr>
          </a:p>
          <a:p>
            <a:pPr marL="0" marR="0" lvl="0" indent="0" algn="l" rtl="0">
              <a:spcBef>
                <a:spcPts val="0"/>
              </a:spcBef>
              <a:spcAft>
                <a:spcPts val="0"/>
              </a:spcAft>
              <a:buClr>
                <a:schemeClr val="dk1"/>
              </a:buClr>
              <a:buSzPts val="1000"/>
              <a:buFont typeface="Courier New"/>
              <a:buNone/>
            </a:pPr>
            <a:r>
              <a:rPr lang="en-US" sz="1100">
                <a:latin typeface="Calibri"/>
                <a:ea typeface="Calibri"/>
                <a:cs typeface="Calibri"/>
                <a:sym typeface="Calibri"/>
              </a:rPr>
              <a:t>And to that point, this is not an initiative that falls solely to government at any level - rather we have the imperative to find shared, common ways to come together, to build linkages across diverse knowledge holders and opinions, and include the breadth of perspectives in this work to sustain these systems that we value. It requires ongoing conversation across sectors, communities all while incorporating the best available science as we go. </a:t>
            </a:r>
            <a:endParaRPr/>
          </a:p>
        </p:txBody>
      </p:sp>
      <p:sp>
        <p:nvSpPr>
          <p:cNvPr id="250" name="Google Shape;2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7ec462c9da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7ec462c9da_0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27ec462c9da_0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Convene a task force of technical experts and managers to:</a:t>
            </a:r>
            <a:endParaRPr/>
          </a:p>
          <a:p>
            <a:pPr marL="0" lvl="0" indent="0" algn="l" rtl="0">
              <a:spcBef>
                <a:spcPts val="0"/>
              </a:spcBef>
              <a:spcAft>
                <a:spcPts val="0"/>
              </a:spcAft>
              <a:buClr>
                <a:schemeClr val="dk1"/>
              </a:buClr>
              <a:buSzPts val="1100"/>
              <a:buFont typeface="Arial"/>
              <a:buNone/>
            </a:pPr>
            <a:r>
              <a:rPr lang="en-US"/>
              <a:t>• synthesize evidence on how biodiversity affects marine ecosystem functioning and resilience,</a:t>
            </a:r>
            <a:endParaRPr/>
          </a:p>
          <a:p>
            <a:pPr marL="0" lvl="0" indent="0" algn="l" rtl="0">
              <a:spcBef>
                <a:spcPts val="0"/>
              </a:spcBef>
              <a:spcAft>
                <a:spcPts val="0"/>
              </a:spcAft>
              <a:buClr>
                <a:schemeClr val="dk1"/>
              </a:buClr>
              <a:buSzPts val="1100"/>
              <a:buFont typeface="Arial"/>
              <a:buNone/>
            </a:pPr>
            <a:r>
              <a:rPr lang="en-US"/>
              <a:t>• in a form that supports decision-making by managers of U.S. living marine resources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177" name="Google Shape;177;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ec462c9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27ec462c9d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9E16D-3718-8440-9F33-6CFCE6A344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7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endParaRPr dirty="0"/>
          </a:p>
        </p:txBody>
      </p:sp>
      <p:sp>
        <p:nvSpPr>
          <p:cNvPr id="211" name="Google Shape;211;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I'm going to quickly walk through part of each interview. A hybrid approach was used with fixed concepts brought into each interview, and then the option for interviewees to bring in their own concepts that they saw as important to the SES of post-Irma Key West. The first 3 concepts in each model were Irma, People and environment. Each interviewee was asked "does this component of the system (Irma) have an impact on this component of the system (people). If they did see an impact, interviewees were asked to if the relationship was positive or negative, and to assign categorical weighting to the causal links drawn between the components. And then this process was continued for each component and potential relationship in the system.</a:t>
            </a:r>
          </a:p>
          <a:p>
            <a:endParaRPr lang="en-US" dirty="0"/>
          </a:p>
        </p:txBody>
      </p:sp>
      <p:sp>
        <p:nvSpPr>
          <p:cNvPr id="4" name="Slide Number Placeholder 3"/>
          <p:cNvSpPr>
            <a:spLocks noGrp="1"/>
          </p:cNvSpPr>
          <p:nvPr>
            <p:ph type="sldNum" sz="quarter" idx="10"/>
          </p:nvPr>
        </p:nvSpPr>
        <p:spPr/>
        <p:txBody>
          <a:bodyPr/>
          <a:lstStyle/>
          <a:p>
            <a:fld id="{AA842647-7B0B-1442-8060-4B6151F0E781}" type="slidenum">
              <a:rPr lang="en-US" smtClean="0"/>
              <a:t>6</a:t>
            </a:fld>
            <a:endParaRPr lang="en-US"/>
          </a:p>
        </p:txBody>
      </p:sp>
    </p:spTree>
    <p:extLst>
      <p:ext uri="{BB962C8B-B14F-4D97-AF65-F5344CB8AC3E}">
        <p14:creationId xmlns:p14="http://schemas.microsoft.com/office/powerpoint/2010/main" val="304027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this process was complete, the result is a complex model with diverse components with assigned weighted relationships. The scale of low, medium, and high impact was transformed to a numeric scale of 0.33, 0.66 and 1. </a:t>
            </a:r>
          </a:p>
          <a:p>
            <a:endParaRPr lang="en-US" baseline="0" dirty="0"/>
          </a:p>
        </p:txBody>
      </p:sp>
      <p:sp>
        <p:nvSpPr>
          <p:cNvPr id="4" name="Slide Number Placeholder 3"/>
          <p:cNvSpPr>
            <a:spLocks noGrp="1"/>
          </p:cNvSpPr>
          <p:nvPr>
            <p:ph type="sldNum" sz="quarter" idx="10"/>
          </p:nvPr>
        </p:nvSpPr>
        <p:spPr/>
        <p:txBody>
          <a:bodyPr/>
          <a:lstStyle/>
          <a:p>
            <a:fld id="{D3B68E8A-74F2-7D48-8E77-5D2A646E9537}" type="slidenum">
              <a:rPr lang="en-US" smtClean="0"/>
              <a:t>7</a:t>
            </a:fld>
            <a:endParaRPr lang="en-US"/>
          </a:p>
        </p:txBody>
      </p:sp>
    </p:spTree>
    <p:extLst>
      <p:ext uri="{BB962C8B-B14F-4D97-AF65-F5344CB8AC3E}">
        <p14:creationId xmlns:p14="http://schemas.microsoft.com/office/powerpoint/2010/main" val="102790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example </a:t>
            </a:r>
            <a:r>
              <a:rPr lang="en-US" baseline="0" dirty="0" err="1"/>
              <a:t>fcm</a:t>
            </a:r>
            <a:r>
              <a:rPr lang="en-US" baseline="0" dirty="0"/>
              <a:t> </a:t>
            </a:r>
            <a:endParaRPr lang="en-US" dirty="0"/>
          </a:p>
        </p:txBody>
      </p:sp>
      <p:sp>
        <p:nvSpPr>
          <p:cNvPr id="4" name="Slide Number Placeholder 3"/>
          <p:cNvSpPr>
            <a:spLocks noGrp="1"/>
          </p:cNvSpPr>
          <p:nvPr>
            <p:ph type="sldNum" sz="quarter" idx="5"/>
          </p:nvPr>
        </p:nvSpPr>
        <p:spPr/>
        <p:txBody>
          <a:bodyPr/>
          <a:lstStyle/>
          <a:p>
            <a:fld id="{9F9EF55D-1762-F64B-9E39-F2E024912476}" type="slidenum">
              <a:rPr lang="en-US" smtClean="0"/>
              <a:t>8</a:t>
            </a:fld>
            <a:endParaRPr lang="en-US"/>
          </a:p>
        </p:txBody>
      </p:sp>
    </p:spTree>
    <p:extLst>
      <p:ext uri="{BB962C8B-B14F-4D97-AF65-F5344CB8AC3E}">
        <p14:creationId xmlns:p14="http://schemas.microsoft.com/office/powerpoint/2010/main" val="251804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7ec462c9da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7ec462c9da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27ec462c9da_0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0"/>
        <p:cNvGrpSpPr/>
        <p:nvPr/>
      </p:nvGrpSpPr>
      <p:grpSpPr>
        <a:xfrm>
          <a:off x="0" y="0"/>
          <a:ext cx="0" cy="0"/>
          <a:chOff x="0" y="0"/>
          <a:chExt cx="0" cy="0"/>
        </a:xfrm>
      </p:grpSpPr>
      <p:sp>
        <p:nvSpPr>
          <p:cNvPr id="91" name="Google Shape;91;p11"/>
          <p:cNvSpPr txBox="1">
            <a:spLocks noGrp="1"/>
          </p:cNvSpPr>
          <p:nvPr>
            <p:ph type="body" idx="1"/>
          </p:nvPr>
        </p:nvSpPr>
        <p:spPr>
          <a:xfrm>
            <a:off x="444500" y="1460500"/>
            <a:ext cx="5327904" cy="397764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1000"/>
              </a:spcBef>
              <a:spcAft>
                <a:spcPts val="0"/>
              </a:spcAft>
              <a:buClr>
                <a:srgbClr val="3F3F3F"/>
              </a:buClr>
              <a:buSzPts val="1400"/>
              <a:buChar char="•"/>
              <a:defRPr sz="1400">
                <a:solidFill>
                  <a:srgbClr val="3F3F3F"/>
                </a:solidFill>
              </a:defRPr>
            </a:lvl1pPr>
            <a:lvl2pPr marL="914400" lvl="1" indent="-317500" algn="l">
              <a:lnSpc>
                <a:spcPct val="100000"/>
              </a:lnSpc>
              <a:spcBef>
                <a:spcPts val="500"/>
              </a:spcBef>
              <a:spcAft>
                <a:spcPts val="0"/>
              </a:spcAft>
              <a:buClr>
                <a:srgbClr val="3F3F3F"/>
              </a:buClr>
              <a:buSzPts val="1400"/>
              <a:buChar char="•"/>
              <a:defRPr sz="1400">
                <a:solidFill>
                  <a:srgbClr val="3F3F3F"/>
                </a:solidFill>
              </a:defRPr>
            </a:lvl2pPr>
            <a:lvl3pPr marL="1371600" lvl="2" indent="-317500" algn="l">
              <a:lnSpc>
                <a:spcPct val="100000"/>
              </a:lnSpc>
              <a:spcBef>
                <a:spcPts val="500"/>
              </a:spcBef>
              <a:spcAft>
                <a:spcPts val="0"/>
              </a:spcAft>
              <a:buClr>
                <a:srgbClr val="3F3F3F"/>
              </a:buClr>
              <a:buSzPts val="1400"/>
              <a:buChar char="•"/>
              <a:defRPr sz="1400">
                <a:solidFill>
                  <a:srgbClr val="3F3F3F"/>
                </a:solidFill>
              </a:defRPr>
            </a:lvl3pPr>
            <a:lvl4pPr marL="1828800" lvl="3" indent="-317500" algn="l">
              <a:lnSpc>
                <a:spcPct val="100000"/>
              </a:lnSpc>
              <a:spcBef>
                <a:spcPts val="500"/>
              </a:spcBef>
              <a:spcAft>
                <a:spcPts val="0"/>
              </a:spcAft>
              <a:buClr>
                <a:srgbClr val="3F3F3F"/>
              </a:buClr>
              <a:buSzPts val="1400"/>
              <a:buChar char="•"/>
              <a:defRPr sz="1400">
                <a:solidFill>
                  <a:srgbClr val="3F3F3F"/>
                </a:solidFill>
              </a:defRPr>
            </a:lvl4pPr>
            <a:lvl5pPr marL="2286000" lvl="4" indent="-317500" algn="l">
              <a:lnSpc>
                <a:spcPct val="100000"/>
              </a:lnSpc>
              <a:spcBef>
                <a:spcPts val="500"/>
              </a:spcBef>
              <a:spcAft>
                <a:spcPts val="0"/>
              </a:spcAft>
              <a:buClr>
                <a:srgbClr val="3F3F3F"/>
              </a:buClr>
              <a:buSzPts val="1400"/>
              <a:buChar char="•"/>
              <a:defRPr sz="14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1"/>
          <p:cNvSpPr txBox="1">
            <a:spLocks noGrp="1"/>
          </p:cNvSpPr>
          <p:nvPr>
            <p:ph type="dt" idx="10"/>
          </p:nvPr>
        </p:nvSpPr>
        <p:spPr>
          <a:xfrm>
            <a:off x="539496" y="6203952"/>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59595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4648200" y="62039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59595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595959"/>
                </a:solidFill>
                <a:latin typeface="Quattrocento Sans"/>
                <a:ea typeface="Quattrocento Sans"/>
                <a:cs typeface="Quattrocento Sans"/>
                <a:sym typeface="Quattrocento Sans"/>
              </a:defRPr>
            </a:lvl1pPr>
            <a:lvl2pPr marL="0" lvl="1" indent="0" algn="r">
              <a:spcBef>
                <a:spcPts val="0"/>
              </a:spcBef>
              <a:buNone/>
              <a:defRPr sz="1200" b="0" i="0" u="none" strike="noStrike" cap="none">
                <a:solidFill>
                  <a:srgbClr val="595959"/>
                </a:solidFill>
                <a:latin typeface="Quattrocento Sans"/>
                <a:ea typeface="Quattrocento Sans"/>
                <a:cs typeface="Quattrocento Sans"/>
                <a:sym typeface="Quattrocento Sans"/>
              </a:defRPr>
            </a:lvl2pPr>
            <a:lvl3pPr marL="0" lvl="2" indent="0" algn="r">
              <a:spcBef>
                <a:spcPts val="0"/>
              </a:spcBef>
              <a:buNone/>
              <a:defRPr sz="1200" b="0" i="0" u="none" strike="noStrike" cap="none">
                <a:solidFill>
                  <a:srgbClr val="595959"/>
                </a:solidFill>
                <a:latin typeface="Quattrocento Sans"/>
                <a:ea typeface="Quattrocento Sans"/>
                <a:cs typeface="Quattrocento Sans"/>
                <a:sym typeface="Quattrocento Sans"/>
              </a:defRPr>
            </a:lvl3pPr>
            <a:lvl4pPr marL="0" lvl="3" indent="0" algn="r">
              <a:spcBef>
                <a:spcPts val="0"/>
              </a:spcBef>
              <a:buNone/>
              <a:defRPr sz="1200" b="0" i="0" u="none" strike="noStrike" cap="none">
                <a:solidFill>
                  <a:srgbClr val="595959"/>
                </a:solidFill>
                <a:latin typeface="Quattrocento Sans"/>
                <a:ea typeface="Quattrocento Sans"/>
                <a:cs typeface="Quattrocento Sans"/>
                <a:sym typeface="Quattrocento Sans"/>
              </a:defRPr>
            </a:lvl4pPr>
            <a:lvl5pPr marL="0" lvl="4" indent="0" algn="r">
              <a:spcBef>
                <a:spcPts val="0"/>
              </a:spcBef>
              <a:buNone/>
              <a:defRPr sz="1200" b="0" i="0" u="none" strike="noStrike" cap="none">
                <a:solidFill>
                  <a:srgbClr val="595959"/>
                </a:solidFill>
                <a:latin typeface="Quattrocento Sans"/>
                <a:ea typeface="Quattrocento Sans"/>
                <a:cs typeface="Quattrocento Sans"/>
                <a:sym typeface="Quattrocento Sans"/>
              </a:defRPr>
            </a:lvl5pPr>
            <a:lvl6pPr marL="0" lvl="5" indent="0" algn="r">
              <a:spcBef>
                <a:spcPts val="0"/>
              </a:spcBef>
              <a:buNone/>
              <a:defRPr sz="1200" b="0" i="0" u="none" strike="noStrike" cap="none">
                <a:solidFill>
                  <a:srgbClr val="595959"/>
                </a:solidFill>
                <a:latin typeface="Quattrocento Sans"/>
                <a:ea typeface="Quattrocento Sans"/>
                <a:cs typeface="Quattrocento Sans"/>
                <a:sym typeface="Quattrocento Sans"/>
              </a:defRPr>
            </a:lvl6pPr>
            <a:lvl7pPr marL="0" lvl="6" indent="0" algn="r">
              <a:spcBef>
                <a:spcPts val="0"/>
              </a:spcBef>
              <a:buNone/>
              <a:defRPr sz="1200" b="0" i="0" u="none" strike="noStrike" cap="none">
                <a:solidFill>
                  <a:srgbClr val="595959"/>
                </a:solidFill>
                <a:latin typeface="Quattrocento Sans"/>
                <a:ea typeface="Quattrocento Sans"/>
                <a:cs typeface="Quattrocento Sans"/>
                <a:sym typeface="Quattrocento Sans"/>
              </a:defRPr>
            </a:lvl7pPr>
            <a:lvl8pPr marL="0" lvl="7" indent="0" algn="r">
              <a:spcBef>
                <a:spcPts val="0"/>
              </a:spcBef>
              <a:buNone/>
              <a:defRPr sz="1200" b="0" i="0" u="none" strike="noStrike" cap="none">
                <a:solidFill>
                  <a:srgbClr val="595959"/>
                </a:solidFill>
                <a:latin typeface="Quattrocento Sans"/>
                <a:ea typeface="Quattrocento Sans"/>
                <a:cs typeface="Quattrocento Sans"/>
                <a:sym typeface="Quattrocento Sans"/>
              </a:defRPr>
            </a:lvl8pPr>
            <a:lvl9pPr marL="0" lvl="8" indent="0" algn="r">
              <a:spcBef>
                <a:spcPts val="0"/>
              </a:spcBef>
              <a:buNone/>
              <a:defRPr sz="1200" b="0" i="0" u="none" strike="noStrike" cap="none">
                <a:solidFill>
                  <a:srgbClr val="595959"/>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cxnSp>
        <p:nvCxnSpPr>
          <p:cNvPr id="95" name="Google Shape;95;p11"/>
          <p:cNvCxnSpPr/>
          <p:nvPr/>
        </p:nvCxnSpPr>
        <p:spPr>
          <a:xfrm>
            <a:off x="533400" y="1104900"/>
            <a:ext cx="11119104" cy="0"/>
          </a:xfrm>
          <a:prstGeom prst="straightConnector1">
            <a:avLst/>
          </a:prstGeom>
          <a:noFill/>
          <a:ln w="25400" cap="flat" cmpd="sng">
            <a:solidFill>
              <a:srgbClr val="D24726"/>
            </a:solidFill>
            <a:prstDash val="solid"/>
            <a:miter lim="800000"/>
            <a:headEnd type="none" w="sm" len="sm"/>
            <a:tailEnd type="none" w="sm" len="sm"/>
          </a:ln>
        </p:spPr>
      </p:cxnSp>
      <p:sp>
        <p:nvSpPr>
          <p:cNvPr id="96" name="Google Shape;96;p11"/>
          <p:cNvSpPr txBox="1">
            <a:spLocks noGrp="1"/>
          </p:cNvSpPr>
          <p:nvPr>
            <p:ph type="title"/>
          </p:nvPr>
        </p:nvSpPr>
        <p:spPr>
          <a:xfrm>
            <a:off x="444500" y="430609"/>
            <a:ext cx="9146972" cy="6400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800"/>
              <a:buFont typeface="Quattrocento Sa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404310" y="2484470"/>
            <a:ext cx="7552916" cy="21305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600"/>
              <a:buFont typeface="Quattrocento Sans"/>
              <a:buNone/>
              <a:defRPr sz="6600" b="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9" name="Google Shape;99;p21" descr="Graphical user interface&#10;&#10;Description automatically generated"/>
          <p:cNvPicPr preferRelativeResize="0"/>
          <p:nvPr/>
        </p:nvPicPr>
        <p:blipFill rotWithShape="1">
          <a:blip r:embed="rId2">
            <a:alphaModFix/>
          </a:blip>
          <a:srcRect/>
          <a:stretch/>
        </p:blipFill>
        <p:spPr>
          <a:xfrm>
            <a:off x="253792" y="138819"/>
            <a:ext cx="2369315" cy="86780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0"/>
        <p:cNvGrpSpPr/>
        <p:nvPr/>
      </p:nvGrpSpPr>
      <p:grpSpPr>
        <a:xfrm>
          <a:off x="0" y="0"/>
          <a:ext cx="0" cy="0"/>
          <a:chOff x="0" y="0"/>
          <a:chExt cx="0" cy="0"/>
        </a:xfrm>
      </p:grpSpPr>
      <p:sp>
        <p:nvSpPr>
          <p:cNvPr id="101" name="Google Shape;101;p22"/>
          <p:cNvSpPr txBox="1">
            <a:spLocks noGrp="1"/>
          </p:cNvSpPr>
          <p:nvPr>
            <p:ph type="body" idx="1"/>
          </p:nvPr>
        </p:nvSpPr>
        <p:spPr>
          <a:xfrm>
            <a:off x="450596" y="2560320"/>
            <a:ext cx="9445752" cy="397764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F3F3F"/>
              </a:buClr>
              <a:buSzPts val="2400"/>
              <a:buChar char="•"/>
              <a:defRPr sz="2400">
                <a:solidFill>
                  <a:srgbClr val="3F3F3F"/>
                </a:solidFill>
                <a:latin typeface="Quattrocento Sans"/>
                <a:ea typeface="Quattrocento Sans"/>
                <a:cs typeface="Quattrocento Sans"/>
                <a:sym typeface="Quattrocento Sans"/>
              </a:defRPr>
            </a:lvl1pPr>
            <a:lvl2pPr marL="914400" lvl="1" indent="-304800" algn="l">
              <a:lnSpc>
                <a:spcPct val="90000"/>
              </a:lnSpc>
              <a:spcBef>
                <a:spcPts val="500"/>
              </a:spcBef>
              <a:spcAft>
                <a:spcPts val="0"/>
              </a:spcAft>
              <a:buClr>
                <a:srgbClr val="3F3F3F"/>
              </a:buClr>
              <a:buSzPts val="1200"/>
              <a:buChar char="•"/>
              <a:defRPr sz="1200">
                <a:solidFill>
                  <a:srgbClr val="3F3F3F"/>
                </a:solidFill>
                <a:latin typeface="Quattrocento Sans"/>
                <a:ea typeface="Quattrocento Sans"/>
                <a:cs typeface="Quattrocento Sans"/>
                <a:sym typeface="Quattrocento Sans"/>
              </a:defRPr>
            </a:lvl2pPr>
            <a:lvl3pPr marL="1371600" lvl="2" indent="-304800" algn="l">
              <a:lnSpc>
                <a:spcPct val="90000"/>
              </a:lnSpc>
              <a:spcBef>
                <a:spcPts val="500"/>
              </a:spcBef>
              <a:spcAft>
                <a:spcPts val="0"/>
              </a:spcAft>
              <a:buClr>
                <a:srgbClr val="3F3F3F"/>
              </a:buClr>
              <a:buSzPts val="1200"/>
              <a:buChar char="•"/>
              <a:defRPr sz="1200">
                <a:solidFill>
                  <a:srgbClr val="3F3F3F"/>
                </a:solidFill>
                <a:latin typeface="Quattrocento Sans"/>
                <a:ea typeface="Quattrocento Sans"/>
                <a:cs typeface="Quattrocento Sans"/>
                <a:sym typeface="Quattrocento Sans"/>
              </a:defRPr>
            </a:lvl3pPr>
            <a:lvl4pPr marL="1828800" lvl="3" indent="-304800" algn="l">
              <a:lnSpc>
                <a:spcPct val="90000"/>
              </a:lnSpc>
              <a:spcBef>
                <a:spcPts val="500"/>
              </a:spcBef>
              <a:spcAft>
                <a:spcPts val="0"/>
              </a:spcAft>
              <a:buClr>
                <a:srgbClr val="3F3F3F"/>
              </a:buClr>
              <a:buSzPts val="1200"/>
              <a:buChar char="•"/>
              <a:defRPr sz="1200">
                <a:solidFill>
                  <a:srgbClr val="3F3F3F"/>
                </a:solidFill>
                <a:latin typeface="Quattrocento Sans"/>
                <a:ea typeface="Quattrocento Sans"/>
                <a:cs typeface="Quattrocento Sans"/>
                <a:sym typeface="Quattrocento Sans"/>
              </a:defRPr>
            </a:lvl4pPr>
            <a:lvl5pPr marL="2286000" lvl="4" indent="-304800" algn="l">
              <a:lnSpc>
                <a:spcPct val="90000"/>
              </a:lnSpc>
              <a:spcBef>
                <a:spcPts val="500"/>
              </a:spcBef>
              <a:spcAft>
                <a:spcPts val="0"/>
              </a:spcAft>
              <a:buClr>
                <a:srgbClr val="3F3F3F"/>
              </a:buClr>
              <a:buSzPts val="1200"/>
              <a:buChar char="•"/>
              <a:defRPr sz="1200">
                <a:solidFill>
                  <a:srgbClr val="3F3F3F"/>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2" name="Google Shape;102;p22"/>
          <p:cNvCxnSpPr/>
          <p:nvPr/>
        </p:nvCxnSpPr>
        <p:spPr>
          <a:xfrm>
            <a:off x="533400" y="1104900"/>
            <a:ext cx="11119104" cy="0"/>
          </a:xfrm>
          <a:prstGeom prst="straightConnector1">
            <a:avLst/>
          </a:prstGeom>
          <a:noFill/>
          <a:ln w="25400" cap="flat" cmpd="sng">
            <a:solidFill>
              <a:srgbClr val="D24726"/>
            </a:solidFill>
            <a:prstDash val="solid"/>
            <a:miter lim="800000"/>
            <a:headEnd type="none" w="sm" len="sm"/>
            <a:tailEnd type="none" w="sm" len="sm"/>
          </a:ln>
        </p:spPr>
      </p:cxnSp>
      <p:sp>
        <p:nvSpPr>
          <p:cNvPr id="103" name="Google Shape;103;p22"/>
          <p:cNvSpPr txBox="1">
            <a:spLocks noGrp="1"/>
          </p:cNvSpPr>
          <p:nvPr>
            <p:ph type="title"/>
          </p:nvPr>
        </p:nvSpPr>
        <p:spPr>
          <a:xfrm>
            <a:off x="444500" y="430609"/>
            <a:ext cx="9146972" cy="6400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800"/>
              <a:buFont typeface="Quattrocento Sans"/>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3"/>
          <p:cNvSpPr txBox="1">
            <a:spLocks noGrp="1"/>
          </p:cNvSpPr>
          <p:nvPr>
            <p:ph type="body" idx="1"/>
          </p:nvPr>
        </p:nvSpPr>
        <p:spPr>
          <a:xfrm>
            <a:off x="838200" y="1825625"/>
            <a:ext cx="51816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3"/>
          <p:cNvSpPr txBox="1">
            <a:spLocks noGrp="1"/>
          </p:cNvSpPr>
          <p:nvPr>
            <p:ph type="body" idx="2"/>
          </p:nvPr>
        </p:nvSpPr>
        <p:spPr>
          <a:xfrm>
            <a:off x="6172200" y="1825625"/>
            <a:ext cx="51816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3"/>
          <p:cNvSpPr txBox="1">
            <a:spLocks noGrp="1"/>
          </p:cNvSpPr>
          <p:nvPr>
            <p:ph type="dt" idx="10"/>
          </p:nvPr>
        </p:nvSpPr>
        <p:spPr>
          <a:xfrm>
            <a:off x="838200" y="6356351"/>
            <a:ext cx="27432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3"/>
          <p:cNvSpPr txBox="1">
            <a:spLocks noGrp="1"/>
          </p:cNvSpPr>
          <p:nvPr>
            <p:ph type="sldNum" idx="12"/>
          </p:nvPr>
        </p:nvSpPr>
        <p:spPr>
          <a:xfrm>
            <a:off x="8610600" y="6356351"/>
            <a:ext cx="27432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4"/>
          <p:cNvSpPr txBox="1">
            <a:spLocks noGrp="1"/>
          </p:cNvSpPr>
          <p:nvPr>
            <p:ph type="body" idx="1"/>
          </p:nvPr>
        </p:nvSpPr>
        <p:spPr>
          <a:xfrm>
            <a:off x="839789" y="1681164"/>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2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4"/>
          <p:cNvSpPr txBox="1">
            <a:spLocks noGrp="1"/>
          </p:cNvSpPr>
          <p:nvPr>
            <p:ph type="body" idx="3"/>
          </p:nvPr>
        </p:nvSpPr>
        <p:spPr>
          <a:xfrm>
            <a:off x="6172201" y="1681164"/>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2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4"/>
          <p:cNvSpPr txBox="1">
            <a:spLocks noGrp="1"/>
          </p:cNvSpPr>
          <p:nvPr>
            <p:ph type="dt" idx="10"/>
          </p:nvPr>
        </p:nvSpPr>
        <p:spPr>
          <a:xfrm>
            <a:off x="838200" y="6356351"/>
            <a:ext cx="27432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4"/>
          <p:cNvSpPr txBox="1">
            <a:spLocks noGrp="1"/>
          </p:cNvSpPr>
          <p:nvPr>
            <p:ph type="sldNum" idx="12"/>
          </p:nvPr>
        </p:nvSpPr>
        <p:spPr>
          <a:xfrm>
            <a:off x="8610600" y="6356351"/>
            <a:ext cx="27432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5"/>
          <p:cNvSpPr txBox="1">
            <a:spLocks noGrp="1"/>
          </p:cNvSpPr>
          <p:nvPr>
            <p:ph type="dt" idx="10"/>
          </p:nvPr>
        </p:nvSpPr>
        <p:spPr>
          <a:xfrm>
            <a:off x="838200" y="6356351"/>
            <a:ext cx="27432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5"/>
          <p:cNvSpPr txBox="1">
            <a:spLocks noGrp="1"/>
          </p:cNvSpPr>
          <p:nvPr>
            <p:ph type="sldNum" idx="12"/>
          </p:nvPr>
        </p:nvSpPr>
        <p:spPr>
          <a:xfrm>
            <a:off x="8610600" y="6356351"/>
            <a:ext cx="27432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6"/>
          <p:cNvSpPr txBox="1">
            <a:spLocks noGrp="1"/>
          </p:cNvSpPr>
          <p:nvPr>
            <p:ph type="dt" idx="10"/>
          </p:nvPr>
        </p:nvSpPr>
        <p:spPr>
          <a:xfrm>
            <a:off x="838200" y="6356351"/>
            <a:ext cx="27432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6"/>
          <p:cNvSpPr txBox="1">
            <a:spLocks noGrp="1"/>
          </p:cNvSpPr>
          <p:nvPr>
            <p:ph type="sldNum" idx="12"/>
          </p:nvPr>
        </p:nvSpPr>
        <p:spPr>
          <a:xfrm>
            <a:off x="8610600" y="6356351"/>
            <a:ext cx="27432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27"/>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7"/>
          <p:cNvSpPr txBox="1">
            <a:spLocks noGrp="1"/>
          </p:cNvSpPr>
          <p:nvPr>
            <p:ph type="body" idx="1"/>
          </p:nvPr>
        </p:nvSpPr>
        <p:spPr>
          <a:xfrm>
            <a:off x="5183189"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27"/>
          <p:cNvSpPr txBox="1">
            <a:spLocks noGrp="1"/>
          </p:cNvSpPr>
          <p:nvPr>
            <p:ph type="body" idx="2"/>
          </p:nvPr>
        </p:nvSpPr>
        <p:spPr>
          <a:xfrm>
            <a:off x="839789"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27"/>
          <p:cNvSpPr txBox="1">
            <a:spLocks noGrp="1"/>
          </p:cNvSpPr>
          <p:nvPr>
            <p:ph type="dt" idx="10"/>
          </p:nvPr>
        </p:nvSpPr>
        <p:spPr>
          <a:xfrm>
            <a:off x="838200" y="6356351"/>
            <a:ext cx="27432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7"/>
          <p:cNvSpPr txBox="1">
            <a:spLocks noGrp="1"/>
          </p:cNvSpPr>
          <p:nvPr>
            <p:ph type="sldNum" idx="12"/>
          </p:nvPr>
        </p:nvSpPr>
        <p:spPr>
          <a:xfrm>
            <a:off x="8610600" y="6356351"/>
            <a:ext cx="27432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8"/>
          <p:cNvSpPr>
            <a:spLocks noGrp="1"/>
          </p:cNvSpPr>
          <p:nvPr>
            <p:ph type="pic" idx="2"/>
          </p:nvPr>
        </p:nvSpPr>
        <p:spPr>
          <a:xfrm>
            <a:off x="5183189" y="987426"/>
            <a:ext cx="6172200" cy="4873625"/>
          </a:xfrm>
          <a:prstGeom prst="rect">
            <a:avLst/>
          </a:prstGeom>
          <a:noFill/>
          <a:ln>
            <a:noFill/>
          </a:ln>
        </p:spPr>
      </p:sp>
      <p:sp>
        <p:nvSpPr>
          <p:cNvPr id="139" name="Google Shape;139;p28"/>
          <p:cNvSpPr txBox="1">
            <a:spLocks noGrp="1"/>
          </p:cNvSpPr>
          <p:nvPr>
            <p:ph type="body" idx="1"/>
          </p:nvPr>
        </p:nvSpPr>
        <p:spPr>
          <a:xfrm>
            <a:off x="839789"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28"/>
          <p:cNvSpPr txBox="1">
            <a:spLocks noGrp="1"/>
          </p:cNvSpPr>
          <p:nvPr>
            <p:ph type="dt" idx="10"/>
          </p:nvPr>
        </p:nvSpPr>
        <p:spPr>
          <a:xfrm>
            <a:off x="838200" y="6356351"/>
            <a:ext cx="27432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8"/>
          <p:cNvSpPr txBox="1">
            <a:spLocks noGrp="1"/>
          </p:cNvSpPr>
          <p:nvPr>
            <p:ph type="sldNum" idx="12"/>
          </p:nvPr>
        </p:nvSpPr>
        <p:spPr>
          <a:xfrm>
            <a:off x="8610600" y="6356351"/>
            <a:ext cx="27432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29"/>
          <p:cNvSpPr txBox="1">
            <a:spLocks noGrp="1"/>
          </p:cNvSpPr>
          <p:nvPr>
            <p:ph type="dt" idx="10"/>
          </p:nvPr>
        </p:nvSpPr>
        <p:spPr>
          <a:xfrm>
            <a:off x="838200" y="6356351"/>
            <a:ext cx="27432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9"/>
          <p:cNvSpPr txBox="1">
            <a:spLocks noGrp="1"/>
          </p:cNvSpPr>
          <p:nvPr>
            <p:ph type="sldNum" idx="12"/>
          </p:nvPr>
        </p:nvSpPr>
        <p:spPr>
          <a:xfrm>
            <a:off x="8610600" y="6356351"/>
            <a:ext cx="27432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0"/>
          <p:cNvSpPr txBox="1">
            <a:spLocks noGrp="1"/>
          </p:cNvSpPr>
          <p:nvPr>
            <p:ph type="dt" idx="10"/>
          </p:nvPr>
        </p:nvSpPr>
        <p:spPr>
          <a:xfrm>
            <a:off x="838200" y="6356351"/>
            <a:ext cx="27432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0"/>
          <p:cNvSpPr txBox="1">
            <a:spLocks noGrp="1"/>
          </p:cNvSpPr>
          <p:nvPr>
            <p:ph type="sldNum" idx="12"/>
          </p:nvPr>
        </p:nvSpPr>
        <p:spPr>
          <a:xfrm>
            <a:off x="8610600" y="6356351"/>
            <a:ext cx="274320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7" name="Google Shape;87;p10"/>
          <p:cNvSpPr txBox="1">
            <a:spLocks noGrp="1"/>
          </p:cNvSpPr>
          <p:nvPr>
            <p:ph type="dt" idx="10"/>
          </p:nvPr>
        </p:nvSpPr>
        <p:spPr>
          <a:xfrm>
            <a:off x="838200" y="6356351"/>
            <a:ext cx="27432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8" name="Google Shape;88;p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9" name="Google Shape;89;p10"/>
          <p:cNvSpPr txBox="1">
            <a:spLocks noGrp="1"/>
          </p:cNvSpPr>
          <p:nvPr>
            <p:ph type="sldNum" idx="12"/>
          </p:nvPr>
        </p:nvSpPr>
        <p:spPr>
          <a:xfrm>
            <a:off x="8610600" y="6356351"/>
            <a:ext cx="274320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mailto:FurmanK@si.edu"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mailto:DuffyE@si.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p:nvPr/>
        </p:nvSpPr>
        <p:spPr>
          <a:xfrm>
            <a:off x="209485" y="2158474"/>
            <a:ext cx="7482000" cy="2567400"/>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Clr>
                <a:srgbClr val="000000"/>
              </a:buClr>
              <a:buSzPts val="2400"/>
              <a:buFont typeface="Arial"/>
              <a:buNone/>
            </a:pPr>
            <a:r>
              <a:rPr lang="en-US" sz="2400" b="0" i="1" u="none" strike="noStrike" cap="none">
                <a:solidFill>
                  <a:srgbClr val="000000"/>
                </a:solidFill>
                <a:latin typeface="Arial"/>
                <a:ea typeface="Arial"/>
                <a:cs typeface="Arial"/>
                <a:sym typeface="Arial"/>
              </a:rPr>
              <a:t>This project aims to ‘operationalize’ the functional roles of biodiversity in marine ecosystems</a:t>
            </a:r>
            <a:endParaRPr/>
          </a:p>
          <a:p>
            <a:pPr marL="0" marR="0" lvl="0" indent="0" algn="ctr" rtl="0">
              <a:lnSpc>
                <a:spcPct val="114000"/>
              </a:lnSpc>
              <a:spcBef>
                <a:spcPts val="0"/>
              </a:spcBef>
              <a:spcAft>
                <a:spcPts val="0"/>
              </a:spcAft>
              <a:buClr>
                <a:srgbClr val="000000"/>
              </a:buClr>
              <a:buSzPts val="2400"/>
              <a:buFont typeface="Arial"/>
              <a:buNone/>
            </a:pPr>
            <a:r>
              <a:rPr lang="en-US" sz="2400" b="0" i="1" u="none" strike="noStrike" cap="none">
                <a:solidFill>
                  <a:srgbClr val="000000"/>
                </a:solidFill>
                <a:latin typeface="Arial"/>
                <a:ea typeface="Arial"/>
                <a:cs typeface="Arial"/>
                <a:sym typeface="Arial"/>
              </a:rPr>
              <a:t> </a:t>
            </a:r>
            <a:endParaRPr/>
          </a:p>
          <a:p>
            <a:pPr marL="0" marR="0" lvl="0" indent="0" algn="ctr" rtl="0">
              <a:lnSpc>
                <a:spcPct val="114000"/>
              </a:lnSpc>
              <a:spcBef>
                <a:spcPts val="0"/>
              </a:spcBef>
              <a:spcAft>
                <a:spcPts val="0"/>
              </a:spcAft>
              <a:buClr>
                <a:srgbClr val="000000"/>
              </a:buClr>
              <a:buSzPts val="2400"/>
              <a:buFont typeface="Arial"/>
              <a:buNone/>
            </a:pPr>
            <a:r>
              <a:rPr lang="en-US" sz="2400" b="0" i="1" u="none" strike="noStrike" cap="none">
                <a:solidFill>
                  <a:srgbClr val="000000"/>
                </a:solidFill>
                <a:latin typeface="Arial"/>
                <a:ea typeface="Arial"/>
                <a:cs typeface="Arial"/>
                <a:sym typeface="Arial"/>
              </a:rPr>
              <a:t>by identifying key components of biodiversity, resilience, and their interactions that can inform </a:t>
            </a:r>
            <a:endParaRPr/>
          </a:p>
          <a:p>
            <a:pPr marL="0" marR="0" lvl="0" indent="0" algn="ctr" rtl="0">
              <a:lnSpc>
                <a:spcPct val="114000"/>
              </a:lnSpc>
              <a:spcBef>
                <a:spcPts val="0"/>
              </a:spcBef>
              <a:spcAft>
                <a:spcPts val="0"/>
              </a:spcAft>
              <a:buClr>
                <a:srgbClr val="000000"/>
              </a:buClr>
              <a:buSzPts val="2400"/>
              <a:buFont typeface="Arial"/>
              <a:buNone/>
            </a:pPr>
            <a:r>
              <a:rPr lang="en-US" sz="2400" b="0" i="1" u="none" strike="noStrike" cap="none">
                <a:solidFill>
                  <a:srgbClr val="000000"/>
                </a:solidFill>
                <a:latin typeface="Arial"/>
                <a:ea typeface="Arial"/>
                <a:cs typeface="Arial"/>
                <a:sym typeface="Arial"/>
              </a:rPr>
              <a:t>practical decisions in U.S. marine management. </a:t>
            </a:r>
            <a:endParaRPr/>
          </a:p>
        </p:txBody>
      </p:sp>
      <p:sp>
        <p:nvSpPr>
          <p:cNvPr id="160" name="Google Shape;160;p1"/>
          <p:cNvSpPr/>
          <p:nvPr/>
        </p:nvSpPr>
        <p:spPr>
          <a:xfrm>
            <a:off x="551464" y="342396"/>
            <a:ext cx="11191804" cy="691928"/>
          </a:xfrm>
          <a:prstGeom prst="rect">
            <a:avLst/>
          </a:prstGeom>
          <a:solidFill>
            <a:srgbClr val="0D53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1" name="Google Shape;161;p1"/>
          <p:cNvSpPr txBox="1"/>
          <p:nvPr/>
        </p:nvSpPr>
        <p:spPr>
          <a:xfrm>
            <a:off x="551475" y="125263"/>
            <a:ext cx="11191800" cy="1126200"/>
          </a:xfrm>
          <a:prstGeom prst="rect">
            <a:avLst/>
          </a:prstGeom>
          <a:solidFill>
            <a:srgbClr val="1E4E79"/>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3600" dirty="0">
                <a:solidFill>
                  <a:srgbClr val="FFFFFF"/>
                </a:solidFill>
                <a:latin typeface="Calibri"/>
                <a:ea typeface="Calibri"/>
                <a:cs typeface="Calibri"/>
                <a:sym typeface="Calibri"/>
              </a:rPr>
              <a:t>Integrating the functional importance of biodiversity in US marine ecosystem management</a:t>
            </a:r>
            <a:endParaRPr sz="3600" dirty="0">
              <a:solidFill>
                <a:srgbClr val="FFFFFF"/>
              </a:solidFill>
              <a:latin typeface="Calibri"/>
              <a:ea typeface="Calibri"/>
              <a:cs typeface="Calibri"/>
              <a:sym typeface="Calibri"/>
            </a:endParaRPr>
          </a:p>
        </p:txBody>
      </p:sp>
      <p:pic>
        <p:nvPicPr>
          <p:cNvPr id="162" name="Google Shape;162;p1"/>
          <p:cNvPicPr preferRelativeResize="0"/>
          <p:nvPr/>
        </p:nvPicPr>
        <p:blipFill rotWithShape="1">
          <a:blip r:embed="rId3">
            <a:alphaModFix/>
          </a:blip>
          <a:srcRect/>
          <a:stretch/>
        </p:blipFill>
        <p:spPr>
          <a:xfrm>
            <a:off x="3123454" y="5819683"/>
            <a:ext cx="1864507" cy="854566"/>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506493" y="5683861"/>
            <a:ext cx="2544405" cy="1126211"/>
          </a:xfrm>
          <a:prstGeom prst="rect">
            <a:avLst/>
          </a:prstGeom>
          <a:noFill/>
          <a:ln>
            <a:noFill/>
          </a:ln>
        </p:spPr>
      </p:pic>
      <p:pic>
        <p:nvPicPr>
          <p:cNvPr id="164" name="Google Shape;164;p1"/>
          <p:cNvPicPr preferRelativeResize="0"/>
          <p:nvPr/>
        </p:nvPicPr>
        <p:blipFill rotWithShape="1">
          <a:blip r:embed="rId5">
            <a:alphaModFix/>
          </a:blip>
          <a:srcRect/>
          <a:stretch/>
        </p:blipFill>
        <p:spPr>
          <a:xfrm>
            <a:off x="5172611" y="6175467"/>
            <a:ext cx="2808485" cy="381400"/>
          </a:xfrm>
          <a:prstGeom prst="rect">
            <a:avLst/>
          </a:prstGeom>
          <a:noFill/>
          <a:ln>
            <a:noFill/>
          </a:ln>
        </p:spPr>
      </p:pic>
      <p:pic>
        <p:nvPicPr>
          <p:cNvPr id="165" name="Google Shape;165;p1"/>
          <p:cNvPicPr preferRelativeResize="0"/>
          <p:nvPr/>
        </p:nvPicPr>
        <p:blipFill rotWithShape="1">
          <a:blip r:embed="rId6">
            <a:alphaModFix/>
          </a:blip>
          <a:srcRect/>
          <a:stretch/>
        </p:blipFill>
        <p:spPr>
          <a:xfrm>
            <a:off x="8274237" y="5542653"/>
            <a:ext cx="1014214" cy="1014214"/>
          </a:xfrm>
          <a:prstGeom prst="rect">
            <a:avLst/>
          </a:prstGeom>
          <a:noFill/>
          <a:ln>
            <a:noFill/>
          </a:ln>
        </p:spPr>
      </p:pic>
      <p:pic>
        <p:nvPicPr>
          <p:cNvPr id="166" name="Google Shape;166;p1" descr="University of South Alabama Logo (USA) png image | University of south  alabama, University of south, Alabama logo"/>
          <p:cNvPicPr preferRelativeResize="0"/>
          <p:nvPr/>
        </p:nvPicPr>
        <p:blipFill rotWithShape="1">
          <a:blip r:embed="rId7">
            <a:alphaModFix/>
          </a:blip>
          <a:srcRect/>
          <a:stretch/>
        </p:blipFill>
        <p:spPr>
          <a:xfrm>
            <a:off x="9685160" y="5542653"/>
            <a:ext cx="2088087" cy="1014214"/>
          </a:xfrm>
          <a:prstGeom prst="rect">
            <a:avLst/>
          </a:prstGeom>
          <a:noFill/>
          <a:ln>
            <a:noFill/>
          </a:ln>
        </p:spPr>
      </p:pic>
      <p:pic>
        <p:nvPicPr>
          <p:cNvPr id="167" name="Google Shape;167;p1"/>
          <p:cNvPicPr preferRelativeResize="0"/>
          <p:nvPr/>
        </p:nvPicPr>
        <p:blipFill rotWithShape="1">
          <a:blip r:embed="rId8">
            <a:alphaModFix/>
          </a:blip>
          <a:srcRect/>
          <a:stretch/>
        </p:blipFill>
        <p:spPr>
          <a:xfrm>
            <a:off x="10158295" y="3383504"/>
            <a:ext cx="1628162" cy="1642296"/>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168" name="Google Shape;168;p1" descr="A person wearing glasses&#10;&#10;Description automatically generated with medium confidence"/>
          <p:cNvPicPr preferRelativeResize="0"/>
          <p:nvPr/>
        </p:nvPicPr>
        <p:blipFill rotWithShape="1">
          <a:blip r:embed="rId9">
            <a:alphaModFix/>
          </a:blip>
          <a:srcRect/>
          <a:stretch/>
        </p:blipFill>
        <p:spPr>
          <a:xfrm>
            <a:off x="8539566" y="1455329"/>
            <a:ext cx="1343963" cy="1644378"/>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169" name="Google Shape;169;p1" descr="A person holding a fish&#10;&#10;Description automatically generated"/>
          <p:cNvPicPr preferRelativeResize="0"/>
          <p:nvPr/>
        </p:nvPicPr>
        <p:blipFill rotWithShape="1">
          <a:blip r:embed="rId10">
            <a:alphaModFix/>
          </a:blip>
          <a:srcRect/>
          <a:stretch/>
        </p:blipFill>
        <p:spPr>
          <a:xfrm>
            <a:off x="10144161" y="1457411"/>
            <a:ext cx="1642296" cy="1642296"/>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170" name="Google Shape;170;p1" descr="A person wearing glasses&#10;&#10;Description automatically generated with medium confidence"/>
          <p:cNvPicPr preferRelativeResize="0"/>
          <p:nvPr/>
        </p:nvPicPr>
        <p:blipFill rotWithShape="1">
          <a:blip r:embed="rId11">
            <a:alphaModFix/>
          </a:blip>
          <a:srcRect/>
          <a:stretch/>
        </p:blipFill>
        <p:spPr>
          <a:xfrm>
            <a:off x="8571929" y="3381883"/>
            <a:ext cx="1327354" cy="1642296"/>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
        <p:nvSpPr>
          <p:cNvPr id="171" name="Google Shape;171;p1"/>
          <p:cNvSpPr txBox="1"/>
          <p:nvPr/>
        </p:nvSpPr>
        <p:spPr>
          <a:xfrm>
            <a:off x="8522424" y="4772232"/>
            <a:ext cx="148630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Gabrielle Canonico</a:t>
            </a:r>
            <a:endParaRPr sz="1200" b="0" i="0" u="none" strike="noStrike" cap="none">
              <a:solidFill>
                <a:srgbClr val="FFFFFF"/>
              </a:solidFill>
              <a:latin typeface="Arial"/>
              <a:ea typeface="Arial"/>
              <a:cs typeface="Arial"/>
              <a:sym typeface="Arial"/>
            </a:endParaRPr>
          </a:p>
        </p:txBody>
      </p:sp>
      <p:sp>
        <p:nvSpPr>
          <p:cNvPr id="172" name="Google Shape;172;p1"/>
          <p:cNvSpPr txBox="1"/>
          <p:nvPr/>
        </p:nvSpPr>
        <p:spPr>
          <a:xfrm>
            <a:off x="10693624" y="4772232"/>
            <a:ext cx="108876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Kelsi Furman</a:t>
            </a:r>
            <a:endParaRPr/>
          </a:p>
        </p:txBody>
      </p:sp>
      <p:sp>
        <p:nvSpPr>
          <p:cNvPr id="173" name="Google Shape;173;p1"/>
          <p:cNvSpPr txBox="1"/>
          <p:nvPr/>
        </p:nvSpPr>
        <p:spPr>
          <a:xfrm>
            <a:off x="8653648" y="2834612"/>
            <a:ext cx="111485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Emmett Duffy</a:t>
            </a:r>
            <a:endParaRPr/>
          </a:p>
        </p:txBody>
      </p:sp>
      <p:sp>
        <p:nvSpPr>
          <p:cNvPr id="174" name="Google Shape;174;p1"/>
          <p:cNvSpPr txBox="1"/>
          <p:nvPr/>
        </p:nvSpPr>
        <p:spPr>
          <a:xfrm>
            <a:off x="10491321" y="2845817"/>
            <a:ext cx="13452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Steven Scyphers</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F7512-A20C-B475-F5DB-900F33C4537E}"/>
              </a:ext>
            </a:extLst>
          </p:cNvPr>
          <p:cNvSpPr txBox="1"/>
          <p:nvPr/>
        </p:nvSpPr>
        <p:spPr>
          <a:xfrm>
            <a:off x="876393" y="1728585"/>
            <a:ext cx="692208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1. W</a:t>
            </a:r>
            <a:r>
              <a:rPr lang="en-US" sz="2400" i="0" u="none" strike="noStrike" dirty="0">
                <a:solidFill>
                  <a:srgbClr val="000000"/>
                </a:solidFill>
                <a:effectLst/>
                <a:latin typeface="Calibri" panose="020F0502020204030204" pitchFamily="34" charset="0"/>
                <a:cs typeface="Calibri" panose="020F0502020204030204" pitchFamily="34" charset="0"/>
              </a:rPr>
              <a:t>hat do you see as the key aspects of biodiversity?</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BD84BF8-EC75-6DA9-899D-3A987FA19FA4}"/>
              </a:ext>
            </a:extLst>
          </p:cNvPr>
          <p:cNvSpPr txBox="1"/>
          <p:nvPr/>
        </p:nvSpPr>
        <p:spPr>
          <a:xfrm>
            <a:off x="876393" y="3019915"/>
            <a:ext cx="9129111"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2. What local or state policies manage for biodiversity?           </a:t>
            </a:r>
          </a:p>
        </p:txBody>
      </p:sp>
      <p:sp>
        <p:nvSpPr>
          <p:cNvPr id="5" name="TextBox 4">
            <a:extLst>
              <a:ext uri="{FF2B5EF4-FFF2-40B4-BE49-F238E27FC236}">
                <a16:creationId xmlns:a16="http://schemas.microsoft.com/office/drawing/2014/main" id="{09A29CE8-9520-D6FB-4E78-524D4E4B2BCA}"/>
              </a:ext>
            </a:extLst>
          </p:cNvPr>
          <p:cNvSpPr txBox="1"/>
          <p:nvPr/>
        </p:nvSpPr>
        <p:spPr>
          <a:xfrm>
            <a:off x="876393" y="4277855"/>
            <a:ext cx="8114722"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3. What approaches are needed to better manage biodiversity?</a:t>
            </a:r>
          </a:p>
        </p:txBody>
      </p:sp>
      <p:sp>
        <p:nvSpPr>
          <p:cNvPr id="7" name="Google Shape;235;g27ec462c9da_0_109">
            <a:extLst>
              <a:ext uri="{FF2B5EF4-FFF2-40B4-BE49-F238E27FC236}">
                <a16:creationId xmlns:a16="http://schemas.microsoft.com/office/drawing/2014/main" id="{C579A992-206F-1097-7E5B-F1955797B44C}"/>
              </a:ext>
            </a:extLst>
          </p:cNvPr>
          <p:cNvSpPr txBox="1"/>
          <p:nvPr/>
        </p:nvSpPr>
        <p:spPr>
          <a:xfrm>
            <a:off x="581444" y="372376"/>
            <a:ext cx="11191800" cy="691800"/>
          </a:xfrm>
          <a:prstGeom prst="rect">
            <a:avLst/>
          </a:prstGeom>
          <a:solidFill>
            <a:srgbClr val="0D5388"/>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6EAFB"/>
              </a:buClr>
              <a:buSzPts val="3600"/>
              <a:buFont typeface="Calibri"/>
              <a:buNone/>
            </a:pPr>
            <a:r>
              <a:rPr lang="en-US" sz="3600" dirty="0">
                <a:solidFill>
                  <a:srgbClr val="FFFFFF"/>
                </a:solidFill>
                <a:latin typeface="Calibri"/>
                <a:ea typeface="Calibri"/>
                <a:cs typeface="Calibri"/>
                <a:sym typeface="Calibri"/>
              </a:rPr>
              <a:t>What do you think?</a:t>
            </a:r>
            <a:endParaRPr lang="en-US" sz="1800" b="0" i="0" u="none" strike="noStrike" cap="none" dirty="0">
              <a:solidFill>
                <a:srgbClr val="000000"/>
              </a:solidFill>
              <a:latin typeface="Calibri"/>
              <a:ea typeface="Calibri"/>
              <a:cs typeface="Calibri"/>
              <a:sym typeface="Calibri"/>
            </a:endParaRPr>
          </a:p>
        </p:txBody>
      </p:sp>
      <p:sp>
        <p:nvSpPr>
          <p:cNvPr id="9" name="TextBox 8">
            <a:extLst>
              <a:ext uri="{FF2B5EF4-FFF2-40B4-BE49-F238E27FC236}">
                <a16:creationId xmlns:a16="http://schemas.microsoft.com/office/drawing/2014/main" id="{65343D80-149B-D3E7-D629-B642B4BF869B}"/>
              </a:ext>
            </a:extLst>
          </p:cNvPr>
          <p:cNvSpPr txBox="1"/>
          <p:nvPr/>
        </p:nvSpPr>
        <p:spPr>
          <a:xfrm>
            <a:off x="7576457" y="6224014"/>
            <a:ext cx="4464676" cy="646331"/>
          </a:xfrm>
          <a:prstGeom prst="rect">
            <a:avLst/>
          </a:prstGeom>
          <a:noFill/>
        </p:spPr>
        <p:txBody>
          <a:bodyPr wrap="square">
            <a:spAutoFit/>
          </a:bodyPr>
          <a:lstStyle/>
          <a:p>
            <a:pPr algn="r"/>
            <a:r>
              <a:rPr lang="en-US" sz="1800" dirty="0">
                <a:latin typeface="Calibri" panose="020F0502020204030204" pitchFamily="34" charset="0"/>
                <a:cs typeface="Calibri" panose="020F0502020204030204" pitchFamily="34" charset="0"/>
              </a:rPr>
              <a:t>Google Form:</a:t>
            </a:r>
          </a:p>
          <a:p>
            <a:pPr algn="r"/>
            <a:r>
              <a:rPr lang="en-US" sz="1800" dirty="0">
                <a:latin typeface="Calibri" panose="020F0502020204030204" pitchFamily="34" charset="0"/>
                <a:cs typeface="Calibri" panose="020F0502020204030204" pitchFamily="34" charset="0"/>
              </a:rPr>
              <a:t>https://</a:t>
            </a:r>
            <a:r>
              <a:rPr lang="en-US" sz="1800" dirty="0" err="1">
                <a:latin typeface="Calibri" panose="020F0502020204030204" pitchFamily="34" charset="0"/>
                <a:cs typeface="Calibri" panose="020F0502020204030204" pitchFamily="34" charset="0"/>
              </a:rPr>
              <a:t>forms.gle</a:t>
            </a:r>
            <a:r>
              <a:rPr lang="en-US" sz="1800" dirty="0">
                <a:latin typeface="Calibri" panose="020F0502020204030204" pitchFamily="34" charset="0"/>
                <a:cs typeface="Calibri" panose="020F0502020204030204" pitchFamily="34" charset="0"/>
              </a:rPr>
              <a:t>/2gu3D2UjCtp6pUrF6</a:t>
            </a:r>
          </a:p>
        </p:txBody>
      </p:sp>
    </p:spTree>
    <p:extLst>
      <p:ext uri="{BB962C8B-B14F-4D97-AF65-F5344CB8AC3E}">
        <p14:creationId xmlns:p14="http://schemas.microsoft.com/office/powerpoint/2010/main" val="1103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
          <p:cNvSpPr/>
          <p:nvPr/>
        </p:nvSpPr>
        <p:spPr>
          <a:xfrm>
            <a:off x="551464" y="342396"/>
            <a:ext cx="11191800" cy="691800"/>
          </a:xfrm>
          <a:prstGeom prst="rect">
            <a:avLst/>
          </a:prstGeom>
          <a:solidFill>
            <a:srgbClr val="0D53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2" name="Google Shape;242;p5"/>
          <p:cNvSpPr txBox="1"/>
          <p:nvPr/>
        </p:nvSpPr>
        <p:spPr>
          <a:xfrm>
            <a:off x="581444" y="372376"/>
            <a:ext cx="11191800" cy="691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6EAFB"/>
              </a:buClr>
              <a:buSzPts val="3600"/>
              <a:buFont typeface="Calibri"/>
              <a:buNone/>
            </a:pPr>
            <a:r>
              <a:rPr lang="en-US" sz="3600" dirty="0">
                <a:solidFill>
                  <a:srgbClr val="FFFFFF"/>
                </a:solidFill>
                <a:latin typeface="Calibri"/>
                <a:ea typeface="Calibri"/>
                <a:cs typeface="Calibri"/>
                <a:sym typeface="Calibri"/>
              </a:rPr>
              <a:t>Phase 2 - </a:t>
            </a:r>
            <a:r>
              <a:rPr lang="en-US" sz="3600" b="0" i="0" u="none" strike="noStrike" cap="none" dirty="0">
                <a:solidFill>
                  <a:srgbClr val="FFFFFF"/>
                </a:solidFill>
                <a:latin typeface="Calibri"/>
                <a:ea typeface="Calibri"/>
                <a:cs typeface="Calibri"/>
                <a:sym typeface="Calibri"/>
              </a:rPr>
              <a:t>Case Study W</a:t>
            </a:r>
            <a:r>
              <a:rPr lang="en-US" sz="3600" dirty="0">
                <a:solidFill>
                  <a:srgbClr val="FFFFFF"/>
                </a:solidFill>
                <a:latin typeface="Calibri"/>
                <a:ea typeface="Calibri"/>
                <a:cs typeface="Calibri"/>
                <a:sym typeface="Calibri"/>
              </a:rPr>
              <a:t>orkshops</a:t>
            </a:r>
            <a:r>
              <a:rPr lang="en-US" sz="3600" b="0" i="0" u="none" strike="noStrike" cap="none" dirty="0">
                <a:solidFill>
                  <a:srgbClr val="FFFFFF"/>
                </a:solidFill>
                <a:latin typeface="Calibri"/>
                <a:ea typeface="Calibri"/>
                <a:cs typeface="Calibri"/>
                <a:sym typeface="Calibri"/>
              </a:rPr>
              <a:t> - </a:t>
            </a:r>
            <a:r>
              <a:rPr lang="en-US" sz="3600" dirty="0">
                <a:solidFill>
                  <a:srgbClr val="FFFFFF"/>
                </a:solidFill>
                <a:latin typeface="Calibri"/>
                <a:ea typeface="Calibri"/>
                <a:cs typeface="Calibri"/>
                <a:sym typeface="Calibri"/>
              </a:rPr>
              <a:t>Chesapeake Bay</a:t>
            </a:r>
            <a:endParaRPr sz="1800" b="0" i="0" u="none" strike="noStrike" cap="none" dirty="0">
              <a:solidFill>
                <a:srgbClr val="000000"/>
              </a:solidFill>
              <a:latin typeface="Calibri"/>
              <a:ea typeface="Calibri"/>
              <a:cs typeface="Calibri"/>
              <a:sym typeface="Calibri"/>
            </a:endParaRPr>
          </a:p>
        </p:txBody>
      </p:sp>
      <p:sp>
        <p:nvSpPr>
          <p:cNvPr id="243" name="Google Shape;243;p5"/>
          <p:cNvSpPr/>
          <p:nvPr/>
        </p:nvSpPr>
        <p:spPr>
          <a:xfrm>
            <a:off x="4865631" y="1849627"/>
            <a:ext cx="536700" cy="495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4" name="Google Shape;244;p5"/>
          <p:cNvSpPr/>
          <p:nvPr/>
        </p:nvSpPr>
        <p:spPr>
          <a:xfrm>
            <a:off x="9559035" y="1861036"/>
            <a:ext cx="536700" cy="495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 name="Google Shape;217;p3" descr="A group of people in a room&#10;&#10;Description automatically generated with medium confidence">
            <a:extLst>
              <a:ext uri="{FF2B5EF4-FFF2-40B4-BE49-F238E27FC236}">
                <a16:creationId xmlns:a16="http://schemas.microsoft.com/office/drawing/2014/main" id="{FD283544-BBA2-8851-E78B-68618F5C2CD3}"/>
              </a:ext>
            </a:extLst>
          </p:cNvPr>
          <p:cNvPicPr preferRelativeResize="0"/>
          <p:nvPr/>
        </p:nvPicPr>
        <p:blipFill rotWithShape="1">
          <a:blip r:embed="rId3">
            <a:alphaModFix/>
          </a:blip>
          <a:srcRect/>
          <a:stretch/>
        </p:blipFill>
        <p:spPr>
          <a:xfrm>
            <a:off x="6666548" y="2329024"/>
            <a:ext cx="4820885" cy="3727023"/>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5" name="Picture 4" descr="IMG_0211.JPG">
            <a:extLst>
              <a:ext uri="{FF2B5EF4-FFF2-40B4-BE49-F238E27FC236}">
                <a16:creationId xmlns:a16="http://schemas.microsoft.com/office/drawing/2014/main" id="{C1EC6F1A-AD01-AE33-3E15-C43FCDE93687}"/>
              </a:ext>
            </a:extLst>
          </p:cNvPr>
          <p:cNvPicPr>
            <a:picLocks noChangeAspect="1"/>
          </p:cNvPicPr>
          <p:nvPr/>
        </p:nvPicPr>
        <p:blipFill rotWithShape="1">
          <a:blip r:embed="rId4">
            <a:extLst>
              <a:ext uri="{28A0092B-C50C-407E-A947-70E740481C1C}">
                <a14:useLocalDpi xmlns:a14="http://schemas.microsoft.com/office/drawing/2010/main" val="0"/>
              </a:ext>
            </a:extLst>
          </a:blip>
          <a:srcRect r="-1" b="-1"/>
          <a:stretch/>
        </p:blipFill>
        <p:spPr>
          <a:xfrm>
            <a:off x="581444" y="2329024"/>
            <a:ext cx="4969362" cy="3727023"/>
          </a:xfrm>
          <a:prstGeom prst="rect">
            <a:avLst/>
          </a:prstGeom>
        </p:spPr>
      </p:pic>
      <p:sp>
        <p:nvSpPr>
          <p:cNvPr id="6" name="Right Arrow 5">
            <a:extLst>
              <a:ext uri="{FF2B5EF4-FFF2-40B4-BE49-F238E27FC236}">
                <a16:creationId xmlns:a16="http://schemas.microsoft.com/office/drawing/2014/main" id="{5046D4FB-EDF8-6401-DEB0-9854A6B83632}"/>
              </a:ext>
            </a:extLst>
          </p:cNvPr>
          <p:cNvSpPr/>
          <p:nvPr/>
        </p:nvSpPr>
        <p:spPr>
          <a:xfrm>
            <a:off x="5619473" y="3826961"/>
            <a:ext cx="978408" cy="48463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28" name="Picture 4" descr="Chesapeake Bay Map Stock Illustration - Download Image Now - Chesapeake Bay,  Map, Maryland - US State - iStock">
            <a:extLst>
              <a:ext uri="{FF2B5EF4-FFF2-40B4-BE49-F238E27FC236}">
                <a16:creationId xmlns:a16="http://schemas.microsoft.com/office/drawing/2014/main" id="{C0616F15-1026-8C73-C09C-50B66059A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1540" y="1266447"/>
            <a:ext cx="1331704" cy="2073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3CC0E2-580A-AEBA-D651-7ABCEA606F61}"/>
              </a:ext>
            </a:extLst>
          </p:cNvPr>
          <p:cNvSpPr txBox="1"/>
          <p:nvPr/>
        </p:nvSpPr>
        <p:spPr>
          <a:xfrm>
            <a:off x="793716" y="1428452"/>
            <a:ext cx="8869736" cy="4001095"/>
          </a:xfrm>
          <a:prstGeom prst="rect">
            <a:avLst/>
          </a:prstGeom>
          <a:noFill/>
        </p:spPr>
        <p:txBody>
          <a:bodyPr wrap="none" rtlCol="0">
            <a:spAutoFit/>
          </a:bodyPr>
          <a:lstStyle/>
          <a:p>
            <a:endParaRPr lang="en-US" sz="2400" dirty="0"/>
          </a:p>
          <a:p>
            <a:r>
              <a:rPr lang="en-US" sz="2400" dirty="0">
                <a:latin typeface="Calibri" panose="020F0502020204030204" pitchFamily="34" charset="0"/>
                <a:cs typeface="Calibri" panose="020F0502020204030204" pitchFamily="34" charset="0"/>
              </a:rPr>
              <a:t>4. </a:t>
            </a:r>
            <a:r>
              <a:rPr lang="en-US" sz="2400" i="0" u="none" strike="noStrike" dirty="0">
                <a:solidFill>
                  <a:srgbClr val="000000"/>
                </a:solidFill>
                <a:effectLst/>
                <a:latin typeface="Calibri" panose="020F0502020204030204" pitchFamily="34" charset="0"/>
                <a:cs typeface="Calibri" panose="020F0502020204030204" pitchFamily="34" charset="0"/>
              </a:rPr>
              <a:t>What is your current focus or top concern for the Chesapeake Bay?</a:t>
            </a:r>
          </a:p>
          <a:p>
            <a:endParaRPr lang="en-US" sz="2400" dirty="0">
              <a:latin typeface="Calibri" panose="020F0502020204030204" pitchFamily="34" charset="0"/>
              <a:cs typeface="Calibri" panose="020F0502020204030204" pitchFamily="34" charset="0"/>
            </a:endParaRPr>
          </a:p>
          <a:p>
            <a:endParaRPr lang="en-US" sz="2400" i="0" u="none" strike="noStrike" dirty="0">
              <a:solidFill>
                <a:srgbClr val="000000"/>
              </a:solidFill>
              <a:effectLst/>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5. </a:t>
            </a:r>
            <a:r>
              <a:rPr lang="en-US" sz="2400" i="0" u="none" strike="noStrike" dirty="0">
                <a:solidFill>
                  <a:srgbClr val="000000"/>
                </a:solidFill>
                <a:effectLst/>
                <a:latin typeface="Calibri" panose="020F0502020204030204" pitchFamily="34" charset="0"/>
                <a:cs typeface="Calibri" panose="020F0502020204030204" pitchFamily="34" charset="0"/>
              </a:rPr>
              <a:t>What aspects of biodiversity are important in the Chesapeake</a:t>
            </a:r>
            <a:r>
              <a:rPr lang="en-US" sz="2400" dirty="0">
                <a:latin typeface="Calibri" panose="020F0502020204030204" pitchFamily="34" charset="0"/>
                <a:cs typeface="Calibri" panose="020F0502020204030204" pitchFamily="34" charset="0"/>
              </a:rPr>
              <a:t> Bay?</a:t>
            </a:r>
          </a:p>
          <a:p>
            <a:endParaRPr lang="en-US" sz="2400" i="0" u="none" strike="noStrike" dirty="0">
              <a:solidFill>
                <a:srgbClr val="000000"/>
              </a:solidFill>
              <a:effectLst/>
              <a:latin typeface="Calibri" panose="020F0502020204030204" pitchFamily="34" charset="0"/>
              <a:cs typeface="Calibri" panose="020F0502020204030204" pitchFamily="34" charset="0"/>
            </a:endParaRPr>
          </a:p>
          <a:p>
            <a:endParaRPr lang="en-US" sz="2400" i="0" u="none" strike="noStrike" dirty="0">
              <a:solidFill>
                <a:srgbClr val="000000"/>
              </a:solidFill>
              <a:effectLst/>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6</a:t>
            </a:r>
            <a:r>
              <a:rPr lang="en-US" sz="2400" i="0" u="none" strike="noStrike" dirty="0">
                <a:solidFill>
                  <a:srgbClr val="000000"/>
                </a:solidFill>
                <a:effectLst/>
                <a:latin typeface="Calibri" panose="020F0502020204030204" pitchFamily="34" charset="0"/>
                <a:cs typeface="Calibri" panose="020F0502020204030204" pitchFamily="34" charset="0"/>
              </a:rPr>
              <a:t>. What stakeholders rely on biodiversity in this system?</a:t>
            </a:r>
            <a:endParaRPr lang="en-US" sz="2400" dirty="0">
              <a:latin typeface="Calibri" panose="020F0502020204030204" pitchFamily="34" charset="0"/>
              <a:cs typeface="Calibri" panose="020F0502020204030204" pitchFamily="34" charset="0"/>
            </a:endParaRPr>
          </a:p>
          <a:p>
            <a:endParaRPr lang="en-US" dirty="0"/>
          </a:p>
        </p:txBody>
      </p:sp>
      <p:sp>
        <p:nvSpPr>
          <p:cNvPr id="3" name="Google Shape;235;g27ec462c9da_0_109">
            <a:extLst>
              <a:ext uri="{FF2B5EF4-FFF2-40B4-BE49-F238E27FC236}">
                <a16:creationId xmlns:a16="http://schemas.microsoft.com/office/drawing/2014/main" id="{30876A75-1483-0B58-7EF3-78F49AFADE6C}"/>
              </a:ext>
            </a:extLst>
          </p:cNvPr>
          <p:cNvSpPr txBox="1"/>
          <p:nvPr/>
        </p:nvSpPr>
        <p:spPr>
          <a:xfrm>
            <a:off x="581444" y="372376"/>
            <a:ext cx="11191800" cy="691800"/>
          </a:xfrm>
          <a:prstGeom prst="rect">
            <a:avLst/>
          </a:prstGeom>
          <a:solidFill>
            <a:srgbClr val="0D5388"/>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6EAFB"/>
              </a:buClr>
              <a:buSzPts val="3600"/>
              <a:buFont typeface="Calibri"/>
              <a:buNone/>
            </a:pPr>
            <a:r>
              <a:rPr lang="en-US" sz="3600" dirty="0">
                <a:solidFill>
                  <a:srgbClr val="FFFFFF"/>
                </a:solidFill>
                <a:latin typeface="Calibri"/>
                <a:ea typeface="Calibri"/>
                <a:cs typeface="Calibri"/>
                <a:sym typeface="Calibri"/>
              </a:rPr>
              <a:t>What do you think?</a:t>
            </a:r>
            <a:endParaRPr sz="1800" b="0" i="0" u="none" strike="noStrike" cap="none" dirty="0">
              <a:solidFill>
                <a:srgbClr val="000000"/>
              </a:solidFill>
              <a:latin typeface="Calibri"/>
              <a:ea typeface="Calibri"/>
              <a:cs typeface="Calibri"/>
              <a:sym typeface="Calibri"/>
            </a:endParaRPr>
          </a:p>
        </p:txBody>
      </p:sp>
      <p:sp>
        <p:nvSpPr>
          <p:cNvPr id="4" name="TextBox 3">
            <a:extLst>
              <a:ext uri="{FF2B5EF4-FFF2-40B4-BE49-F238E27FC236}">
                <a16:creationId xmlns:a16="http://schemas.microsoft.com/office/drawing/2014/main" id="{BDE6D774-5248-E617-9F28-002AC25538EA}"/>
              </a:ext>
            </a:extLst>
          </p:cNvPr>
          <p:cNvSpPr txBox="1"/>
          <p:nvPr/>
        </p:nvSpPr>
        <p:spPr>
          <a:xfrm>
            <a:off x="7576457" y="6224014"/>
            <a:ext cx="4464676" cy="646331"/>
          </a:xfrm>
          <a:prstGeom prst="rect">
            <a:avLst/>
          </a:prstGeom>
          <a:noFill/>
        </p:spPr>
        <p:txBody>
          <a:bodyPr wrap="square">
            <a:spAutoFit/>
          </a:bodyPr>
          <a:lstStyle/>
          <a:p>
            <a:pPr algn="r"/>
            <a:r>
              <a:rPr lang="en-US" sz="1800" dirty="0">
                <a:latin typeface="Calibri" panose="020F0502020204030204" pitchFamily="34" charset="0"/>
                <a:cs typeface="Calibri" panose="020F0502020204030204" pitchFamily="34" charset="0"/>
              </a:rPr>
              <a:t>Google Form:</a:t>
            </a:r>
          </a:p>
          <a:p>
            <a:pPr algn="r"/>
            <a:r>
              <a:rPr lang="en-US" sz="1800" dirty="0">
                <a:latin typeface="Calibri" panose="020F0502020204030204" pitchFamily="34" charset="0"/>
                <a:cs typeface="Calibri" panose="020F0502020204030204" pitchFamily="34" charset="0"/>
              </a:rPr>
              <a:t>https://</a:t>
            </a:r>
            <a:r>
              <a:rPr lang="en-US" sz="1800" dirty="0" err="1">
                <a:latin typeface="Calibri" panose="020F0502020204030204" pitchFamily="34" charset="0"/>
                <a:cs typeface="Calibri" panose="020F0502020204030204" pitchFamily="34" charset="0"/>
              </a:rPr>
              <a:t>forms.gle</a:t>
            </a:r>
            <a:r>
              <a:rPr lang="en-US" sz="1800" dirty="0">
                <a:latin typeface="Calibri" panose="020F0502020204030204" pitchFamily="34" charset="0"/>
                <a:cs typeface="Calibri" panose="020F0502020204030204" pitchFamily="34" charset="0"/>
              </a:rPr>
              <a:t>/2gu3D2UjCtp6pUrF6</a:t>
            </a:r>
          </a:p>
        </p:txBody>
      </p:sp>
    </p:spTree>
    <p:extLst>
      <p:ext uri="{BB962C8B-B14F-4D97-AF65-F5344CB8AC3E}">
        <p14:creationId xmlns:p14="http://schemas.microsoft.com/office/powerpoint/2010/main" val="1221583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cxnSp>
        <p:nvCxnSpPr>
          <p:cNvPr id="252" name="Google Shape;252;p6" descr="straight line"/>
          <p:cNvCxnSpPr/>
          <p:nvPr/>
        </p:nvCxnSpPr>
        <p:spPr>
          <a:xfrm rot="10800000">
            <a:off x="8275791" y="2640750"/>
            <a:ext cx="252079" cy="746356"/>
          </a:xfrm>
          <a:prstGeom prst="straightConnector1">
            <a:avLst/>
          </a:prstGeom>
          <a:noFill/>
          <a:ln w="19050" cap="flat" cmpd="sng">
            <a:solidFill>
              <a:srgbClr val="A0ACB2"/>
            </a:solidFill>
            <a:prstDash val="solid"/>
            <a:miter lim="800000"/>
            <a:headEnd type="none" w="sm" len="sm"/>
            <a:tailEnd type="none" w="sm" len="sm"/>
          </a:ln>
        </p:spPr>
      </p:cxnSp>
      <p:sp>
        <p:nvSpPr>
          <p:cNvPr id="253" name="Google Shape;253;p6"/>
          <p:cNvSpPr txBox="1">
            <a:spLocks noGrp="1"/>
          </p:cNvSpPr>
          <p:nvPr>
            <p:ph type="title"/>
          </p:nvPr>
        </p:nvSpPr>
        <p:spPr>
          <a:xfrm>
            <a:off x="444500" y="414843"/>
            <a:ext cx="9146972" cy="6400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D5672"/>
              </a:buClr>
              <a:buSzPts val="2800"/>
              <a:buFont typeface="Calibri"/>
              <a:buNone/>
            </a:pPr>
            <a:r>
              <a:rPr lang="en-US" b="1" dirty="0">
                <a:solidFill>
                  <a:srgbClr val="0D5672"/>
                </a:solidFill>
                <a:latin typeface="Calibri"/>
                <a:ea typeface="Calibri"/>
                <a:cs typeface="Calibri"/>
                <a:sym typeface="Calibri"/>
              </a:rPr>
              <a:t>Working to Build a Foundation for Evidence-Based Decisions</a:t>
            </a:r>
            <a:endParaRPr dirty="0"/>
          </a:p>
        </p:txBody>
      </p:sp>
      <p:cxnSp>
        <p:nvCxnSpPr>
          <p:cNvPr id="254" name="Google Shape;254;p6" descr="straight line"/>
          <p:cNvCxnSpPr/>
          <p:nvPr/>
        </p:nvCxnSpPr>
        <p:spPr>
          <a:xfrm rot="10800000">
            <a:off x="4998766" y="2876580"/>
            <a:ext cx="865892" cy="618105"/>
          </a:xfrm>
          <a:prstGeom prst="straightConnector1">
            <a:avLst/>
          </a:prstGeom>
          <a:noFill/>
          <a:ln w="19050" cap="flat" cmpd="sng">
            <a:solidFill>
              <a:schemeClr val="dk1"/>
            </a:solidFill>
            <a:prstDash val="solid"/>
            <a:miter lim="800000"/>
            <a:headEnd type="none" w="sm" len="sm"/>
            <a:tailEnd type="none" w="sm" len="sm"/>
          </a:ln>
        </p:spPr>
      </p:cxnSp>
      <p:cxnSp>
        <p:nvCxnSpPr>
          <p:cNvPr id="255" name="Google Shape;255;p6" descr="straight line"/>
          <p:cNvCxnSpPr/>
          <p:nvPr/>
        </p:nvCxnSpPr>
        <p:spPr>
          <a:xfrm>
            <a:off x="6185869" y="4365238"/>
            <a:ext cx="7590" cy="686113"/>
          </a:xfrm>
          <a:prstGeom prst="straightConnector1">
            <a:avLst/>
          </a:prstGeom>
          <a:noFill/>
          <a:ln w="19050" cap="flat" cmpd="sng">
            <a:solidFill>
              <a:schemeClr val="dk1"/>
            </a:solidFill>
            <a:prstDash val="solid"/>
            <a:miter lim="800000"/>
            <a:headEnd type="none" w="sm" len="sm"/>
            <a:tailEnd type="none" w="sm" len="sm"/>
          </a:ln>
        </p:spPr>
      </p:cxnSp>
      <p:cxnSp>
        <p:nvCxnSpPr>
          <p:cNvPr id="256" name="Google Shape;256;p6" descr="straight line"/>
          <p:cNvCxnSpPr/>
          <p:nvPr/>
        </p:nvCxnSpPr>
        <p:spPr>
          <a:xfrm flipH="1">
            <a:off x="6919361" y="3240352"/>
            <a:ext cx="611786" cy="445658"/>
          </a:xfrm>
          <a:prstGeom prst="straightConnector1">
            <a:avLst/>
          </a:prstGeom>
          <a:noFill/>
          <a:ln w="19050" cap="flat" cmpd="sng">
            <a:solidFill>
              <a:schemeClr val="dk1"/>
            </a:solidFill>
            <a:prstDash val="solid"/>
            <a:miter lim="800000"/>
            <a:headEnd type="none" w="sm" len="sm"/>
            <a:tailEnd type="none" w="sm" len="sm"/>
          </a:ln>
        </p:spPr>
      </p:cxnSp>
      <p:cxnSp>
        <p:nvCxnSpPr>
          <p:cNvPr id="257" name="Google Shape;257;p6" descr="straight line"/>
          <p:cNvCxnSpPr/>
          <p:nvPr/>
        </p:nvCxnSpPr>
        <p:spPr>
          <a:xfrm>
            <a:off x="4407613" y="5307623"/>
            <a:ext cx="1363012" cy="304851"/>
          </a:xfrm>
          <a:prstGeom prst="straightConnector1">
            <a:avLst/>
          </a:prstGeom>
          <a:noFill/>
          <a:ln w="19050" cap="flat" cmpd="sng">
            <a:solidFill>
              <a:srgbClr val="A0ACB2"/>
            </a:solidFill>
            <a:prstDash val="solid"/>
            <a:miter lim="800000"/>
            <a:headEnd type="none" w="sm" len="sm"/>
            <a:tailEnd type="none" w="sm" len="sm"/>
          </a:ln>
        </p:spPr>
      </p:cxnSp>
      <p:cxnSp>
        <p:nvCxnSpPr>
          <p:cNvPr id="258" name="Google Shape;258;p6" descr="straight line"/>
          <p:cNvCxnSpPr/>
          <p:nvPr/>
        </p:nvCxnSpPr>
        <p:spPr>
          <a:xfrm rot="10800000" flipH="1">
            <a:off x="6702214" y="5109455"/>
            <a:ext cx="696821" cy="354156"/>
          </a:xfrm>
          <a:prstGeom prst="straightConnector1">
            <a:avLst/>
          </a:prstGeom>
          <a:noFill/>
          <a:ln w="19050" cap="flat" cmpd="sng">
            <a:solidFill>
              <a:srgbClr val="A0ACB2"/>
            </a:solidFill>
            <a:prstDash val="solid"/>
            <a:miter lim="800000"/>
            <a:headEnd type="none" w="sm" len="sm"/>
            <a:tailEnd type="none" w="sm" len="sm"/>
          </a:ln>
        </p:spPr>
      </p:cxnSp>
      <p:cxnSp>
        <p:nvCxnSpPr>
          <p:cNvPr id="259" name="Google Shape;259;p6" descr="straight line"/>
          <p:cNvCxnSpPr/>
          <p:nvPr/>
        </p:nvCxnSpPr>
        <p:spPr>
          <a:xfrm>
            <a:off x="2986002" y="2100358"/>
            <a:ext cx="1076951" cy="331757"/>
          </a:xfrm>
          <a:prstGeom prst="straightConnector1">
            <a:avLst/>
          </a:prstGeom>
          <a:noFill/>
          <a:ln w="19050" cap="flat" cmpd="sng">
            <a:solidFill>
              <a:srgbClr val="A0ACB2"/>
            </a:solidFill>
            <a:prstDash val="solid"/>
            <a:miter lim="800000"/>
            <a:headEnd type="none" w="sm" len="sm"/>
            <a:tailEnd type="none" w="sm" len="sm"/>
          </a:ln>
        </p:spPr>
      </p:cxnSp>
      <p:cxnSp>
        <p:nvCxnSpPr>
          <p:cNvPr id="260" name="Google Shape;260;p6" descr="straight line"/>
          <p:cNvCxnSpPr/>
          <p:nvPr/>
        </p:nvCxnSpPr>
        <p:spPr>
          <a:xfrm rot="10800000" flipH="1">
            <a:off x="2118762" y="2640750"/>
            <a:ext cx="1851378" cy="723596"/>
          </a:xfrm>
          <a:prstGeom prst="straightConnector1">
            <a:avLst/>
          </a:prstGeom>
          <a:noFill/>
          <a:ln w="19050" cap="flat" cmpd="sng">
            <a:solidFill>
              <a:srgbClr val="A0ACB2"/>
            </a:solidFill>
            <a:prstDash val="solid"/>
            <a:miter lim="800000"/>
            <a:headEnd type="none" w="sm" len="sm"/>
            <a:tailEnd type="none" w="sm" len="sm"/>
          </a:ln>
        </p:spPr>
      </p:cxnSp>
      <p:cxnSp>
        <p:nvCxnSpPr>
          <p:cNvPr id="261" name="Google Shape;261;p6" descr="straight line"/>
          <p:cNvCxnSpPr/>
          <p:nvPr/>
        </p:nvCxnSpPr>
        <p:spPr>
          <a:xfrm flipH="1">
            <a:off x="8627447" y="2218496"/>
            <a:ext cx="805436" cy="640462"/>
          </a:xfrm>
          <a:prstGeom prst="straightConnector1">
            <a:avLst/>
          </a:prstGeom>
          <a:noFill/>
          <a:ln w="19050" cap="flat" cmpd="sng">
            <a:solidFill>
              <a:srgbClr val="A0ACB2"/>
            </a:solidFill>
            <a:prstDash val="solid"/>
            <a:miter lim="800000"/>
            <a:headEnd type="none" w="sm" len="sm"/>
            <a:tailEnd type="none" w="sm" len="sm"/>
          </a:ln>
        </p:spPr>
      </p:cxnSp>
      <p:cxnSp>
        <p:nvCxnSpPr>
          <p:cNvPr id="262" name="Google Shape;262;p6" descr="straight line"/>
          <p:cNvCxnSpPr/>
          <p:nvPr/>
        </p:nvCxnSpPr>
        <p:spPr>
          <a:xfrm rot="10800000">
            <a:off x="8627447" y="3120553"/>
            <a:ext cx="1317937" cy="342628"/>
          </a:xfrm>
          <a:prstGeom prst="straightConnector1">
            <a:avLst/>
          </a:prstGeom>
          <a:noFill/>
          <a:ln w="19050" cap="flat" cmpd="sng">
            <a:solidFill>
              <a:srgbClr val="A0ACB2"/>
            </a:solidFill>
            <a:prstDash val="solid"/>
            <a:miter lim="800000"/>
            <a:headEnd type="none" w="sm" len="sm"/>
            <a:tailEnd type="none" w="sm" len="sm"/>
          </a:ln>
        </p:spPr>
      </p:cxnSp>
      <p:sp>
        <p:nvSpPr>
          <p:cNvPr id="263" name="Google Shape;263;p6" descr="oval shape"/>
          <p:cNvSpPr/>
          <p:nvPr/>
        </p:nvSpPr>
        <p:spPr>
          <a:xfrm>
            <a:off x="1907507" y="1271290"/>
            <a:ext cx="1399555" cy="139955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Quattrocento Sans"/>
              <a:buNone/>
            </a:pPr>
            <a:endParaRPr sz="1400" b="0" i="0" u="none" strike="noStrike" cap="none">
              <a:solidFill>
                <a:srgbClr val="FFFFFF"/>
              </a:solidFill>
              <a:latin typeface="Arial"/>
              <a:ea typeface="Arial"/>
              <a:cs typeface="Arial"/>
              <a:sym typeface="Arial"/>
            </a:endParaRPr>
          </a:p>
        </p:txBody>
      </p:sp>
      <p:sp>
        <p:nvSpPr>
          <p:cNvPr id="264" name="Google Shape;264;p6" descr="oval shape"/>
          <p:cNvSpPr/>
          <p:nvPr/>
        </p:nvSpPr>
        <p:spPr>
          <a:xfrm>
            <a:off x="999887" y="2787601"/>
            <a:ext cx="1399555" cy="139955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Quattrocento Sans"/>
              <a:buNone/>
            </a:pPr>
            <a:endParaRPr sz="1400" b="0" i="0" u="none" strike="noStrike" cap="none">
              <a:solidFill>
                <a:srgbClr val="FFFFFF"/>
              </a:solidFill>
              <a:latin typeface="Arial"/>
              <a:ea typeface="Arial"/>
              <a:cs typeface="Arial"/>
              <a:sym typeface="Arial"/>
            </a:endParaRPr>
          </a:p>
        </p:txBody>
      </p:sp>
      <p:sp>
        <p:nvSpPr>
          <p:cNvPr id="265" name="Google Shape;265;p6" descr="oval shape"/>
          <p:cNvSpPr/>
          <p:nvPr/>
        </p:nvSpPr>
        <p:spPr>
          <a:xfrm>
            <a:off x="3537973" y="4733806"/>
            <a:ext cx="1170730" cy="1170730"/>
          </a:xfrm>
          <a:prstGeom prst="ellipse">
            <a:avLst/>
          </a:prstGeom>
          <a:solidFill>
            <a:srgbClr val="318B71"/>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Quattrocento Sans"/>
              <a:buNone/>
            </a:pPr>
            <a:endParaRPr sz="1400" b="0" i="0" u="none" strike="noStrike" cap="none">
              <a:solidFill>
                <a:srgbClr val="FFFFFF"/>
              </a:solidFill>
              <a:latin typeface="Arial"/>
              <a:ea typeface="Arial"/>
              <a:cs typeface="Arial"/>
              <a:sym typeface="Arial"/>
            </a:endParaRPr>
          </a:p>
        </p:txBody>
      </p:sp>
      <p:sp>
        <p:nvSpPr>
          <p:cNvPr id="266" name="Google Shape;266;p6" descr="oval shape"/>
          <p:cNvSpPr/>
          <p:nvPr/>
        </p:nvSpPr>
        <p:spPr>
          <a:xfrm>
            <a:off x="7272282" y="4280677"/>
            <a:ext cx="1241969" cy="1241969"/>
          </a:xfrm>
          <a:prstGeom prst="ellipse">
            <a:avLst/>
          </a:prstGeom>
          <a:solidFill>
            <a:srgbClr val="318B71"/>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Quattrocento Sans"/>
              <a:buNone/>
            </a:pPr>
            <a:endParaRPr sz="1400" b="0" i="0" u="none" strike="noStrike" cap="none">
              <a:solidFill>
                <a:srgbClr val="FFFFFF"/>
              </a:solidFill>
              <a:latin typeface="Arial"/>
              <a:ea typeface="Arial"/>
              <a:cs typeface="Arial"/>
              <a:sym typeface="Arial"/>
            </a:endParaRPr>
          </a:p>
        </p:txBody>
      </p:sp>
      <p:sp>
        <p:nvSpPr>
          <p:cNvPr id="267" name="Google Shape;267;p6" descr="oval shape"/>
          <p:cNvSpPr/>
          <p:nvPr/>
        </p:nvSpPr>
        <p:spPr>
          <a:xfrm>
            <a:off x="9018604" y="1331120"/>
            <a:ext cx="1257574" cy="1257574"/>
          </a:xfrm>
          <a:prstGeom prst="ellipse">
            <a:avLst/>
          </a:prstGeom>
          <a:solidFill>
            <a:schemeClr val="accent5"/>
          </a:solidFill>
          <a:ln w="38100" cap="flat" cmpd="sng">
            <a:solidFill>
              <a:srgbClr val="A7D8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Quattrocento Sans"/>
              <a:buNone/>
            </a:pPr>
            <a:endParaRPr sz="1400" b="0" i="0" u="none" strike="noStrike" cap="none">
              <a:solidFill>
                <a:srgbClr val="FFFFFF"/>
              </a:solidFill>
              <a:latin typeface="Arial"/>
              <a:ea typeface="Arial"/>
              <a:cs typeface="Arial"/>
              <a:sym typeface="Arial"/>
            </a:endParaRPr>
          </a:p>
        </p:txBody>
      </p:sp>
      <p:sp>
        <p:nvSpPr>
          <p:cNvPr id="268" name="Google Shape;268;p6"/>
          <p:cNvSpPr/>
          <p:nvPr/>
        </p:nvSpPr>
        <p:spPr>
          <a:xfrm>
            <a:off x="7335031" y="2310991"/>
            <a:ext cx="1599156" cy="1599157"/>
          </a:xfrm>
          <a:prstGeom prst="ellipse">
            <a:avLst/>
          </a:prstGeom>
          <a:solidFill>
            <a:schemeClr val="accent5"/>
          </a:solidFill>
          <a:ln w="38100" cap="flat" cmpd="sng">
            <a:solidFill>
              <a:srgbClr val="A7D8B6"/>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269" name="Google Shape;269;p6"/>
          <p:cNvSpPr/>
          <p:nvPr/>
        </p:nvSpPr>
        <p:spPr>
          <a:xfrm>
            <a:off x="3947760" y="1850134"/>
            <a:ext cx="1371600" cy="1371600"/>
          </a:xfrm>
          <a:prstGeom prst="ellipse">
            <a:avLst/>
          </a:prstGeom>
          <a:solidFill>
            <a:schemeClr val="accent2"/>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270" name="Google Shape;270;p6"/>
          <p:cNvSpPr/>
          <p:nvPr/>
        </p:nvSpPr>
        <p:spPr>
          <a:xfrm>
            <a:off x="5431712" y="4857053"/>
            <a:ext cx="1634594" cy="1634594"/>
          </a:xfrm>
          <a:prstGeom prst="ellipse">
            <a:avLst/>
          </a:prstGeom>
          <a:solidFill>
            <a:srgbClr val="318B71"/>
          </a:solidFill>
          <a:ln w="38100" cap="flat" cmpd="sng">
            <a:solidFill>
              <a:schemeClr val="accent4"/>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271" name="Google Shape;271;p6" descr="oval shape"/>
          <p:cNvSpPr/>
          <p:nvPr/>
        </p:nvSpPr>
        <p:spPr>
          <a:xfrm>
            <a:off x="9521816" y="3185631"/>
            <a:ext cx="1241969" cy="1241969"/>
          </a:xfrm>
          <a:prstGeom prst="ellipse">
            <a:avLst/>
          </a:prstGeom>
          <a:solidFill>
            <a:schemeClr val="accent5"/>
          </a:solidFill>
          <a:ln w="38100" cap="flat" cmpd="sng">
            <a:solidFill>
              <a:srgbClr val="A7D8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Quattrocento Sans"/>
              <a:buNone/>
            </a:pPr>
            <a:endParaRPr sz="1400" b="0" i="0" u="none" strike="noStrike" cap="none">
              <a:solidFill>
                <a:srgbClr val="FFFFFF"/>
              </a:solidFill>
              <a:latin typeface="Arial"/>
              <a:ea typeface="Arial"/>
              <a:cs typeface="Arial"/>
              <a:sym typeface="Arial"/>
            </a:endParaRPr>
          </a:p>
        </p:txBody>
      </p:sp>
      <p:sp>
        <p:nvSpPr>
          <p:cNvPr id="272" name="Google Shape;272;p6" descr="oval shape"/>
          <p:cNvSpPr/>
          <p:nvPr/>
        </p:nvSpPr>
        <p:spPr>
          <a:xfrm>
            <a:off x="5304763" y="2876579"/>
            <a:ext cx="1840029" cy="1702353"/>
          </a:xfrm>
          <a:prstGeom prst="ellipse">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273" name="Google Shape;273;p6"/>
          <p:cNvSpPr txBox="1"/>
          <p:nvPr/>
        </p:nvSpPr>
        <p:spPr>
          <a:xfrm>
            <a:off x="5352509" y="3131139"/>
            <a:ext cx="18399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83C6"/>
              </a:buClr>
              <a:buSzPts val="2400"/>
              <a:buFont typeface="Calibri"/>
              <a:buNone/>
            </a:pPr>
            <a:r>
              <a:rPr lang="en-US" sz="2400" b="1" i="0" u="none" strike="noStrike" cap="none" dirty="0">
                <a:solidFill>
                  <a:srgbClr val="2683C6"/>
                </a:solidFill>
                <a:latin typeface="Calibri"/>
                <a:ea typeface="Calibri"/>
                <a:cs typeface="Calibri"/>
                <a:sym typeface="Calibri"/>
              </a:rPr>
              <a:t>Evidence-</a:t>
            </a:r>
            <a:endParaRPr sz="2400" b="1" i="0" u="none" strike="noStrike" cap="none" dirty="0">
              <a:solidFill>
                <a:srgbClr val="2683C6"/>
              </a:solidFill>
              <a:latin typeface="Calibri"/>
              <a:ea typeface="Calibri"/>
              <a:cs typeface="Calibri"/>
              <a:sym typeface="Calibri"/>
            </a:endParaRPr>
          </a:p>
          <a:p>
            <a:pPr marL="0" marR="0" lvl="0" indent="0" algn="ctr" rtl="0">
              <a:lnSpc>
                <a:spcPct val="100000"/>
              </a:lnSpc>
              <a:spcBef>
                <a:spcPts val="0"/>
              </a:spcBef>
              <a:spcAft>
                <a:spcPts val="0"/>
              </a:spcAft>
              <a:buClr>
                <a:srgbClr val="2683C6"/>
              </a:buClr>
              <a:buSzPts val="2400"/>
              <a:buFont typeface="Calibri"/>
              <a:buNone/>
            </a:pPr>
            <a:r>
              <a:rPr lang="en-US" sz="2400" b="1" i="0" u="none" strike="noStrike" cap="none" dirty="0">
                <a:solidFill>
                  <a:srgbClr val="2683C6"/>
                </a:solidFill>
                <a:latin typeface="Calibri"/>
                <a:ea typeface="Calibri"/>
                <a:cs typeface="Calibri"/>
                <a:sym typeface="Calibri"/>
              </a:rPr>
              <a:t>Based Decisions</a:t>
            </a:r>
            <a:endParaRPr dirty="0"/>
          </a:p>
        </p:txBody>
      </p:sp>
      <p:pic>
        <p:nvPicPr>
          <p:cNvPr id="274" name="Google Shape;274;p6" descr="Fishing outline"/>
          <p:cNvPicPr preferRelativeResize="0"/>
          <p:nvPr/>
        </p:nvPicPr>
        <p:blipFill rotWithShape="1">
          <a:blip r:embed="rId3">
            <a:alphaModFix/>
          </a:blip>
          <a:srcRect/>
          <a:stretch/>
        </p:blipFill>
        <p:spPr>
          <a:xfrm>
            <a:off x="9190191" y="1400853"/>
            <a:ext cx="914400" cy="914400"/>
          </a:xfrm>
          <a:prstGeom prst="rect">
            <a:avLst/>
          </a:prstGeom>
          <a:noFill/>
          <a:ln>
            <a:noFill/>
          </a:ln>
        </p:spPr>
      </p:pic>
      <p:sp>
        <p:nvSpPr>
          <p:cNvPr id="275" name="Google Shape;275;p6"/>
          <p:cNvSpPr txBox="1"/>
          <p:nvPr/>
        </p:nvSpPr>
        <p:spPr>
          <a:xfrm>
            <a:off x="6867678" y="2873089"/>
            <a:ext cx="257425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000"/>
              <a:buFont typeface="Calibri"/>
              <a:buNone/>
            </a:pPr>
            <a:r>
              <a:rPr lang="en-US" sz="2000" b="1" i="0" u="none" strike="noStrike" cap="none" dirty="0">
                <a:solidFill>
                  <a:srgbClr val="FFFFFF"/>
                </a:solidFill>
                <a:latin typeface="Calibri"/>
                <a:ea typeface="Calibri"/>
                <a:cs typeface="Calibri"/>
                <a:sym typeface="Calibri"/>
              </a:rPr>
              <a:t>Communities</a:t>
            </a:r>
            <a:endParaRPr dirty="0"/>
          </a:p>
        </p:txBody>
      </p:sp>
      <p:pic>
        <p:nvPicPr>
          <p:cNvPr id="276" name="Google Shape;276;p6" descr="Group outline"/>
          <p:cNvPicPr preferRelativeResize="0"/>
          <p:nvPr/>
        </p:nvPicPr>
        <p:blipFill rotWithShape="1">
          <a:blip r:embed="rId4">
            <a:alphaModFix/>
          </a:blip>
          <a:srcRect/>
          <a:stretch/>
        </p:blipFill>
        <p:spPr>
          <a:xfrm>
            <a:off x="9685600" y="3349415"/>
            <a:ext cx="914400" cy="914400"/>
          </a:xfrm>
          <a:prstGeom prst="rect">
            <a:avLst/>
          </a:prstGeom>
          <a:noFill/>
          <a:ln>
            <a:noFill/>
          </a:ln>
        </p:spPr>
      </p:pic>
      <p:pic>
        <p:nvPicPr>
          <p:cNvPr id="277" name="Google Shape;277;p6" descr="Court outline"/>
          <p:cNvPicPr preferRelativeResize="0"/>
          <p:nvPr/>
        </p:nvPicPr>
        <p:blipFill rotWithShape="1">
          <a:blip r:embed="rId5">
            <a:alphaModFix/>
          </a:blip>
          <a:srcRect/>
          <a:stretch/>
        </p:blipFill>
        <p:spPr>
          <a:xfrm>
            <a:off x="7446443" y="4368263"/>
            <a:ext cx="914400" cy="914400"/>
          </a:xfrm>
          <a:prstGeom prst="rect">
            <a:avLst/>
          </a:prstGeom>
          <a:noFill/>
          <a:ln>
            <a:noFill/>
          </a:ln>
        </p:spPr>
      </p:pic>
      <p:sp>
        <p:nvSpPr>
          <p:cNvPr id="278" name="Google Shape;278;p6"/>
          <p:cNvSpPr txBox="1"/>
          <p:nvPr/>
        </p:nvSpPr>
        <p:spPr>
          <a:xfrm>
            <a:off x="5428143" y="5435774"/>
            <a:ext cx="163459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000"/>
              <a:buFont typeface="Calibri"/>
              <a:buNone/>
            </a:pPr>
            <a:r>
              <a:rPr lang="en-US" sz="2000" b="1" i="0" u="none" strike="noStrike" cap="none">
                <a:solidFill>
                  <a:srgbClr val="FFFFFF"/>
                </a:solidFill>
                <a:latin typeface="Calibri"/>
                <a:ea typeface="Calibri"/>
                <a:cs typeface="Calibri"/>
                <a:sym typeface="Calibri"/>
              </a:rPr>
              <a:t>Governments</a:t>
            </a:r>
            <a:endParaRPr/>
          </a:p>
        </p:txBody>
      </p:sp>
      <p:pic>
        <p:nvPicPr>
          <p:cNvPr id="279" name="Google Shape;279;p6" descr="Teacher with solid fill"/>
          <p:cNvPicPr preferRelativeResize="0"/>
          <p:nvPr/>
        </p:nvPicPr>
        <p:blipFill rotWithShape="1">
          <a:blip r:embed="rId6">
            <a:alphaModFix/>
          </a:blip>
          <a:srcRect/>
          <a:stretch/>
        </p:blipFill>
        <p:spPr>
          <a:xfrm>
            <a:off x="3594318" y="4850423"/>
            <a:ext cx="914400" cy="914400"/>
          </a:xfrm>
          <a:prstGeom prst="rect">
            <a:avLst/>
          </a:prstGeom>
          <a:noFill/>
          <a:ln>
            <a:noFill/>
          </a:ln>
        </p:spPr>
      </p:pic>
      <p:sp>
        <p:nvSpPr>
          <p:cNvPr id="280" name="Google Shape;280;p6"/>
          <p:cNvSpPr txBox="1"/>
          <p:nvPr/>
        </p:nvSpPr>
        <p:spPr>
          <a:xfrm>
            <a:off x="3833872" y="2314333"/>
            <a:ext cx="160715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000"/>
              <a:buFont typeface="Calibri"/>
              <a:buNone/>
            </a:pPr>
            <a:r>
              <a:rPr lang="en-US" sz="2000" b="1" i="0" u="none" strike="noStrike" cap="none">
                <a:solidFill>
                  <a:srgbClr val="FFFFFF"/>
                </a:solidFill>
                <a:latin typeface="Calibri"/>
                <a:ea typeface="Calibri"/>
                <a:cs typeface="Calibri"/>
                <a:sym typeface="Calibri"/>
              </a:rPr>
              <a:t>Science</a:t>
            </a:r>
            <a:endParaRPr/>
          </a:p>
        </p:txBody>
      </p:sp>
      <p:pic>
        <p:nvPicPr>
          <p:cNvPr id="281" name="Google Shape;281;p6" descr="Scientist female with solid fill"/>
          <p:cNvPicPr preferRelativeResize="0"/>
          <p:nvPr/>
        </p:nvPicPr>
        <p:blipFill rotWithShape="1">
          <a:blip r:embed="rId7">
            <a:alphaModFix/>
          </a:blip>
          <a:srcRect/>
          <a:stretch/>
        </p:blipFill>
        <p:spPr>
          <a:xfrm>
            <a:off x="2153384" y="1502707"/>
            <a:ext cx="914400" cy="914400"/>
          </a:xfrm>
          <a:prstGeom prst="rect">
            <a:avLst/>
          </a:prstGeom>
          <a:noFill/>
          <a:ln>
            <a:noFill/>
          </a:ln>
        </p:spPr>
      </p:pic>
      <p:pic>
        <p:nvPicPr>
          <p:cNvPr id="282" name="Google Shape;282;p6" descr="Statistics outline"/>
          <p:cNvPicPr preferRelativeResize="0"/>
          <p:nvPr/>
        </p:nvPicPr>
        <p:blipFill rotWithShape="1">
          <a:blip r:embed="rId8">
            <a:alphaModFix/>
          </a:blip>
          <a:srcRect/>
          <a:stretch/>
        </p:blipFill>
        <p:spPr>
          <a:xfrm>
            <a:off x="1211024" y="3037485"/>
            <a:ext cx="91440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 name="Google Shape;235;g27ec462c9da_0_109">
            <a:extLst>
              <a:ext uri="{FF2B5EF4-FFF2-40B4-BE49-F238E27FC236}">
                <a16:creationId xmlns:a16="http://schemas.microsoft.com/office/drawing/2014/main" id="{E884052D-223B-58AE-30BA-B8AB5F04D465}"/>
              </a:ext>
            </a:extLst>
          </p:cNvPr>
          <p:cNvSpPr txBox="1"/>
          <p:nvPr/>
        </p:nvSpPr>
        <p:spPr>
          <a:xfrm>
            <a:off x="581444" y="372376"/>
            <a:ext cx="11191800" cy="691800"/>
          </a:xfrm>
          <a:prstGeom prst="rect">
            <a:avLst/>
          </a:prstGeom>
          <a:solidFill>
            <a:srgbClr val="0D5388"/>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6EAFB"/>
              </a:buClr>
              <a:buSzPts val="3600"/>
              <a:buFont typeface="Calibri"/>
              <a:buNone/>
            </a:pPr>
            <a:r>
              <a:rPr lang="en-US" sz="3600" dirty="0">
                <a:solidFill>
                  <a:srgbClr val="FFFFFF"/>
                </a:solidFill>
                <a:latin typeface="Calibri"/>
                <a:ea typeface="Calibri"/>
                <a:cs typeface="Calibri"/>
                <a:sym typeface="Calibri"/>
              </a:rPr>
              <a:t>Thank You!</a:t>
            </a:r>
            <a:endParaRPr sz="1800" b="0" i="0" u="none" strike="noStrike" cap="none" dirty="0">
              <a:solidFill>
                <a:srgbClr val="000000"/>
              </a:solidFill>
              <a:latin typeface="Calibri"/>
              <a:ea typeface="Calibri"/>
              <a:cs typeface="Calibri"/>
              <a:sym typeface="Calibri"/>
            </a:endParaRPr>
          </a:p>
        </p:txBody>
      </p:sp>
      <p:sp>
        <p:nvSpPr>
          <p:cNvPr id="4" name="TextBox 3">
            <a:extLst>
              <a:ext uri="{FF2B5EF4-FFF2-40B4-BE49-F238E27FC236}">
                <a16:creationId xmlns:a16="http://schemas.microsoft.com/office/drawing/2014/main" id="{67F7DF01-1446-0960-E856-5E035FEE8C88}"/>
              </a:ext>
            </a:extLst>
          </p:cNvPr>
          <p:cNvSpPr txBox="1"/>
          <p:nvPr/>
        </p:nvSpPr>
        <p:spPr>
          <a:xfrm>
            <a:off x="795424" y="1197271"/>
            <a:ext cx="9013371" cy="6001643"/>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We want to hear more from you!</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Would you be willing to participate in our study? If yes, please leave contact information in Google Form or feel free to contact me.</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Contact Information:</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Dr. Kelsi Furman</a:t>
            </a:r>
          </a:p>
          <a:p>
            <a:r>
              <a:rPr lang="en-US" sz="2400" dirty="0">
                <a:latin typeface="Calibri" panose="020F0502020204030204" pitchFamily="34" charset="0"/>
                <a:cs typeface="Calibri" panose="020F0502020204030204" pitchFamily="34" charset="0"/>
                <a:hlinkClick r:id="rId3"/>
              </a:rPr>
              <a:t>FurmanK@si.edu</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Dr. Emmett Duffy</a:t>
            </a:r>
          </a:p>
          <a:p>
            <a:r>
              <a:rPr lang="en-US" sz="2400" dirty="0">
                <a:latin typeface="Calibri" panose="020F0502020204030204" pitchFamily="34" charset="0"/>
                <a:cs typeface="Calibri" panose="020F0502020204030204" pitchFamily="34" charset="0"/>
                <a:hlinkClick r:id="rId4"/>
              </a:rPr>
              <a:t>DuffyE@si.edu</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Google Form:</a:t>
            </a:r>
          </a:p>
          <a:p>
            <a:r>
              <a:rPr lang="en-US" sz="2400" dirty="0">
                <a:latin typeface="Calibri" panose="020F0502020204030204" pitchFamily="34" charset="0"/>
                <a:cs typeface="Calibri" panose="020F0502020204030204" pitchFamily="34" charset="0"/>
              </a:rPr>
              <a:t>https://</a:t>
            </a:r>
            <a:r>
              <a:rPr lang="en-US" sz="2400" dirty="0" err="1">
                <a:latin typeface="Calibri" panose="020F0502020204030204" pitchFamily="34" charset="0"/>
                <a:cs typeface="Calibri" panose="020F0502020204030204" pitchFamily="34" charset="0"/>
              </a:rPr>
              <a:t>forms.gle</a:t>
            </a:r>
            <a:r>
              <a:rPr lang="en-US" sz="2400" dirty="0">
                <a:latin typeface="Calibri" panose="020F0502020204030204" pitchFamily="34" charset="0"/>
                <a:cs typeface="Calibri" panose="020F0502020204030204" pitchFamily="34" charset="0"/>
              </a:rPr>
              <a:t>/2gu3D2UjCtp6pUrF6</a:t>
            </a:r>
          </a:p>
          <a:p>
            <a:endParaRPr 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
          <p:cNvSpPr/>
          <p:nvPr/>
        </p:nvSpPr>
        <p:spPr>
          <a:xfrm>
            <a:off x="551464" y="342396"/>
            <a:ext cx="11191800" cy="691800"/>
          </a:xfrm>
          <a:prstGeom prst="rect">
            <a:avLst/>
          </a:prstGeom>
          <a:solidFill>
            <a:srgbClr val="0D53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0" name="Google Shape;180;p2"/>
          <p:cNvSpPr txBox="1"/>
          <p:nvPr/>
        </p:nvSpPr>
        <p:spPr>
          <a:xfrm>
            <a:off x="581444" y="372376"/>
            <a:ext cx="11191800" cy="691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6EAFB"/>
              </a:buClr>
              <a:buSzPts val="3600"/>
              <a:buFont typeface="Calibri"/>
              <a:buNone/>
            </a:pPr>
            <a:r>
              <a:rPr lang="en-US" sz="3600">
                <a:solidFill>
                  <a:srgbClr val="FFFFFF"/>
                </a:solidFill>
                <a:latin typeface="Calibri"/>
                <a:ea typeface="Calibri"/>
                <a:cs typeface="Calibri"/>
                <a:sym typeface="Calibri"/>
              </a:rPr>
              <a:t>Project Collaborators</a:t>
            </a:r>
            <a:endParaRPr sz="1800" b="0" i="0" u="none" strike="noStrike" cap="none">
              <a:solidFill>
                <a:srgbClr val="000000"/>
              </a:solidFill>
              <a:latin typeface="Calibri"/>
              <a:ea typeface="Calibri"/>
              <a:cs typeface="Calibri"/>
              <a:sym typeface="Calibri"/>
            </a:endParaRPr>
          </a:p>
        </p:txBody>
      </p:sp>
      <p:sp>
        <p:nvSpPr>
          <p:cNvPr id="181" name="Google Shape;181;p2"/>
          <p:cNvSpPr/>
          <p:nvPr/>
        </p:nvSpPr>
        <p:spPr>
          <a:xfrm>
            <a:off x="4865631" y="1849627"/>
            <a:ext cx="536700" cy="495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2" name="Google Shape;182;p2"/>
          <p:cNvSpPr/>
          <p:nvPr/>
        </p:nvSpPr>
        <p:spPr>
          <a:xfrm>
            <a:off x="9559035" y="1861036"/>
            <a:ext cx="536700" cy="495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83" name="Google Shape;183;p2"/>
          <p:cNvPicPr preferRelativeResize="0"/>
          <p:nvPr/>
        </p:nvPicPr>
        <p:blipFill rotWithShape="1">
          <a:blip r:embed="rId3">
            <a:alphaModFix/>
          </a:blip>
          <a:srcRect/>
          <a:stretch/>
        </p:blipFill>
        <p:spPr>
          <a:xfrm>
            <a:off x="665231" y="1861035"/>
            <a:ext cx="9294312" cy="37376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7ec462c9da_0_0"/>
          <p:cNvSpPr txBox="1"/>
          <p:nvPr/>
        </p:nvSpPr>
        <p:spPr>
          <a:xfrm>
            <a:off x="191550" y="595100"/>
            <a:ext cx="11808900" cy="6185400"/>
          </a:xfrm>
          <a:prstGeom prst="rect">
            <a:avLst/>
          </a:prstGeom>
          <a:noFill/>
          <a:ln>
            <a:noFill/>
          </a:ln>
        </p:spPr>
        <p:txBody>
          <a:bodyPr spcFirstLastPara="1" wrap="square" lIns="121900" tIns="121900" rIns="121900" bIns="121900" anchor="t" anchorCtr="0">
            <a:spAutoFit/>
          </a:bodyPr>
          <a:lstStyle/>
          <a:p>
            <a:pPr marL="0" marR="0" lvl="0" indent="0" algn="ctr" rtl="0">
              <a:lnSpc>
                <a:spcPct val="115000"/>
              </a:lnSpc>
              <a:spcBef>
                <a:spcPts val="0"/>
              </a:spcBef>
              <a:spcAft>
                <a:spcPts val="0"/>
              </a:spcAft>
              <a:buClr>
                <a:srgbClr val="000000"/>
              </a:buClr>
              <a:buSzPts val="2000"/>
              <a:buFont typeface="Arial"/>
              <a:buNone/>
            </a:pPr>
            <a:endParaRPr sz="19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500"/>
              <a:buFont typeface="Arial"/>
              <a:buNone/>
            </a:pPr>
            <a:endParaRPr sz="1500" b="1"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r>
              <a:rPr lang="en-US" sz="1900" b="0" i="1" u="none" strike="noStrike" cap="none">
                <a:solidFill>
                  <a:schemeClr val="dk1"/>
                </a:solidFill>
                <a:latin typeface="Arial"/>
                <a:ea typeface="Arial"/>
                <a:cs typeface="Arial"/>
                <a:sym typeface="Arial"/>
              </a:rPr>
              <a:t>We seek to understand the decision needs of U.S. marine managers, and how key species, habitats, and interactions influence functioning of the ecosystems they manage.</a:t>
            </a:r>
            <a:endParaRPr sz="1900" b="0" i="1"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1. What aspects of biodiversity, ecosystems, and their interactions do U.S. marine resource</a:t>
            </a:r>
            <a:endParaRPr sz="1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managers and users consider important for making decisions, particularly those mandated</a:t>
            </a:r>
            <a:endParaRPr sz="1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by law or program policy? Are important aspects missing? In short, what do they need?</a:t>
            </a:r>
            <a:endParaRPr sz="1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2. What types of biodiversity (species, habitats, interactions) in what abundances are needed</a:t>
            </a:r>
            <a:endParaRPr sz="1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to sustain functional, resilient U.S. marine ecosystems, based on best scientific evidence?</a:t>
            </a:r>
            <a:endParaRPr sz="1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3. Do common themes emerge regarding how biodiversity affects ecosystem functioning</a:t>
            </a:r>
            <a:endParaRPr sz="1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and resilience across U.S. marine management use cases, and across spatial scales?</a:t>
            </a:r>
            <a:endParaRPr sz="1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4. Can stakeholders’ and managers’ conceptual models of biodiversity-function links be</a:t>
            </a:r>
            <a:endParaRPr sz="1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integrated with scientific data in existing decision support processes, or are new</a:t>
            </a:r>
            <a:endParaRPr sz="19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frameworks needed?</a:t>
            </a:r>
            <a:endParaRPr sz="2300" b="0" i="0" u="none" strike="noStrike" cap="none">
              <a:solidFill>
                <a:srgbClr val="000000"/>
              </a:solidFill>
              <a:latin typeface="Arial"/>
              <a:ea typeface="Arial"/>
              <a:cs typeface="Arial"/>
              <a:sym typeface="Arial"/>
            </a:endParaRPr>
          </a:p>
        </p:txBody>
      </p:sp>
      <p:sp>
        <p:nvSpPr>
          <p:cNvPr id="189" name="Google Shape;189;g27ec462c9da_0_0"/>
          <p:cNvSpPr txBox="1"/>
          <p:nvPr/>
        </p:nvSpPr>
        <p:spPr>
          <a:xfrm>
            <a:off x="500094" y="250976"/>
            <a:ext cx="11191800" cy="691800"/>
          </a:xfrm>
          <a:prstGeom prst="rect">
            <a:avLst/>
          </a:prstGeom>
          <a:solidFill>
            <a:srgbClr val="0D5388"/>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6EAFB"/>
              </a:buClr>
              <a:buSzPts val="3600"/>
              <a:buFont typeface="Calibri"/>
              <a:buNone/>
            </a:pPr>
            <a:r>
              <a:rPr lang="en-US" sz="3600" dirty="0">
                <a:solidFill>
                  <a:srgbClr val="FFFFFF"/>
                </a:solidFill>
                <a:latin typeface="Calibri"/>
                <a:ea typeface="Calibri"/>
                <a:cs typeface="Calibri"/>
                <a:sym typeface="Calibri"/>
              </a:rPr>
              <a:t>Research Questions</a:t>
            </a:r>
            <a:endParaRPr sz="1800" b="0" i="0" u="none" strike="noStrike" cap="none" dirty="0">
              <a:solidFill>
                <a:srgbClr val="000000"/>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C6C63AF0-BEBC-0909-9A8B-978C78F08372}"/>
              </a:ext>
            </a:extLst>
          </p:cNvPr>
          <p:cNvSpPr/>
          <p:nvPr/>
        </p:nvSpPr>
        <p:spPr>
          <a:xfrm>
            <a:off x="964022" y="3419942"/>
            <a:ext cx="10727872" cy="3351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80DE10-2D1F-4390-4632-B70D54739B7B}"/>
              </a:ext>
            </a:extLst>
          </p:cNvPr>
          <p:cNvSpPr/>
          <p:nvPr/>
        </p:nvSpPr>
        <p:spPr>
          <a:xfrm>
            <a:off x="964022" y="4305632"/>
            <a:ext cx="10727872" cy="23772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FE12B9-B582-4678-280F-69E17051AEC5}"/>
              </a:ext>
            </a:extLst>
          </p:cNvPr>
          <p:cNvSpPr/>
          <p:nvPr/>
        </p:nvSpPr>
        <p:spPr>
          <a:xfrm>
            <a:off x="732058" y="5591885"/>
            <a:ext cx="10727872" cy="12661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DB8A2CB-DC66-19B2-4230-02372120A0BA}"/>
              </a:ext>
            </a:extLst>
          </p:cNvPr>
          <p:cNvGrpSpPr/>
          <p:nvPr/>
        </p:nvGrpSpPr>
        <p:grpSpPr>
          <a:xfrm>
            <a:off x="-1" y="0"/>
            <a:ext cx="12192001" cy="6898944"/>
            <a:chOff x="76469" y="-12277"/>
            <a:chExt cx="12192001" cy="6898944"/>
          </a:xfrm>
        </p:grpSpPr>
        <p:pic>
          <p:nvPicPr>
            <p:cNvPr id="21" name="Picture 20" descr="A blue square with white lines&#10;&#10;Description automatically generated">
              <a:extLst>
                <a:ext uri="{FF2B5EF4-FFF2-40B4-BE49-F238E27FC236}">
                  <a16:creationId xmlns:a16="http://schemas.microsoft.com/office/drawing/2014/main" id="{8FFDE7EF-253F-EA55-F25C-B511FABCFE8D}"/>
                </a:ext>
              </a:extLst>
            </p:cNvPr>
            <p:cNvPicPr>
              <a:picLocks noChangeAspect="1"/>
            </p:cNvPicPr>
            <p:nvPr/>
          </p:nvPicPr>
          <p:blipFill>
            <a:blip r:embed="rId3"/>
            <a:stretch>
              <a:fillRect/>
            </a:stretch>
          </p:blipFill>
          <p:spPr>
            <a:xfrm rot="10800000">
              <a:off x="9785888" y="-12277"/>
              <a:ext cx="2482582" cy="6886666"/>
            </a:xfrm>
            <a:prstGeom prst="rect">
              <a:avLst/>
            </a:prstGeom>
          </p:spPr>
        </p:pic>
        <p:pic>
          <p:nvPicPr>
            <p:cNvPr id="3" name="Picture 2" descr="A blue square with white lines&#10;&#10;Description automatically generated">
              <a:extLst>
                <a:ext uri="{FF2B5EF4-FFF2-40B4-BE49-F238E27FC236}">
                  <a16:creationId xmlns:a16="http://schemas.microsoft.com/office/drawing/2014/main" id="{CFF6F664-AEE7-184B-AB1A-DB84CB2C56D1}"/>
                </a:ext>
              </a:extLst>
            </p:cNvPr>
            <p:cNvPicPr>
              <a:picLocks noChangeAspect="1"/>
            </p:cNvPicPr>
            <p:nvPr/>
          </p:nvPicPr>
          <p:blipFill>
            <a:blip r:embed="rId3"/>
            <a:stretch>
              <a:fillRect/>
            </a:stretch>
          </p:blipFill>
          <p:spPr>
            <a:xfrm>
              <a:off x="2201007" y="0"/>
              <a:ext cx="7648773" cy="6886667"/>
            </a:xfrm>
            <a:prstGeom prst="rect">
              <a:avLst/>
            </a:prstGeom>
          </p:spPr>
        </p:pic>
        <p:pic>
          <p:nvPicPr>
            <p:cNvPr id="12" name="Picture 11" descr="A blue square with white lines&#10;&#10;Description automatically generated">
              <a:extLst>
                <a:ext uri="{FF2B5EF4-FFF2-40B4-BE49-F238E27FC236}">
                  <a16:creationId xmlns:a16="http://schemas.microsoft.com/office/drawing/2014/main" id="{56A77942-CB39-50FB-8D92-5E27768BB209}"/>
                </a:ext>
              </a:extLst>
            </p:cNvPr>
            <p:cNvPicPr>
              <a:picLocks noChangeAspect="1"/>
            </p:cNvPicPr>
            <p:nvPr/>
          </p:nvPicPr>
          <p:blipFill>
            <a:blip r:embed="rId3"/>
            <a:stretch>
              <a:fillRect/>
            </a:stretch>
          </p:blipFill>
          <p:spPr>
            <a:xfrm>
              <a:off x="76469" y="1"/>
              <a:ext cx="7526225" cy="6833444"/>
            </a:xfrm>
            <a:prstGeom prst="rect">
              <a:avLst/>
            </a:prstGeom>
          </p:spPr>
        </p:pic>
        <p:pic>
          <p:nvPicPr>
            <p:cNvPr id="14" name="Picture 13" descr="A map of north america with different colors of continents&#10;&#10;Description automatically generated">
              <a:extLst>
                <a:ext uri="{FF2B5EF4-FFF2-40B4-BE49-F238E27FC236}">
                  <a16:creationId xmlns:a16="http://schemas.microsoft.com/office/drawing/2014/main" id="{24F0A4DA-1627-D8C6-5D9B-61ADA6F72997}"/>
                </a:ext>
              </a:extLst>
            </p:cNvPr>
            <p:cNvPicPr>
              <a:picLocks noChangeAspect="1"/>
            </p:cNvPicPr>
            <p:nvPr/>
          </p:nvPicPr>
          <p:blipFill rotWithShape="1">
            <a:blip r:embed="rId4"/>
            <a:srcRect b="14777"/>
            <a:stretch/>
          </p:blipFill>
          <p:spPr>
            <a:xfrm>
              <a:off x="2185241" y="966783"/>
              <a:ext cx="7648773" cy="5866662"/>
            </a:xfrm>
            <a:prstGeom prst="rect">
              <a:avLst/>
            </a:prstGeom>
          </p:spPr>
        </p:pic>
        <p:sp>
          <p:nvSpPr>
            <p:cNvPr id="17" name="TextBox 16">
              <a:extLst>
                <a:ext uri="{FF2B5EF4-FFF2-40B4-BE49-F238E27FC236}">
                  <a16:creationId xmlns:a16="http://schemas.microsoft.com/office/drawing/2014/main" id="{EBFF4F75-A2E3-A324-E257-3B9C1A443933}"/>
                </a:ext>
              </a:extLst>
            </p:cNvPr>
            <p:cNvSpPr txBox="1"/>
            <p:nvPr/>
          </p:nvSpPr>
          <p:spPr>
            <a:xfrm>
              <a:off x="7127003" y="2471739"/>
              <a:ext cx="54694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Canada</a:t>
              </a:r>
            </a:p>
          </p:txBody>
        </p:sp>
        <p:sp>
          <p:nvSpPr>
            <p:cNvPr id="7" name="Oval 6">
              <a:extLst>
                <a:ext uri="{FF2B5EF4-FFF2-40B4-BE49-F238E27FC236}">
                  <a16:creationId xmlns:a16="http://schemas.microsoft.com/office/drawing/2014/main" id="{E7AEFCA1-C60F-6430-684D-D75C053C64B8}"/>
                </a:ext>
              </a:extLst>
            </p:cNvPr>
            <p:cNvSpPr/>
            <p:nvPr/>
          </p:nvSpPr>
          <p:spPr>
            <a:xfrm>
              <a:off x="5500071" y="3350263"/>
              <a:ext cx="423174" cy="691928"/>
            </a:xfrm>
            <a:prstGeom prst="ellipse">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3E819142-2CBD-FCBF-F816-F630506A5199}"/>
                </a:ext>
              </a:extLst>
            </p:cNvPr>
            <p:cNvSpPr/>
            <p:nvPr/>
          </p:nvSpPr>
          <p:spPr>
            <a:xfrm>
              <a:off x="7127003" y="4981903"/>
              <a:ext cx="789816" cy="416541"/>
            </a:xfrm>
            <a:prstGeom prst="ellipse">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798D471-BBB3-3A4F-8EC6-72919CDD158C}"/>
                </a:ext>
              </a:extLst>
            </p:cNvPr>
            <p:cNvSpPr/>
            <p:nvPr/>
          </p:nvSpPr>
          <p:spPr>
            <a:xfrm>
              <a:off x="8077754" y="4225159"/>
              <a:ext cx="379203" cy="549341"/>
            </a:xfrm>
            <a:prstGeom prst="ellipse">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C28C376-6B9D-FD16-013C-E3F8D80EEC9A}"/>
                </a:ext>
              </a:extLst>
            </p:cNvPr>
            <p:cNvSpPr txBox="1"/>
            <p:nvPr/>
          </p:nvSpPr>
          <p:spPr>
            <a:xfrm>
              <a:off x="6205035" y="4608242"/>
              <a:ext cx="2063261" cy="413831"/>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ED7D31">
                      <a:lumMod val="75000"/>
                    </a:srgbClr>
                  </a:solidFill>
                  <a:effectLst/>
                  <a:uLnTx/>
                  <a:uFillTx/>
                  <a:latin typeface="Arial" panose="020B0604020202020204" pitchFamily="34" charset="0"/>
                  <a:ea typeface="Arial"/>
                  <a:cs typeface="Arial" panose="020B0604020202020204" pitchFamily="34" charset="0"/>
                  <a:sym typeface="Arial"/>
                </a:rPr>
                <a:t>Gulf of Mexico</a:t>
              </a:r>
            </a:p>
          </p:txBody>
        </p:sp>
        <p:pic>
          <p:nvPicPr>
            <p:cNvPr id="27" name="Picture 26" descr="A blue square with white lines&#10;&#10;Description automatically generated">
              <a:extLst>
                <a:ext uri="{FF2B5EF4-FFF2-40B4-BE49-F238E27FC236}">
                  <a16:creationId xmlns:a16="http://schemas.microsoft.com/office/drawing/2014/main" id="{2F9C9584-E41F-1136-D656-573522A41A8A}"/>
                </a:ext>
              </a:extLst>
            </p:cNvPr>
            <p:cNvPicPr>
              <a:picLocks noChangeAspect="1"/>
            </p:cNvPicPr>
            <p:nvPr/>
          </p:nvPicPr>
          <p:blipFill>
            <a:blip r:embed="rId5"/>
            <a:stretch>
              <a:fillRect/>
            </a:stretch>
          </p:blipFill>
          <p:spPr>
            <a:xfrm>
              <a:off x="8605093" y="966784"/>
              <a:ext cx="2578234" cy="588292"/>
            </a:xfrm>
            <a:prstGeom prst="rect">
              <a:avLst/>
            </a:prstGeom>
          </p:spPr>
        </p:pic>
        <p:sp>
          <p:nvSpPr>
            <p:cNvPr id="28" name="TextBox 27">
              <a:extLst>
                <a:ext uri="{FF2B5EF4-FFF2-40B4-BE49-F238E27FC236}">
                  <a16:creationId xmlns:a16="http://schemas.microsoft.com/office/drawing/2014/main" id="{6F70C23B-5149-E5EE-F84C-509C3031E685}"/>
                </a:ext>
              </a:extLst>
            </p:cNvPr>
            <p:cNvSpPr txBox="1"/>
            <p:nvPr/>
          </p:nvSpPr>
          <p:spPr>
            <a:xfrm>
              <a:off x="8541078" y="4277653"/>
              <a:ext cx="2615843" cy="413831"/>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Arial"/>
                  <a:cs typeface="Arial" panose="020B0604020202020204" pitchFamily="34" charset="0"/>
                  <a:sym typeface="Arial"/>
                </a:rPr>
                <a:t>Chesapeake Bay</a:t>
              </a:r>
            </a:p>
          </p:txBody>
        </p:sp>
        <p:sp>
          <p:nvSpPr>
            <p:cNvPr id="29" name="TextBox 28">
              <a:extLst>
                <a:ext uri="{FF2B5EF4-FFF2-40B4-BE49-F238E27FC236}">
                  <a16:creationId xmlns:a16="http://schemas.microsoft.com/office/drawing/2014/main" id="{75D01EBD-95C5-4BCE-11CE-CA576B0C7BE8}"/>
                </a:ext>
              </a:extLst>
            </p:cNvPr>
            <p:cNvSpPr txBox="1"/>
            <p:nvPr/>
          </p:nvSpPr>
          <p:spPr>
            <a:xfrm>
              <a:off x="3256364" y="3480303"/>
              <a:ext cx="2063261" cy="413831"/>
            </a:xfrm>
            <a:prstGeom prst="rect">
              <a:avLst/>
            </a:prstGeom>
            <a:noFill/>
          </p:spPr>
          <p:txBody>
            <a:bodyPr wrap="square">
              <a:spAutoFit/>
            </a:bodyPr>
            <a:lstStyle/>
            <a:p>
              <a:pPr marL="0" marR="0" lvl="0" indent="0" algn="r" defTabSz="914400" rtl="0" eaLnBrk="1" fontAlgn="auto" latinLnBrk="0" hangingPunct="1">
                <a:lnSpc>
                  <a:spcPct val="114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Arial"/>
                  <a:cs typeface="Arial" panose="020B0604020202020204" pitchFamily="34" charset="0"/>
                  <a:sym typeface="Arial"/>
                </a:rPr>
                <a:t>Salish Sea</a:t>
              </a:r>
            </a:p>
          </p:txBody>
        </p:sp>
        <p:pic>
          <p:nvPicPr>
            <p:cNvPr id="30" name="Picture 29">
              <a:extLst>
                <a:ext uri="{FF2B5EF4-FFF2-40B4-BE49-F238E27FC236}">
                  <a16:creationId xmlns:a16="http://schemas.microsoft.com/office/drawing/2014/main" id="{7CD6BBD1-2F55-8C0E-43A1-A4A00FBF8816}"/>
                </a:ext>
              </a:extLst>
            </p:cNvPr>
            <p:cNvPicPr>
              <a:picLocks noChangeAspect="1"/>
            </p:cNvPicPr>
            <p:nvPr/>
          </p:nvPicPr>
          <p:blipFill>
            <a:blip r:embed="rId6"/>
            <a:stretch>
              <a:fillRect/>
            </a:stretch>
          </p:blipFill>
          <p:spPr>
            <a:xfrm>
              <a:off x="6665958" y="4181751"/>
              <a:ext cx="546100" cy="469900"/>
            </a:xfrm>
            <a:prstGeom prst="rect">
              <a:avLst/>
            </a:prstGeom>
          </p:spPr>
        </p:pic>
        <p:pic>
          <p:nvPicPr>
            <p:cNvPr id="31" name="Picture 30">
              <a:extLst>
                <a:ext uri="{FF2B5EF4-FFF2-40B4-BE49-F238E27FC236}">
                  <a16:creationId xmlns:a16="http://schemas.microsoft.com/office/drawing/2014/main" id="{456F3AFE-3540-CC1E-451A-1137737AFFBA}"/>
                </a:ext>
              </a:extLst>
            </p:cNvPr>
            <p:cNvPicPr>
              <a:picLocks noChangeAspect="1"/>
            </p:cNvPicPr>
            <p:nvPr/>
          </p:nvPicPr>
          <p:blipFill>
            <a:blip r:embed="rId6"/>
            <a:stretch>
              <a:fillRect/>
            </a:stretch>
          </p:blipFill>
          <p:spPr>
            <a:xfrm>
              <a:off x="6533220" y="5448564"/>
              <a:ext cx="388015" cy="290464"/>
            </a:xfrm>
            <a:prstGeom prst="rect">
              <a:avLst/>
            </a:prstGeom>
          </p:spPr>
        </p:pic>
        <p:pic>
          <p:nvPicPr>
            <p:cNvPr id="32" name="Picture 31">
              <a:extLst>
                <a:ext uri="{FF2B5EF4-FFF2-40B4-BE49-F238E27FC236}">
                  <a16:creationId xmlns:a16="http://schemas.microsoft.com/office/drawing/2014/main" id="{D6EFF1E9-DA74-50C6-3264-F707944F4A3D}"/>
                </a:ext>
              </a:extLst>
            </p:cNvPr>
            <p:cNvPicPr>
              <a:picLocks noChangeAspect="1"/>
            </p:cNvPicPr>
            <p:nvPr/>
          </p:nvPicPr>
          <p:blipFill>
            <a:blip r:embed="rId6"/>
            <a:stretch>
              <a:fillRect/>
            </a:stretch>
          </p:blipFill>
          <p:spPr>
            <a:xfrm>
              <a:off x="7479041" y="1256505"/>
              <a:ext cx="546100" cy="348351"/>
            </a:xfrm>
            <a:prstGeom prst="rect">
              <a:avLst/>
            </a:prstGeom>
          </p:spPr>
        </p:pic>
      </p:grpSp>
      <p:sp>
        <p:nvSpPr>
          <p:cNvPr id="15" name="Google Shape;189;g27ec462c9da_0_0">
            <a:extLst>
              <a:ext uri="{FF2B5EF4-FFF2-40B4-BE49-F238E27FC236}">
                <a16:creationId xmlns:a16="http://schemas.microsoft.com/office/drawing/2014/main" id="{3CEC745C-0DE0-C527-B86F-A7FA6F038962}"/>
              </a:ext>
            </a:extLst>
          </p:cNvPr>
          <p:cNvSpPr txBox="1"/>
          <p:nvPr/>
        </p:nvSpPr>
        <p:spPr>
          <a:xfrm>
            <a:off x="369465" y="287259"/>
            <a:ext cx="2679800" cy="691800"/>
          </a:xfrm>
          <a:prstGeom prst="rect">
            <a:avLst/>
          </a:prstGeom>
          <a:solidFill>
            <a:srgbClr val="0D5388"/>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6EAFB"/>
              </a:buClr>
              <a:buSzPts val="3600"/>
              <a:buFont typeface="Calibri"/>
              <a:buNone/>
            </a:pPr>
            <a:r>
              <a:rPr lang="en-US" sz="3600" dirty="0">
                <a:solidFill>
                  <a:srgbClr val="FFFFFF"/>
                </a:solidFill>
                <a:latin typeface="Calibri"/>
                <a:ea typeface="Calibri"/>
                <a:cs typeface="Calibri"/>
                <a:sym typeface="Calibri"/>
              </a:rPr>
              <a:t>Case Studies</a:t>
            </a:r>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373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
          <p:cNvSpPr/>
          <p:nvPr/>
        </p:nvSpPr>
        <p:spPr>
          <a:xfrm>
            <a:off x="551464" y="342396"/>
            <a:ext cx="11191804" cy="691928"/>
          </a:xfrm>
          <a:prstGeom prst="rect">
            <a:avLst/>
          </a:prstGeom>
          <a:solidFill>
            <a:srgbClr val="0D538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4" name="Google Shape;214;p3"/>
          <p:cNvSpPr txBox="1"/>
          <p:nvPr/>
        </p:nvSpPr>
        <p:spPr>
          <a:xfrm>
            <a:off x="581444" y="372376"/>
            <a:ext cx="11191804" cy="6919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6EAFB"/>
              </a:buClr>
              <a:buSzPts val="3600"/>
              <a:buFont typeface="Calibri"/>
              <a:buNone/>
            </a:pPr>
            <a:r>
              <a:rPr lang="en-US" sz="3600" b="0" i="0" u="none" strike="noStrike" cap="none">
                <a:solidFill>
                  <a:srgbClr val="FFFFFF"/>
                </a:solidFill>
                <a:latin typeface="Calibri"/>
                <a:ea typeface="Calibri"/>
                <a:cs typeface="Calibri"/>
                <a:sym typeface="Calibri"/>
              </a:rPr>
              <a:t>Our Approach - Collaborative Modeling</a:t>
            </a:r>
            <a:endParaRPr sz="1800" b="0" i="0" u="none" strike="noStrike" cap="none">
              <a:solidFill>
                <a:srgbClr val="000000"/>
              </a:solidFill>
              <a:latin typeface="Calibri"/>
              <a:ea typeface="Calibri"/>
              <a:cs typeface="Calibri"/>
              <a:sym typeface="Calibri"/>
            </a:endParaRPr>
          </a:p>
        </p:txBody>
      </p:sp>
      <p:pic>
        <p:nvPicPr>
          <p:cNvPr id="215" name="Google Shape;215;p3"/>
          <p:cNvPicPr preferRelativeResize="0"/>
          <p:nvPr/>
        </p:nvPicPr>
        <p:blipFill rotWithShape="1">
          <a:blip r:embed="rId3">
            <a:alphaModFix/>
          </a:blip>
          <a:srcRect/>
          <a:stretch/>
        </p:blipFill>
        <p:spPr>
          <a:xfrm>
            <a:off x="4865631" y="1869975"/>
            <a:ext cx="7032620" cy="4801386"/>
          </a:xfrm>
          <a:prstGeom prst="rect">
            <a:avLst/>
          </a:prstGeom>
          <a:noFill/>
          <a:ln>
            <a:noFill/>
          </a:ln>
        </p:spPr>
      </p:pic>
      <p:sp>
        <p:nvSpPr>
          <p:cNvPr id="216" name="Google Shape;216;p3"/>
          <p:cNvSpPr txBox="1"/>
          <p:nvPr/>
        </p:nvSpPr>
        <p:spPr>
          <a:xfrm>
            <a:off x="581444" y="1323166"/>
            <a:ext cx="11161824" cy="469319"/>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300"/>
              </a:spcBef>
              <a:spcAft>
                <a:spcPts val="0"/>
              </a:spcAft>
              <a:buClr>
                <a:srgbClr val="0D5388"/>
              </a:buClr>
              <a:buSzPts val="2000"/>
              <a:buFont typeface="Arial"/>
              <a:buNone/>
            </a:pPr>
            <a:r>
              <a:rPr lang="en-US" sz="2000" b="1" i="1" u="none" strike="noStrike" cap="none">
                <a:solidFill>
                  <a:srgbClr val="0D5388"/>
                </a:solidFill>
                <a:latin typeface="Arial"/>
                <a:ea typeface="Arial"/>
                <a:cs typeface="Arial"/>
                <a:sym typeface="Arial"/>
              </a:rPr>
              <a:t>Interviews and analysis</a:t>
            </a:r>
            <a:r>
              <a:rPr lang="en-US" sz="2000" b="1" i="0" u="none" strike="noStrike" cap="none">
                <a:solidFill>
                  <a:srgbClr val="0D5388"/>
                </a:solidFill>
                <a:latin typeface="Arial"/>
                <a:ea typeface="Arial"/>
                <a:cs typeface="Arial"/>
                <a:sym typeface="Arial"/>
              </a:rPr>
              <a:t>: How do stakeholders and managers see the system working?  </a:t>
            </a:r>
            <a:endParaRPr sz="1800" b="0" i="0" u="none" strike="noStrike" cap="none">
              <a:solidFill>
                <a:srgbClr val="000000"/>
              </a:solidFill>
              <a:latin typeface="Calibri"/>
              <a:ea typeface="Calibri"/>
              <a:cs typeface="Calibri"/>
              <a:sym typeface="Calibri"/>
            </a:endParaRPr>
          </a:p>
        </p:txBody>
      </p:sp>
      <p:pic>
        <p:nvPicPr>
          <p:cNvPr id="217" name="Google Shape;217;p3" descr="A group of people in a room&#10;&#10;Description automatically generated with medium confidence"/>
          <p:cNvPicPr preferRelativeResize="0"/>
          <p:nvPr/>
        </p:nvPicPr>
        <p:blipFill rotWithShape="1">
          <a:blip r:embed="rId4">
            <a:alphaModFix/>
          </a:blip>
          <a:srcRect/>
          <a:stretch/>
        </p:blipFill>
        <p:spPr>
          <a:xfrm>
            <a:off x="735678" y="2472350"/>
            <a:ext cx="2886905" cy="2298698"/>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18" name="Google Shape;218;p3" descr="A group of people fishing&#10;&#10;Description automatically generated with medium confidence"/>
          <p:cNvPicPr preferRelativeResize="0"/>
          <p:nvPr/>
        </p:nvPicPr>
        <p:blipFill rotWithShape="1">
          <a:blip r:embed="rId5">
            <a:alphaModFix/>
          </a:blip>
          <a:srcRect/>
          <a:stretch/>
        </p:blipFill>
        <p:spPr>
          <a:xfrm>
            <a:off x="735678" y="4873788"/>
            <a:ext cx="2886905" cy="1457887"/>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cxnSp>
        <p:nvCxnSpPr>
          <p:cNvPr id="219" name="Google Shape;219;p3"/>
          <p:cNvCxnSpPr/>
          <p:nvPr/>
        </p:nvCxnSpPr>
        <p:spPr>
          <a:xfrm>
            <a:off x="3901992" y="4355024"/>
            <a:ext cx="1022888" cy="0"/>
          </a:xfrm>
          <a:prstGeom prst="straightConnector1">
            <a:avLst/>
          </a:prstGeom>
          <a:noFill/>
          <a:ln w="190500" cap="flat" cmpd="sng">
            <a:solidFill>
              <a:srgbClr val="0D5388"/>
            </a:solidFill>
            <a:prstDash val="solid"/>
            <a:miter lim="800000"/>
            <a:headEnd type="none" w="sm" len="sm"/>
            <a:tailEnd type="triangle" w="med" len="med"/>
          </a:ln>
        </p:spPr>
      </p:cxnSp>
      <p:sp>
        <p:nvSpPr>
          <p:cNvPr id="220" name="Google Shape;220;p3"/>
          <p:cNvSpPr/>
          <p:nvPr/>
        </p:nvSpPr>
        <p:spPr>
          <a:xfrm>
            <a:off x="4865631" y="1849627"/>
            <a:ext cx="536575" cy="4959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1" name="Google Shape;221;p3"/>
          <p:cNvSpPr/>
          <p:nvPr/>
        </p:nvSpPr>
        <p:spPr>
          <a:xfrm>
            <a:off x="9559035" y="1861036"/>
            <a:ext cx="536575" cy="4959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2" name="Google Shape;222;p3"/>
          <p:cNvSpPr txBox="1"/>
          <p:nvPr/>
        </p:nvSpPr>
        <p:spPr>
          <a:xfrm>
            <a:off x="6008321" y="1812833"/>
            <a:ext cx="1002197"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Ecological</a:t>
            </a:r>
            <a:endParaRPr sz="1800" b="0" i="0" u="none" strike="noStrike" cap="none">
              <a:solidFill>
                <a:srgbClr val="000000"/>
              </a:solidFill>
              <a:latin typeface="Calibri"/>
              <a:ea typeface="Calibri"/>
              <a:cs typeface="Calibri"/>
              <a:sym typeface="Calibri"/>
            </a:endParaRPr>
          </a:p>
        </p:txBody>
      </p:sp>
      <p:sp>
        <p:nvSpPr>
          <p:cNvPr id="223" name="Google Shape;223;p3"/>
          <p:cNvSpPr txBox="1"/>
          <p:nvPr/>
        </p:nvSpPr>
        <p:spPr>
          <a:xfrm>
            <a:off x="8583419" y="1812833"/>
            <a:ext cx="673582"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Social</a:t>
            </a:r>
            <a:endParaRPr sz="1800" b="0" i="0" u="none" strike="noStrike" cap="none">
              <a:solidFill>
                <a:srgbClr val="000000"/>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57AF52E5-098D-E8A8-7372-933EFF99227C}"/>
              </a:ext>
            </a:extLst>
          </p:cNvPr>
          <p:cNvSpPr/>
          <p:nvPr/>
        </p:nvSpPr>
        <p:spPr>
          <a:xfrm>
            <a:off x="9969198" y="1938526"/>
            <a:ext cx="1836320" cy="48103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C721F9E-FD79-0A41-CB30-BAC5E8A8BBD2}"/>
              </a:ext>
            </a:extLst>
          </p:cNvPr>
          <p:cNvSpPr/>
          <p:nvPr/>
        </p:nvSpPr>
        <p:spPr>
          <a:xfrm>
            <a:off x="3901992" y="1812833"/>
            <a:ext cx="8132165" cy="4947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EF8B821-10E3-F064-E72F-5667E768B343}"/>
              </a:ext>
            </a:extLst>
          </p:cNvPr>
          <p:cNvGrpSpPr/>
          <p:nvPr/>
        </p:nvGrpSpPr>
        <p:grpSpPr>
          <a:xfrm>
            <a:off x="1673724" y="955853"/>
            <a:ext cx="8844551" cy="6582103"/>
            <a:chOff x="1727218" y="155753"/>
            <a:chExt cx="8844551" cy="6582103"/>
          </a:xfrm>
        </p:grpSpPr>
        <p:sp>
          <p:nvSpPr>
            <p:cNvPr id="2" name="Oval 1"/>
            <p:cNvSpPr/>
            <p:nvPr/>
          </p:nvSpPr>
          <p:spPr>
            <a:xfrm>
              <a:off x="5264962" y="443851"/>
              <a:ext cx="1708493" cy="167591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3" name="Oval 2"/>
            <p:cNvSpPr/>
            <p:nvPr/>
          </p:nvSpPr>
          <p:spPr>
            <a:xfrm>
              <a:off x="7919192" y="4193636"/>
              <a:ext cx="1632148" cy="158412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4" name="Oval 3"/>
            <p:cNvSpPr/>
            <p:nvPr/>
          </p:nvSpPr>
          <p:spPr>
            <a:xfrm>
              <a:off x="2460120" y="4171980"/>
              <a:ext cx="1708493" cy="167591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cxnSp>
          <p:nvCxnSpPr>
            <p:cNvPr id="5" name="Straight Arrow Connector 4"/>
            <p:cNvCxnSpPr/>
            <p:nvPr/>
          </p:nvCxnSpPr>
          <p:spPr>
            <a:xfrm>
              <a:off x="4690998" y="4826001"/>
              <a:ext cx="264564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4690998" y="5318821"/>
              <a:ext cx="259906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4206085" y="2147520"/>
              <a:ext cx="1068362" cy="150715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973456" y="2119761"/>
              <a:ext cx="945737" cy="16351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79137" y="820141"/>
              <a:ext cx="1480141" cy="923330"/>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Marine Resource Management</a:t>
              </a:r>
            </a:p>
          </p:txBody>
        </p:sp>
        <p:sp>
          <p:nvSpPr>
            <p:cNvPr id="11" name="TextBox 10"/>
            <p:cNvSpPr txBox="1"/>
            <p:nvPr/>
          </p:nvSpPr>
          <p:spPr>
            <a:xfrm>
              <a:off x="8008562" y="4582414"/>
              <a:ext cx="1453408" cy="923330"/>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Marine Resource Users</a:t>
              </a:r>
            </a:p>
          </p:txBody>
        </p:sp>
        <p:sp>
          <p:nvSpPr>
            <p:cNvPr id="12" name="TextBox 11"/>
            <p:cNvSpPr txBox="1"/>
            <p:nvPr/>
          </p:nvSpPr>
          <p:spPr>
            <a:xfrm>
              <a:off x="2457149" y="4825269"/>
              <a:ext cx="1708492"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Biodiversity</a:t>
              </a:r>
            </a:p>
          </p:txBody>
        </p:sp>
        <p:sp>
          <p:nvSpPr>
            <p:cNvPr id="22" name="TextBox 21"/>
            <p:cNvSpPr txBox="1"/>
            <p:nvPr/>
          </p:nvSpPr>
          <p:spPr>
            <a:xfrm>
              <a:off x="3005738" y="2332185"/>
              <a:ext cx="1685260" cy="369332"/>
            </a:xfrm>
            <a:prstGeom prst="rect">
              <a:avLst/>
            </a:prstGeom>
            <a:noFill/>
          </p:spPr>
          <p:txBody>
            <a:bodyPr wrap="square" rtlCol="0">
              <a:spAutoFit/>
            </a:bodyPr>
            <a:lstStyle/>
            <a:p>
              <a:r>
                <a:rPr lang="en-US" sz="1800" dirty="0">
                  <a:solidFill>
                    <a:schemeClr val="accent6">
                      <a:lumMod val="75000"/>
                    </a:schemeClr>
                  </a:solidFill>
                  <a:latin typeface="Calibri" panose="020F0502020204030204" pitchFamily="34" charset="0"/>
                  <a:cs typeface="Calibri" panose="020F0502020204030204" pitchFamily="34" charset="0"/>
                </a:rPr>
                <a:t>High Positive</a:t>
              </a:r>
            </a:p>
          </p:txBody>
        </p:sp>
        <p:sp>
          <p:nvSpPr>
            <p:cNvPr id="23" name="TextBox 22"/>
            <p:cNvSpPr txBox="1"/>
            <p:nvPr/>
          </p:nvSpPr>
          <p:spPr>
            <a:xfrm>
              <a:off x="7627350" y="2360114"/>
              <a:ext cx="1923990" cy="369332"/>
            </a:xfrm>
            <a:prstGeom prst="rect">
              <a:avLst/>
            </a:prstGeom>
            <a:noFill/>
          </p:spPr>
          <p:txBody>
            <a:bodyPr wrap="square" rtlCol="0">
              <a:spAutoFit/>
            </a:bodyPr>
            <a:lstStyle/>
            <a:p>
              <a:r>
                <a:rPr lang="en-US" sz="1800" dirty="0">
                  <a:solidFill>
                    <a:srgbClr val="FF0000"/>
                  </a:solidFill>
                  <a:latin typeface="Calibri" panose="020F0502020204030204" pitchFamily="34" charset="0"/>
                  <a:cs typeface="Calibri" panose="020F0502020204030204" pitchFamily="34" charset="0"/>
                </a:rPr>
                <a:t>Low Negative</a:t>
              </a:r>
            </a:p>
          </p:txBody>
        </p:sp>
        <p:sp>
          <p:nvSpPr>
            <p:cNvPr id="24" name="TextBox 23"/>
            <p:cNvSpPr txBox="1"/>
            <p:nvPr/>
          </p:nvSpPr>
          <p:spPr>
            <a:xfrm>
              <a:off x="5264962" y="4193635"/>
              <a:ext cx="1987866" cy="369332"/>
            </a:xfrm>
            <a:prstGeom prst="rect">
              <a:avLst/>
            </a:prstGeom>
            <a:noFill/>
          </p:spPr>
          <p:txBody>
            <a:bodyPr wrap="square" rtlCol="0">
              <a:spAutoFit/>
            </a:bodyPr>
            <a:lstStyle/>
            <a:p>
              <a:r>
                <a:rPr lang="en-US" sz="1800" dirty="0">
                  <a:solidFill>
                    <a:srgbClr val="008000"/>
                  </a:solidFill>
                  <a:latin typeface="Calibri" panose="020F0502020204030204" pitchFamily="34" charset="0"/>
                  <a:cs typeface="Calibri" panose="020F0502020204030204" pitchFamily="34" charset="0"/>
                </a:rPr>
                <a:t>Medium Positive</a:t>
              </a:r>
            </a:p>
          </p:txBody>
        </p:sp>
        <p:sp>
          <p:nvSpPr>
            <p:cNvPr id="25" name="TextBox 24"/>
            <p:cNvSpPr txBox="1"/>
            <p:nvPr/>
          </p:nvSpPr>
          <p:spPr>
            <a:xfrm>
              <a:off x="5156455" y="5593090"/>
              <a:ext cx="1868475" cy="369332"/>
            </a:xfrm>
            <a:prstGeom prst="rect">
              <a:avLst/>
            </a:prstGeom>
            <a:noFill/>
          </p:spPr>
          <p:txBody>
            <a:bodyPr wrap="square" rtlCol="0">
              <a:spAutoFit/>
            </a:bodyPr>
            <a:lstStyle/>
            <a:p>
              <a:r>
                <a:rPr lang="en-US" sz="1800" dirty="0">
                  <a:solidFill>
                    <a:srgbClr val="FF0000"/>
                  </a:solidFill>
                  <a:latin typeface="Calibri" panose="020F0502020204030204" pitchFamily="34" charset="0"/>
                  <a:cs typeface="Calibri" panose="020F0502020204030204" pitchFamily="34" charset="0"/>
                </a:rPr>
                <a:t>Medium Negative</a:t>
              </a:r>
            </a:p>
          </p:txBody>
        </p:sp>
        <p:sp>
          <p:nvSpPr>
            <p:cNvPr id="27" name="Rectangle 26"/>
            <p:cNvSpPr/>
            <p:nvPr/>
          </p:nvSpPr>
          <p:spPr>
            <a:xfrm>
              <a:off x="1727218" y="155753"/>
              <a:ext cx="2963780" cy="1754326"/>
            </a:xfrm>
            <a:prstGeom prst="rect">
              <a:avLst/>
            </a:prstGeom>
          </p:spPr>
          <p:txBody>
            <a:bodyPr wrap="square">
              <a:spAutoFit/>
            </a:bodyPr>
            <a:lstStyle/>
            <a:p>
              <a:pPr algn="ctr"/>
              <a:r>
                <a:rPr lang="en-US" sz="1800" dirty="0">
                  <a:latin typeface="Calibri" panose="020F0502020204030204" pitchFamily="34" charset="0"/>
                  <a:cs typeface="Calibri" panose="020F0502020204030204" pitchFamily="34" charset="0"/>
                </a:rPr>
                <a:t>“Does this component of the system (i.e., management) have an impact on this component of the system (i.e., biodiversity or resource users)?” </a:t>
              </a:r>
            </a:p>
          </p:txBody>
        </p:sp>
        <p:sp>
          <p:nvSpPr>
            <p:cNvPr id="28" name="Rectangle 27"/>
            <p:cNvSpPr/>
            <p:nvPr/>
          </p:nvSpPr>
          <p:spPr>
            <a:xfrm>
              <a:off x="7252828" y="157261"/>
              <a:ext cx="3318941" cy="1477328"/>
            </a:xfrm>
            <a:prstGeom prst="rect">
              <a:avLst/>
            </a:prstGeom>
          </p:spPr>
          <p:txBody>
            <a:bodyPr wrap="square">
              <a:spAutoFit/>
            </a:bodyPr>
            <a:lstStyle/>
            <a:p>
              <a:pPr algn="ctr"/>
              <a:r>
                <a:rPr lang="en-US" sz="1800" dirty="0">
                  <a:latin typeface="Calibri" panose="020F0502020204030204" pitchFamily="34" charset="0"/>
                  <a:cs typeface="Calibri" panose="020F0502020204030204" pitchFamily="34" charset="0"/>
                </a:rPr>
                <a:t>If they did see an impact, interviewees were asked to assign categorical weighting to the causal links drawn between the components.</a:t>
              </a:r>
            </a:p>
          </p:txBody>
        </p:sp>
        <p:sp>
          <p:nvSpPr>
            <p:cNvPr id="18" name="Rectangle 17" descr="Magnifying glass">
              <a:extLst>
                <a:ext uri="{FF2B5EF4-FFF2-40B4-BE49-F238E27FC236}">
                  <a16:creationId xmlns:a16="http://schemas.microsoft.com/office/drawing/2014/main" id="{E1D0D03C-6C0F-DC4E-86A9-D068065EF012}"/>
                </a:ext>
              </a:extLst>
            </p:cNvPr>
            <p:cNvSpPr/>
            <p:nvPr/>
          </p:nvSpPr>
          <p:spPr>
            <a:xfrm>
              <a:off x="10022239" y="6250521"/>
              <a:ext cx="487335" cy="487335"/>
            </a:xfrm>
            <a:prstGeom prst="rect">
              <a:avLst/>
            </a:prstGeom>
            <a:blipFill rotWithShape="1">
              <a:blip r:embed="rId3"/>
              <a:srcRect/>
              <a:stretch>
                <a:fillRect/>
              </a:stretch>
            </a:blipFill>
            <a:ln>
              <a:noFill/>
            </a:ln>
          </p:spPr>
          <p:style>
            <a:lnRef idx="2">
              <a:scrgbClr r="0" g="0" b="0"/>
            </a:lnRef>
            <a:fillRef idx="1">
              <a:scrgbClr r="0" g="0" b="0"/>
            </a:fillRef>
            <a:effectRef idx="0">
              <a:schemeClr val="accent5">
                <a:hueOff val="-239873"/>
                <a:satOff val="-8897"/>
                <a:lumOff val="14117"/>
                <a:alphaOff val="0"/>
              </a:schemeClr>
            </a:effectRef>
            <a:fontRef idx="minor">
              <a:schemeClr val="lt1"/>
            </a:fontRef>
          </p:style>
          <p:txBody>
            <a:bodyPr/>
            <a:lstStyle/>
            <a:p>
              <a:endParaRPr lang="en-US" sz="1800" dirty="0">
                <a:latin typeface="Calibri" panose="020F0502020204030204" pitchFamily="34" charset="0"/>
                <a:cs typeface="Calibri" panose="020F0502020204030204" pitchFamily="34" charset="0"/>
              </a:endParaRPr>
            </a:p>
          </p:txBody>
        </p:sp>
      </p:grpSp>
      <p:sp>
        <p:nvSpPr>
          <p:cNvPr id="13" name="Google Shape;229;g27ec462c9da_0_131">
            <a:extLst>
              <a:ext uri="{FF2B5EF4-FFF2-40B4-BE49-F238E27FC236}">
                <a16:creationId xmlns:a16="http://schemas.microsoft.com/office/drawing/2014/main" id="{D25D4FC6-D629-64BC-F62A-629678CFC7AC}"/>
              </a:ext>
            </a:extLst>
          </p:cNvPr>
          <p:cNvSpPr txBox="1"/>
          <p:nvPr/>
        </p:nvSpPr>
        <p:spPr>
          <a:xfrm>
            <a:off x="500100" y="193873"/>
            <a:ext cx="11191800" cy="553615"/>
          </a:xfrm>
          <a:prstGeom prst="rect">
            <a:avLst/>
          </a:prstGeom>
          <a:solidFill>
            <a:srgbClr val="0D5388"/>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6EAFB"/>
              </a:buClr>
              <a:buSzPts val="3600"/>
              <a:buFont typeface="Calibri"/>
              <a:buNone/>
            </a:pPr>
            <a:r>
              <a:rPr lang="en-US" sz="3200" dirty="0">
                <a:solidFill>
                  <a:srgbClr val="FFFFFF"/>
                </a:solidFill>
                <a:latin typeface="Calibri"/>
                <a:ea typeface="Calibri"/>
                <a:cs typeface="Calibri"/>
                <a:sym typeface="Calibri"/>
              </a:rPr>
              <a:t>Fuzzy Cognitive Mapping</a:t>
            </a:r>
            <a:endParaRPr sz="3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3418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64557" y="534136"/>
            <a:ext cx="1708493" cy="167591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3" name="Oval 2"/>
          <p:cNvSpPr/>
          <p:nvPr/>
        </p:nvSpPr>
        <p:spPr>
          <a:xfrm>
            <a:off x="5029477" y="4871702"/>
            <a:ext cx="1764728" cy="167591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4" name="Oval 3"/>
          <p:cNvSpPr/>
          <p:nvPr/>
        </p:nvSpPr>
        <p:spPr>
          <a:xfrm>
            <a:off x="8130859" y="304699"/>
            <a:ext cx="1632148" cy="158412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cxnSp>
        <p:nvCxnSpPr>
          <p:cNvPr id="8" name="Straight Arrow Connector 7"/>
          <p:cNvCxnSpPr/>
          <p:nvPr/>
        </p:nvCxnSpPr>
        <p:spPr>
          <a:xfrm>
            <a:off x="5058206" y="1203146"/>
            <a:ext cx="264564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003884" y="2555281"/>
            <a:ext cx="1309568" cy="216738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6794205" y="4903687"/>
            <a:ext cx="1336655" cy="4239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1518049" y="3423127"/>
            <a:ext cx="1708493" cy="167591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8" name="Oval 17"/>
          <p:cNvSpPr/>
          <p:nvPr/>
        </p:nvSpPr>
        <p:spPr>
          <a:xfrm>
            <a:off x="8401698" y="3823714"/>
            <a:ext cx="1800635" cy="167591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cxnSp>
        <p:nvCxnSpPr>
          <p:cNvPr id="21" name="Straight Arrow Connector 20"/>
          <p:cNvCxnSpPr/>
          <p:nvPr/>
        </p:nvCxnSpPr>
        <p:spPr>
          <a:xfrm>
            <a:off x="3612818" y="4642077"/>
            <a:ext cx="1324061" cy="68555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3554433" y="1680659"/>
            <a:ext cx="3516216" cy="19437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864557" y="2405695"/>
            <a:ext cx="185196" cy="9886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4407753" y="2016442"/>
            <a:ext cx="3723107" cy="181634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8892344" y="2210045"/>
            <a:ext cx="185397" cy="14143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6408931" y="1947413"/>
            <a:ext cx="1562449" cy="28107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117910" y="716165"/>
            <a:ext cx="291020"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1</a:t>
            </a:r>
          </a:p>
        </p:txBody>
      </p:sp>
      <p:sp>
        <p:nvSpPr>
          <p:cNvPr id="37" name="TextBox 36"/>
          <p:cNvSpPr txBox="1"/>
          <p:nvPr/>
        </p:nvSpPr>
        <p:spPr>
          <a:xfrm>
            <a:off x="3467308" y="3019340"/>
            <a:ext cx="291020"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1</a:t>
            </a:r>
          </a:p>
        </p:txBody>
      </p:sp>
      <p:sp>
        <p:nvSpPr>
          <p:cNvPr id="38" name="TextBox 37"/>
          <p:cNvSpPr txBox="1"/>
          <p:nvPr/>
        </p:nvSpPr>
        <p:spPr>
          <a:xfrm>
            <a:off x="4807462" y="1762747"/>
            <a:ext cx="799076"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-0.66</a:t>
            </a:r>
          </a:p>
        </p:txBody>
      </p:sp>
      <p:sp>
        <p:nvSpPr>
          <p:cNvPr id="39" name="TextBox 38"/>
          <p:cNvSpPr txBox="1"/>
          <p:nvPr/>
        </p:nvSpPr>
        <p:spPr>
          <a:xfrm>
            <a:off x="5207000" y="4014693"/>
            <a:ext cx="679344"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0.33</a:t>
            </a:r>
          </a:p>
        </p:txBody>
      </p:sp>
      <p:sp>
        <p:nvSpPr>
          <p:cNvPr id="40" name="TextBox 39"/>
          <p:cNvSpPr txBox="1"/>
          <p:nvPr/>
        </p:nvSpPr>
        <p:spPr>
          <a:xfrm>
            <a:off x="2235783" y="2607659"/>
            <a:ext cx="495547"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-1</a:t>
            </a:r>
          </a:p>
        </p:txBody>
      </p:sp>
      <p:sp>
        <p:nvSpPr>
          <p:cNvPr id="41" name="TextBox 40"/>
          <p:cNvSpPr txBox="1"/>
          <p:nvPr/>
        </p:nvSpPr>
        <p:spPr>
          <a:xfrm>
            <a:off x="7356058" y="5632712"/>
            <a:ext cx="615322"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0.66</a:t>
            </a:r>
          </a:p>
        </p:txBody>
      </p:sp>
      <p:sp>
        <p:nvSpPr>
          <p:cNvPr id="42" name="TextBox 41"/>
          <p:cNvSpPr txBox="1"/>
          <p:nvPr/>
        </p:nvSpPr>
        <p:spPr>
          <a:xfrm>
            <a:off x="3678746" y="5263380"/>
            <a:ext cx="462986"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-1</a:t>
            </a:r>
          </a:p>
        </p:txBody>
      </p:sp>
      <p:sp>
        <p:nvSpPr>
          <p:cNvPr id="43" name="TextBox 42"/>
          <p:cNvSpPr txBox="1"/>
          <p:nvPr/>
        </p:nvSpPr>
        <p:spPr>
          <a:xfrm>
            <a:off x="8050360" y="2222542"/>
            <a:ext cx="291020"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1</a:t>
            </a:r>
          </a:p>
        </p:txBody>
      </p:sp>
      <p:sp>
        <p:nvSpPr>
          <p:cNvPr id="44" name="TextBox 43"/>
          <p:cNvSpPr txBox="1"/>
          <p:nvPr/>
        </p:nvSpPr>
        <p:spPr>
          <a:xfrm>
            <a:off x="9172152" y="2555280"/>
            <a:ext cx="770454"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-0.33</a:t>
            </a:r>
          </a:p>
        </p:txBody>
      </p:sp>
      <p:sp>
        <p:nvSpPr>
          <p:cNvPr id="48" name="TextBox 47"/>
          <p:cNvSpPr txBox="1"/>
          <p:nvPr/>
        </p:nvSpPr>
        <p:spPr>
          <a:xfrm>
            <a:off x="5207856" y="5417738"/>
            <a:ext cx="1407970" cy="64697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OPEN CONCEPT</a:t>
            </a:r>
          </a:p>
        </p:txBody>
      </p:sp>
      <p:sp>
        <p:nvSpPr>
          <p:cNvPr id="45" name="TextBox 44"/>
          <p:cNvSpPr txBox="1"/>
          <p:nvPr/>
        </p:nvSpPr>
        <p:spPr>
          <a:xfrm>
            <a:off x="1641783" y="3909031"/>
            <a:ext cx="1407970" cy="64697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OPEN CONCEPT</a:t>
            </a:r>
          </a:p>
        </p:txBody>
      </p:sp>
      <p:sp>
        <p:nvSpPr>
          <p:cNvPr id="5" name="TextBox 4">
            <a:extLst>
              <a:ext uri="{FF2B5EF4-FFF2-40B4-BE49-F238E27FC236}">
                <a16:creationId xmlns:a16="http://schemas.microsoft.com/office/drawing/2014/main" id="{D74346A9-7274-05C8-F3B3-67D0FCD68F46}"/>
              </a:ext>
            </a:extLst>
          </p:cNvPr>
          <p:cNvSpPr txBox="1"/>
          <p:nvPr/>
        </p:nvSpPr>
        <p:spPr>
          <a:xfrm>
            <a:off x="2957155" y="900831"/>
            <a:ext cx="1480141" cy="923330"/>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Marine Resource Management</a:t>
            </a:r>
          </a:p>
        </p:txBody>
      </p:sp>
      <p:sp>
        <p:nvSpPr>
          <p:cNvPr id="6" name="TextBox 5">
            <a:extLst>
              <a:ext uri="{FF2B5EF4-FFF2-40B4-BE49-F238E27FC236}">
                <a16:creationId xmlns:a16="http://schemas.microsoft.com/office/drawing/2014/main" id="{12862C4A-CAB7-66CC-FD13-B986B1D2C84B}"/>
              </a:ext>
            </a:extLst>
          </p:cNvPr>
          <p:cNvSpPr txBox="1"/>
          <p:nvPr/>
        </p:nvSpPr>
        <p:spPr>
          <a:xfrm>
            <a:off x="8258338" y="635119"/>
            <a:ext cx="1453408" cy="923330"/>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Marine Resource Users</a:t>
            </a:r>
          </a:p>
        </p:txBody>
      </p:sp>
      <p:sp>
        <p:nvSpPr>
          <p:cNvPr id="7" name="TextBox 6">
            <a:extLst>
              <a:ext uri="{FF2B5EF4-FFF2-40B4-BE49-F238E27FC236}">
                <a16:creationId xmlns:a16="http://schemas.microsoft.com/office/drawing/2014/main" id="{4A445D00-45AF-2482-3184-4BF9749B9A7B}"/>
              </a:ext>
            </a:extLst>
          </p:cNvPr>
          <p:cNvSpPr txBox="1"/>
          <p:nvPr/>
        </p:nvSpPr>
        <p:spPr>
          <a:xfrm>
            <a:off x="8447769" y="4457411"/>
            <a:ext cx="1708492"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Biodiversity</a:t>
            </a:r>
          </a:p>
        </p:txBody>
      </p:sp>
    </p:spTree>
    <p:extLst>
      <p:ext uri="{BB962C8B-B14F-4D97-AF65-F5344CB8AC3E}">
        <p14:creationId xmlns:p14="http://schemas.microsoft.com/office/powerpoint/2010/main" val="215414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211.JPG">
            <a:extLst>
              <a:ext uri="{FF2B5EF4-FFF2-40B4-BE49-F238E27FC236}">
                <a16:creationId xmlns:a16="http://schemas.microsoft.com/office/drawing/2014/main" id="{95FF2C71-C814-9046-8758-6CFD8FFD643B}"/>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1524015" y="9"/>
            <a:ext cx="9143985" cy="6857992"/>
          </a:xfrm>
          <a:prstGeom prst="rect">
            <a:avLst/>
          </a:prstGeom>
        </p:spPr>
      </p:pic>
    </p:spTree>
    <p:extLst>
      <p:ext uri="{BB962C8B-B14F-4D97-AF65-F5344CB8AC3E}">
        <p14:creationId xmlns:p14="http://schemas.microsoft.com/office/powerpoint/2010/main" val="5569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7ec462c9da_0_109"/>
          <p:cNvSpPr txBox="1"/>
          <p:nvPr/>
        </p:nvSpPr>
        <p:spPr>
          <a:xfrm>
            <a:off x="581444" y="372376"/>
            <a:ext cx="11191800" cy="691800"/>
          </a:xfrm>
          <a:prstGeom prst="rect">
            <a:avLst/>
          </a:prstGeom>
          <a:solidFill>
            <a:srgbClr val="0D5388"/>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6EAFB"/>
              </a:buClr>
              <a:buSzPts val="3600"/>
              <a:buFont typeface="Calibri"/>
              <a:buNone/>
            </a:pPr>
            <a:r>
              <a:rPr lang="en-US" sz="3600" dirty="0">
                <a:solidFill>
                  <a:srgbClr val="FFFFFF"/>
                </a:solidFill>
                <a:latin typeface="Calibri"/>
                <a:ea typeface="Calibri"/>
                <a:cs typeface="Calibri"/>
                <a:sym typeface="Calibri"/>
              </a:rPr>
              <a:t>Phase 1 - Individual Interviews </a:t>
            </a:r>
            <a:endParaRPr sz="1800" b="0" i="0" u="none" strike="noStrike" cap="none" dirty="0">
              <a:solidFill>
                <a:srgbClr val="000000"/>
              </a:solidFill>
              <a:latin typeface="Calibri"/>
              <a:ea typeface="Calibri"/>
              <a:cs typeface="Calibri"/>
              <a:sym typeface="Calibri"/>
            </a:endParaRPr>
          </a:p>
        </p:txBody>
      </p:sp>
      <p:sp>
        <p:nvSpPr>
          <p:cNvPr id="236" name="Google Shape;236;g27ec462c9da_0_109"/>
          <p:cNvSpPr txBox="1"/>
          <p:nvPr/>
        </p:nvSpPr>
        <p:spPr>
          <a:xfrm>
            <a:off x="500100" y="1064176"/>
            <a:ext cx="11191799" cy="6069313"/>
          </a:xfrm>
          <a:prstGeom prst="rect">
            <a:avLst/>
          </a:prstGeom>
          <a:noFill/>
          <a:ln>
            <a:noFill/>
          </a:ln>
        </p:spPr>
        <p:txBody>
          <a:bodyPr spcFirstLastPara="1" wrap="square" lIns="121900" tIns="121900" rIns="121900" bIns="121900" anchor="t" anchorCtr="0">
            <a:spAutoFit/>
          </a:bodyPr>
          <a:lstStyle/>
          <a:p>
            <a:pPr marL="457200" marR="0" lvl="0" indent="-368300" algn="just" rtl="0">
              <a:lnSpc>
                <a:spcPct val="150000"/>
              </a:lnSpc>
              <a:spcBef>
                <a:spcPts val="0"/>
              </a:spcBef>
              <a:spcAft>
                <a:spcPts val="0"/>
              </a:spcAft>
              <a:buClr>
                <a:schemeClr val="dk1"/>
              </a:buClr>
              <a:buSzPts val="2200"/>
              <a:buFont typeface="Calibri"/>
              <a:buAutoNum type="arabicPeriod"/>
            </a:pPr>
            <a:r>
              <a:rPr lang="en-US" sz="2400" dirty="0">
                <a:solidFill>
                  <a:schemeClr val="dk1"/>
                </a:solidFill>
                <a:latin typeface="Calibri"/>
                <a:ea typeface="Calibri"/>
                <a:cs typeface="Calibri"/>
                <a:sym typeface="Calibri"/>
              </a:rPr>
              <a:t>The term </a:t>
            </a:r>
            <a:r>
              <a:rPr lang="en-US" sz="2400" b="1" i="1" dirty="0">
                <a:solidFill>
                  <a:schemeClr val="dk1"/>
                </a:solidFill>
                <a:latin typeface="Calibri"/>
                <a:ea typeface="Calibri"/>
                <a:cs typeface="Calibri"/>
                <a:sym typeface="Calibri"/>
              </a:rPr>
              <a:t>biodiversity</a:t>
            </a:r>
            <a:r>
              <a:rPr lang="en-US" sz="2400" dirty="0">
                <a:solidFill>
                  <a:schemeClr val="dk1"/>
                </a:solidFill>
                <a:latin typeface="Calibri"/>
                <a:ea typeface="Calibri"/>
                <a:cs typeface="Calibri"/>
                <a:sym typeface="Calibri"/>
              </a:rPr>
              <a:t> can mean different things to different people and be measured in multiple different ways.</a:t>
            </a:r>
            <a:endParaRPr sz="2400" dirty="0">
              <a:solidFill>
                <a:schemeClr val="dk1"/>
              </a:solidFill>
              <a:latin typeface="Calibri"/>
              <a:ea typeface="Calibri"/>
              <a:cs typeface="Calibri"/>
              <a:sym typeface="Calibri"/>
            </a:endParaRPr>
          </a:p>
          <a:p>
            <a:pPr marL="914400" marR="0" lvl="1" indent="-368300" algn="just" rtl="0">
              <a:lnSpc>
                <a:spcPct val="150000"/>
              </a:lnSpc>
              <a:spcBef>
                <a:spcPts val="0"/>
              </a:spcBef>
              <a:spcAft>
                <a:spcPts val="0"/>
              </a:spcAft>
              <a:buClr>
                <a:schemeClr val="dk1"/>
              </a:buClr>
              <a:buSzPts val="2200"/>
              <a:buFont typeface="Calibri"/>
              <a:buAutoNum type="alphaLcPeriod"/>
            </a:pPr>
            <a:r>
              <a:rPr lang="en-US" sz="2400" dirty="0">
                <a:solidFill>
                  <a:schemeClr val="dk1"/>
                </a:solidFill>
                <a:latin typeface="Calibri"/>
                <a:ea typeface="Calibri"/>
                <a:cs typeface="Calibri"/>
                <a:sym typeface="Calibri"/>
              </a:rPr>
              <a:t>How do you define biodiversity?</a:t>
            </a:r>
          </a:p>
          <a:p>
            <a:pPr marL="914400" marR="0" lvl="1" indent="-368300" algn="just" rtl="0">
              <a:lnSpc>
                <a:spcPct val="150000"/>
              </a:lnSpc>
              <a:spcBef>
                <a:spcPts val="0"/>
              </a:spcBef>
              <a:spcAft>
                <a:spcPts val="0"/>
              </a:spcAft>
              <a:buClr>
                <a:schemeClr val="dk1"/>
              </a:buClr>
              <a:buSzPts val="2200"/>
              <a:buFont typeface="Calibri"/>
              <a:buAutoNum type="alphaLcPeriod"/>
            </a:pPr>
            <a:r>
              <a:rPr lang="en-US" sz="2400" i="0" u="none" strike="noStrike" cap="none" dirty="0">
                <a:solidFill>
                  <a:schemeClr val="dk1"/>
                </a:solidFill>
                <a:latin typeface="Calibri"/>
                <a:ea typeface="Calibri"/>
                <a:cs typeface="Calibri"/>
                <a:sym typeface="Calibri"/>
              </a:rPr>
              <a:t>What do </a:t>
            </a:r>
            <a:r>
              <a:rPr lang="en-US" sz="2400" dirty="0">
                <a:solidFill>
                  <a:schemeClr val="dk1"/>
                </a:solidFill>
                <a:latin typeface="Calibri"/>
                <a:ea typeface="Calibri"/>
                <a:cs typeface="Calibri"/>
                <a:sym typeface="Calibri"/>
              </a:rPr>
              <a:t>you </a:t>
            </a:r>
            <a:r>
              <a:rPr lang="en-US" sz="2400" i="0" u="none" strike="noStrike" cap="none" dirty="0">
                <a:solidFill>
                  <a:schemeClr val="dk1"/>
                </a:solidFill>
                <a:latin typeface="Calibri"/>
                <a:ea typeface="Calibri"/>
                <a:cs typeface="Calibri"/>
                <a:sym typeface="Calibri"/>
              </a:rPr>
              <a:t>see as the key aspects of biodiversity</a:t>
            </a:r>
            <a:r>
              <a:rPr lang="en-US" sz="2400" dirty="0">
                <a:solidFill>
                  <a:schemeClr val="dk1"/>
                </a:solidFill>
                <a:latin typeface="Calibri"/>
                <a:ea typeface="Calibri"/>
                <a:cs typeface="Calibri"/>
                <a:sym typeface="Calibri"/>
              </a:rPr>
              <a:t>?</a:t>
            </a:r>
          </a:p>
          <a:p>
            <a:pPr marL="457200" marR="0" lvl="0" indent="-368300" algn="just" rtl="0">
              <a:lnSpc>
                <a:spcPct val="150000"/>
              </a:lnSpc>
              <a:spcBef>
                <a:spcPts val="0"/>
              </a:spcBef>
              <a:spcAft>
                <a:spcPts val="0"/>
              </a:spcAft>
              <a:buClr>
                <a:schemeClr val="dk1"/>
              </a:buClr>
              <a:buSzPts val="2200"/>
              <a:buFont typeface="Calibri"/>
              <a:buAutoNum type="arabicPeriod"/>
            </a:pPr>
            <a:r>
              <a:rPr lang="en-US" sz="2400" dirty="0">
                <a:solidFill>
                  <a:schemeClr val="dk1"/>
                </a:solidFill>
                <a:latin typeface="Calibri"/>
                <a:ea typeface="Calibri"/>
                <a:cs typeface="Calibri"/>
                <a:sym typeface="Calibri"/>
              </a:rPr>
              <a:t>What </a:t>
            </a:r>
            <a:r>
              <a:rPr lang="en-US" sz="2400" b="1" i="1" dirty="0">
                <a:solidFill>
                  <a:schemeClr val="dk1"/>
                </a:solidFill>
                <a:latin typeface="Calibri"/>
                <a:ea typeface="Calibri"/>
                <a:cs typeface="Calibri"/>
                <a:sym typeface="Calibri"/>
              </a:rPr>
              <a:t>ecosystem services </a:t>
            </a:r>
            <a:r>
              <a:rPr lang="en-US" sz="2400" dirty="0">
                <a:solidFill>
                  <a:schemeClr val="dk1"/>
                </a:solidFill>
                <a:latin typeface="Calibri"/>
                <a:ea typeface="Calibri"/>
                <a:cs typeface="Calibri"/>
                <a:sym typeface="Calibri"/>
              </a:rPr>
              <a:t>rely on biodiversity in your system?</a:t>
            </a:r>
          </a:p>
          <a:p>
            <a:pPr marL="457200" marR="0" lvl="0" indent="-368300" algn="just" rtl="0">
              <a:lnSpc>
                <a:spcPct val="150000"/>
              </a:lnSpc>
              <a:spcBef>
                <a:spcPts val="0"/>
              </a:spcBef>
              <a:spcAft>
                <a:spcPts val="0"/>
              </a:spcAft>
              <a:buClr>
                <a:schemeClr val="dk1"/>
              </a:buClr>
              <a:buSzPts val="2200"/>
              <a:buFont typeface="Calibri"/>
              <a:buAutoNum type="arabicPeriod"/>
            </a:pPr>
            <a:r>
              <a:rPr lang="en-US" sz="2400" dirty="0">
                <a:solidFill>
                  <a:schemeClr val="dk1"/>
                </a:solidFill>
                <a:latin typeface="Calibri"/>
                <a:ea typeface="Calibri"/>
                <a:cs typeface="Calibri"/>
                <a:sym typeface="Calibri"/>
              </a:rPr>
              <a:t>What </a:t>
            </a:r>
            <a:r>
              <a:rPr lang="en-US" sz="2400" b="1" i="1" dirty="0">
                <a:solidFill>
                  <a:schemeClr val="dk1"/>
                </a:solidFill>
                <a:latin typeface="Calibri"/>
                <a:ea typeface="Calibri"/>
                <a:cs typeface="Calibri"/>
                <a:sym typeface="Calibri"/>
              </a:rPr>
              <a:t>stakeholders</a:t>
            </a:r>
            <a:r>
              <a:rPr lang="en-US" sz="2400" dirty="0">
                <a:solidFill>
                  <a:schemeClr val="dk1"/>
                </a:solidFill>
                <a:latin typeface="Calibri"/>
                <a:ea typeface="Calibri"/>
                <a:cs typeface="Calibri"/>
                <a:sym typeface="Calibri"/>
              </a:rPr>
              <a:t> rely on biodiversity in your system?</a:t>
            </a:r>
            <a:endParaRPr sz="2400" dirty="0">
              <a:solidFill>
                <a:schemeClr val="dk1"/>
              </a:solidFill>
              <a:latin typeface="Calibri"/>
              <a:ea typeface="Calibri"/>
              <a:cs typeface="Calibri"/>
              <a:sym typeface="Calibri"/>
            </a:endParaRPr>
          </a:p>
          <a:p>
            <a:pPr marL="457200" indent="-368300" algn="just">
              <a:lnSpc>
                <a:spcPct val="150000"/>
              </a:lnSpc>
              <a:buClr>
                <a:schemeClr val="dk1"/>
              </a:buClr>
              <a:buSzPts val="2200"/>
              <a:buFont typeface="Calibri"/>
              <a:buAutoNum type="arabicPeriod"/>
            </a:pPr>
            <a:r>
              <a:rPr lang="en-US" sz="2400" dirty="0">
                <a:solidFill>
                  <a:schemeClr val="dk1"/>
                </a:solidFill>
                <a:latin typeface="Calibri"/>
                <a:ea typeface="Calibri"/>
                <a:cs typeface="Calibri"/>
                <a:sym typeface="Calibri"/>
              </a:rPr>
              <a:t>Is biodiversity explicitly considered in </a:t>
            </a:r>
            <a:r>
              <a:rPr lang="en-US" sz="2400" b="1" i="1" dirty="0">
                <a:solidFill>
                  <a:schemeClr val="dk1"/>
                </a:solidFill>
                <a:latin typeface="Calibri"/>
                <a:ea typeface="Calibri"/>
                <a:cs typeface="Calibri"/>
                <a:sym typeface="Calibri"/>
              </a:rPr>
              <a:t>marine resource management</a:t>
            </a:r>
            <a:r>
              <a:rPr lang="en-US" sz="2400" dirty="0">
                <a:solidFill>
                  <a:schemeClr val="dk1"/>
                </a:solidFill>
                <a:latin typeface="Calibri"/>
                <a:ea typeface="Calibri"/>
                <a:cs typeface="Calibri"/>
                <a:sym typeface="Calibri"/>
              </a:rPr>
              <a:t>? If so, in what management approaches or policies?</a:t>
            </a:r>
          </a:p>
          <a:p>
            <a:pPr marL="457200" marR="0" lvl="0" indent="-368300" algn="just" rtl="0">
              <a:lnSpc>
                <a:spcPct val="150000"/>
              </a:lnSpc>
              <a:spcBef>
                <a:spcPts val="0"/>
              </a:spcBef>
              <a:spcAft>
                <a:spcPts val="0"/>
              </a:spcAft>
              <a:buClr>
                <a:schemeClr val="dk1"/>
              </a:buClr>
              <a:buSzPts val="2200"/>
              <a:buFont typeface="Calibri"/>
              <a:buAutoNum type="arabicPeriod"/>
            </a:pPr>
            <a:r>
              <a:rPr lang="en-US" sz="2400" dirty="0">
                <a:solidFill>
                  <a:schemeClr val="dk1"/>
                </a:solidFill>
                <a:latin typeface="Calibri"/>
                <a:ea typeface="Calibri"/>
                <a:cs typeface="Calibri"/>
                <a:sym typeface="Calibri"/>
              </a:rPr>
              <a:t>Are there approaches to managing biodiversity that would improve the delivery of the ecosystem services in this system?</a:t>
            </a:r>
            <a:endParaRPr sz="24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600" b="0" i="0" u="none" strike="noStrike" cap="none" dirty="0">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61459331-8989-C356-A64E-853C2117AF09}"/>
              </a:ext>
            </a:extLst>
          </p:cNvPr>
          <p:cNvSpPr/>
          <p:nvPr/>
        </p:nvSpPr>
        <p:spPr>
          <a:xfrm>
            <a:off x="331394" y="4506686"/>
            <a:ext cx="11691900" cy="2220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D5AA5A9-5759-DF78-5482-CADC9A56650D}"/>
              </a:ext>
            </a:extLst>
          </p:cNvPr>
          <p:cNvSpPr/>
          <p:nvPr/>
        </p:nvSpPr>
        <p:spPr>
          <a:xfrm>
            <a:off x="250049" y="3317881"/>
            <a:ext cx="11691900" cy="31677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1348</Words>
  <Application>Microsoft Office PowerPoint</Application>
  <PresentationFormat>Widescreen</PresentationFormat>
  <Paragraphs>144</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Noto Sans Symbols</vt:lpstr>
      <vt:lpstr>Quattrocento Sans</vt:lpstr>
      <vt:lpstr>Courier New</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to Build a Foundation for Evidence-Based Decisions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Duffy, Emmett</dc:creator>
  <cp:lastModifiedBy>Bailey.Robertory</cp:lastModifiedBy>
  <cp:revision>17</cp:revision>
  <dcterms:created xsi:type="dcterms:W3CDTF">2023-09-13T09:29:18Z</dcterms:created>
  <dcterms:modified xsi:type="dcterms:W3CDTF">2023-09-15T12:32:36Z</dcterms:modified>
</cp:coreProperties>
</file>