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79" r:id="rId5"/>
    <p:sldId id="299" r:id="rId6"/>
    <p:sldId id="325" r:id="rId7"/>
    <p:sldId id="324" r:id="rId8"/>
    <p:sldId id="265" r:id="rId9"/>
    <p:sldId id="297" r:id="rId10"/>
    <p:sldId id="298" r:id="rId11"/>
    <p:sldId id="296" r:id="rId12"/>
    <p:sldId id="326" r:id="rId13"/>
    <p:sldId id="283" r:id="rId14"/>
    <p:sldId id="315" r:id="rId15"/>
    <p:sldId id="301" r:id="rId16"/>
    <p:sldId id="303" r:id="rId17"/>
    <p:sldId id="321" r:id="rId18"/>
    <p:sldId id="319" r:id="rId19"/>
    <p:sldId id="322" r:id="rId20"/>
    <p:sldId id="323" r:id="rId21"/>
    <p:sldId id="318" r:id="rId22"/>
    <p:sldId id="320" r:id="rId23"/>
    <p:sldId id="305" r:id="rId24"/>
    <p:sldId id="286" r:id="rId25"/>
    <p:sldId id="311" r:id="rId26"/>
    <p:sldId id="314" r:id="rId27"/>
    <p:sldId id="306" r:id="rId28"/>
    <p:sldId id="309" r:id="rId29"/>
    <p:sldId id="307" r:id="rId30"/>
    <p:sldId id="310" r:id="rId31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ely" initials="NL" lastIdx="2" clrIdx="0"/>
  <p:cmAuthor id="2" name="Reid" initials="R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F52D-DCDA-4D48-8637-4029D314D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EC3C-264B-4955-8D59-00459320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6141FDA-EA9A-4A32-ABF8-356A2A3537E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FF7FCB8-C8F9-4B02-8EF9-F950B48F0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FE02A-5A92-425A-8A15-FF4F417D734D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8638"/>
            <a:ext cx="3508375" cy="263207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214" y="3335973"/>
            <a:ext cx="6826673" cy="3159176"/>
          </a:xfrm>
        </p:spPr>
        <p:txBody>
          <a:bodyPr/>
          <a:lstStyle/>
          <a:p>
            <a:r>
              <a:rPr lang="en-US" sz="1600"/>
              <a:t>For any particular watershed, the single simulated acre is multiplied by the number of acres of that land use in the watershed.</a:t>
            </a:r>
          </a:p>
          <a:p>
            <a:endParaRPr lang="en-US" sz="1600"/>
          </a:p>
          <a:p>
            <a:r>
              <a:rPr lang="en-US" sz="1600"/>
              <a:t>The different types of land uses are added together to get the total load to the stream.</a:t>
            </a:r>
          </a:p>
          <a:p>
            <a:endParaRPr lang="en-US" sz="1600"/>
          </a:p>
          <a:p>
            <a:r>
              <a:rPr lang="en-US" sz="1600"/>
              <a:t>The stream then has some scour and deposition depending on the velocity of the water</a:t>
            </a:r>
          </a:p>
        </p:txBody>
      </p:sp>
    </p:spTree>
    <p:extLst>
      <p:ext uri="{BB962C8B-B14F-4D97-AF65-F5344CB8AC3E}">
        <p14:creationId xmlns:p14="http://schemas.microsoft.com/office/powerpoint/2010/main" val="354569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49A-D4E6-4440-8B4D-9BC9E3164581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2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C812-A1CF-436A-9076-3B981CED21FE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5CB-0B55-4811-8DC9-6B7F514675BF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3AE0-AEF4-4FBF-AE32-25DAFDBA497B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DCD3-4011-428D-A6CF-AF5D9F7AD1DC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7B54-A608-475D-9D96-0739DB5EC9DF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106-BCFD-42EA-B9E1-D82F8210D340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5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FB7-A23A-4177-9F03-BB53B758D1A5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0382-783D-43EF-8DCC-880121EF9B62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2028-5C6B-4E2D-9AD6-4424087A1753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4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1C5-4F72-4C19-B935-CD5A96367C32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145E-E201-41C1-B9C2-A09CA15A7F92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EB0D-021F-413D-A6F6-D202F9B0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Urbanized Stream Source Ratio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600" i="1" dirty="0" smtClean="0"/>
              <a:t>October 20, 2015</a:t>
            </a:r>
          </a:p>
          <a:p>
            <a:pPr>
              <a:spcBef>
                <a:spcPts val="0"/>
              </a:spcBef>
            </a:pPr>
            <a:r>
              <a:rPr lang="en-US" sz="2600" i="1" dirty="0" smtClean="0"/>
              <a:t>Urban Stormwater Workgroup</a:t>
            </a:r>
          </a:p>
          <a:p>
            <a:pPr>
              <a:spcBef>
                <a:spcPts val="0"/>
              </a:spcBef>
            </a:pPr>
            <a:r>
              <a:rPr lang="en-US" sz="2600" i="1" dirty="0" smtClean="0"/>
              <a:t>Reid Christianson, PE, PhD</a:t>
            </a:r>
          </a:p>
          <a:p>
            <a:pPr>
              <a:spcBef>
                <a:spcPts val="0"/>
              </a:spcBef>
            </a:pPr>
            <a:r>
              <a:rPr lang="en-US" sz="2600" i="1" dirty="0" smtClean="0"/>
              <a:t>Neely Law, PhD</a:t>
            </a:r>
          </a:p>
          <a:p>
            <a:pPr>
              <a:spcBef>
                <a:spcPts val="0"/>
              </a:spcBef>
            </a:pPr>
            <a:r>
              <a:rPr lang="en-US" sz="2600" i="1" dirty="0" smtClean="0"/>
              <a:t>Bill Stack, PE</a:t>
            </a:r>
            <a:endParaRPr lang="en-US" sz="2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62" y="4142507"/>
            <a:ext cx="1641340" cy="1266448"/>
          </a:xfrm>
          <a:prstGeom prst="rect">
            <a:avLst/>
          </a:prstGeom>
        </p:spPr>
      </p:pic>
      <p:pic>
        <p:nvPicPr>
          <p:cNvPr id="5" name="Picture 2" descr="transattempt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50327"/>
            <a:ext cx="173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Mass Balance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𝑊𝑎𝑡𝑒𝑟𝑠h𝑒𝑑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𝑠𝑒𝑑𝑖𝑚𝑒𝑛𝑡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US" sz="2400" i="1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𝑈𝑝𝑙𝑎𝑛𝑑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𝑐𝑜𝑛𝑡𝑟𝑖𝑏𝑢𝑡𝑖𝑜𝑛</m:t>
                    </m:r>
                    <m:r>
                      <a:rPr lang="en-US" sz="2400" i="1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𝐼𝑛𝑠𝑡𝑟𝑒𝑎𝑚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567833"/>
                        </a:solidFill>
                        <a:latin typeface="Cambria Math" panose="02040503050406030204" pitchFamily="18" charset="0"/>
                      </a:rPr>
                      <m:t>𝑐𝑜𝑛𝑡𝑟𝑖𝑏𝑢𝑡𝑖𝑜𝑛</m:t>
                    </m:r>
                  </m:oMath>
                </a14:m>
                <a:endParaRPr lang="en-US" sz="2400" b="0" i="1" dirty="0" smtClean="0">
                  <a:solidFill>
                    <a:srgbClr val="567833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𝐼𝑛𝑠</m:t>
                      </m:r>
                      <m:r>
                        <a:rPr lang="en-US" sz="24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𝑡𝑟𝑒𝑎𝑚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  <m:r>
                        <a:rPr lang="en-US" sz="24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𝑊𝑎𝑡𝑒𝑟𝑠h𝑒𝑑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𝑠𝑒𝑑𝑖𝑚𝑒𝑛𝑡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sz="24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𝑈𝑝𝑙𝑎𝑛𝑑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Watershed</a:t>
                </a:r>
              </a:p>
              <a:p>
                <a:pPr lvl="1"/>
                <a:r>
                  <a:rPr lang="en-US" sz="2000" dirty="0" smtClean="0"/>
                  <a:t>Flow-Load </a:t>
                </a:r>
                <a:r>
                  <a:rPr lang="en-US" sz="2000" dirty="0"/>
                  <a:t>relations for watershed as a whole</a:t>
                </a:r>
              </a:p>
              <a:p>
                <a:pPr lvl="1"/>
                <a:r>
                  <a:rPr lang="en-US" sz="2000" dirty="0" smtClean="0"/>
                  <a:t>Use CBWM </a:t>
                </a:r>
                <a:r>
                  <a:rPr lang="en-US" sz="2000" dirty="0"/>
                  <a:t>hourly flow </a:t>
                </a:r>
                <a:r>
                  <a:rPr lang="en-US" sz="2000" dirty="0" smtClean="0"/>
                  <a:t>as proxy </a:t>
                </a:r>
                <a:r>
                  <a:rPr lang="en-US" sz="2000" dirty="0"/>
                  <a:t>for monitored </a:t>
                </a:r>
                <a:r>
                  <a:rPr lang="en-US" sz="2000" dirty="0" smtClean="0"/>
                  <a:t>flow</a:t>
                </a:r>
              </a:p>
              <a:p>
                <a:r>
                  <a:rPr lang="en-US" sz="2400" dirty="0" smtClean="0"/>
                  <a:t>Upland</a:t>
                </a:r>
              </a:p>
              <a:p>
                <a:pPr lvl="1"/>
                <a:r>
                  <a:rPr lang="en-US" sz="2000" dirty="0" smtClean="0"/>
                  <a:t>Mean </a:t>
                </a:r>
                <a:r>
                  <a:rPr lang="en-US" sz="2000" dirty="0"/>
                  <a:t>upland </a:t>
                </a:r>
                <a:r>
                  <a:rPr lang="en-US" sz="2000" dirty="0" smtClean="0"/>
                  <a:t>sediment concentration</a:t>
                </a:r>
              </a:p>
              <a:p>
                <a:pPr lvl="1"/>
                <a:r>
                  <a:rPr lang="en-US" sz="1800" dirty="0" smtClean="0"/>
                  <a:t>County specific, from National </a:t>
                </a:r>
                <a:r>
                  <a:rPr lang="en-US" sz="1800" dirty="0" err="1" smtClean="0"/>
                  <a:t>Stormwater</a:t>
                </a:r>
                <a:r>
                  <a:rPr lang="en-US" sz="1800" dirty="0" smtClean="0"/>
                  <a:t> Quality Database, where available</a:t>
                </a:r>
                <a:endParaRPr lang="en-US" sz="240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40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SSR estimated as a </a:t>
            </a:r>
            <a:r>
              <a:rPr lang="en-US" sz="2400" dirty="0" smtClean="0"/>
              <a:t>result</a:t>
            </a:r>
          </a:p>
          <a:p>
            <a:pPr lvl="1"/>
            <a:r>
              <a:rPr lang="en-US" sz="2000" dirty="0" smtClean="0"/>
              <a:t>Monitoring data from small urban watersheds</a:t>
            </a:r>
          </a:p>
          <a:p>
            <a:pPr lvl="1"/>
            <a:r>
              <a:rPr lang="en-US" sz="2000" dirty="0" smtClean="0"/>
              <a:t>Event Mean Concentration from NSQD</a:t>
            </a:r>
            <a:endParaRPr lang="en-US" sz="2000" dirty="0"/>
          </a:p>
          <a:p>
            <a:r>
              <a:rPr lang="en-US" sz="2400" dirty="0"/>
              <a:t>Relate drainage area characteristics to </a:t>
            </a:r>
            <a:r>
              <a:rPr lang="en-US" sz="2400" dirty="0" smtClean="0"/>
              <a:t>SSR</a:t>
            </a:r>
          </a:p>
          <a:p>
            <a:pPr lvl="1"/>
            <a:r>
              <a:rPr lang="en-US" sz="2000" dirty="0" smtClean="0"/>
              <a:t>E.g. Impervious &amp; Soil type</a:t>
            </a:r>
            <a:endParaRPr lang="en-US" sz="2000" dirty="0"/>
          </a:p>
          <a:p>
            <a:r>
              <a:rPr lang="en-US" sz="2400" dirty="0"/>
              <a:t>Final predictive regression based on 6 </a:t>
            </a:r>
            <a:r>
              <a:rPr lang="en-US" sz="2400" dirty="0" smtClean="0"/>
              <a:t>watersheds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Characteristics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38541"/>
              </p:ext>
            </p:extLst>
          </p:nvPr>
        </p:nvGraphicFramePr>
        <p:xfrm>
          <a:off x="453327" y="1813393"/>
          <a:ext cx="8002516" cy="3338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81"/>
                <a:gridCol w="1030100"/>
                <a:gridCol w="1291472"/>
                <a:gridCol w="1084082"/>
                <a:gridCol w="1187777"/>
                <a:gridCol w="1451728"/>
                <a:gridCol w="1046376"/>
              </a:tblGrid>
              <a:tr h="392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Watershed Name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Drainage Area (sq. mi.)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Impervious Cover (fraction)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Forest Cover (fraction)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Fraction HSG C/D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Riparian Length Fraction of stream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SSR (Estimated)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</a:tr>
              <a:tr h="26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 err="1">
                          <a:effectLst/>
                        </a:rPr>
                        <a:t>Breewood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0.729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</a:tr>
              <a:tr h="52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Moores Run @ Radecke Ave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0.750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</a:tr>
              <a:tr h="395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Stony Run @ Linkwood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0.438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</a:tr>
              <a:tr h="659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West Branch Herring Run @ Idlewylde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0.449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0.319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</a:tr>
              <a:tr h="26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Scott's Level - 01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0.767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</a:tr>
              <a:tr h="26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Powder Mill Run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98" marR="59398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22366"/>
            <a:ext cx="7886700" cy="1325563"/>
          </a:xfrm>
        </p:spPr>
        <p:txBody>
          <a:bodyPr/>
          <a:lstStyle/>
          <a:p>
            <a:r>
              <a:rPr lang="en-US" dirty="0" smtClean="0"/>
              <a:t>Flow-Load Relation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8" y="1347913"/>
            <a:ext cx="8308678" cy="49834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44677" y="2172677"/>
            <a:ext cx="1141046" cy="328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670" y="1825625"/>
                <a:ext cx="4572000" cy="6648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𝑊𝑎𝑡𝑒𝑟𝑠h𝑒𝑑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𝑛𝑑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𝐹𝑙𝑜𝑤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70" y="1825625"/>
                <a:ext cx="4572000" cy="6648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1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22366"/>
            <a:ext cx="7886700" cy="1325563"/>
          </a:xfrm>
        </p:spPr>
        <p:txBody>
          <a:bodyPr/>
          <a:lstStyle/>
          <a:p>
            <a:r>
              <a:rPr lang="en-US" dirty="0" smtClean="0"/>
              <a:t>Flow-Load Relation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8" y="1347913"/>
            <a:ext cx="8308678" cy="49834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44677" y="2172677"/>
            <a:ext cx="1141046" cy="328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670" y="1825625"/>
                <a:ext cx="4572000" cy="6648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𝑊𝑎𝑡𝑒𝑟𝑠h𝑒𝑑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𝑛𝑑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𝐹𝑙𝑜𝑤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70" y="1825625"/>
                <a:ext cx="4572000" cy="6648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8297" y="6203991"/>
                <a:ext cx="6818353" cy="640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𝑾𝒂𝒕𝒆𝒓𝒔𝒉𝒆𝒅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𝒔𝒆𝒅𝒊𝒎𝒆𝒏𝒕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𝒍𝒐𝒂𝒅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𝑈𝑝𝑙𝑎𝑛𝑑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𝐼𝑛𝑠𝑡𝑟𝑒𝑎𝑚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</m:oMath>
                  </m:oMathPara>
                </a14:m>
                <a:r>
                  <a:rPr lang="en-US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7" y="6203991"/>
                <a:ext cx="6818353" cy="640047"/>
              </a:xfrm>
              <a:prstGeom prst="rect">
                <a:avLst/>
              </a:prstGeom>
              <a:blipFill rotWithShape="0">
                <a:blip r:embed="rId4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026421" y="2379058"/>
            <a:ext cx="445062" cy="3884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Estimation Example - Watershed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Flow-load relation used to estimate total </a:t>
            </a:r>
            <a:r>
              <a:rPr lang="en-US" sz="2000" b="1" dirty="0" smtClean="0"/>
              <a:t>watershed load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73581"/>
          <a:stretch/>
        </p:blipFill>
        <p:spPr>
          <a:xfrm>
            <a:off x="1814429" y="2346689"/>
            <a:ext cx="4188938" cy="275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9721" y="3014161"/>
                <a:ext cx="6818353" cy="640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𝑾𝒂𝒕𝒆𝒓𝒔𝒉𝒆𝒅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𝒔𝒆𝒅𝒊𝒎𝒆𝒏𝒕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𝒍𝒐𝒂𝒅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𝑈𝑝𝑙𝑎𝑛𝑑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𝐼𝑛𝑠𝑡𝑟𝑒𝑎𝑚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</m:oMath>
                  </m:oMathPara>
                </a14:m>
                <a:r>
                  <a:rPr lang="en-US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1" y="3014161"/>
                <a:ext cx="6818353" cy="640047"/>
              </a:xfrm>
              <a:prstGeom prst="rect">
                <a:avLst/>
              </a:prstGeom>
              <a:blipFill rotWithShape="0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Estimation Example - Upland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 smtClean="0"/>
                  <a:t>Event Mean Concentration for county from NSQD represents </a:t>
                </a:r>
                <a:r>
                  <a:rPr lang="en-US" sz="2000" b="1" dirty="0" smtClean="0"/>
                  <a:t>upland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𝑂𝑢𝑡𝑓𝑎𝑙𝑙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𝑢𝑝𝑙𝑎𝑛𝑑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 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𝐸𝑀𝐶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𝑆𝑡𝑜𝑟𝑚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𝐹𝑙𝑜𝑤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12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16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9" y="2568669"/>
            <a:ext cx="3107870" cy="4001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7333" y="3083556"/>
                <a:ext cx="6087534" cy="856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𝑊𝑎𝑡𝑒𝑟𝑠h𝑒𝑑</m:t>
                      </m:r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𝑠𝑒𝑑𝑖𝑚𝑒𝑛𝑡</m:t>
                      </m:r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𝑼𝒑𝒍𝒂𝒏𝒅</m:t>
                      </m:r>
                      <m:r>
                        <a:rPr lang="en-US" sz="1600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𝒄𝒐𝒏𝒕𝒓𝒊𝒃𝒖𝒕𝒊𝒐𝒏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𝐼𝑛𝑠𝑡𝑟𝑒𝑎𝑚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</m:oMath>
                  </m:oMathPara>
                </a14:m>
                <a:r>
                  <a:rPr lang="en-US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33" y="3083556"/>
                <a:ext cx="6087534" cy="8561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3719" b="49085"/>
          <a:stretch/>
        </p:blipFill>
        <p:spPr>
          <a:xfrm>
            <a:off x="3957568" y="3902015"/>
            <a:ext cx="4188938" cy="2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Estimation Example - Upland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 smtClean="0"/>
                  <a:t>Event Mean Concentration for county from NSQD represents </a:t>
                </a:r>
                <a:r>
                  <a:rPr lang="en-US" sz="2000" b="1" dirty="0" smtClean="0"/>
                  <a:t>upland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𝑂𝑢𝑡𝑓𝑎𝑙𝑙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𝑢𝑝𝑙𝑎𝑛𝑑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 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𝐸𝑀𝐶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𝑆𝑡𝑜𝑟𝑚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𝐹𝑙𝑜𝑤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12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5" y="2537401"/>
            <a:ext cx="3107870" cy="4001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19240" y="3083556"/>
                <a:ext cx="6818353" cy="82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𝑊𝑎𝑡𝑒𝑟𝑠h𝑒𝑑</m:t>
                      </m:r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𝑠𝑒𝑑𝑖𝑚𝑒𝑛𝑡</m:t>
                      </m:r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𝑼𝒑𝒍𝒂𝒏𝒅</m:t>
                      </m:r>
                      <m:r>
                        <a:rPr lang="en-US" sz="1600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𝒄𝒐𝒏𝒕𝒓𝒊𝒃𝒖𝒕𝒊𝒐𝒏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𝐼𝑛𝑠𝑡𝑟𝑒𝑎𝑚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</m:oMath>
                  </m:oMathPara>
                </a14:m>
                <a:r>
                  <a:rPr lang="en-US" sz="1600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1600" i="1" dirty="0">
                    <a:solidFill>
                      <a:srgbClr val="567833"/>
                    </a:solidFill>
                    <a:latin typeface="Cambria Math" panose="02040503050406030204" pitchFamily="18" charset="0"/>
                  </a:rPr>
                </a:br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40" y="3083556"/>
                <a:ext cx="6818353" cy="8253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3719" b="49085"/>
          <a:stretch/>
        </p:blipFill>
        <p:spPr>
          <a:xfrm>
            <a:off x="3957568" y="3902015"/>
            <a:ext cx="4188938" cy="28322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21892"/>
              </p:ext>
            </p:extLst>
          </p:nvPr>
        </p:nvGraphicFramePr>
        <p:xfrm>
          <a:off x="4159737" y="4643438"/>
          <a:ext cx="37846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0703"/>
                <a:gridCol w="143389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Watershed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Upland TSS EMC (mg/l)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Breewood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Moored Run @ Radecke Ave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Stony Run @ Linkwood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 Branch Herring Run @ Idlewylde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Scott's Level - 01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Powder Mill Run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7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Estimation Example - Instream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25715"/>
          <a:stretch/>
        </p:blipFill>
        <p:spPr>
          <a:xfrm>
            <a:off x="2269012" y="3377605"/>
            <a:ext cx="4188938" cy="773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8649" y="2021065"/>
                <a:ext cx="6771217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𝑰𝒏𝒔𝒕𝒓𝒆𝒂𝒎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𝒄𝒐𝒏𝒕𝒓𝒊𝒃𝒖𝒕𝒊𝒐𝒏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𝑊𝑎𝑡𝑒𝑟𝑠h𝑒𝑑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𝑠𝑒𝑑𝑖𝑚𝑒𝑛𝑡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𝑈𝑝𝑙𝑎𝑛𝑑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2021065"/>
                <a:ext cx="6771217" cy="639983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57950" y="3329053"/>
            <a:ext cx="136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(Watershed)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6602" y="3821317"/>
            <a:ext cx="136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(Instream)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Estimation Example - Instream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19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1" b="-704"/>
          <a:stretch/>
        </p:blipFill>
        <p:spPr>
          <a:xfrm>
            <a:off x="2269012" y="3377605"/>
            <a:ext cx="4188938" cy="1048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8649" y="2021065"/>
                <a:ext cx="6695017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𝑰𝒏𝒔𝒕𝒓𝒆𝒂𝒎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𝒄𝒐𝒏𝒕𝒓𝒊𝒃𝒖𝒕𝒊𝒐𝒏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𝑊𝑎𝑡𝑒𝑟𝑠h𝑒𝑑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𝑠𝑒𝑑𝑖𝑚𝑒𝑛𝑡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𝑈𝑝𝑙𝑎𝑛𝑑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𝑐𝑜𝑛𝑡𝑟𝑖𝑏𝑢𝑡𝑖𝑜𝑛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2021065"/>
                <a:ext cx="6695017" cy="639983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57950" y="3329053"/>
            <a:ext cx="136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(Watershed)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6602" y="3821317"/>
            <a:ext cx="136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(Instream)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Need identified to better represent headwater streams in the Phase 6 Bay Watershed Model</a:t>
            </a:r>
          </a:p>
          <a:p>
            <a:pPr lvl="1"/>
            <a:r>
              <a:rPr lang="en-US" dirty="0" smtClean="0"/>
              <a:t>Peculiarities of Perviousness STAC workshop (Nov. 2013)</a:t>
            </a:r>
          </a:p>
          <a:p>
            <a:pPr lvl="2"/>
            <a:r>
              <a:rPr lang="en-US" dirty="0" smtClean="0"/>
              <a:t>Called for consideration of stream corridor as a separate land use</a:t>
            </a:r>
          </a:p>
          <a:p>
            <a:r>
              <a:rPr lang="en-US" sz="3200" dirty="0" smtClean="0"/>
              <a:t>Focus on urban watersheds below 60 square miles (0 to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order)</a:t>
            </a:r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68800" y="1002398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MS4 Report for 2011 	= 480,183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Annual Average (flow-load) 	= 480,195 </a:t>
            </a:r>
            <a:r>
              <a:rPr lang="en-US" dirty="0" err="1" smtClean="0"/>
              <a:t>lbs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98502"/>
            <a:ext cx="7886700" cy="47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51" y="2793609"/>
            <a:ext cx="6252553" cy="3758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– Simplified Predictive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𝑆𝑆𝑅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=1.4085∗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𝐼𝑚𝑝𝑒𝑟𝑣𝑖𝑜𝑢𝑠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𝐶𝑜𝑣𝑒𝑟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𝑓𝑟𝑎𝑐𝑡𝑖𝑜𝑛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5341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𝐻𝑆𝐺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𝑓𝑟𝑎𝑐𝑡𝑖𝑜𝑛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)−0.</m:t>
                    </m:r>
                  </m:oMath>
                </a14:m>
                <a:r>
                  <a:rPr lang="en-US" sz="2000" dirty="0" smtClean="0"/>
                  <a:t>2828</a:t>
                </a:r>
              </a:p>
            </p:txBody>
          </p:sp>
        </mc:Choice>
        <mc:Fallback xmlns="">
          <p:sp>
            <p:nvSpPr>
              <p:cNvPr id="12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851" y="2793609"/>
            <a:ext cx="217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Watersheds with 25% impervious or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72" y="2798064"/>
            <a:ext cx="6252553" cy="3758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– Simplified Predictive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𝑆𝑆𝑅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=1.4085∗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𝐼𝑚𝑝𝑒𝑟𝑣𝑖𝑜𝑢𝑠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𝐶𝑜𝑣𝑒𝑟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𝑓𝑟𝑎𝑐𝑡𝑖𝑜𝑛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5341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𝐻𝑆𝐺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𝑓𝑟𝑎𝑐𝑡𝑖𝑜𝑛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)−0.</m:t>
                    </m:r>
                  </m:oMath>
                </a14:m>
                <a:r>
                  <a:rPr lang="en-US" sz="2000" dirty="0" smtClean="0"/>
                  <a:t>2828</a:t>
                </a:r>
              </a:p>
            </p:txBody>
          </p:sp>
        </mc:Choice>
        <mc:Fallback xmlns="">
          <p:sp>
            <p:nvSpPr>
              <p:cNvPr id="12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6360" y="5406463"/>
            <a:ext cx="328248" cy="312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24608" y="5243158"/>
            <a:ext cx="35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Trib. to Big Spring Run ~ 1.05 sq. mi. @17.6% Imp. &amp; 27% HSG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72" y="2798064"/>
            <a:ext cx="6252553" cy="3758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– Simplified Predictive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𝑆𝑆𝑅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=1.4085∗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𝐼𝑚𝑝𝑒𝑟𝑣𝑖𝑜𝑢𝑠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𝐶𝑜𝑣𝑒𝑟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𝑓𝑟𝑎𝑐𝑡𝑖𝑜𝑛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5341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𝐻𝑆𝐺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𝑓𝑟𝑎𝑐𝑡𝑖𝑜𝑛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)−0.</m:t>
                    </m:r>
                  </m:oMath>
                </a14:m>
                <a:r>
                  <a:rPr lang="en-US" sz="2000" dirty="0" smtClean="0"/>
                  <a:t>2828</a:t>
                </a:r>
              </a:p>
            </p:txBody>
          </p:sp>
        </mc:Choice>
        <mc:Fallback xmlns="">
          <p:sp>
            <p:nvSpPr>
              <p:cNvPr id="12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12800" y="5133083"/>
            <a:ext cx="328248" cy="312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93913" y="5111183"/>
            <a:ext cx="35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Allen Creek ~ 27.27 sq. mi. </a:t>
            </a:r>
            <a:br>
              <a:rPr lang="en-US" dirty="0" smtClean="0"/>
            </a:br>
            <a:r>
              <a:rPr lang="en-US" dirty="0" smtClean="0"/>
              <a:t>@13.7% Imp. &amp; 64% HSG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6 Implementation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RUSLE </a:t>
            </a:r>
            <a:r>
              <a:rPr lang="en-US" sz="2400" dirty="0"/>
              <a:t>based on work by USGS and </a:t>
            </a:r>
            <a:r>
              <a:rPr lang="en-US" sz="2400" dirty="0" smtClean="0"/>
              <a:t>Tetra-Tech represents upland load</a:t>
            </a:r>
          </a:p>
          <a:p>
            <a:pPr lvl="1"/>
            <a:r>
              <a:rPr lang="en-US" sz="2000" dirty="0" smtClean="0"/>
              <a:t>Impervious </a:t>
            </a:r>
            <a:r>
              <a:rPr lang="en-US" sz="2000" dirty="0"/>
              <a:t>cover would contribute no </a:t>
            </a:r>
            <a:r>
              <a:rPr lang="en-US" sz="2000" dirty="0" smtClean="0"/>
              <a:t>sediment</a:t>
            </a:r>
          </a:p>
          <a:p>
            <a:pPr lvl="1"/>
            <a:r>
              <a:rPr lang="en-US" sz="2000" dirty="0" smtClean="0"/>
              <a:t>Apply </a:t>
            </a:r>
            <a:r>
              <a:rPr lang="en-US" sz="2000" dirty="0"/>
              <a:t>the predicted SSR and “back-calculate” </a:t>
            </a:r>
            <a:r>
              <a:rPr lang="en-US" sz="2000" dirty="0" smtClean="0"/>
              <a:t>sediment </a:t>
            </a:r>
            <a:r>
              <a:rPr lang="en-US" sz="2000" dirty="0"/>
              <a:t>from </a:t>
            </a:r>
            <a:r>
              <a:rPr lang="en-US" sz="2000" dirty="0" smtClean="0"/>
              <a:t>stream</a:t>
            </a:r>
            <a:endParaRPr lang="en-US" sz="1800" dirty="0"/>
          </a:p>
          <a:p>
            <a:pPr lvl="0"/>
            <a:r>
              <a:rPr lang="en-US" sz="2400" dirty="0" smtClean="0"/>
              <a:t>Sediment EMCs</a:t>
            </a:r>
          </a:p>
          <a:p>
            <a:pPr lvl="1"/>
            <a:r>
              <a:rPr lang="en-US" sz="1800" dirty="0"/>
              <a:t>Upland loads calculated on-the-fly with modeled flow</a:t>
            </a:r>
          </a:p>
          <a:p>
            <a:pPr lvl="2"/>
            <a:r>
              <a:rPr lang="en-US" sz="1400" dirty="0" smtClean="0"/>
              <a:t>Tetra </a:t>
            </a:r>
            <a:r>
              <a:rPr lang="en-US" sz="1400" dirty="0"/>
              <a:t>Tech NSQD and Literature </a:t>
            </a:r>
            <a:r>
              <a:rPr lang="en-US" sz="1400" dirty="0" smtClean="0"/>
              <a:t>EMC (140.44 mg/l)</a:t>
            </a:r>
          </a:p>
          <a:p>
            <a:pPr lvl="2"/>
            <a:r>
              <a:rPr lang="en-US" sz="1400" dirty="0" smtClean="0"/>
              <a:t>CWP </a:t>
            </a:r>
            <a:r>
              <a:rPr lang="en-US" sz="1400" dirty="0"/>
              <a:t>Maryland MS4 analysis </a:t>
            </a:r>
            <a:r>
              <a:rPr lang="en-US" sz="1400" dirty="0" smtClean="0"/>
              <a:t>EMC (92.21 mg/l)</a:t>
            </a:r>
          </a:p>
          <a:p>
            <a:pPr lvl="2"/>
            <a:r>
              <a:rPr lang="en-US" sz="1400" dirty="0" smtClean="0"/>
              <a:t>NSQD </a:t>
            </a:r>
            <a:r>
              <a:rPr lang="en-US" sz="1400" dirty="0"/>
              <a:t>Bay States average (CWP, 2014</a:t>
            </a:r>
            <a:r>
              <a:rPr lang="en-US" sz="1400" dirty="0" smtClean="0"/>
              <a:t>) EMC </a:t>
            </a:r>
            <a:r>
              <a:rPr lang="en-US" sz="1400" dirty="0"/>
              <a:t>(72.77 mg/l)</a:t>
            </a:r>
          </a:p>
          <a:p>
            <a:pPr lvl="1"/>
            <a:r>
              <a:rPr lang="en-US" sz="2000" dirty="0" smtClean="0"/>
              <a:t>Apply </a:t>
            </a:r>
            <a:r>
              <a:rPr lang="en-US" sz="2000" dirty="0"/>
              <a:t>the predicted SSR and “back-calculate” sediment from the </a:t>
            </a:r>
            <a:r>
              <a:rPr lang="en-US" sz="2000" dirty="0" smtClean="0"/>
              <a:t>stream</a:t>
            </a:r>
            <a:endParaRPr lang="en-US" sz="1800" dirty="0"/>
          </a:p>
          <a:p>
            <a:pPr lvl="0"/>
            <a:r>
              <a:rPr lang="en-US" sz="2400" dirty="0" smtClean="0"/>
              <a:t>Phase </a:t>
            </a:r>
            <a:r>
              <a:rPr lang="en-US" sz="2400" dirty="0"/>
              <a:t>5.3.2 total </a:t>
            </a:r>
            <a:r>
              <a:rPr lang="en-US" sz="2400" dirty="0" smtClean="0"/>
              <a:t>load (fallback)</a:t>
            </a:r>
          </a:p>
          <a:p>
            <a:pPr lvl="1"/>
            <a:r>
              <a:rPr lang="en-US" sz="2000" dirty="0" smtClean="0"/>
              <a:t>SSR </a:t>
            </a:r>
            <a:r>
              <a:rPr lang="en-US" sz="2000" dirty="0"/>
              <a:t>to parse </a:t>
            </a:r>
            <a:r>
              <a:rPr lang="en-US" sz="2000" dirty="0" smtClean="0"/>
              <a:t>load </a:t>
            </a:r>
            <a:r>
              <a:rPr lang="en-US" sz="2000" dirty="0"/>
              <a:t>into upland and </a:t>
            </a:r>
            <a:r>
              <a:rPr lang="en-US" sz="2000" dirty="0" smtClean="0"/>
              <a:t>stream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Streams (&lt;15% Imp.) - USGS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analysis estimating Stream Parameters</a:t>
            </a:r>
          </a:p>
          <a:p>
            <a:r>
              <a:rPr lang="en-US" dirty="0"/>
              <a:t>Sediment balance based on USGS monitoring data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9877" y="2899913"/>
            <a:ext cx="5424245" cy="3737984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197" y="2899913"/>
            <a:ext cx="5206768" cy="39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sz="1800" dirty="0" smtClean="0"/>
              <a:t>Center </a:t>
            </a:r>
            <a:r>
              <a:rPr lang="en-US" sz="1800" dirty="0"/>
              <a:t>for Watershed Protection. 2013. Technical Memorandum: Sediment Stream Loading Literature </a:t>
            </a:r>
            <a:r>
              <a:rPr lang="en-US" sz="1800" dirty="0" smtClean="0"/>
              <a:t>Review </a:t>
            </a:r>
            <a:r>
              <a:rPr lang="en-US" sz="1800" dirty="0"/>
              <a:t>in Support of Objective 1 of the Sediment Reduction and Stream Corridor Restoration Analysis, </a:t>
            </a:r>
            <a:r>
              <a:rPr lang="en-US" sz="1800" dirty="0" smtClean="0"/>
              <a:t>Evaluation </a:t>
            </a:r>
            <a:r>
              <a:rPr lang="en-US" sz="1800" dirty="0"/>
              <a:t>and Implementation Support to the Chesapeake Bay </a:t>
            </a:r>
            <a:r>
              <a:rPr lang="en-US" sz="1800" dirty="0" smtClean="0"/>
              <a:t>Program </a:t>
            </a:r>
            <a:r>
              <a:rPr lang="en-US" sz="1800" dirty="0"/>
              <a:t>Partnership.</a:t>
            </a:r>
          </a:p>
          <a:p>
            <a:pPr lvl="1"/>
            <a:r>
              <a:rPr lang="en-US" sz="1800" dirty="0" smtClean="0"/>
              <a:t>Center for Watershed Protection. 2014a. Technical Memorandum: Stream </a:t>
            </a:r>
            <a:r>
              <a:rPr lang="en-US" sz="1800" dirty="0"/>
              <a:t>Sediment Studies in Support of Objective 1 of the Sediment Reduction and Stream </a:t>
            </a:r>
            <a:r>
              <a:rPr lang="en-US" sz="1800" dirty="0" smtClean="0"/>
              <a:t>Corridor </a:t>
            </a:r>
            <a:r>
              <a:rPr lang="en-US" sz="1800" dirty="0"/>
              <a:t>Restoration Analysis, Evaluation and Implementation Support to the Chesapeake Bay </a:t>
            </a:r>
            <a:r>
              <a:rPr lang="en-US" sz="1800" dirty="0" smtClean="0"/>
              <a:t>Program Partnership.</a:t>
            </a:r>
            <a:endParaRPr lang="en-US" sz="1800" dirty="0"/>
          </a:p>
          <a:p>
            <a:pPr lvl="1"/>
            <a:r>
              <a:rPr lang="en-US" sz="1800" dirty="0" smtClean="0"/>
              <a:t>Center for Watershed Protection. 2014b. Technical Memorandum</a:t>
            </a:r>
            <a:r>
              <a:rPr lang="en-US" sz="1800" dirty="0"/>
              <a:t>: Analysis of Stream Sediment Monitoring in Support of </a:t>
            </a:r>
            <a:r>
              <a:rPr lang="en-US" sz="1800" dirty="0" smtClean="0"/>
              <a:t>Objective </a:t>
            </a:r>
            <a:r>
              <a:rPr lang="en-US" sz="1800" dirty="0"/>
              <a:t>1 of the </a:t>
            </a:r>
            <a:r>
              <a:rPr lang="en-US" sz="1800" dirty="0" smtClean="0"/>
              <a:t>Sediment </a:t>
            </a:r>
            <a:r>
              <a:rPr lang="en-US" sz="1800" dirty="0"/>
              <a:t>Reduction and Stream Corridor Restoration Analysis, Evaluation </a:t>
            </a:r>
            <a:r>
              <a:rPr lang="en-US" sz="1800" dirty="0" smtClean="0"/>
              <a:t>and </a:t>
            </a:r>
            <a:r>
              <a:rPr lang="en-US" sz="1800" dirty="0"/>
              <a:t>Implementation Support to the Chesapeake Bay Program </a:t>
            </a:r>
            <a:r>
              <a:rPr lang="en-US" sz="1800" dirty="0" smtClean="0"/>
              <a:t>Partnership.</a:t>
            </a:r>
          </a:p>
          <a:p>
            <a:pPr lvl="1"/>
            <a:r>
              <a:rPr lang="en-US" sz="1800" dirty="0" smtClean="0"/>
              <a:t>Center for Watershed Protection. 2015</a:t>
            </a:r>
            <a:r>
              <a:rPr lang="en-US" sz="1800" dirty="0"/>
              <a:t>. </a:t>
            </a:r>
            <a:r>
              <a:rPr lang="en-US" sz="1800" dirty="0" smtClean="0"/>
              <a:t>Technical Memorandum: Analysis </a:t>
            </a:r>
            <a:r>
              <a:rPr lang="en-US" sz="1800" dirty="0"/>
              <a:t>of Stream Sediment Monitoring to create a watershed characteristic regression in Support of Objective 1 of the Sediment Reduction and Stream Corridor Restoration Analysis, Evaluation and Implementation Support to the Chesapeake Bay Program </a:t>
            </a:r>
            <a:r>
              <a:rPr lang="en-US" sz="1800" dirty="0" smtClean="0"/>
              <a:t>Partnership.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SSR for Small Urban Streams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General envelope of potential SSR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23" y="2699861"/>
            <a:ext cx="6252553" cy="375818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899877" y="3993662"/>
            <a:ext cx="1187938" cy="7893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9949" y="4001294"/>
            <a:ext cx="23778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09949" y="4780345"/>
            <a:ext cx="1205559" cy="26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4903" y="1623366"/>
            <a:ext cx="2298700" cy="1593850"/>
            <a:chOff x="232" y="672"/>
            <a:chExt cx="1448" cy="1004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 rot="203582">
              <a:off x="232" y="1213"/>
              <a:ext cx="1214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14970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02" y="672"/>
              <a:ext cx="1078" cy="308"/>
              <a:chOff x="4080" y="3456"/>
              <a:chExt cx="1078" cy="30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080" y="3456"/>
                <a:ext cx="128" cy="236"/>
                <a:chOff x="4080" y="3456"/>
                <a:chExt cx="128" cy="236"/>
              </a:xfrm>
            </p:grpSpPr>
            <p:sp>
              <p:nvSpPr>
                <p:cNvPr id="6150" name="Rectangle 6"/>
                <p:cNvSpPr>
                  <a:spLocks noChangeArrowheads="1"/>
                </p:cNvSpPr>
                <p:nvPr/>
              </p:nvSpPr>
              <p:spPr bwMode="auto">
                <a:xfrm rot="203582">
                  <a:off x="4140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1" name="Oval 7"/>
                <p:cNvSpPr>
                  <a:spLocks noChangeArrowheads="1"/>
                </p:cNvSpPr>
                <p:nvPr/>
              </p:nvSpPr>
              <p:spPr bwMode="auto">
                <a:xfrm>
                  <a:off x="4157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Oval 8"/>
                <p:cNvSpPr>
                  <a:spLocks noChangeArrowheads="1"/>
                </p:cNvSpPr>
                <p:nvPr/>
              </p:nvSpPr>
              <p:spPr bwMode="auto">
                <a:xfrm>
                  <a:off x="4157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" name="Oval 9"/>
                <p:cNvSpPr>
                  <a:spLocks noChangeArrowheads="1"/>
                </p:cNvSpPr>
                <p:nvPr/>
              </p:nvSpPr>
              <p:spPr bwMode="auto">
                <a:xfrm>
                  <a:off x="4157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" name="Oval 10"/>
                <p:cNvSpPr>
                  <a:spLocks noChangeArrowheads="1"/>
                </p:cNvSpPr>
                <p:nvPr/>
              </p:nvSpPr>
              <p:spPr bwMode="auto">
                <a:xfrm>
                  <a:off x="4080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" name="Oval 11"/>
                <p:cNvSpPr>
                  <a:spLocks noChangeArrowheads="1"/>
                </p:cNvSpPr>
                <p:nvPr/>
              </p:nvSpPr>
              <p:spPr bwMode="auto">
                <a:xfrm>
                  <a:off x="4080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208" y="3459"/>
                <a:ext cx="129" cy="236"/>
                <a:chOff x="4208" y="3459"/>
                <a:chExt cx="129" cy="236"/>
              </a:xfrm>
            </p:grpSpPr>
            <p:sp>
              <p:nvSpPr>
                <p:cNvPr id="6157" name="Rectangle 13"/>
                <p:cNvSpPr>
                  <a:spLocks noChangeArrowheads="1"/>
                </p:cNvSpPr>
                <p:nvPr/>
              </p:nvSpPr>
              <p:spPr bwMode="auto">
                <a:xfrm rot="203582">
                  <a:off x="4268" y="3474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" name="Oval 14"/>
                <p:cNvSpPr>
                  <a:spLocks noChangeArrowheads="1"/>
                </p:cNvSpPr>
                <p:nvPr/>
              </p:nvSpPr>
              <p:spPr bwMode="auto">
                <a:xfrm>
                  <a:off x="4285" y="3459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Oval 15"/>
                <p:cNvSpPr>
                  <a:spLocks noChangeArrowheads="1"/>
                </p:cNvSpPr>
                <p:nvPr/>
              </p:nvSpPr>
              <p:spPr bwMode="auto">
                <a:xfrm>
                  <a:off x="4285" y="3507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0" name="Oval 16"/>
                <p:cNvSpPr>
                  <a:spLocks noChangeArrowheads="1"/>
                </p:cNvSpPr>
                <p:nvPr/>
              </p:nvSpPr>
              <p:spPr bwMode="auto">
                <a:xfrm>
                  <a:off x="4285" y="3555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Oval 17"/>
                <p:cNvSpPr>
                  <a:spLocks noChangeArrowheads="1"/>
                </p:cNvSpPr>
                <p:nvPr/>
              </p:nvSpPr>
              <p:spPr bwMode="auto">
                <a:xfrm>
                  <a:off x="4208" y="3483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Oval 18"/>
                <p:cNvSpPr>
                  <a:spLocks noChangeArrowheads="1"/>
                </p:cNvSpPr>
                <p:nvPr/>
              </p:nvSpPr>
              <p:spPr bwMode="auto">
                <a:xfrm>
                  <a:off x="4208" y="3531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4337" y="3456"/>
                <a:ext cx="128" cy="236"/>
                <a:chOff x="4337" y="3456"/>
                <a:chExt cx="128" cy="236"/>
              </a:xfrm>
            </p:grpSpPr>
            <p:sp>
              <p:nvSpPr>
                <p:cNvPr id="6164" name="Rectangle 20"/>
                <p:cNvSpPr>
                  <a:spLocks noChangeArrowheads="1"/>
                </p:cNvSpPr>
                <p:nvPr/>
              </p:nvSpPr>
              <p:spPr bwMode="auto">
                <a:xfrm rot="203582">
                  <a:off x="4397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Oval 21"/>
                <p:cNvSpPr>
                  <a:spLocks noChangeArrowheads="1"/>
                </p:cNvSpPr>
                <p:nvPr/>
              </p:nvSpPr>
              <p:spPr bwMode="auto">
                <a:xfrm>
                  <a:off x="4414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6" name="Oval 22"/>
                <p:cNvSpPr>
                  <a:spLocks noChangeArrowheads="1"/>
                </p:cNvSpPr>
                <p:nvPr/>
              </p:nvSpPr>
              <p:spPr bwMode="auto">
                <a:xfrm>
                  <a:off x="4414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7" name="Oval 23"/>
                <p:cNvSpPr>
                  <a:spLocks noChangeArrowheads="1"/>
                </p:cNvSpPr>
                <p:nvPr/>
              </p:nvSpPr>
              <p:spPr bwMode="auto">
                <a:xfrm>
                  <a:off x="4414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8" name="Oval 24"/>
                <p:cNvSpPr>
                  <a:spLocks noChangeArrowheads="1"/>
                </p:cNvSpPr>
                <p:nvPr/>
              </p:nvSpPr>
              <p:spPr bwMode="auto">
                <a:xfrm>
                  <a:off x="4337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9" name="Oval 25"/>
                <p:cNvSpPr>
                  <a:spLocks noChangeArrowheads="1"/>
                </p:cNvSpPr>
                <p:nvPr/>
              </p:nvSpPr>
              <p:spPr bwMode="auto">
                <a:xfrm>
                  <a:off x="4337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4465" y="3480"/>
                <a:ext cx="128" cy="236"/>
                <a:chOff x="4465" y="3480"/>
                <a:chExt cx="128" cy="236"/>
              </a:xfrm>
            </p:grpSpPr>
            <p:sp>
              <p:nvSpPr>
                <p:cNvPr id="6171" name="Rectangle 27"/>
                <p:cNvSpPr>
                  <a:spLocks noChangeArrowheads="1"/>
                </p:cNvSpPr>
                <p:nvPr/>
              </p:nvSpPr>
              <p:spPr bwMode="auto">
                <a:xfrm rot="203582">
                  <a:off x="4525" y="3495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2" name="Oval 28"/>
                <p:cNvSpPr>
                  <a:spLocks noChangeArrowheads="1"/>
                </p:cNvSpPr>
                <p:nvPr/>
              </p:nvSpPr>
              <p:spPr bwMode="auto">
                <a:xfrm>
                  <a:off x="4542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3" name="Oval 29"/>
                <p:cNvSpPr>
                  <a:spLocks noChangeArrowheads="1"/>
                </p:cNvSpPr>
                <p:nvPr/>
              </p:nvSpPr>
              <p:spPr bwMode="auto">
                <a:xfrm>
                  <a:off x="4542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4" name="Oval 30"/>
                <p:cNvSpPr>
                  <a:spLocks noChangeArrowheads="1"/>
                </p:cNvSpPr>
                <p:nvPr/>
              </p:nvSpPr>
              <p:spPr bwMode="auto">
                <a:xfrm>
                  <a:off x="4542" y="3576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" name="Oval 31"/>
                <p:cNvSpPr>
                  <a:spLocks noChangeArrowheads="1"/>
                </p:cNvSpPr>
                <p:nvPr/>
              </p:nvSpPr>
              <p:spPr bwMode="auto">
                <a:xfrm>
                  <a:off x="4465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Oval 32"/>
                <p:cNvSpPr>
                  <a:spLocks noChangeArrowheads="1"/>
                </p:cNvSpPr>
                <p:nvPr/>
              </p:nvSpPr>
              <p:spPr bwMode="auto">
                <a:xfrm>
                  <a:off x="4465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4593" y="3480"/>
                <a:ext cx="129" cy="236"/>
                <a:chOff x="4593" y="3480"/>
                <a:chExt cx="129" cy="236"/>
              </a:xfrm>
            </p:grpSpPr>
            <p:sp>
              <p:nvSpPr>
                <p:cNvPr id="6178" name="Rectangle 34"/>
                <p:cNvSpPr>
                  <a:spLocks noChangeArrowheads="1"/>
                </p:cNvSpPr>
                <p:nvPr/>
              </p:nvSpPr>
              <p:spPr bwMode="auto">
                <a:xfrm rot="203582">
                  <a:off x="4653" y="3495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9" name="Oval 35"/>
                <p:cNvSpPr>
                  <a:spLocks noChangeArrowheads="1"/>
                </p:cNvSpPr>
                <p:nvPr/>
              </p:nvSpPr>
              <p:spPr bwMode="auto">
                <a:xfrm>
                  <a:off x="4670" y="3480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Oval 36"/>
                <p:cNvSpPr>
                  <a:spLocks noChangeArrowheads="1"/>
                </p:cNvSpPr>
                <p:nvPr/>
              </p:nvSpPr>
              <p:spPr bwMode="auto">
                <a:xfrm>
                  <a:off x="4670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Oval 37"/>
                <p:cNvSpPr>
                  <a:spLocks noChangeArrowheads="1"/>
                </p:cNvSpPr>
                <p:nvPr/>
              </p:nvSpPr>
              <p:spPr bwMode="auto">
                <a:xfrm>
                  <a:off x="4670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2" name="Oval 38"/>
                <p:cNvSpPr>
                  <a:spLocks noChangeArrowheads="1"/>
                </p:cNvSpPr>
                <p:nvPr/>
              </p:nvSpPr>
              <p:spPr bwMode="auto">
                <a:xfrm>
                  <a:off x="4593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Oval 39"/>
                <p:cNvSpPr>
                  <a:spLocks noChangeArrowheads="1"/>
                </p:cNvSpPr>
                <p:nvPr/>
              </p:nvSpPr>
              <p:spPr bwMode="auto">
                <a:xfrm>
                  <a:off x="4593" y="3552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4747" y="3504"/>
                <a:ext cx="129" cy="236"/>
                <a:chOff x="4747" y="3504"/>
                <a:chExt cx="129" cy="236"/>
              </a:xfrm>
            </p:grpSpPr>
            <p:sp>
              <p:nvSpPr>
                <p:cNvPr id="6185" name="Rectangle 41"/>
                <p:cNvSpPr>
                  <a:spLocks noChangeArrowheads="1"/>
                </p:cNvSpPr>
                <p:nvPr/>
              </p:nvSpPr>
              <p:spPr bwMode="auto">
                <a:xfrm rot="203582">
                  <a:off x="4807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6" name="Oval 42"/>
                <p:cNvSpPr>
                  <a:spLocks noChangeArrowheads="1"/>
                </p:cNvSpPr>
                <p:nvPr/>
              </p:nvSpPr>
              <p:spPr bwMode="auto">
                <a:xfrm>
                  <a:off x="4824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7" name="Oval 43"/>
                <p:cNvSpPr>
                  <a:spLocks noChangeArrowheads="1"/>
                </p:cNvSpPr>
                <p:nvPr/>
              </p:nvSpPr>
              <p:spPr bwMode="auto">
                <a:xfrm>
                  <a:off x="4824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8" name="Oval 44"/>
                <p:cNvSpPr>
                  <a:spLocks noChangeArrowheads="1"/>
                </p:cNvSpPr>
                <p:nvPr/>
              </p:nvSpPr>
              <p:spPr bwMode="auto">
                <a:xfrm>
                  <a:off x="4824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9" name="Oval 45"/>
                <p:cNvSpPr>
                  <a:spLocks noChangeArrowheads="1"/>
                </p:cNvSpPr>
                <p:nvPr/>
              </p:nvSpPr>
              <p:spPr bwMode="auto">
                <a:xfrm>
                  <a:off x="4747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0" name="Oval 46"/>
                <p:cNvSpPr>
                  <a:spLocks noChangeArrowheads="1"/>
                </p:cNvSpPr>
                <p:nvPr/>
              </p:nvSpPr>
              <p:spPr bwMode="auto">
                <a:xfrm>
                  <a:off x="4747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4901" y="3504"/>
                <a:ext cx="129" cy="236"/>
                <a:chOff x="4901" y="3504"/>
                <a:chExt cx="129" cy="236"/>
              </a:xfrm>
            </p:grpSpPr>
            <p:sp>
              <p:nvSpPr>
                <p:cNvPr id="6192" name="Rectangle 48"/>
                <p:cNvSpPr>
                  <a:spLocks noChangeArrowheads="1"/>
                </p:cNvSpPr>
                <p:nvPr/>
              </p:nvSpPr>
              <p:spPr bwMode="auto">
                <a:xfrm rot="203582">
                  <a:off x="4961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3" name="Oval 49"/>
                <p:cNvSpPr>
                  <a:spLocks noChangeArrowheads="1"/>
                </p:cNvSpPr>
                <p:nvPr/>
              </p:nvSpPr>
              <p:spPr bwMode="auto">
                <a:xfrm>
                  <a:off x="4978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4" name="Oval 50"/>
                <p:cNvSpPr>
                  <a:spLocks noChangeArrowheads="1"/>
                </p:cNvSpPr>
                <p:nvPr/>
              </p:nvSpPr>
              <p:spPr bwMode="auto">
                <a:xfrm>
                  <a:off x="4978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" name="Oval 51"/>
                <p:cNvSpPr>
                  <a:spLocks noChangeArrowheads="1"/>
                </p:cNvSpPr>
                <p:nvPr/>
              </p:nvSpPr>
              <p:spPr bwMode="auto">
                <a:xfrm>
                  <a:off x="4978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" name="Oval 52"/>
                <p:cNvSpPr>
                  <a:spLocks noChangeArrowheads="1"/>
                </p:cNvSpPr>
                <p:nvPr/>
              </p:nvSpPr>
              <p:spPr bwMode="auto">
                <a:xfrm>
                  <a:off x="4901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" name="Oval 53"/>
                <p:cNvSpPr>
                  <a:spLocks noChangeArrowheads="1"/>
                </p:cNvSpPr>
                <p:nvPr/>
              </p:nvSpPr>
              <p:spPr bwMode="auto">
                <a:xfrm>
                  <a:off x="4901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5030" y="3528"/>
                <a:ext cx="128" cy="236"/>
                <a:chOff x="5030" y="3528"/>
                <a:chExt cx="128" cy="236"/>
              </a:xfrm>
            </p:grpSpPr>
            <p:sp>
              <p:nvSpPr>
                <p:cNvPr id="6199" name="Rectangle 55"/>
                <p:cNvSpPr>
                  <a:spLocks noChangeArrowheads="1"/>
                </p:cNvSpPr>
                <p:nvPr/>
              </p:nvSpPr>
              <p:spPr bwMode="auto">
                <a:xfrm rot="203582">
                  <a:off x="5090" y="3543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0" name="Oval 56"/>
                <p:cNvSpPr>
                  <a:spLocks noChangeArrowheads="1"/>
                </p:cNvSpPr>
                <p:nvPr/>
              </p:nvSpPr>
              <p:spPr bwMode="auto">
                <a:xfrm>
                  <a:off x="5107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1" name="Oval 57"/>
                <p:cNvSpPr>
                  <a:spLocks noChangeArrowheads="1"/>
                </p:cNvSpPr>
                <p:nvPr/>
              </p:nvSpPr>
              <p:spPr bwMode="auto">
                <a:xfrm>
                  <a:off x="5107" y="357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2" name="Oval 58"/>
                <p:cNvSpPr>
                  <a:spLocks noChangeArrowheads="1"/>
                </p:cNvSpPr>
                <p:nvPr/>
              </p:nvSpPr>
              <p:spPr bwMode="auto">
                <a:xfrm>
                  <a:off x="5107" y="3624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3" name="Oval 59"/>
                <p:cNvSpPr>
                  <a:spLocks noChangeArrowheads="1"/>
                </p:cNvSpPr>
                <p:nvPr/>
              </p:nvSpPr>
              <p:spPr bwMode="auto">
                <a:xfrm>
                  <a:off x="5030" y="3552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4" name="Oval 60"/>
                <p:cNvSpPr>
                  <a:spLocks noChangeArrowheads="1"/>
                </p:cNvSpPr>
                <p:nvPr/>
              </p:nvSpPr>
              <p:spPr bwMode="auto">
                <a:xfrm>
                  <a:off x="5030" y="3600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528" y="768"/>
              <a:ext cx="1078" cy="308"/>
              <a:chOff x="4080" y="3456"/>
              <a:chExt cx="1078" cy="308"/>
            </a:xfrm>
          </p:grpSpPr>
          <p:grpSp>
            <p:nvGrpSpPr>
              <p:cNvPr id="13" name="Group 62"/>
              <p:cNvGrpSpPr>
                <a:grpSpLocks/>
              </p:cNvGrpSpPr>
              <p:nvPr/>
            </p:nvGrpSpPr>
            <p:grpSpPr bwMode="auto">
              <a:xfrm>
                <a:off x="4080" y="3456"/>
                <a:ext cx="128" cy="236"/>
                <a:chOff x="4080" y="3456"/>
                <a:chExt cx="128" cy="236"/>
              </a:xfrm>
            </p:grpSpPr>
            <p:sp>
              <p:nvSpPr>
                <p:cNvPr id="6207" name="Rectangle 63"/>
                <p:cNvSpPr>
                  <a:spLocks noChangeArrowheads="1"/>
                </p:cNvSpPr>
                <p:nvPr/>
              </p:nvSpPr>
              <p:spPr bwMode="auto">
                <a:xfrm rot="203582">
                  <a:off x="4140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/>
              </p:nvSpPr>
              <p:spPr bwMode="auto">
                <a:xfrm>
                  <a:off x="4157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/>
              </p:nvSpPr>
              <p:spPr bwMode="auto">
                <a:xfrm>
                  <a:off x="4157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/>
              </p:nvSpPr>
              <p:spPr bwMode="auto">
                <a:xfrm>
                  <a:off x="4157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1" name="Oval 67"/>
                <p:cNvSpPr>
                  <a:spLocks noChangeArrowheads="1"/>
                </p:cNvSpPr>
                <p:nvPr/>
              </p:nvSpPr>
              <p:spPr bwMode="auto">
                <a:xfrm>
                  <a:off x="4080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2" name="Oval 68"/>
                <p:cNvSpPr>
                  <a:spLocks noChangeArrowheads="1"/>
                </p:cNvSpPr>
                <p:nvPr/>
              </p:nvSpPr>
              <p:spPr bwMode="auto">
                <a:xfrm>
                  <a:off x="4080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9"/>
              <p:cNvGrpSpPr>
                <a:grpSpLocks/>
              </p:cNvGrpSpPr>
              <p:nvPr/>
            </p:nvGrpSpPr>
            <p:grpSpPr bwMode="auto">
              <a:xfrm>
                <a:off x="4208" y="3459"/>
                <a:ext cx="129" cy="236"/>
                <a:chOff x="4208" y="3459"/>
                <a:chExt cx="129" cy="236"/>
              </a:xfrm>
            </p:grpSpPr>
            <p:sp>
              <p:nvSpPr>
                <p:cNvPr id="6214" name="Rectangle 70"/>
                <p:cNvSpPr>
                  <a:spLocks noChangeArrowheads="1"/>
                </p:cNvSpPr>
                <p:nvPr/>
              </p:nvSpPr>
              <p:spPr bwMode="auto">
                <a:xfrm rot="203582">
                  <a:off x="4268" y="3474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5" name="Oval 71"/>
                <p:cNvSpPr>
                  <a:spLocks noChangeArrowheads="1"/>
                </p:cNvSpPr>
                <p:nvPr/>
              </p:nvSpPr>
              <p:spPr bwMode="auto">
                <a:xfrm>
                  <a:off x="4285" y="3459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6" name="Oval 72"/>
                <p:cNvSpPr>
                  <a:spLocks noChangeArrowheads="1"/>
                </p:cNvSpPr>
                <p:nvPr/>
              </p:nvSpPr>
              <p:spPr bwMode="auto">
                <a:xfrm>
                  <a:off x="4285" y="3507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7" name="Oval 73"/>
                <p:cNvSpPr>
                  <a:spLocks noChangeArrowheads="1"/>
                </p:cNvSpPr>
                <p:nvPr/>
              </p:nvSpPr>
              <p:spPr bwMode="auto">
                <a:xfrm>
                  <a:off x="4285" y="3555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8" name="Oval 74"/>
                <p:cNvSpPr>
                  <a:spLocks noChangeArrowheads="1"/>
                </p:cNvSpPr>
                <p:nvPr/>
              </p:nvSpPr>
              <p:spPr bwMode="auto">
                <a:xfrm>
                  <a:off x="4208" y="3483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9" name="Oval 75"/>
                <p:cNvSpPr>
                  <a:spLocks noChangeArrowheads="1"/>
                </p:cNvSpPr>
                <p:nvPr/>
              </p:nvSpPr>
              <p:spPr bwMode="auto">
                <a:xfrm>
                  <a:off x="4208" y="3531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6"/>
              <p:cNvGrpSpPr>
                <a:grpSpLocks/>
              </p:cNvGrpSpPr>
              <p:nvPr/>
            </p:nvGrpSpPr>
            <p:grpSpPr bwMode="auto">
              <a:xfrm>
                <a:off x="4337" y="3456"/>
                <a:ext cx="128" cy="236"/>
                <a:chOff x="4337" y="3456"/>
                <a:chExt cx="128" cy="236"/>
              </a:xfrm>
            </p:grpSpPr>
            <p:sp>
              <p:nvSpPr>
                <p:cNvPr id="6221" name="Rectangle 77"/>
                <p:cNvSpPr>
                  <a:spLocks noChangeArrowheads="1"/>
                </p:cNvSpPr>
                <p:nvPr/>
              </p:nvSpPr>
              <p:spPr bwMode="auto">
                <a:xfrm rot="203582">
                  <a:off x="4397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2" name="Oval 78"/>
                <p:cNvSpPr>
                  <a:spLocks noChangeArrowheads="1"/>
                </p:cNvSpPr>
                <p:nvPr/>
              </p:nvSpPr>
              <p:spPr bwMode="auto">
                <a:xfrm>
                  <a:off x="4414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3" name="Oval 79"/>
                <p:cNvSpPr>
                  <a:spLocks noChangeArrowheads="1"/>
                </p:cNvSpPr>
                <p:nvPr/>
              </p:nvSpPr>
              <p:spPr bwMode="auto">
                <a:xfrm>
                  <a:off x="4414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4" name="Oval 80"/>
                <p:cNvSpPr>
                  <a:spLocks noChangeArrowheads="1"/>
                </p:cNvSpPr>
                <p:nvPr/>
              </p:nvSpPr>
              <p:spPr bwMode="auto">
                <a:xfrm>
                  <a:off x="4414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5" name="Oval 81"/>
                <p:cNvSpPr>
                  <a:spLocks noChangeArrowheads="1"/>
                </p:cNvSpPr>
                <p:nvPr/>
              </p:nvSpPr>
              <p:spPr bwMode="auto">
                <a:xfrm>
                  <a:off x="4337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6" name="Oval 82"/>
                <p:cNvSpPr>
                  <a:spLocks noChangeArrowheads="1"/>
                </p:cNvSpPr>
                <p:nvPr/>
              </p:nvSpPr>
              <p:spPr bwMode="auto">
                <a:xfrm>
                  <a:off x="4337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83"/>
              <p:cNvGrpSpPr>
                <a:grpSpLocks/>
              </p:cNvGrpSpPr>
              <p:nvPr/>
            </p:nvGrpSpPr>
            <p:grpSpPr bwMode="auto">
              <a:xfrm>
                <a:off x="4465" y="3480"/>
                <a:ext cx="128" cy="236"/>
                <a:chOff x="4465" y="3480"/>
                <a:chExt cx="128" cy="236"/>
              </a:xfrm>
            </p:grpSpPr>
            <p:sp>
              <p:nvSpPr>
                <p:cNvPr id="6228" name="Rectangle 84"/>
                <p:cNvSpPr>
                  <a:spLocks noChangeArrowheads="1"/>
                </p:cNvSpPr>
                <p:nvPr/>
              </p:nvSpPr>
              <p:spPr bwMode="auto">
                <a:xfrm rot="203582">
                  <a:off x="4525" y="3495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9" name="Oval 85"/>
                <p:cNvSpPr>
                  <a:spLocks noChangeArrowheads="1"/>
                </p:cNvSpPr>
                <p:nvPr/>
              </p:nvSpPr>
              <p:spPr bwMode="auto">
                <a:xfrm>
                  <a:off x="4542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0" name="Oval 86"/>
                <p:cNvSpPr>
                  <a:spLocks noChangeArrowheads="1"/>
                </p:cNvSpPr>
                <p:nvPr/>
              </p:nvSpPr>
              <p:spPr bwMode="auto">
                <a:xfrm>
                  <a:off x="4542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1" name="Oval 87"/>
                <p:cNvSpPr>
                  <a:spLocks noChangeArrowheads="1"/>
                </p:cNvSpPr>
                <p:nvPr/>
              </p:nvSpPr>
              <p:spPr bwMode="auto">
                <a:xfrm>
                  <a:off x="4542" y="3576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2" name="Oval 88"/>
                <p:cNvSpPr>
                  <a:spLocks noChangeArrowheads="1"/>
                </p:cNvSpPr>
                <p:nvPr/>
              </p:nvSpPr>
              <p:spPr bwMode="auto">
                <a:xfrm>
                  <a:off x="4465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3" name="Oval 89"/>
                <p:cNvSpPr>
                  <a:spLocks noChangeArrowheads="1"/>
                </p:cNvSpPr>
                <p:nvPr/>
              </p:nvSpPr>
              <p:spPr bwMode="auto">
                <a:xfrm>
                  <a:off x="4465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4593" y="3480"/>
                <a:ext cx="129" cy="236"/>
                <a:chOff x="4593" y="3480"/>
                <a:chExt cx="129" cy="236"/>
              </a:xfrm>
            </p:grpSpPr>
            <p:sp>
              <p:nvSpPr>
                <p:cNvPr id="6235" name="Rectangle 91"/>
                <p:cNvSpPr>
                  <a:spLocks noChangeArrowheads="1"/>
                </p:cNvSpPr>
                <p:nvPr/>
              </p:nvSpPr>
              <p:spPr bwMode="auto">
                <a:xfrm rot="203582">
                  <a:off x="4653" y="3495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6" name="Oval 92"/>
                <p:cNvSpPr>
                  <a:spLocks noChangeArrowheads="1"/>
                </p:cNvSpPr>
                <p:nvPr/>
              </p:nvSpPr>
              <p:spPr bwMode="auto">
                <a:xfrm>
                  <a:off x="4670" y="3480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7" name="Oval 93"/>
                <p:cNvSpPr>
                  <a:spLocks noChangeArrowheads="1"/>
                </p:cNvSpPr>
                <p:nvPr/>
              </p:nvSpPr>
              <p:spPr bwMode="auto">
                <a:xfrm>
                  <a:off x="4670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8" name="Oval 94"/>
                <p:cNvSpPr>
                  <a:spLocks noChangeArrowheads="1"/>
                </p:cNvSpPr>
                <p:nvPr/>
              </p:nvSpPr>
              <p:spPr bwMode="auto">
                <a:xfrm>
                  <a:off x="4670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9" name="Oval 95"/>
                <p:cNvSpPr>
                  <a:spLocks noChangeArrowheads="1"/>
                </p:cNvSpPr>
                <p:nvPr/>
              </p:nvSpPr>
              <p:spPr bwMode="auto">
                <a:xfrm>
                  <a:off x="4593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0" name="Oval 96"/>
                <p:cNvSpPr>
                  <a:spLocks noChangeArrowheads="1"/>
                </p:cNvSpPr>
                <p:nvPr/>
              </p:nvSpPr>
              <p:spPr bwMode="auto">
                <a:xfrm>
                  <a:off x="4593" y="3552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97"/>
              <p:cNvGrpSpPr>
                <a:grpSpLocks/>
              </p:cNvGrpSpPr>
              <p:nvPr/>
            </p:nvGrpSpPr>
            <p:grpSpPr bwMode="auto">
              <a:xfrm>
                <a:off x="4747" y="3504"/>
                <a:ext cx="129" cy="236"/>
                <a:chOff x="4747" y="3504"/>
                <a:chExt cx="129" cy="236"/>
              </a:xfrm>
            </p:grpSpPr>
            <p:sp>
              <p:nvSpPr>
                <p:cNvPr id="6242" name="Rectangle 98"/>
                <p:cNvSpPr>
                  <a:spLocks noChangeArrowheads="1"/>
                </p:cNvSpPr>
                <p:nvPr/>
              </p:nvSpPr>
              <p:spPr bwMode="auto">
                <a:xfrm rot="203582">
                  <a:off x="4807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3" name="Oval 99"/>
                <p:cNvSpPr>
                  <a:spLocks noChangeArrowheads="1"/>
                </p:cNvSpPr>
                <p:nvPr/>
              </p:nvSpPr>
              <p:spPr bwMode="auto">
                <a:xfrm>
                  <a:off x="4824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4" name="Oval 100"/>
                <p:cNvSpPr>
                  <a:spLocks noChangeArrowheads="1"/>
                </p:cNvSpPr>
                <p:nvPr/>
              </p:nvSpPr>
              <p:spPr bwMode="auto">
                <a:xfrm>
                  <a:off x="4824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5" name="Oval 101"/>
                <p:cNvSpPr>
                  <a:spLocks noChangeArrowheads="1"/>
                </p:cNvSpPr>
                <p:nvPr/>
              </p:nvSpPr>
              <p:spPr bwMode="auto">
                <a:xfrm>
                  <a:off x="4824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6" name="Oval 102"/>
                <p:cNvSpPr>
                  <a:spLocks noChangeArrowheads="1"/>
                </p:cNvSpPr>
                <p:nvPr/>
              </p:nvSpPr>
              <p:spPr bwMode="auto">
                <a:xfrm>
                  <a:off x="4747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7" name="Oval 103"/>
                <p:cNvSpPr>
                  <a:spLocks noChangeArrowheads="1"/>
                </p:cNvSpPr>
                <p:nvPr/>
              </p:nvSpPr>
              <p:spPr bwMode="auto">
                <a:xfrm>
                  <a:off x="4747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04"/>
              <p:cNvGrpSpPr>
                <a:grpSpLocks/>
              </p:cNvGrpSpPr>
              <p:nvPr/>
            </p:nvGrpSpPr>
            <p:grpSpPr bwMode="auto">
              <a:xfrm>
                <a:off x="4901" y="3504"/>
                <a:ext cx="129" cy="236"/>
                <a:chOff x="4901" y="3504"/>
                <a:chExt cx="129" cy="236"/>
              </a:xfrm>
            </p:grpSpPr>
            <p:sp>
              <p:nvSpPr>
                <p:cNvPr id="6249" name="Rectangle 105"/>
                <p:cNvSpPr>
                  <a:spLocks noChangeArrowheads="1"/>
                </p:cNvSpPr>
                <p:nvPr/>
              </p:nvSpPr>
              <p:spPr bwMode="auto">
                <a:xfrm rot="203582">
                  <a:off x="4961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" name="Oval 106"/>
                <p:cNvSpPr>
                  <a:spLocks noChangeArrowheads="1"/>
                </p:cNvSpPr>
                <p:nvPr/>
              </p:nvSpPr>
              <p:spPr bwMode="auto">
                <a:xfrm>
                  <a:off x="4978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1" name="Oval 107"/>
                <p:cNvSpPr>
                  <a:spLocks noChangeArrowheads="1"/>
                </p:cNvSpPr>
                <p:nvPr/>
              </p:nvSpPr>
              <p:spPr bwMode="auto">
                <a:xfrm>
                  <a:off x="4978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2" name="Oval 108"/>
                <p:cNvSpPr>
                  <a:spLocks noChangeArrowheads="1"/>
                </p:cNvSpPr>
                <p:nvPr/>
              </p:nvSpPr>
              <p:spPr bwMode="auto">
                <a:xfrm>
                  <a:off x="4978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3" name="Oval 109"/>
                <p:cNvSpPr>
                  <a:spLocks noChangeArrowheads="1"/>
                </p:cNvSpPr>
                <p:nvPr/>
              </p:nvSpPr>
              <p:spPr bwMode="auto">
                <a:xfrm>
                  <a:off x="4901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4" name="Oval 110"/>
                <p:cNvSpPr>
                  <a:spLocks noChangeArrowheads="1"/>
                </p:cNvSpPr>
                <p:nvPr/>
              </p:nvSpPr>
              <p:spPr bwMode="auto">
                <a:xfrm>
                  <a:off x="4901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11"/>
              <p:cNvGrpSpPr>
                <a:grpSpLocks/>
              </p:cNvGrpSpPr>
              <p:nvPr/>
            </p:nvGrpSpPr>
            <p:grpSpPr bwMode="auto">
              <a:xfrm>
                <a:off x="5030" y="3528"/>
                <a:ext cx="128" cy="236"/>
                <a:chOff x="5030" y="3528"/>
                <a:chExt cx="128" cy="236"/>
              </a:xfrm>
            </p:grpSpPr>
            <p:sp>
              <p:nvSpPr>
                <p:cNvPr id="6256" name="Rectangle 112"/>
                <p:cNvSpPr>
                  <a:spLocks noChangeArrowheads="1"/>
                </p:cNvSpPr>
                <p:nvPr/>
              </p:nvSpPr>
              <p:spPr bwMode="auto">
                <a:xfrm rot="203582">
                  <a:off x="5090" y="3543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7" name="Oval 113"/>
                <p:cNvSpPr>
                  <a:spLocks noChangeArrowheads="1"/>
                </p:cNvSpPr>
                <p:nvPr/>
              </p:nvSpPr>
              <p:spPr bwMode="auto">
                <a:xfrm>
                  <a:off x="5107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8" name="Oval 114"/>
                <p:cNvSpPr>
                  <a:spLocks noChangeArrowheads="1"/>
                </p:cNvSpPr>
                <p:nvPr/>
              </p:nvSpPr>
              <p:spPr bwMode="auto">
                <a:xfrm>
                  <a:off x="5107" y="357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9" name="Oval 115"/>
                <p:cNvSpPr>
                  <a:spLocks noChangeArrowheads="1"/>
                </p:cNvSpPr>
                <p:nvPr/>
              </p:nvSpPr>
              <p:spPr bwMode="auto">
                <a:xfrm>
                  <a:off x="5107" y="3624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0" name="Oval 116"/>
                <p:cNvSpPr>
                  <a:spLocks noChangeArrowheads="1"/>
                </p:cNvSpPr>
                <p:nvPr/>
              </p:nvSpPr>
              <p:spPr bwMode="auto">
                <a:xfrm>
                  <a:off x="5030" y="3552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1" name="Oval 117"/>
                <p:cNvSpPr>
                  <a:spLocks noChangeArrowheads="1"/>
                </p:cNvSpPr>
                <p:nvPr/>
              </p:nvSpPr>
              <p:spPr bwMode="auto">
                <a:xfrm>
                  <a:off x="5030" y="3600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118"/>
            <p:cNvGrpSpPr>
              <a:grpSpLocks/>
            </p:cNvGrpSpPr>
            <p:nvPr/>
          </p:nvGrpSpPr>
          <p:grpSpPr bwMode="auto">
            <a:xfrm>
              <a:off x="432" y="816"/>
              <a:ext cx="1078" cy="308"/>
              <a:chOff x="4080" y="3456"/>
              <a:chExt cx="1078" cy="308"/>
            </a:xfrm>
          </p:grpSpPr>
          <p:grpSp>
            <p:nvGrpSpPr>
              <p:cNvPr id="22" name="Group 119"/>
              <p:cNvGrpSpPr>
                <a:grpSpLocks/>
              </p:cNvGrpSpPr>
              <p:nvPr/>
            </p:nvGrpSpPr>
            <p:grpSpPr bwMode="auto">
              <a:xfrm>
                <a:off x="4080" y="3456"/>
                <a:ext cx="128" cy="236"/>
                <a:chOff x="4080" y="3456"/>
                <a:chExt cx="128" cy="236"/>
              </a:xfrm>
            </p:grpSpPr>
            <p:sp>
              <p:nvSpPr>
                <p:cNvPr id="6264" name="Rectangle 120"/>
                <p:cNvSpPr>
                  <a:spLocks noChangeArrowheads="1"/>
                </p:cNvSpPr>
                <p:nvPr/>
              </p:nvSpPr>
              <p:spPr bwMode="auto">
                <a:xfrm rot="203582">
                  <a:off x="4140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5" name="Oval 121"/>
                <p:cNvSpPr>
                  <a:spLocks noChangeArrowheads="1"/>
                </p:cNvSpPr>
                <p:nvPr/>
              </p:nvSpPr>
              <p:spPr bwMode="auto">
                <a:xfrm>
                  <a:off x="4157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6" name="Oval 122"/>
                <p:cNvSpPr>
                  <a:spLocks noChangeArrowheads="1"/>
                </p:cNvSpPr>
                <p:nvPr/>
              </p:nvSpPr>
              <p:spPr bwMode="auto">
                <a:xfrm>
                  <a:off x="4157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7" name="Oval 123"/>
                <p:cNvSpPr>
                  <a:spLocks noChangeArrowheads="1"/>
                </p:cNvSpPr>
                <p:nvPr/>
              </p:nvSpPr>
              <p:spPr bwMode="auto">
                <a:xfrm>
                  <a:off x="4157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" name="Oval 124"/>
                <p:cNvSpPr>
                  <a:spLocks noChangeArrowheads="1"/>
                </p:cNvSpPr>
                <p:nvPr/>
              </p:nvSpPr>
              <p:spPr bwMode="auto">
                <a:xfrm>
                  <a:off x="4080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9" name="Oval 125"/>
                <p:cNvSpPr>
                  <a:spLocks noChangeArrowheads="1"/>
                </p:cNvSpPr>
                <p:nvPr/>
              </p:nvSpPr>
              <p:spPr bwMode="auto">
                <a:xfrm>
                  <a:off x="4080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26"/>
              <p:cNvGrpSpPr>
                <a:grpSpLocks/>
              </p:cNvGrpSpPr>
              <p:nvPr/>
            </p:nvGrpSpPr>
            <p:grpSpPr bwMode="auto">
              <a:xfrm>
                <a:off x="4208" y="3459"/>
                <a:ext cx="129" cy="236"/>
                <a:chOff x="4208" y="3459"/>
                <a:chExt cx="129" cy="236"/>
              </a:xfrm>
            </p:grpSpPr>
            <p:sp>
              <p:nvSpPr>
                <p:cNvPr id="6271" name="Rectangle 127"/>
                <p:cNvSpPr>
                  <a:spLocks noChangeArrowheads="1"/>
                </p:cNvSpPr>
                <p:nvPr/>
              </p:nvSpPr>
              <p:spPr bwMode="auto">
                <a:xfrm rot="203582">
                  <a:off x="4268" y="3474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2" name="Oval 128"/>
                <p:cNvSpPr>
                  <a:spLocks noChangeArrowheads="1"/>
                </p:cNvSpPr>
                <p:nvPr/>
              </p:nvSpPr>
              <p:spPr bwMode="auto">
                <a:xfrm>
                  <a:off x="4285" y="3459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3" name="Oval 129"/>
                <p:cNvSpPr>
                  <a:spLocks noChangeArrowheads="1"/>
                </p:cNvSpPr>
                <p:nvPr/>
              </p:nvSpPr>
              <p:spPr bwMode="auto">
                <a:xfrm>
                  <a:off x="4285" y="3507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4" name="Oval 130"/>
                <p:cNvSpPr>
                  <a:spLocks noChangeArrowheads="1"/>
                </p:cNvSpPr>
                <p:nvPr/>
              </p:nvSpPr>
              <p:spPr bwMode="auto">
                <a:xfrm>
                  <a:off x="4285" y="3555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5" name="Oval 131"/>
                <p:cNvSpPr>
                  <a:spLocks noChangeArrowheads="1"/>
                </p:cNvSpPr>
                <p:nvPr/>
              </p:nvSpPr>
              <p:spPr bwMode="auto">
                <a:xfrm>
                  <a:off x="4208" y="3483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6" name="Oval 132"/>
                <p:cNvSpPr>
                  <a:spLocks noChangeArrowheads="1"/>
                </p:cNvSpPr>
                <p:nvPr/>
              </p:nvSpPr>
              <p:spPr bwMode="auto">
                <a:xfrm>
                  <a:off x="4208" y="3531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33"/>
              <p:cNvGrpSpPr>
                <a:grpSpLocks/>
              </p:cNvGrpSpPr>
              <p:nvPr/>
            </p:nvGrpSpPr>
            <p:grpSpPr bwMode="auto">
              <a:xfrm>
                <a:off x="4337" y="3456"/>
                <a:ext cx="128" cy="236"/>
                <a:chOff x="4337" y="3456"/>
                <a:chExt cx="128" cy="236"/>
              </a:xfrm>
            </p:grpSpPr>
            <p:sp>
              <p:nvSpPr>
                <p:cNvPr id="6278" name="Rectangle 134"/>
                <p:cNvSpPr>
                  <a:spLocks noChangeArrowheads="1"/>
                </p:cNvSpPr>
                <p:nvPr/>
              </p:nvSpPr>
              <p:spPr bwMode="auto">
                <a:xfrm rot="203582">
                  <a:off x="4397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9" name="Oval 135"/>
                <p:cNvSpPr>
                  <a:spLocks noChangeArrowheads="1"/>
                </p:cNvSpPr>
                <p:nvPr/>
              </p:nvSpPr>
              <p:spPr bwMode="auto">
                <a:xfrm>
                  <a:off x="4414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0" name="Oval 136"/>
                <p:cNvSpPr>
                  <a:spLocks noChangeArrowheads="1"/>
                </p:cNvSpPr>
                <p:nvPr/>
              </p:nvSpPr>
              <p:spPr bwMode="auto">
                <a:xfrm>
                  <a:off x="4414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1" name="Oval 137"/>
                <p:cNvSpPr>
                  <a:spLocks noChangeArrowheads="1"/>
                </p:cNvSpPr>
                <p:nvPr/>
              </p:nvSpPr>
              <p:spPr bwMode="auto">
                <a:xfrm>
                  <a:off x="4414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2" name="Oval 138"/>
                <p:cNvSpPr>
                  <a:spLocks noChangeArrowheads="1"/>
                </p:cNvSpPr>
                <p:nvPr/>
              </p:nvSpPr>
              <p:spPr bwMode="auto">
                <a:xfrm>
                  <a:off x="4337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3" name="Oval 139"/>
                <p:cNvSpPr>
                  <a:spLocks noChangeArrowheads="1"/>
                </p:cNvSpPr>
                <p:nvPr/>
              </p:nvSpPr>
              <p:spPr bwMode="auto">
                <a:xfrm>
                  <a:off x="4337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40"/>
              <p:cNvGrpSpPr>
                <a:grpSpLocks/>
              </p:cNvGrpSpPr>
              <p:nvPr/>
            </p:nvGrpSpPr>
            <p:grpSpPr bwMode="auto">
              <a:xfrm>
                <a:off x="4465" y="3480"/>
                <a:ext cx="128" cy="236"/>
                <a:chOff x="4465" y="3480"/>
                <a:chExt cx="128" cy="236"/>
              </a:xfrm>
            </p:grpSpPr>
            <p:sp>
              <p:nvSpPr>
                <p:cNvPr id="6285" name="Rectangle 141"/>
                <p:cNvSpPr>
                  <a:spLocks noChangeArrowheads="1"/>
                </p:cNvSpPr>
                <p:nvPr/>
              </p:nvSpPr>
              <p:spPr bwMode="auto">
                <a:xfrm rot="203582">
                  <a:off x="4525" y="3495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6" name="Oval 142"/>
                <p:cNvSpPr>
                  <a:spLocks noChangeArrowheads="1"/>
                </p:cNvSpPr>
                <p:nvPr/>
              </p:nvSpPr>
              <p:spPr bwMode="auto">
                <a:xfrm>
                  <a:off x="4542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7" name="Oval 143"/>
                <p:cNvSpPr>
                  <a:spLocks noChangeArrowheads="1"/>
                </p:cNvSpPr>
                <p:nvPr/>
              </p:nvSpPr>
              <p:spPr bwMode="auto">
                <a:xfrm>
                  <a:off x="4542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8" name="Oval 144"/>
                <p:cNvSpPr>
                  <a:spLocks noChangeArrowheads="1"/>
                </p:cNvSpPr>
                <p:nvPr/>
              </p:nvSpPr>
              <p:spPr bwMode="auto">
                <a:xfrm>
                  <a:off x="4542" y="3576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9" name="Oval 145"/>
                <p:cNvSpPr>
                  <a:spLocks noChangeArrowheads="1"/>
                </p:cNvSpPr>
                <p:nvPr/>
              </p:nvSpPr>
              <p:spPr bwMode="auto">
                <a:xfrm>
                  <a:off x="4465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0" name="Oval 146"/>
                <p:cNvSpPr>
                  <a:spLocks noChangeArrowheads="1"/>
                </p:cNvSpPr>
                <p:nvPr/>
              </p:nvSpPr>
              <p:spPr bwMode="auto">
                <a:xfrm>
                  <a:off x="4465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47"/>
              <p:cNvGrpSpPr>
                <a:grpSpLocks/>
              </p:cNvGrpSpPr>
              <p:nvPr/>
            </p:nvGrpSpPr>
            <p:grpSpPr bwMode="auto">
              <a:xfrm>
                <a:off x="4593" y="3480"/>
                <a:ext cx="129" cy="236"/>
                <a:chOff x="4593" y="3480"/>
                <a:chExt cx="129" cy="236"/>
              </a:xfrm>
            </p:grpSpPr>
            <p:sp>
              <p:nvSpPr>
                <p:cNvPr id="6292" name="Rectangle 148"/>
                <p:cNvSpPr>
                  <a:spLocks noChangeArrowheads="1"/>
                </p:cNvSpPr>
                <p:nvPr/>
              </p:nvSpPr>
              <p:spPr bwMode="auto">
                <a:xfrm rot="203582">
                  <a:off x="4653" y="3495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3" name="Oval 149"/>
                <p:cNvSpPr>
                  <a:spLocks noChangeArrowheads="1"/>
                </p:cNvSpPr>
                <p:nvPr/>
              </p:nvSpPr>
              <p:spPr bwMode="auto">
                <a:xfrm>
                  <a:off x="4670" y="3480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4" name="Oval 150"/>
                <p:cNvSpPr>
                  <a:spLocks noChangeArrowheads="1"/>
                </p:cNvSpPr>
                <p:nvPr/>
              </p:nvSpPr>
              <p:spPr bwMode="auto">
                <a:xfrm>
                  <a:off x="4670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5" name="Oval 151"/>
                <p:cNvSpPr>
                  <a:spLocks noChangeArrowheads="1"/>
                </p:cNvSpPr>
                <p:nvPr/>
              </p:nvSpPr>
              <p:spPr bwMode="auto">
                <a:xfrm>
                  <a:off x="4670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6" name="Oval 152"/>
                <p:cNvSpPr>
                  <a:spLocks noChangeArrowheads="1"/>
                </p:cNvSpPr>
                <p:nvPr/>
              </p:nvSpPr>
              <p:spPr bwMode="auto">
                <a:xfrm>
                  <a:off x="4593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7" name="Oval 153"/>
                <p:cNvSpPr>
                  <a:spLocks noChangeArrowheads="1"/>
                </p:cNvSpPr>
                <p:nvPr/>
              </p:nvSpPr>
              <p:spPr bwMode="auto">
                <a:xfrm>
                  <a:off x="4593" y="3552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/>
              </p:cNvGrpSpPr>
              <p:nvPr/>
            </p:nvGrpSpPr>
            <p:grpSpPr bwMode="auto">
              <a:xfrm>
                <a:off x="4747" y="3504"/>
                <a:ext cx="129" cy="236"/>
                <a:chOff x="4747" y="3504"/>
                <a:chExt cx="129" cy="236"/>
              </a:xfrm>
            </p:grpSpPr>
            <p:sp>
              <p:nvSpPr>
                <p:cNvPr id="6299" name="Rectangle 155"/>
                <p:cNvSpPr>
                  <a:spLocks noChangeArrowheads="1"/>
                </p:cNvSpPr>
                <p:nvPr/>
              </p:nvSpPr>
              <p:spPr bwMode="auto">
                <a:xfrm rot="203582">
                  <a:off x="4807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0" name="Oval 156"/>
                <p:cNvSpPr>
                  <a:spLocks noChangeArrowheads="1"/>
                </p:cNvSpPr>
                <p:nvPr/>
              </p:nvSpPr>
              <p:spPr bwMode="auto">
                <a:xfrm>
                  <a:off x="4824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1" name="Oval 157"/>
                <p:cNvSpPr>
                  <a:spLocks noChangeArrowheads="1"/>
                </p:cNvSpPr>
                <p:nvPr/>
              </p:nvSpPr>
              <p:spPr bwMode="auto">
                <a:xfrm>
                  <a:off x="4824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2" name="Oval 158"/>
                <p:cNvSpPr>
                  <a:spLocks noChangeArrowheads="1"/>
                </p:cNvSpPr>
                <p:nvPr/>
              </p:nvSpPr>
              <p:spPr bwMode="auto">
                <a:xfrm>
                  <a:off x="4824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3" name="Oval 159"/>
                <p:cNvSpPr>
                  <a:spLocks noChangeArrowheads="1"/>
                </p:cNvSpPr>
                <p:nvPr/>
              </p:nvSpPr>
              <p:spPr bwMode="auto">
                <a:xfrm>
                  <a:off x="4747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4" name="Oval 160"/>
                <p:cNvSpPr>
                  <a:spLocks noChangeArrowheads="1"/>
                </p:cNvSpPr>
                <p:nvPr/>
              </p:nvSpPr>
              <p:spPr bwMode="auto">
                <a:xfrm>
                  <a:off x="4747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1"/>
              <p:cNvGrpSpPr>
                <a:grpSpLocks/>
              </p:cNvGrpSpPr>
              <p:nvPr/>
            </p:nvGrpSpPr>
            <p:grpSpPr bwMode="auto">
              <a:xfrm>
                <a:off x="4901" y="3504"/>
                <a:ext cx="129" cy="236"/>
                <a:chOff x="4901" y="3504"/>
                <a:chExt cx="129" cy="236"/>
              </a:xfrm>
            </p:grpSpPr>
            <p:sp>
              <p:nvSpPr>
                <p:cNvPr id="6306" name="Rectangle 162"/>
                <p:cNvSpPr>
                  <a:spLocks noChangeArrowheads="1"/>
                </p:cNvSpPr>
                <p:nvPr/>
              </p:nvSpPr>
              <p:spPr bwMode="auto">
                <a:xfrm rot="203582">
                  <a:off x="4961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7" name="Oval 163"/>
                <p:cNvSpPr>
                  <a:spLocks noChangeArrowheads="1"/>
                </p:cNvSpPr>
                <p:nvPr/>
              </p:nvSpPr>
              <p:spPr bwMode="auto">
                <a:xfrm>
                  <a:off x="4978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8" name="Oval 164"/>
                <p:cNvSpPr>
                  <a:spLocks noChangeArrowheads="1"/>
                </p:cNvSpPr>
                <p:nvPr/>
              </p:nvSpPr>
              <p:spPr bwMode="auto">
                <a:xfrm>
                  <a:off x="4978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9" name="Oval 165"/>
                <p:cNvSpPr>
                  <a:spLocks noChangeArrowheads="1"/>
                </p:cNvSpPr>
                <p:nvPr/>
              </p:nvSpPr>
              <p:spPr bwMode="auto">
                <a:xfrm>
                  <a:off x="4978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0" name="Oval 166"/>
                <p:cNvSpPr>
                  <a:spLocks noChangeArrowheads="1"/>
                </p:cNvSpPr>
                <p:nvPr/>
              </p:nvSpPr>
              <p:spPr bwMode="auto">
                <a:xfrm>
                  <a:off x="4901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1" name="Oval 167"/>
                <p:cNvSpPr>
                  <a:spLocks noChangeArrowheads="1"/>
                </p:cNvSpPr>
                <p:nvPr/>
              </p:nvSpPr>
              <p:spPr bwMode="auto">
                <a:xfrm>
                  <a:off x="4901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8"/>
              <p:cNvGrpSpPr>
                <a:grpSpLocks/>
              </p:cNvGrpSpPr>
              <p:nvPr/>
            </p:nvGrpSpPr>
            <p:grpSpPr bwMode="auto">
              <a:xfrm>
                <a:off x="5030" y="3528"/>
                <a:ext cx="128" cy="236"/>
                <a:chOff x="5030" y="3528"/>
                <a:chExt cx="128" cy="236"/>
              </a:xfrm>
            </p:grpSpPr>
            <p:sp>
              <p:nvSpPr>
                <p:cNvPr id="6313" name="Rectangle 169"/>
                <p:cNvSpPr>
                  <a:spLocks noChangeArrowheads="1"/>
                </p:cNvSpPr>
                <p:nvPr/>
              </p:nvSpPr>
              <p:spPr bwMode="auto">
                <a:xfrm rot="203582">
                  <a:off x="5090" y="3543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4" name="Oval 170"/>
                <p:cNvSpPr>
                  <a:spLocks noChangeArrowheads="1"/>
                </p:cNvSpPr>
                <p:nvPr/>
              </p:nvSpPr>
              <p:spPr bwMode="auto">
                <a:xfrm>
                  <a:off x="5107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5" name="Oval 171"/>
                <p:cNvSpPr>
                  <a:spLocks noChangeArrowheads="1"/>
                </p:cNvSpPr>
                <p:nvPr/>
              </p:nvSpPr>
              <p:spPr bwMode="auto">
                <a:xfrm>
                  <a:off x="5107" y="357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6" name="Oval 172"/>
                <p:cNvSpPr>
                  <a:spLocks noChangeArrowheads="1"/>
                </p:cNvSpPr>
                <p:nvPr/>
              </p:nvSpPr>
              <p:spPr bwMode="auto">
                <a:xfrm>
                  <a:off x="5107" y="3624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7" name="Oval 173"/>
                <p:cNvSpPr>
                  <a:spLocks noChangeArrowheads="1"/>
                </p:cNvSpPr>
                <p:nvPr/>
              </p:nvSpPr>
              <p:spPr bwMode="auto">
                <a:xfrm>
                  <a:off x="5030" y="3552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" name="Oval 174"/>
                <p:cNvSpPr>
                  <a:spLocks noChangeArrowheads="1"/>
                </p:cNvSpPr>
                <p:nvPr/>
              </p:nvSpPr>
              <p:spPr bwMode="auto">
                <a:xfrm>
                  <a:off x="5030" y="3600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175"/>
            <p:cNvGrpSpPr>
              <a:grpSpLocks/>
            </p:cNvGrpSpPr>
            <p:nvPr/>
          </p:nvGrpSpPr>
          <p:grpSpPr bwMode="auto">
            <a:xfrm>
              <a:off x="336" y="912"/>
              <a:ext cx="1078" cy="308"/>
              <a:chOff x="4080" y="3456"/>
              <a:chExt cx="1078" cy="308"/>
            </a:xfrm>
          </p:grpSpPr>
          <p:grpSp>
            <p:nvGrpSpPr>
              <p:cNvPr id="31" name="Group 176"/>
              <p:cNvGrpSpPr>
                <a:grpSpLocks/>
              </p:cNvGrpSpPr>
              <p:nvPr/>
            </p:nvGrpSpPr>
            <p:grpSpPr bwMode="auto">
              <a:xfrm>
                <a:off x="4080" y="3456"/>
                <a:ext cx="128" cy="236"/>
                <a:chOff x="4080" y="3456"/>
                <a:chExt cx="128" cy="236"/>
              </a:xfrm>
            </p:grpSpPr>
            <p:sp>
              <p:nvSpPr>
                <p:cNvPr id="6321" name="Rectangle 177"/>
                <p:cNvSpPr>
                  <a:spLocks noChangeArrowheads="1"/>
                </p:cNvSpPr>
                <p:nvPr/>
              </p:nvSpPr>
              <p:spPr bwMode="auto">
                <a:xfrm rot="203582">
                  <a:off x="4140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2" name="Oval 178"/>
                <p:cNvSpPr>
                  <a:spLocks noChangeArrowheads="1"/>
                </p:cNvSpPr>
                <p:nvPr/>
              </p:nvSpPr>
              <p:spPr bwMode="auto">
                <a:xfrm>
                  <a:off x="4157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3" name="Oval 179"/>
                <p:cNvSpPr>
                  <a:spLocks noChangeArrowheads="1"/>
                </p:cNvSpPr>
                <p:nvPr/>
              </p:nvSpPr>
              <p:spPr bwMode="auto">
                <a:xfrm>
                  <a:off x="4157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4" name="Oval 180"/>
                <p:cNvSpPr>
                  <a:spLocks noChangeArrowheads="1"/>
                </p:cNvSpPr>
                <p:nvPr/>
              </p:nvSpPr>
              <p:spPr bwMode="auto">
                <a:xfrm>
                  <a:off x="4157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5" name="Oval 181"/>
                <p:cNvSpPr>
                  <a:spLocks noChangeArrowheads="1"/>
                </p:cNvSpPr>
                <p:nvPr/>
              </p:nvSpPr>
              <p:spPr bwMode="auto">
                <a:xfrm>
                  <a:off x="4080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6" name="Oval 182"/>
                <p:cNvSpPr>
                  <a:spLocks noChangeArrowheads="1"/>
                </p:cNvSpPr>
                <p:nvPr/>
              </p:nvSpPr>
              <p:spPr bwMode="auto">
                <a:xfrm>
                  <a:off x="4080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7" name="Group 183"/>
              <p:cNvGrpSpPr>
                <a:grpSpLocks/>
              </p:cNvGrpSpPr>
              <p:nvPr/>
            </p:nvGrpSpPr>
            <p:grpSpPr bwMode="auto">
              <a:xfrm>
                <a:off x="4208" y="3459"/>
                <a:ext cx="129" cy="236"/>
                <a:chOff x="4208" y="3459"/>
                <a:chExt cx="129" cy="236"/>
              </a:xfrm>
            </p:grpSpPr>
            <p:sp>
              <p:nvSpPr>
                <p:cNvPr id="6328" name="Rectangle 184"/>
                <p:cNvSpPr>
                  <a:spLocks noChangeArrowheads="1"/>
                </p:cNvSpPr>
                <p:nvPr/>
              </p:nvSpPr>
              <p:spPr bwMode="auto">
                <a:xfrm rot="203582">
                  <a:off x="4268" y="3474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9" name="Oval 185"/>
                <p:cNvSpPr>
                  <a:spLocks noChangeArrowheads="1"/>
                </p:cNvSpPr>
                <p:nvPr/>
              </p:nvSpPr>
              <p:spPr bwMode="auto">
                <a:xfrm>
                  <a:off x="4285" y="3459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0" name="Oval 186"/>
                <p:cNvSpPr>
                  <a:spLocks noChangeArrowheads="1"/>
                </p:cNvSpPr>
                <p:nvPr/>
              </p:nvSpPr>
              <p:spPr bwMode="auto">
                <a:xfrm>
                  <a:off x="4285" y="3507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1" name="Oval 187"/>
                <p:cNvSpPr>
                  <a:spLocks noChangeArrowheads="1"/>
                </p:cNvSpPr>
                <p:nvPr/>
              </p:nvSpPr>
              <p:spPr bwMode="auto">
                <a:xfrm>
                  <a:off x="4285" y="3555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2" name="Oval 188"/>
                <p:cNvSpPr>
                  <a:spLocks noChangeArrowheads="1"/>
                </p:cNvSpPr>
                <p:nvPr/>
              </p:nvSpPr>
              <p:spPr bwMode="auto">
                <a:xfrm>
                  <a:off x="4208" y="3483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3" name="Oval 189"/>
                <p:cNvSpPr>
                  <a:spLocks noChangeArrowheads="1"/>
                </p:cNvSpPr>
                <p:nvPr/>
              </p:nvSpPr>
              <p:spPr bwMode="auto">
                <a:xfrm>
                  <a:off x="4208" y="3531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4" name="Group 190"/>
              <p:cNvGrpSpPr>
                <a:grpSpLocks/>
              </p:cNvGrpSpPr>
              <p:nvPr/>
            </p:nvGrpSpPr>
            <p:grpSpPr bwMode="auto">
              <a:xfrm>
                <a:off x="4337" y="3456"/>
                <a:ext cx="128" cy="236"/>
                <a:chOff x="4337" y="3456"/>
                <a:chExt cx="128" cy="236"/>
              </a:xfrm>
            </p:grpSpPr>
            <p:sp>
              <p:nvSpPr>
                <p:cNvPr id="6335" name="Rectangle 191"/>
                <p:cNvSpPr>
                  <a:spLocks noChangeArrowheads="1"/>
                </p:cNvSpPr>
                <p:nvPr/>
              </p:nvSpPr>
              <p:spPr bwMode="auto">
                <a:xfrm rot="203582">
                  <a:off x="4397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6" name="Oval 192"/>
                <p:cNvSpPr>
                  <a:spLocks noChangeArrowheads="1"/>
                </p:cNvSpPr>
                <p:nvPr/>
              </p:nvSpPr>
              <p:spPr bwMode="auto">
                <a:xfrm>
                  <a:off x="4414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7" name="Oval 193"/>
                <p:cNvSpPr>
                  <a:spLocks noChangeArrowheads="1"/>
                </p:cNvSpPr>
                <p:nvPr/>
              </p:nvSpPr>
              <p:spPr bwMode="auto">
                <a:xfrm>
                  <a:off x="4414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8" name="Oval 194"/>
                <p:cNvSpPr>
                  <a:spLocks noChangeArrowheads="1"/>
                </p:cNvSpPr>
                <p:nvPr/>
              </p:nvSpPr>
              <p:spPr bwMode="auto">
                <a:xfrm>
                  <a:off x="4414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9" name="Oval 195"/>
                <p:cNvSpPr>
                  <a:spLocks noChangeArrowheads="1"/>
                </p:cNvSpPr>
                <p:nvPr/>
              </p:nvSpPr>
              <p:spPr bwMode="auto">
                <a:xfrm>
                  <a:off x="4337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0" name="Oval 196"/>
                <p:cNvSpPr>
                  <a:spLocks noChangeArrowheads="1"/>
                </p:cNvSpPr>
                <p:nvPr/>
              </p:nvSpPr>
              <p:spPr bwMode="auto">
                <a:xfrm>
                  <a:off x="4337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1" name="Group 197"/>
              <p:cNvGrpSpPr>
                <a:grpSpLocks/>
              </p:cNvGrpSpPr>
              <p:nvPr/>
            </p:nvGrpSpPr>
            <p:grpSpPr bwMode="auto">
              <a:xfrm>
                <a:off x="4465" y="3480"/>
                <a:ext cx="128" cy="236"/>
                <a:chOff x="4465" y="3480"/>
                <a:chExt cx="128" cy="236"/>
              </a:xfrm>
            </p:grpSpPr>
            <p:sp>
              <p:nvSpPr>
                <p:cNvPr id="6342" name="Rectangle 198"/>
                <p:cNvSpPr>
                  <a:spLocks noChangeArrowheads="1"/>
                </p:cNvSpPr>
                <p:nvPr/>
              </p:nvSpPr>
              <p:spPr bwMode="auto">
                <a:xfrm rot="203582">
                  <a:off x="4525" y="3495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3" name="Oval 199"/>
                <p:cNvSpPr>
                  <a:spLocks noChangeArrowheads="1"/>
                </p:cNvSpPr>
                <p:nvPr/>
              </p:nvSpPr>
              <p:spPr bwMode="auto">
                <a:xfrm>
                  <a:off x="4542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4" name="Oval 200"/>
                <p:cNvSpPr>
                  <a:spLocks noChangeArrowheads="1"/>
                </p:cNvSpPr>
                <p:nvPr/>
              </p:nvSpPr>
              <p:spPr bwMode="auto">
                <a:xfrm>
                  <a:off x="4542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5" name="Oval 201"/>
                <p:cNvSpPr>
                  <a:spLocks noChangeArrowheads="1"/>
                </p:cNvSpPr>
                <p:nvPr/>
              </p:nvSpPr>
              <p:spPr bwMode="auto">
                <a:xfrm>
                  <a:off x="4542" y="3576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6" name="Oval 202"/>
                <p:cNvSpPr>
                  <a:spLocks noChangeArrowheads="1"/>
                </p:cNvSpPr>
                <p:nvPr/>
              </p:nvSpPr>
              <p:spPr bwMode="auto">
                <a:xfrm>
                  <a:off x="4465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7" name="Oval 203"/>
                <p:cNvSpPr>
                  <a:spLocks noChangeArrowheads="1"/>
                </p:cNvSpPr>
                <p:nvPr/>
              </p:nvSpPr>
              <p:spPr bwMode="auto">
                <a:xfrm>
                  <a:off x="4465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8" name="Group 204"/>
              <p:cNvGrpSpPr>
                <a:grpSpLocks/>
              </p:cNvGrpSpPr>
              <p:nvPr/>
            </p:nvGrpSpPr>
            <p:grpSpPr bwMode="auto">
              <a:xfrm>
                <a:off x="4593" y="3480"/>
                <a:ext cx="129" cy="236"/>
                <a:chOff x="4593" y="3480"/>
                <a:chExt cx="129" cy="236"/>
              </a:xfrm>
            </p:grpSpPr>
            <p:sp>
              <p:nvSpPr>
                <p:cNvPr id="6349" name="Rectangle 205"/>
                <p:cNvSpPr>
                  <a:spLocks noChangeArrowheads="1"/>
                </p:cNvSpPr>
                <p:nvPr/>
              </p:nvSpPr>
              <p:spPr bwMode="auto">
                <a:xfrm rot="203582">
                  <a:off x="4653" y="3495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0" name="Oval 206"/>
                <p:cNvSpPr>
                  <a:spLocks noChangeArrowheads="1"/>
                </p:cNvSpPr>
                <p:nvPr/>
              </p:nvSpPr>
              <p:spPr bwMode="auto">
                <a:xfrm>
                  <a:off x="4670" y="3480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" name="Oval 207"/>
                <p:cNvSpPr>
                  <a:spLocks noChangeArrowheads="1"/>
                </p:cNvSpPr>
                <p:nvPr/>
              </p:nvSpPr>
              <p:spPr bwMode="auto">
                <a:xfrm>
                  <a:off x="4670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" name="Oval 208"/>
                <p:cNvSpPr>
                  <a:spLocks noChangeArrowheads="1"/>
                </p:cNvSpPr>
                <p:nvPr/>
              </p:nvSpPr>
              <p:spPr bwMode="auto">
                <a:xfrm>
                  <a:off x="4670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" name="Oval 209"/>
                <p:cNvSpPr>
                  <a:spLocks noChangeArrowheads="1"/>
                </p:cNvSpPr>
                <p:nvPr/>
              </p:nvSpPr>
              <p:spPr bwMode="auto">
                <a:xfrm>
                  <a:off x="4593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4" name="Oval 210"/>
                <p:cNvSpPr>
                  <a:spLocks noChangeArrowheads="1"/>
                </p:cNvSpPr>
                <p:nvPr/>
              </p:nvSpPr>
              <p:spPr bwMode="auto">
                <a:xfrm>
                  <a:off x="4593" y="3552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5" name="Group 211"/>
              <p:cNvGrpSpPr>
                <a:grpSpLocks/>
              </p:cNvGrpSpPr>
              <p:nvPr/>
            </p:nvGrpSpPr>
            <p:grpSpPr bwMode="auto">
              <a:xfrm>
                <a:off x="4747" y="3504"/>
                <a:ext cx="129" cy="236"/>
                <a:chOff x="4747" y="3504"/>
                <a:chExt cx="129" cy="236"/>
              </a:xfrm>
            </p:grpSpPr>
            <p:sp>
              <p:nvSpPr>
                <p:cNvPr id="6356" name="Rectangle 212"/>
                <p:cNvSpPr>
                  <a:spLocks noChangeArrowheads="1"/>
                </p:cNvSpPr>
                <p:nvPr/>
              </p:nvSpPr>
              <p:spPr bwMode="auto">
                <a:xfrm rot="203582">
                  <a:off x="4807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7" name="Oval 213"/>
                <p:cNvSpPr>
                  <a:spLocks noChangeArrowheads="1"/>
                </p:cNvSpPr>
                <p:nvPr/>
              </p:nvSpPr>
              <p:spPr bwMode="auto">
                <a:xfrm>
                  <a:off x="4824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8" name="Oval 214"/>
                <p:cNvSpPr>
                  <a:spLocks noChangeArrowheads="1"/>
                </p:cNvSpPr>
                <p:nvPr/>
              </p:nvSpPr>
              <p:spPr bwMode="auto">
                <a:xfrm>
                  <a:off x="4824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9" name="Oval 215"/>
                <p:cNvSpPr>
                  <a:spLocks noChangeArrowheads="1"/>
                </p:cNvSpPr>
                <p:nvPr/>
              </p:nvSpPr>
              <p:spPr bwMode="auto">
                <a:xfrm>
                  <a:off x="4824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0" name="Oval 216"/>
                <p:cNvSpPr>
                  <a:spLocks noChangeArrowheads="1"/>
                </p:cNvSpPr>
                <p:nvPr/>
              </p:nvSpPr>
              <p:spPr bwMode="auto">
                <a:xfrm>
                  <a:off x="4747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1" name="Oval 217"/>
                <p:cNvSpPr>
                  <a:spLocks noChangeArrowheads="1"/>
                </p:cNvSpPr>
                <p:nvPr/>
              </p:nvSpPr>
              <p:spPr bwMode="auto">
                <a:xfrm>
                  <a:off x="4747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2" name="Group 218"/>
              <p:cNvGrpSpPr>
                <a:grpSpLocks/>
              </p:cNvGrpSpPr>
              <p:nvPr/>
            </p:nvGrpSpPr>
            <p:grpSpPr bwMode="auto">
              <a:xfrm>
                <a:off x="4901" y="3504"/>
                <a:ext cx="129" cy="236"/>
                <a:chOff x="4901" y="3504"/>
                <a:chExt cx="129" cy="236"/>
              </a:xfrm>
            </p:grpSpPr>
            <p:sp>
              <p:nvSpPr>
                <p:cNvPr id="6363" name="Rectangle 219"/>
                <p:cNvSpPr>
                  <a:spLocks noChangeArrowheads="1"/>
                </p:cNvSpPr>
                <p:nvPr/>
              </p:nvSpPr>
              <p:spPr bwMode="auto">
                <a:xfrm rot="203582">
                  <a:off x="4961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" name="Oval 220"/>
                <p:cNvSpPr>
                  <a:spLocks noChangeArrowheads="1"/>
                </p:cNvSpPr>
                <p:nvPr/>
              </p:nvSpPr>
              <p:spPr bwMode="auto">
                <a:xfrm>
                  <a:off x="4978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" name="Oval 221"/>
                <p:cNvSpPr>
                  <a:spLocks noChangeArrowheads="1"/>
                </p:cNvSpPr>
                <p:nvPr/>
              </p:nvSpPr>
              <p:spPr bwMode="auto">
                <a:xfrm>
                  <a:off x="4978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" name="Oval 222"/>
                <p:cNvSpPr>
                  <a:spLocks noChangeArrowheads="1"/>
                </p:cNvSpPr>
                <p:nvPr/>
              </p:nvSpPr>
              <p:spPr bwMode="auto">
                <a:xfrm>
                  <a:off x="4978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7" name="Oval 223"/>
                <p:cNvSpPr>
                  <a:spLocks noChangeArrowheads="1"/>
                </p:cNvSpPr>
                <p:nvPr/>
              </p:nvSpPr>
              <p:spPr bwMode="auto">
                <a:xfrm>
                  <a:off x="4901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" name="Oval 224"/>
                <p:cNvSpPr>
                  <a:spLocks noChangeArrowheads="1"/>
                </p:cNvSpPr>
                <p:nvPr/>
              </p:nvSpPr>
              <p:spPr bwMode="auto">
                <a:xfrm>
                  <a:off x="4901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9" name="Group 225"/>
              <p:cNvGrpSpPr>
                <a:grpSpLocks/>
              </p:cNvGrpSpPr>
              <p:nvPr/>
            </p:nvGrpSpPr>
            <p:grpSpPr bwMode="auto">
              <a:xfrm>
                <a:off x="5030" y="3528"/>
                <a:ext cx="128" cy="236"/>
                <a:chOff x="5030" y="3528"/>
                <a:chExt cx="128" cy="236"/>
              </a:xfrm>
            </p:grpSpPr>
            <p:sp>
              <p:nvSpPr>
                <p:cNvPr id="6370" name="Rectangle 226"/>
                <p:cNvSpPr>
                  <a:spLocks noChangeArrowheads="1"/>
                </p:cNvSpPr>
                <p:nvPr/>
              </p:nvSpPr>
              <p:spPr bwMode="auto">
                <a:xfrm rot="203582">
                  <a:off x="5090" y="3543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1" name="Oval 227"/>
                <p:cNvSpPr>
                  <a:spLocks noChangeArrowheads="1"/>
                </p:cNvSpPr>
                <p:nvPr/>
              </p:nvSpPr>
              <p:spPr bwMode="auto">
                <a:xfrm>
                  <a:off x="5107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2" name="Oval 228"/>
                <p:cNvSpPr>
                  <a:spLocks noChangeArrowheads="1"/>
                </p:cNvSpPr>
                <p:nvPr/>
              </p:nvSpPr>
              <p:spPr bwMode="auto">
                <a:xfrm>
                  <a:off x="5107" y="357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3" name="Oval 229"/>
                <p:cNvSpPr>
                  <a:spLocks noChangeArrowheads="1"/>
                </p:cNvSpPr>
                <p:nvPr/>
              </p:nvSpPr>
              <p:spPr bwMode="auto">
                <a:xfrm>
                  <a:off x="5107" y="3624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4" name="Oval 230"/>
                <p:cNvSpPr>
                  <a:spLocks noChangeArrowheads="1"/>
                </p:cNvSpPr>
                <p:nvPr/>
              </p:nvSpPr>
              <p:spPr bwMode="auto">
                <a:xfrm>
                  <a:off x="5030" y="3552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5" name="Oval 231"/>
                <p:cNvSpPr>
                  <a:spLocks noChangeArrowheads="1"/>
                </p:cNvSpPr>
                <p:nvPr/>
              </p:nvSpPr>
              <p:spPr bwMode="auto">
                <a:xfrm>
                  <a:off x="5030" y="3600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376" name="Rectangle 23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representation of streams in </a:t>
            </a:r>
            <a:br>
              <a:rPr lang="en-US" sz="3600" dirty="0" smtClean="0"/>
            </a:br>
            <a:r>
              <a:rPr lang="en-US" sz="3600" dirty="0" smtClean="0"/>
              <a:t>Phase 5 Chesapeake Bay Watershed Model</a:t>
            </a:r>
            <a:endParaRPr lang="en-US" sz="3600" dirty="0"/>
          </a:p>
        </p:txBody>
      </p:sp>
      <p:sp>
        <p:nvSpPr>
          <p:cNvPr id="6382" name="Line 238"/>
          <p:cNvSpPr>
            <a:spLocks noChangeShapeType="1"/>
          </p:cNvSpPr>
          <p:nvPr/>
        </p:nvSpPr>
        <p:spPr bwMode="auto">
          <a:xfrm>
            <a:off x="2484260" y="2793737"/>
            <a:ext cx="609600" cy="30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83" name="Text Box 239"/>
          <p:cNvSpPr txBox="1">
            <a:spLocks noChangeArrowheads="1"/>
          </p:cNvSpPr>
          <p:nvPr/>
        </p:nvSpPr>
        <p:spPr bwMode="auto">
          <a:xfrm>
            <a:off x="3133803" y="1533047"/>
            <a:ext cx="22151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Times New Roman" pitchFamily="18" charset="0"/>
              </a:rPr>
              <a:t>Edge-of-Field</a:t>
            </a:r>
          </a:p>
          <a:p>
            <a:pPr eaLnBrk="0" hangingPunct="0"/>
            <a:r>
              <a:rPr lang="en-US" sz="2000" dirty="0" smtClean="0">
                <a:latin typeface="Times New Roman" pitchFamily="18" charset="0"/>
              </a:rPr>
              <a:t>Expected loads from one acre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6384" name="AutoShape 240"/>
          <p:cNvSpPr>
            <a:spLocks noChangeArrowheads="1"/>
          </p:cNvSpPr>
          <p:nvPr/>
        </p:nvSpPr>
        <p:spPr bwMode="auto">
          <a:xfrm>
            <a:off x="6858000" y="5943600"/>
            <a:ext cx="914400" cy="762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>
              <a:rot lat="600000" lon="300000" rev="0"/>
            </a:camera>
            <a:lightRig rig="legacyFlat3" dir="r"/>
          </a:scene3d>
          <a:sp3d extrusionH="7593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385" name="Line 241"/>
          <p:cNvSpPr>
            <a:spLocks noChangeShapeType="1"/>
          </p:cNvSpPr>
          <p:nvPr/>
        </p:nvSpPr>
        <p:spPr bwMode="auto">
          <a:xfrm>
            <a:off x="7315200" y="4616933"/>
            <a:ext cx="228600" cy="412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86" name="Text Box 242"/>
          <p:cNvSpPr txBox="1">
            <a:spLocks noChangeArrowheads="1"/>
          </p:cNvSpPr>
          <p:nvPr/>
        </p:nvSpPr>
        <p:spPr bwMode="auto">
          <a:xfrm>
            <a:off x="6781800" y="3810000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Times New Roman" pitchFamily="18" charset="0"/>
              </a:rPr>
              <a:t>Edge-of-Stream</a:t>
            </a:r>
          </a:p>
          <a:p>
            <a:pPr eaLnBrk="0" hangingPunct="0"/>
            <a:r>
              <a:rPr lang="en-US" dirty="0" smtClean="0">
                <a:latin typeface="Times New Roman" pitchFamily="18" charset="0"/>
              </a:rPr>
              <a:t>60-100 sq miles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387" name="Line 243"/>
          <p:cNvSpPr>
            <a:spLocks noChangeShapeType="1"/>
          </p:cNvSpPr>
          <p:nvPr/>
        </p:nvSpPr>
        <p:spPr bwMode="auto">
          <a:xfrm flipH="1">
            <a:off x="5913086" y="635696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88" name="Text Box 244"/>
          <p:cNvSpPr txBox="1">
            <a:spLocks noChangeArrowheads="1"/>
          </p:cNvSpPr>
          <p:nvPr/>
        </p:nvSpPr>
        <p:spPr bwMode="auto">
          <a:xfrm>
            <a:off x="3174156" y="6124545"/>
            <a:ext cx="2800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In Stream Concentrations</a:t>
            </a:r>
          </a:p>
        </p:txBody>
      </p:sp>
      <p:sp>
        <p:nvSpPr>
          <p:cNvPr id="245" name="AutoShape 245"/>
          <p:cNvSpPr>
            <a:spLocks noChangeArrowheads="1"/>
          </p:cNvSpPr>
          <p:nvPr/>
        </p:nvSpPr>
        <p:spPr bwMode="auto">
          <a:xfrm>
            <a:off x="8067345" y="5029200"/>
            <a:ext cx="409007" cy="901700"/>
          </a:xfrm>
          <a:prstGeom prst="upDownArrow">
            <a:avLst>
              <a:gd name="adj1" fmla="val 50000"/>
              <a:gd name="adj2" fmla="val 5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6" name="Text Box 247"/>
          <p:cNvSpPr txBox="1">
            <a:spLocks noChangeArrowheads="1"/>
          </p:cNvSpPr>
          <p:nvPr/>
        </p:nvSpPr>
        <p:spPr bwMode="auto">
          <a:xfrm rot="18690195">
            <a:off x="6945579" y="5053597"/>
            <a:ext cx="19796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Scour/Deposition</a:t>
            </a:r>
            <a:endParaRPr lang="en-US" sz="1600" dirty="0"/>
          </a:p>
        </p:txBody>
      </p:sp>
      <p:sp>
        <p:nvSpPr>
          <p:cNvPr id="247" name="Rectangle 234"/>
          <p:cNvSpPr>
            <a:spLocks noChangeArrowheads="1"/>
          </p:cNvSpPr>
          <p:nvPr/>
        </p:nvSpPr>
        <p:spPr bwMode="auto">
          <a:xfrm>
            <a:off x="3205238" y="4689474"/>
            <a:ext cx="904122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latin typeface="Times New Roman" pitchFamily="18" charset="0"/>
              </a:rPr>
              <a:t>SDF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50" name="Line 233"/>
          <p:cNvSpPr>
            <a:spLocks noChangeShapeType="1"/>
          </p:cNvSpPr>
          <p:nvPr/>
        </p:nvSpPr>
        <p:spPr bwMode="auto">
          <a:xfrm flipV="1">
            <a:off x="4109360" y="4369418"/>
            <a:ext cx="2662162" cy="612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3093860" y="3098536"/>
            <a:ext cx="16764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 Watershed BMPs</a:t>
            </a:r>
            <a:endParaRPr lang="en-US" dirty="0"/>
          </a:p>
        </p:txBody>
      </p:sp>
      <p:sp>
        <p:nvSpPr>
          <p:cNvPr id="249" name="Line 238"/>
          <p:cNvSpPr>
            <a:spLocks noChangeShapeType="1"/>
          </p:cNvSpPr>
          <p:nvPr/>
        </p:nvSpPr>
        <p:spPr bwMode="auto">
          <a:xfrm flipH="1">
            <a:off x="3641969" y="4012936"/>
            <a:ext cx="281354" cy="67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6291818" y="1746696"/>
            <a:ext cx="250271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Loads from headwater streams considered a part of upland areas</a:t>
            </a:r>
            <a:endParaRPr lang="en-US" dirty="0"/>
          </a:p>
        </p:txBody>
      </p:sp>
      <p:sp>
        <p:nvSpPr>
          <p:cNvPr id="226" name="Slide Number Placeholder 2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3</a:t>
            </a:fld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465667" y="1185333"/>
            <a:ext cx="8252393" cy="16934"/>
          </a:xfrm>
          <a:prstGeom prst="line">
            <a:avLst/>
          </a:prstGeom>
          <a:ln w="127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7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  <a:alpha val="2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NSQD database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TSS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concentrations from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urban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land uses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lower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than what is observed in urban streams, suggesting that other downstream sources are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also responsible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the urban sediment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budget</a:t>
            </a: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studies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Urban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stream channel erosion is a major component of the urban sediment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budget; 20 – 60% on average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Magnitude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stream channel erosion in any given urban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watershed are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strongly influenced by local factors, such as watershed impervious cover and the physical properties of the urban stream corridor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Phase I – Literature Review (CWP, 2013 &amp; 2014a)</a:t>
            </a:r>
          </a:p>
          <a:p>
            <a:r>
              <a:rPr lang="en-US" sz="3200" dirty="0" smtClean="0"/>
              <a:t>Phase II – MS4 Concentration Monitoring Data (CWP, 2014b)</a:t>
            </a:r>
          </a:p>
          <a:p>
            <a:r>
              <a:rPr lang="en-US" sz="3200" dirty="0" smtClean="0"/>
              <a:t>Phase III – Watershed Flow-Concentration Relations (CWP, 2015)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Phase I – Literature Review (CWP, 2013; CWP 2014a)</a:t>
            </a:r>
          </a:p>
          <a:p>
            <a:pPr lvl="1"/>
            <a:r>
              <a:rPr lang="en-US" dirty="0" smtClean="0"/>
              <a:t>38 entries; 16 included % sediment from in-stream; 9 met size criteria (&lt;60 sq. mi.)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0" y="3491947"/>
            <a:ext cx="4572000" cy="3281065"/>
            <a:chOff x="609600" y="1524000"/>
            <a:chExt cx="4572000" cy="3281065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09600" y="4343400"/>
              <a:ext cx="457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Histogram of the percentage of sediment load from instream two outliers and modeling studies removed.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524000"/>
              <a:ext cx="4286250" cy="2663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8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Phase II – MS4 Concentration Monitoring Data (CWP,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023284"/>
            <a:ext cx="5499100" cy="360934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711938" y="4835769"/>
            <a:ext cx="4609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038" y="3823684"/>
            <a:ext cx="4609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Define </a:t>
            </a:r>
            <a:r>
              <a:rPr lang="en-US" sz="3200" dirty="0"/>
              <a:t>a Stream Source Ratio (SSR) that quantifies the relative load attributed to in-stream sources (e.g. bed &amp; bank erosion, resuspension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B0D-021F-413D-A6F6-D202F9B0F99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69995" y="4538621"/>
                <a:ext cx="5917004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𝑆𝑆𝑅</m:t>
                      </m:r>
                      <m:r>
                        <a:rPr lang="en-US" sz="20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𝐵𝑒𝑑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𝐵𝑎𝑛𝑘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𝐸𝑟𝑜𝑠𝑖𝑜𝑛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𝐵𝑒𝑑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𝐵𝑎𝑛𝑘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𝐸𝑟𝑜𝑠𝑖𝑜𝑛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𝑈𝑝𝑙𝑎𝑛𝑑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5678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𝐼𝑛𝑠𝑡𝑟𝑒𝑎𝑚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567833"/>
                              </a:solidFill>
                              <a:latin typeface="Cambria Math" panose="02040503050406030204" pitchFamily="18" charset="0"/>
                            </a:rPr>
                            <m:t>𝑊𝑎𝑡𝑒𝑟𝑠h𝑒𝑑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567833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95" y="4538621"/>
                <a:ext cx="5917004" cy="636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5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401" y="339127"/>
            <a:ext cx="5334735" cy="1872289"/>
          </a:xfrm>
        </p:spPr>
        <p:txBody>
          <a:bodyPr>
            <a:noAutofit/>
          </a:bodyPr>
          <a:lstStyle/>
          <a:p>
            <a:r>
              <a:rPr lang="en-US" altLang="en-US" u="sng" dirty="0" smtClean="0"/>
              <a:t>Urban streams</a:t>
            </a:r>
          </a:p>
          <a:p>
            <a:r>
              <a:rPr lang="en-US" altLang="en-US" dirty="0" smtClean="0"/>
              <a:t>In densely developed areas where streams systems are heavily altered, the contribution of erosion* to sediment yield can be  estimated based on a Stream Source Ratio (SSR) of observed sediment concentrations in outfalls vs streams.</a:t>
            </a:r>
          </a:p>
          <a:p>
            <a:r>
              <a:rPr lang="en-US" altLang="en-US" dirty="0" smtClean="0"/>
              <a:t>* Including erosion from banks, beds, and </a:t>
            </a:r>
            <a:r>
              <a:rPr lang="en-US" altLang="en-US" dirty="0" err="1" smtClean="0"/>
              <a:t>resuspension</a:t>
            </a:r>
            <a:r>
              <a:rPr lang="en-US" altLang="en-US" dirty="0" smtClean="0"/>
              <a:t> of sediment.</a:t>
            </a:r>
          </a:p>
        </p:txBody>
      </p:sp>
      <p:grpSp>
        <p:nvGrpSpPr>
          <p:cNvPr id="54278" name="Group 12"/>
          <p:cNvGrpSpPr>
            <a:grpSpLocks noChangeAspect="1"/>
          </p:cNvGrpSpPr>
          <p:nvPr/>
        </p:nvGrpSpPr>
        <p:grpSpPr bwMode="auto">
          <a:xfrm>
            <a:off x="1378481" y="2211416"/>
            <a:ext cx="7708875" cy="4540426"/>
            <a:chOff x="838200" y="3276600"/>
            <a:chExt cx="5986272" cy="3526727"/>
          </a:xfrm>
        </p:grpSpPr>
        <p:pic>
          <p:nvPicPr>
            <p:cNvPr id="14" name="Picture 13" descr="DSCF0001"/>
            <p:cNvPicPr>
              <a:picLocks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4419600" y="5105400"/>
              <a:ext cx="2404872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5428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" b="-6"/>
            <a:stretch>
              <a:fillRect/>
            </a:stretch>
          </p:blipFill>
          <p:spPr bwMode="auto">
            <a:xfrm>
              <a:off x="838200" y="3276600"/>
              <a:ext cx="2895600" cy="3424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2000"/>
              <a:extLst/>
            </a:blip>
            <a:srcRect/>
            <a:stretch>
              <a:fillRect/>
            </a:stretch>
          </p:blipFill>
          <p:spPr bwMode="auto">
            <a:xfrm>
              <a:off x="4419600" y="3276600"/>
              <a:ext cx="2400300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9" name="Right Arrow 18"/>
            <p:cNvSpPr/>
            <p:nvPr/>
          </p:nvSpPr>
          <p:spPr>
            <a:xfrm rot="-2160000">
              <a:off x="1766367" y="5090288"/>
              <a:ext cx="2865671" cy="200124"/>
            </a:xfrm>
            <a:prstGeom prst="rightArrow">
              <a:avLst/>
            </a:prstGeom>
            <a:solidFill>
              <a:srgbClr val="0070C0"/>
            </a:solidFill>
            <a:effectLst/>
            <a:scene3d>
              <a:camera prst="orthographicFront" fov="0">
                <a:rot lat="0" lon="0" rev="0"/>
              </a:camera>
              <a:lightRig rig="soft" dir="b">
                <a:rot lat="0" lon="0" rev="0"/>
              </a:lightRig>
            </a:scene3d>
            <a:sp3d prstMaterial="dkEdge"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895601" y="6172200"/>
              <a:ext cx="1447800" cy="228600"/>
            </a:xfrm>
            <a:prstGeom prst="rightArrow">
              <a:avLst/>
            </a:prstGeom>
            <a:solidFill>
              <a:srgbClr val="0070C0"/>
            </a:solidFill>
            <a:ln w="15875">
              <a:noFill/>
            </a:ln>
            <a:effectLst/>
            <a:scene3d>
              <a:camera prst="orthographicFront" fov="0">
                <a:rot lat="0" lon="0" rev="0"/>
              </a:camera>
              <a:lightRig rig="soft" dir="b">
                <a:rot lat="0" lon="0" rev="0"/>
              </a:lightRig>
            </a:scene3d>
            <a:sp3d prstMaterial="dkEdge"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289" name="TextBox 20"/>
            <p:cNvSpPr txBox="1">
              <a:spLocks noChangeArrowheads="1"/>
            </p:cNvSpPr>
            <p:nvPr/>
          </p:nvSpPr>
          <p:spPr bwMode="auto">
            <a:xfrm>
              <a:off x="4688480" y="4695248"/>
              <a:ext cx="16432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prstClr val="black"/>
                  </a:solidFill>
                </a:rPr>
                <a:t>Upland Sources</a:t>
              </a:r>
            </a:p>
          </p:txBody>
        </p:sp>
        <p:sp>
          <p:nvSpPr>
            <p:cNvPr id="54290" name="TextBox 21"/>
            <p:cNvSpPr txBox="1">
              <a:spLocks noChangeArrowheads="1"/>
            </p:cNvSpPr>
            <p:nvPr/>
          </p:nvSpPr>
          <p:spPr bwMode="auto">
            <a:xfrm>
              <a:off x="4663654" y="6516452"/>
              <a:ext cx="1759949" cy="28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prstClr val="black"/>
                  </a:solidFill>
                </a:rPr>
                <a:t>Watershed Sources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80727368-2d85-4693-8aca-8c33fb2339f5" xsi:nil="true"/>
    <IconOverlay xmlns="http://schemas.microsoft.com/sharepoint/v4" xsi:nil="true"/>
    <SharedWithUsers xmlns="80727368-2d85-4693-8aca-8c33fb2339f5">
      <UserInfo>
        <DisplayName>Neely Law</DisplayName>
        <AccountId>26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84099C5946FA6344AFBC08FDA28BB5E3000F2A5536EED47B428001DEFDF00DB8CF" ma:contentTypeVersion="7" ma:contentTypeDescription="" ma:contentTypeScope="" ma:versionID="eb6f280786ee9b46933f37eb491021f8">
  <xsd:schema xmlns:xsd="http://www.w3.org/2001/XMLSchema" xmlns:xs="http://www.w3.org/2001/XMLSchema" xmlns:p="http://schemas.microsoft.com/office/2006/metadata/properties" xmlns:ns2="80727368-2d85-4693-8aca-8c33fb2339f5" xmlns:ns3="http://schemas.microsoft.com/sharepoint/v4" targetNamespace="http://schemas.microsoft.com/office/2006/metadata/properties" ma:root="true" ma:fieldsID="7b843de681d15ec9e3f7ddeb11413efd" ns2:_="" ns3:_="">
    <xsd:import namespace="80727368-2d85-4693-8aca-8c33fb2339f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ject_x003a_Description" minOccurs="0"/>
                <xsd:element ref="ns2:SharedWithUsers" minOccurs="0"/>
                <xsd:element ref="ns3:IconOverlay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27368-2d85-4693-8aca-8c33fb2339f5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" ma:list="{466bfe19-0901-498c-8ba9-2a12267cbd25}" ma:internalName="Project" ma:readOnly="false" ma:showField="Title" ma:web="80727368-2d85-4693-8aca-8c33fb2339f5">
      <xsd:simpleType>
        <xsd:restriction base="dms:Lookup"/>
      </xsd:simpleType>
    </xsd:element>
    <xsd:element name="Project_x003a_Description" ma:index="9" nillable="true" ma:displayName="Project:Description" ma:list="{466bfe19-0901-498c-8ba9-2a12267cbd25}" ma:internalName="Project_x003A_Description" ma:readOnly="true" ma:showField="CategoryDescription" ma:web="80727368-2d85-4693-8aca-8c33fb2339f5">
      <xsd:simpleType>
        <xsd:restriction base="dms:Lookup"/>
      </xsd:simpleType>
    </xsd:element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A42762-DEF2-493B-9624-833333828C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2FBA63-7388-45B3-AA84-3752219F1BA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80727368-2d85-4693-8aca-8c33fb2339f5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E40F233B-AADD-4061-AF7F-2DD77AB7D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27368-2d85-4693-8aca-8c33fb2339f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2900</TotalTime>
  <Words>1179</Words>
  <Application>Microsoft Office PowerPoint</Application>
  <PresentationFormat>On-screen Show (4:3)</PresentationFormat>
  <Paragraphs>219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Theme</vt:lpstr>
      <vt:lpstr> Urbanized Stream Source Ratio</vt:lpstr>
      <vt:lpstr>Background</vt:lpstr>
      <vt:lpstr>Current representation of streams in  Phase 5 Chesapeake Bay Watershed Model</vt:lpstr>
      <vt:lpstr>Key Findings</vt:lpstr>
      <vt:lpstr>Previous Work</vt:lpstr>
      <vt:lpstr>Previous Work</vt:lpstr>
      <vt:lpstr>Previous Work</vt:lpstr>
      <vt:lpstr>General Approach</vt:lpstr>
      <vt:lpstr>PowerPoint Presentation</vt:lpstr>
      <vt:lpstr>General Mass Balance Approach</vt:lpstr>
      <vt:lpstr>Analytical Process</vt:lpstr>
      <vt:lpstr>Watershed Characteristics</vt:lpstr>
      <vt:lpstr>Flow-Load Relation</vt:lpstr>
      <vt:lpstr>Flow-Load Relation</vt:lpstr>
      <vt:lpstr>SSR Estimation Example - Watershed</vt:lpstr>
      <vt:lpstr>SSR Estimation Example - Upland</vt:lpstr>
      <vt:lpstr>SSR Estimation Example - Upland</vt:lpstr>
      <vt:lpstr>SSR Estimation Example - Instream</vt:lpstr>
      <vt:lpstr>SSR Estimation Example - Instream</vt:lpstr>
      <vt:lpstr>Scott’s Level</vt:lpstr>
      <vt:lpstr>Final – Simplified Predictive Regression</vt:lpstr>
      <vt:lpstr>Final – Simplified Predictive Regression</vt:lpstr>
      <vt:lpstr>Final – Simplified Predictive Regression</vt:lpstr>
      <vt:lpstr>Phase 6 Implementation</vt:lpstr>
      <vt:lpstr>Rural Streams (&lt;15% Imp.) - USGS</vt:lpstr>
      <vt:lpstr>Questions?</vt:lpstr>
      <vt:lpstr>Predicted SSR for Small Urban Streams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 Christianson</dc:creator>
  <cp:lastModifiedBy>Runion, Kyle</cp:lastModifiedBy>
  <cp:revision>141</cp:revision>
  <cp:lastPrinted>2015-02-23T13:38:01Z</cp:lastPrinted>
  <dcterms:created xsi:type="dcterms:W3CDTF">2014-09-09T15:26:28Z</dcterms:created>
  <dcterms:modified xsi:type="dcterms:W3CDTF">2015-11-03T13:09:01Z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0x01010084099C5946FA6344AFBC08FDA28BB5E3000F2A5536EED47B428001DEFDF00DB8CF</vt:lpwstr>
  </property>
</Properties>
</file>