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59" r:id="rId5"/>
    <p:sldId id="262" r:id="rId6"/>
    <p:sldId id="257" r:id="rId7"/>
    <p:sldId id="258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9" d="100"/>
          <a:sy n="59" d="100"/>
        </p:scale>
        <p:origin x="-1872" y="-6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Baird\Documents\LeadGreen\Rivers\2010%20CBT%20Indicators\CBI%20Analysis%202012%202013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Baird\Documents\LeadGreen\Rivers\2010%20CBT%20Indicators\CBI%20Analysis%202012%2020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aird\Documents\LeadGreen\Rivers\2010%20CBT%20Indicators\CBI%20Analysis%202012%20201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aird\Documents\LeadGreen\Rivers\River%20Rally%2014\Status%20Reports%202013-2014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aird\Google%20Drive\River%20Network\Chesapeake%20CBI\Analysis%20Nov%202014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aird\Google%20Drive\River%20Network\Chesapeake%20CBI\Analysis%20Nov%202014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aird\Documents\LeadGreen\Rivers\River%20Rally%2014\Status%20Reports%202013-2014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Out of 17.7M inhabitants of the Bay Region, these 30 org's mobilized ...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'Pop vs Mmbrs 2014'!$D$37</c:f>
              <c:strCache>
                <c:ptCount val="1"/>
                <c:pt idx="0">
                  <c:v>2014</c:v>
                </c:pt>
              </c:strCache>
            </c:strRef>
          </c:tx>
          <c:invertIfNegative val="0"/>
          <c:cat>
            <c:strRef>
              <c:f>'Pop vs Mmbrs 2014'!$E$37:$H$37</c:f>
              <c:strCache>
                <c:ptCount val="4"/>
                <c:pt idx="0">
                  <c:v>Adults &amp; Children thru Schools</c:v>
                </c:pt>
                <c:pt idx="1">
                  <c:v>% Participated in Events or Activities</c:v>
                </c:pt>
                <c:pt idx="2">
                  <c:v>% Constituents Acted on an Issue on Behalf of Your Org</c:v>
                </c:pt>
                <c:pt idx="3">
                  <c:v>% Donated</c:v>
                </c:pt>
              </c:strCache>
            </c:strRef>
          </c:cat>
          <c:val>
            <c:numRef>
              <c:f>'Pop vs Mmbrs 2014'!$E$38:$H$38</c:f>
              <c:numCache>
                <c:formatCode>0.000%</c:formatCode>
                <c:ptCount val="4"/>
                <c:pt idx="0">
                  <c:v>5.9537853107344647E-3</c:v>
                </c:pt>
                <c:pt idx="1">
                  <c:v>2.7919209039548028E-3</c:v>
                </c:pt>
                <c:pt idx="2">
                  <c:v>1.9549152542372881E-3</c:v>
                </c:pt>
                <c:pt idx="3">
                  <c:v>9.0519774011299471E-4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5932800"/>
        <c:axId val="74859648"/>
      </c:barChart>
      <c:catAx>
        <c:axId val="5593280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74859648"/>
        <c:crosses val="autoZero"/>
        <c:auto val="1"/>
        <c:lblAlgn val="ctr"/>
        <c:lblOffset val="100"/>
        <c:noMultiLvlLbl val="0"/>
      </c:catAx>
      <c:valAx>
        <c:axId val="74859648"/>
        <c:scaling>
          <c:orientation val="minMax"/>
          <c:max val="1.0000000000000007E-2"/>
        </c:scaling>
        <c:delete val="0"/>
        <c:axPos val="l"/>
        <c:majorGridlines/>
        <c:numFmt formatCode="0.0%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559328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b="1"/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Out of 17.7M inhabitants of the Bay Region, these 30 org's mobilized ...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'Pop vs Mmbrs 2014'!$D$37</c:f>
              <c:strCache>
                <c:ptCount val="1"/>
                <c:pt idx="0">
                  <c:v>2014</c:v>
                </c:pt>
              </c:strCache>
            </c:strRef>
          </c:tx>
          <c:invertIfNegative val="0"/>
          <c:cat>
            <c:strRef>
              <c:f>'Pop vs Mmbrs 2014'!$E$37:$H$37</c:f>
              <c:strCache>
                <c:ptCount val="4"/>
                <c:pt idx="0">
                  <c:v>Adults &amp; Children thru Schools</c:v>
                </c:pt>
                <c:pt idx="1">
                  <c:v>% Participated in Events or Activities</c:v>
                </c:pt>
                <c:pt idx="2">
                  <c:v>% Constituents Acted on an Issue on Behalf of Your Org</c:v>
                </c:pt>
                <c:pt idx="3">
                  <c:v>% Donated</c:v>
                </c:pt>
              </c:strCache>
            </c:strRef>
          </c:cat>
          <c:val>
            <c:numRef>
              <c:f>'Pop vs Mmbrs 2014'!$E$38:$H$38</c:f>
              <c:numCache>
                <c:formatCode>0.000%</c:formatCode>
                <c:ptCount val="4"/>
                <c:pt idx="0">
                  <c:v>5.9537853107344638E-3</c:v>
                </c:pt>
                <c:pt idx="1">
                  <c:v>2.7919209039548028E-3</c:v>
                </c:pt>
                <c:pt idx="2">
                  <c:v>1.9549152542372886E-3</c:v>
                </c:pt>
                <c:pt idx="3">
                  <c:v>9.051977401129946E-4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824640"/>
        <c:axId val="21826176"/>
      </c:barChart>
      <c:catAx>
        <c:axId val="2182464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1826176"/>
        <c:crosses val="autoZero"/>
        <c:auto val="1"/>
        <c:lblAlgn val="ctr"/>
        <c:lblOffset val="100"/>
        <c:noMultiLvlLbl val="0"/>
      </c:catAx>
      <c:valAx>
        <c:axId val="21826176"/>
        <c:scaling>
          <c:orientation val="minMax"/>
          <c:max val="1.0000000000000005E-2"/>
        </c:scaling>
        <c:delete val="0"/>
        <c:axPos val="l"/>
        <c:majorGridlines/>
        <c:numFmt formatCode="0.0%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18246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b="1"/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2400" baseline="0" dirty="0"/>
              <a:t>These 30 </a:t>
            </a:r>
            <a:r>
              <a:rPr lang="en-US" sz="2400" baseline="0" dirty="0" err="1"/>
              <a:t>org's</a:t>
            </a:r>
            <a:r>
              <a:rPr lang="en-US" sz="2400" baseline="0" dirty="0"/>
              <a:t> were supported by ...</a:t>
            </a:r>
            <a:endParaRPr lang="en-US" sz="2400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'Pop vs Mmbrs 2014'!$D$37</c:f>
              <c:strCache>
                <c:ptCount val="1"/>
                <c:pt idx="0">
                  <c:v>2014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'Pop vs Mmbrs 2014'!$J$37:$M$37</c:f>
              <c:strCache>
                <c:ptCount val="4"/>
                <c:pt idx="0">
                  <c:v>Members</c:v>
                </c:pt>
                <c:pt idx="1">
                  <c:v>Donors</c:v>
                </c:pt>
                <c:pt idx="2">
                  <c:v>Volunteer Participants</c:v>
                </c:pt>
                <c:pt idx="3">
                  <c:v>Volunteer Leaders</c:v>
                </c:pt>
              </c:strCache>
            </c:strRef>
          </c:cat>
          <c:val>
            <c:numRef>
              <c:f>'Pop vs Mmbrs 2014'!$J$38:$M$38</c:f>
              <c:numCache>
                <c:formatCode>General</c:formatCode>
                <c:ptCount val="4"/>
                <c:pt idx="0">
                  <c:v>5563</c:v>
                </c:pt>
                <c:pt idx="1">
                  <c:v>16022</c:v>
                </c:pt>
                <c:pt idx="2">
                  <c:v>24595</c:v>
                </c:pt>
                <c:pt idx="3">
                  <c:v>887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865600"/>
        <c:axId val="21867136"/>
      </c:barChart>
      <c:catAx>
        <c:axId val="2186560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21867136"/>
        <c:crosses val="autoZero"/>
        <c:auto val="1"/>
        <c:lblAlgn val="ctr"/>
        <c:lblOffset val="100"/>
        <c:noMultiLvlLbl val="0"/>
      </c:catAx>
      <c:valAx>
        <c:axId val="21867136"/>
        <c:scaling>
          <c:orientation val="minMax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2186560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'Strat Plan'!$AE$23</c:f>
              <c:strCache>
                <c:ptCount val="1"/>
                <c:pt idx="0">
                  <c:v>without strategic plan</c:v>
                </c:pt>
              </c:strCache>
            </c:strRef>
          </c:tx>
          <c:invertIfNegative val="0"/>
          <c:cat>
            <c:strRef>
              <c:f>'Strat Plan'!$AF$22:$AI$22</c:f>
              <c:strCache>
                <c:ptCount val="4"/>
                <c:pt idx="0">
                  <c:v>Nr_constituents_acted</c:v>
                </c:pt>
                <c:pt idx="1">
                  <c:v>Nr_Participants</c:v>
                </c:pt>
                <c:pt idx="2">
                  <c:v>Number of Donors</c:v>
                </c:pt>
                <c:pt idx="3">
                  <c:v>Number of Members</c:v>
                </c:pt>
              </c:strCache>
            </c:strRef>
          </c:cat>
          <c:val>
            <c:numRef>
              <c:f>'Strat Plan'!$AF$23:$AI$23</c:f>
              <c:numCache>
                <c:formatCode>_(* #,##0.00_);_(* \(#,##0.00\);_(* "-"??_);_(@_)</c:formatCode>
                <c:ptCount val="4"/>
                <c:pt idx="0">
                  <c:v>34.217391304347828</c:v>
                </c:pt>
                <c:pt idx="1">
                  <c:v>247.04347826086951</c:v>
                </c:pt>
                <c:pt idx="2">
                  <c:v>169.02173913043487</c:v>
                </c:pt>
                <c:pt idx="3">
                  <c:v>127.69565217391305</c:v>
                </c:pt>
              </c:numCache>
            </c:numRef>
          </c:val>
        </c:ser>
        <c:ser>
          <c:idx val="1"/>
          <c:order val="1"/>
          <c:tx>
            <c:strRef>
              <c:f>'Strat Plan'!$AE$24</c:f>
              <c:strCache>
                <c:ptCount val="1"/>
                <c:pt idx="0">
                  <c:v>with strategic plan</c:v>
                </c:pt>
              </c:strCache>
            </c:strRef>
          </c:tx>
          <c:invertIfNegative val="0"/>
          <c:cat>
            <c:strRef>
              <c:f>'Strat Plan'!$AF$22:$AI$22</c:f>
              <c:strCache>
                <c:ptCount val="4"/>
                <c:pt idx="0">
                  <c:v>Nr_constituents_acted</c:v>
                </c:pt>
                <c:pt idx="1">
                  <c:v>Nr_Participants</c:v>
                </c:pt>
                <c:pt idx="2">
                  <c:v>Number of Donors</c:v>
                </c:pt>
                <c:pt idx="3">
                  <c:v>Number of Members</c:v>
                </c:pt>
              </c:strCache>
            </c:strRef>
          </c:cat>
          <c:val>
            <c:numRef>
              <c:f>'Strat Plan'!$AF$24:$AI$24</c:f>
              <c:numCache>
                <c:formatCode>_(* #,##0.00_);_(* \(#,##0.00\);_(* "-"??_);_(@_)</c:formatCode>
                <c:ptCount val="4"/>
                <c:pt idx="0">
                  <c:v>136.43548387096774</c:v>
                </c:pt>
                <c:pt idx="1">
                  <c:v>451.6290322580644</c:v>
                </c:pt>
                <c:pt idx="2">
                  <c:v>325.95161290322568</c:v>
                </c:pt>
                <c:pt idx="3">
                  <c:v>189.75806451612902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6564224"/>
        <c:axId val="87372928"/>
      </c:barChart>
      <c:catAx>
        <c:axId val="865642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en-US"/>
          </a:p>
        </c:txPr>
        <c:crossAx val="87372928"/>
        <c:crosses val="autoZero"/>
        <c:auto val="1"/>
        <c:lblAlgn val="ctr"/>
        <c:lblOffset val="100"/>
        <c:noMultiLvlLbl val="0"/>
      </c:catAx>
      <c:valAx>
        <c:axId val="87372928"/>
        <c:scaling>
          <c:orientation val="minMax"/>
        </c:scaling>
        <c:delete val="0"/>
        <c:axPos val="l"/>
        <c:majorGridlines/>
        <c:numFmt formatCode="_(* #,##0_);_(* \(#,##0\);_(* &quot;-&quot;_);_(@_)" sourceLinked="0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en-US"/>
          </a:p>
        </c:txPr>
        <c:crossAx val="8656422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2400" dirty="0"/>
              <a:t>These 30 Organizations Improved</a:t>
            </a:r>
            <a:r>
              <a:rPr lang="en-US" sz="2400" baseline="0" dirty="0"/>
              <a:t> Watershed Management</a:t>
            </a:r>
            <a:endParaRPr lang="en-US" sz="2400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'[1]Pop vs Mmbrs 2014'!$D$37</c:f>
              <c:strCache>
                <c:ptCount val="1"/>
                <c:pt idx="0">
                  <c:v>2014</c:v>
                </c:pt>
              </c:strCache>
            </c:strRef>
          </c:tx>
          <c:invertIfNegative val="0"/>
          <c:cat>
            <c:strRef>
              <c:f>Both!$AH$41:$AK$41</c:f>
              <c:strCache>
                <c:ptCount val="4"/>
                <c:pt idx="0">
                  <c:v>Policy Initiatives Led</c:v>
                </c:pt>
                <c:pt idx="1">
                  <c:v>Policy Initiatives Succeeded</c:v>
                </c:pt>
                <c:pt idx="2">
                  <c:v>Enforcement Actions Initiated</c:v>
                </c:pt>
                <c:pt idx="3">
                  <c:v>Watershed Plans Created or Implemented</c:v>
                </c:pt>
              </c:strCache>
            </c:strRef>
          </c:cat>
          <c:val>
            <c:numRef>
              <c:f>Both!$AH$42:$AK$42</c:f>
              <c:numCache>
                <c:formatCode>General</c:formatCode>
                <c:ptCount val="4"/>
                <c:pt idx="0">
                  <c:v>50</c:v>
                </c:pt>
                <c:pt idx="1">
                  <c:v>34</c:v>
                </c:pt>
                <c:pt idx="2">
                  <c:v>63</c:v>
                </c:pt>
                <c:pt idx="3">
                  <c:v>124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5941760"/>
        <c:axId val="58007936"/>
      </c:barChart>
      <c:catAx>
        <c:axId val="559417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58007936"/>
        <c:crosses val="autoZero"/>
        <c:auto val="1"/>
        <c:lblAlgn val="ctr"/>
        <c:lblOffset val="100"/>
        <c:noMultiLvlLbl val="0"/>
      </c:catAx>
      <c:valAx>
        <c:axId val="58007936"/>
        <c:scaling>
          <c:orientation val="minMax"/>
        </c:scaling>
        <c:delete val="0"/>
        <c:axPos val="l"/>
        <c:majorGridlines/>
        <c:numFmt formatCode="_(* #,##0_);_(* \(#,##0\);_(* &quot;-&quot;_);_(@_)" sourceLinked="0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5594176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600" baseline="0"/>
              <a:t> ... and Benefitted Waterways</a:t>
            </a:r>
            <a:endParaRPr lang="en-US" sz="160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'[1]Pop vs Mmbrs 2014'!$D$37</c:f>
              <c:strCache>
                <c:ptCount val="1"/>
                <c:pt idx="0">
                  <c:v>2014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Both!$AN$41:$AQ$41</c:f>
              <c:strCache>
                <c:ptCount val="4"/>
                <c:pt idx="0">
                  <c:v>Sites Monitored</c:v>
                </c:pt>
                <c:pt idx="1">
                  <c:v>Acres of Land Use Improved</c:v>
                </c:pt>
                <c:pt idx="2">
                  <c:v>Feet of Stream Restored</c:v>
                </c:pt>
                <c:pt idx="3">
                  <c:v>Pounds of Trash Removed</c:v>
                </c:pt>
              </c:strCache>
            </c:strRef>
          </c:cat>
          <c:val>
            <c:numRef>
              <c:f>Both!$AN$42:$AQ$42</c:f>
              <c:numCache>
                <c:formatCode>#,##0</c:formatCode>
                <c:ptCount val="4"/>
                <c:pt idx="0">
                  <c:v>6950</c:v>
                </c:pt>
                <c:pt idx="1">
                  <c:v>52778.55</c:v>
                </c:pt>
                <c:pt idx="2">
                  <c:v>42747</c:v>
                </c:pt>
                <c:pt idx="3">
                  <c:v>671592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036608"/>
        <c:axId val="58255616"/>
      </c:barChart>
      <c:catAx>
        <c:axId val="5803660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58255616"/>
        <c:crosses val="autoZero"/>
        <c:auto val="1"/>
        <c:lblAlgn val="ctr"/>
        <c:lblOffset val="100"/>
        <c:noMultiLvlLbl val="0"/>
      </c:catAx>
      <c:valAx>
        <c:axId val="58255616"/>
        <c:scaling>
          <c:logBase val="10"/>
          <c:orientation val="minMax"/>
        </c:scaling>
        <c:delete val="0"/>
        <c:axPos val="l"/>
        <c:majorGridlines/>
        <c:numFmt formatCode="_(* #,##0_);_(* \(#,##0\);_(* &quot;-&quot;_);_(@_)" sourceLinked="0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5803660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'Strat Plan'!$AO$23</c:f>
              <c:strCache>
                <c:ptCount val="1"/>
                <c:pt idx="0">
                  <c:v>Without stratregic plan</c:v>
                </c:pt>
              </c:strCache>
            </c:strRef>
          </c:tx>
          <c:invertIfNegative val="0"/>
          <c:cat>
            <c:strRef>
              <c:f>'Strat Plan'!$AP$22:$AR$22</c:f>
              <c:strCache>
                <c:ptCount val="3"/>
                <c:pt idx="0">
                  <c:v>#_Initiatives_Led</c:v>
                </c:pt>
                <c:pt idx="1">
                  <c:v>#_Initiatives_Partic</c:v>
                </c:pt>
                <c:pt idx="2">
                  <c:v>#_Initiatives_Succeeded</c:v>
                </c:pt>
              </c:strCache>
            </c:strRef>
          </c:cat>
          <c:val>
            <c:numRef>
              <c:f>'Strat Plan'!$AP$23:$AR$23</c:f>
              <c:numCache>
                <c:formatCode>_(* #,##0.00_);_(* \(#,##0.00\);_(* "-"??_);_(@_)</c:formatCode>
                <c:ptCount val="3"/>
                <c:pt idx="0">
                  <c:v>0.26086956521739141</c:v>
                </c:pt>
                <c:pt idx="1">
                  <c:v>0.82608695652173914</c:v>
                </c:pt>
                <c:pt idx="2">
                  <c:v>0.23913043478260876</c:v>
                </c:pt>
              </c:numCache>
            </c:numRef>
          </c:val>
        </c:ser>
        <c:ser>
          <c:idx val="1"/>
          <c:order val="1"/>
          <c:tx>
            <c:strRef>
              <c:f>'Strat Plan'!$AO$24</c:f>
              <c:strCache>
                <c:ptCount val="1"/>
                <c:pt idx="0">
                  <c:v>With strategic plan</c:v>
                </c:pt>
              </c:strCache>
            </c:strRef>
          </c:tx>
          <c:invertIfNegative val="0"/>
          <c:cat>
            <c:strRef>
              <c:f>'Strat Plan'!$AP$22:$AR$22</c:f>
              <c:strCache>
                <c:ptCount val="3"/>
                <c:pt idx="0">
                  <c:v>#_Initiatives_Led</c:v>
                </c:pt>
                <c:pt idx="1">
                  <c:v>#_Initiatives_Partic</c:v>
                </c:pt>
                <c:pt idx="2">
                  <c:v>#_Initiatives_Succeeded</c:v>
                </c:pt>
              </c:strCache>
            </c:strRef>
          </c:cat>
          <c:val>
            <c:numRef>
              <c:f>'Strat Plan'!$AP$24:$AR$24</c:f>
              <c:numCache>
                <c:formatCode>_(* #,##0.00_);_(* \(#,##0.00\);_(* "-"??_);_(@_)</c:formatCode>
                <c:ptCount val="3"/>
                <c:pt idx="0">
                  <c:v>0.74193548387096753</c:v>
                </c:pt>
                <c:pt idx="1">
                  <c:v>1.8387096774193541</c:v>
                </c:pt>
                <c:pt idx="2">
                  <c:v>0.79032258064516103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219520"/>
        <c:axId val="76221056"/>
      </c:barChart>
      <c:catAx>
        <c:axId val="762195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en-US"/>
          </a:p>
        </c:txPr>
        <c:crossAx val="76221056"/>
        <c:crosses val="autoZero"/>
        <c:auto val="1"/>
        <c:lblAlgn val="ctr"/>
        <c:lblOffset val="100"/>
        <c:noMultiLvlLbl val="0"/>
      </c:catAx>
      <c:valAx>
        <c:axId val="76221056"/>
        <c:scaling>
          <c:orientation val="minMax"/>
        </c:scaling>
        <c:delete val="0"/>
        <c:axPos val="l"/>
        <c:majorGridlines/>
        <c:numFmt formatCode="_(* #,##0.00_);_(* \(#,##0.00\);_(* &quot;-&quot;??_);_(@_)" sourceLinked="1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en-US"/>
          </a:p>
        </c:txPr>
        <c:crossAx val="7621952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0.32381</cdr:x>
      <cdr:y>0.53947</cdr:y>
    </cdr:from>
    <cdr:to>
      <cdr:x>0.50476</cdr:x>
      <cdr:y>0.65108</cdr:y>
    </cdr:to>
    <cdr:sp macro="" textlink="">
      <cdr:nvSpPr>
        <cdr:cNvPr id="2" name="TextBox 4"/>
        <cdr:cNvSpPr txBox="1"/>
      </cdr:nvSpPr>
      <cdr:spPr>
        <a:xfrm xmlns:a="http://schemas.openxmlformats.org/drawingml/2006/main">
          <a:off x="2590800" y="3124200"/>
          <a:ext cx="1447800" cy="64633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b="1" dirty="0" smtClean="0">
              <a:solidFill>
                <a:srgbClr val="FF0000"/>
              </a:solidFill>
            </a:rPr>
            <a:t>49,417 in events</a:t>
          </a:r>
        </a:p>
      </cdr:txBody>
    </cdr:sp>
  </cdr:relSizeAnchor>
  <cdr:relSizeAnchor xmlns:cdr="http://schemas.openxmlformats.org/drawingml/2006/chartDrawing">
    <cdr:from>
      <cdr:x>0.55238</cdr:x>
      <cdr:y>0.59211</cdr:y>
    </cdr:from>
    <cdr:to>
      <cdr:x>0.73333</cdr:x>
      <cdr:y>0.69308</cdr:y>
    </cdr:to>
    <cdr:sp macro="" textlink="">
      <cdr:nvSpPr>
        <cdr:cNvPr id="3" name="TextBox 4"/>
        <cdr:cNvSpPr txBox="1"/>
      </cdr:nvSpPr>
      <cdr:spPr>
        <a:xfrm xmlns:a="http://schemas.openxmlformats.org/drawingml/2006/main">
          <a:off x="4419600" y="3429000"/>
          <a:ext cx="1447800" cy="58477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ctr"/>
          <a:r>
            <a:rPr lang="en-US" sz="1600" b="1" dirty="0" smtClean="0">
              <a:solidFill>
                <a:srgbClr val="FF0000"/>
              </a:solidFill>
            </a:rPr>
            <a:t>34,602 took action</a:t>
          </a:r>
        </a:p>
      </cdr:txBody>
    </cdr:sp>
  </cdr:relSizeAnchor>
  <cdr:relSizeAnchor xmlns:cdr="http://schemas.openxmlformats.org/drawingml/2006/chartDrawing">
    <cdr:from>
      <cdr:x>0.78095</cdr:x>
      <cdr:y>0.67105</cdr:y>
    </cdr:from>
    <cdr:to>
      <cdr:x>0.9619</cdr:x>
      <cdr:y>0.77203</cdr:y>
    </cdr:to>
    <cdr:sp macro="" textlink="">
      <cdr:nvSpPr>
        <cdr:cNvPr id="4" name="TextBox 4"/>
        <cdr:cNvSpPr txBox="1"/>
      </cdr:nvSpPr>
      <cdr:spPr>
        <a:xfrm xmlns:a="http://schemas.openxmlformats.org/drawingml/2006/main">
          <a:off x="6248400" y="3886200"/>
          <a:ext cx="1447800" cy="58477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ctr"/>
          <a:r>
            <a:rPr lang="en-US" sz="1600" b="1" dirty="0" smtClean="0">
              <a:solidFill>
                <a:srgbClr val="FF0000"/>
              </a:solidFill>
            </a:rPr>
            <a:t>16,022 donated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0.32381</cdr:x>
      <cdr:y>0.53947</cdr:y>
    </cdr:from>
    <cdr:to>
      <cdr:x>0.50476</cdr:x>
      <cdr:y>0.65108</cdr:y>
    </cdr:to>
    <cdr:sp macro="" textlink="">
      <cdr:nvSpPr>
        <cdr:cNvPr id="2" name="TextBox 4"/>
        <cdr:cNvSpPr txBox="1"/>
      </cdr:nvSpPr>
      <cdr:spPr>
        <a:xfrm xmlns:a="http://schemas.openxmlformats.org/drawingml/2006/main">
          <a:off x="2590800" y="3124200"/>
          <a:ext cx="1447800" cy="64633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b="1" dirty="0" smtClean="0">
              <a:solidFill>
                <a:srgbClr val="FF0000"/>
              </a:solidFill>
            </a:rPr>
            <a:t>49,417 in events</a:t>
          </a:r>
        </a:p>
      </cdr:txBody>
    </cdr:sp>
  </cdr:relSizeAnchor>
  <cdr:relSizeAnchor xmlns:cdr="http://schemas.openxmlformats.org/drawingml/2006/chartDrawing">
    <cdr:from>
      <cdr:x>0.55238</cdr:x>
      <cdr:y>0.59211</cdr:y>
    </cdr:from>
    <cdr:to>
      <cdr:x>0.73333</cdr:x>
      <cdr:y>0.69308</cdr:y>
    </cdr:to>
    <cdr:sp macro="" textlink="">
      <cdr:nvSpPr>
        <cdr:cNvPr id="3" name="TextBox 4"/>
        <cdr:cNvSpPr txBox="1"/>
      </cdr:nvSpPr>
      <cdr:spPr>
        <a:xfrm xmlns:a="http://schemas.openxmlformats.org/drawingml/2006/main">
          <a:off x="4419600" y="3429000"/>
          <a:ext cx="1447800" cy="58477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ctr"/>
          <a:r>
            <a:rPr lang="en-US" sz="1600" b="1" dirty="0" smtClean="0">
              <a:solidFill>
                <a:srgbClr val="FF0000"/>
              </a:solidFill>
            </a:rPr>
            <a:t>34,602 took action</a:t>
          </a:r>
        </a:p>
      </cdr:txBody>
    </cdr:sp>
  </cdr:relSizeAnchor>
  <cdr:relSizeAnchor xmlns:cdr="http://schemas.openxmlformats.org/drawingml/2006/chartDrawing">
    <cdr:from>
      <cdr:x>0.78095</cdr:x>
      <cdr:y>0.67105</cdr:y>
    </cdr:from>
    <cdr:to>
      <cdr:x>0.9619</cdr:x>
      <cdr:y>0.77203</cdr:y>
    </cdr:to>
    <cdr:sp macro="" textlink="">
      <cdr:nvSpPr>
        <cdr:cNvPr id="4" name="TextBox 4"/>
        <cdr:cNvSpPr txBox="1"/>
      </cdr:nvSpPr>
      <cdr:spPr>
        <a:xfrm xmlns:a="http://schemas.openxmlformats.org/drawingml/2006/main">
          <a:off x="6248400" y="3886200"/>
          <a:ext cx="1447800" cy="58477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ctr"/>
          <a:r>
            <a:rPr lang="en-US" sz="1600" b="1" dirty="0" smtClean="0">
              <a:solidFill>
                <a:srgbClr val="FF0000"/>
              </a:solidFill>
            </a:rPr>
            <a:t>16,022 donated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BE50-EA8C-4DFE-9288-78BB979CFC23}" type="datetimeFigureOut">
              <a:rPr lang="en-US" smtClean="0"/>
              <a:pPr/>
              <a:t>11/18/2014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A4DA9-F83A-4246-911D-7DD8953794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BE50-EA8C-4DFE-9288-78BB979CFC23}" type="datetimeFigureOut">
              <a:rPr lang="en-US" smtClean="0"/>
              <a:pPr/>
              <a:t>11/18/2014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A4DA9-F83A-4246-911D-7DD8953794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BE50-EA8C-4DFE-9288-78BB979CFC23}" type="datetimeFigureOut">
              <a:rPr lang="en-US" smtClean="0"/>
              <a:pPr/>
              <a:t>11/18/2014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A4DA9-F83A-4246-911D-7DD8953794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BE50-EA8C-4DFE-9288-78BB979CFC23}" type="datetimeFigureOut">
              <a:rPr lang="en-US" smtClean="0"/>
              <a:pPr/>
              <a:t>11/18/2014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A4DA9-F83A-4246-911D-7DD8953794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BE50-EA8C-4DFE-9288-78BB979CFC23}" type="datetimeFigureOut">
              <a:rPr lang="en-US" smtClean="0"/>
              <a:pPr/>
              <a:t>11/18/2014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A4DA9-F83A-4246-911D-7DD8953794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BE50-EA8C-4DFE-9288-78BB979CFC23}" type="datetimeFigureOut">
              <a:rPr lang="en-US" smtClean="0"/>
              <a:pPr/>
              <a:t>11/18/2014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A4DA9-F83A-4246-911D-7DD8953794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BE50-EA8C-4DFE-9288-78BB979CFC23}" type="datetimeFigureOut">
              <a:rPr lang="en-US" smtClean="0"/>
              <a:pPr/>
              <a:t>11/18/2014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A4DA9-F83A-4246-911D-7DD8953794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BE50-EA8C-4DFE-9288-78BB979CFC23}" type="datetimeFigureOut">
              <a:rPr lang="en-US" smtClean="0"/>
              <a:pPr/>
              <a:t>11/18/2014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A4DA9-F83A-4246-911D-7DD8953794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BE50-EA8C-4DFE-9288-78BB979CFC23}" type="datetimeFigureOut">
              <a:rPr lang="en-US" smtClean="0"/>
              <a:pPr/>
              <a:t>11/18/2014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A4DA9-F83A-4246-911D-7DD8953794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BE50-EA8C-4DFE-9288-78BB979CFC23}" type="datetimeFigureOut">
              <a:rPr lang="en-US" smtClean="0"/>
              <a:pPr/>
              <a:t>11/18/2014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A4DA9-F83A-4246-911D-7DD8953794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BE50-EA8C-4DFE-9288-78BB979CFC23}" type="datetimeFigureOut">
              <a:rPr lang="en-US" smtClean="0"/>
              <a:pPr/>
              <a:t>11/18/2014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A4DA9-F83A-4246-911D-7DD8953794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3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5BE50-EA8C-4DFE-9288-78BB979CFC23}" type="datetimeFigureOut">
              <a:rPr lang="en-US" smtClean="0"/>
              <a:pPr/>
              <a:t>11/18/2014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A4DA9-F83A-4246-911D-7DD89537947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Watershed Organizations Benefit the Bay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2014 Results of the River Network Survey of 30 Watershed Groups in the Chesapeake Bay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533400" y="533400"/>
          <a:ext cx="8000999" cy="5791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95400" y="2133600"/>
            <a:ext cx="1447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105,382 participants thru schools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533400" y="533400"/>
          <a:ext cx="8000999" cy="5791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95400" y="2133600"/>
            <a:ext cx="1447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105,382 participants thru schools</a:t>
            </a:r>
          </a:p>
        </p:txBody>
      </p:sp>
      <p:sp>
        <p:nvSpPr>
          <p:cNvPr id="6" name="Oval Callout 5"/>
          <p:cNvSpPr/>
          <p:nvPr/>
        </p:nvSpPr>
        <p:spPr>
          <a:xfrm>
            <a:off x="1066800" y="228600"/>
            <a:ext cx="4724400" cy="1066800"/>
          </a:xfrm>
          <a:prstGeom prst="wedgeEllipseCallout">
            <a:avLst>
              <a:gd name="adj1" fmla="val -50695"/>
              <a:gd name="adj2" fmla="val 11882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The percentage of Chesapeake Bay inhabitants who were reached.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381000" y="381000"/>
          <a:ext cx="8153399" cy="601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Participation with and without strategic plan</a:t>
            </a:r>
            <a:endParaRPr lang="en-US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4261833506"/>
              </p:ext>
            </p:extLst>
          </p:nvPr>
        </p:nvGraphicFramePr>
        <p:xfrm>
          <a:off x="914400" y="2133600"/>
          <a:ext cx="75438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42044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457200" y="609600"/>
          <a:ext cx="8229599" cy="594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685800" y="381000"/>
          <a:ext cx="7848599" cy="5943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Oval Callout 4"/>
          <p:cNvSpPr/>
          <p:nvPr/>
        </p:nvSpPr>
        <p:spPr>
          <a:xfrm>
            <a:off x="1066800" y="228600"/>
            <a:ext cx="4724400" cy="1066800"/>
          </a:xfrm>
          <a:prstGeom prst="wedgeEllipseCallout">
            <a:avLst>
              <a:gd name="adj1" fmla="val -43230"/>
              <a:gd name="adj2" fmla="val 144541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Logarithmic scale.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Average Advocacy Initiatives for Organizations </a:t>
            </a:r>
            <a:endParaRPr lang="en-US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707516754"/>
              </p:ext>
            </p:extLst>
          </p:nvPr>
        </p:nvGraphicFramePr>
        <p:xfrm>
          <a:off x="838200" y="2209800"/>
          <a:ext cx="73914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10403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114</Words>
  <Application>Microsoft Office PowerPoint</Application>
  <PresentationFormat>On-screen Show (4:3)</PresentationFormat>
  <Paragraphs>19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Watershed Organizations Benefit the Bay</vt:lpstr>
      <vt:lpstr>PowerPoint Presentation</vt:lpstr>
      <vt:lpstr>PowerPoint Presentation</vt:lpstr>
      <vt:lpstr>PowerPoint Presentation</vt:lpstr>
      <vt:lpstr>Participation with and without strategic plan</vt:lpstr>
      <vt:lpstr>PowerPoint Presentation</vt:lpstr>
      <vt:lpstr>PowerPoint Presentation</vt:lpstr>
      <vt:lpstr>Average Advocacy Initiatives for Organizations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Watershed Organizations Benefit the Bay</dc:title>
  <dc:creator>Baird</dc:creator>
  <cp:lastModifiedBy>Mary Ellen Olcese</cp:lastModifiedBy>
  <cp:revision>8</cp:revision>
  <dcterms:created xsi:type="dcterms:W3CDTF">2014-11-17T21:55:59Z</dcterms:created>
  <dcterms:modified xsi:type="dcterms:W3CDTF">2014-11-18T12:54:50Z</dcterms:modified>
</cp:coreProperties>
</file>