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Roboto" panose="020B0604020202020204" charset="0"/>
      <p:regular r:id="rId18"/>
      <p:bold r:id="rId19"/>
      <p:italic r:id="rId20"/>
      <p:boldItalic r:id="rId21"/>
    </p:embeddedFont>
    <p:embeddedFont>
      <p:font typeface="Arial Narrow" panose="020B0606020202030204" pitchFamily="34" charset="0"/>
      <p:regular r:id="rId22"/>
      <p:bold r:id="rId23"/>
      <p:italic r:id="rId24"/>
      <p:boldItalic r:id="rId25"/>
    </p:embeddedFont>
    <p:embeddedFont>
      <p:font typeface="Century Schoolbook" panose="02040604050505020304" pitchFamily="18"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d6f8a6b5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7d6f8a6b5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7d6f8a6b52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df055683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7df055683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7d6f8a6b52_0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7d6f8a6b52_0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7d6f8a6b52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7d6f8a6b52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d6f8a6b52_0_9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
          </a:p>
        </p:txBody>
      </p:sp>
      <p:sp>
        <p:nvSpPr>
          <p:cNvPr id="249" name="Google Shape;249;g27d6f8a6b52_0_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d6f8a6b52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7d6f8a6b52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d6f8a6b52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7d6f8a6b52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270" name="Google Shape;270;g27d6f8a6b52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7d6f8a6b52_0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7d6f8a6b52_0_5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
        <p:nvSpPr>
          <p:cNvPr id="112" name="Google Shape;112;g27d6f8a6b52_0_5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806690bd5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806690bd52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
        <p:nvSpPr>
          <p:cNvPr id="120" name="Google Shape;120;g2806690bd52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7d6f8a6b52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7d6f8a6b5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6f8a6b52_0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7d6f8a6b52_0_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142" name="Google Shape;142;g27d6f8a6b52_0_9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df055683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7df055683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d6f8a6b52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7d6f8a6b52_0_7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Data is transmitted from the buoy to the S9 server. The NCBO server will take the raw data and create a duplicate display record that can interpolate between bad sensor data. Both sets of records are passed to the Axiom server for archiving and distribution with the display records the source of visualizations.</a:t>
            </a:r>
            <a:endParaRPr sz="1400"/>
          </a:p>
        </p:txBody>
      </p:sp>
      <p:sp>
        <p:nvSpPr>
          <p:cNvPr id="173" name="Google Shape;173;g27d6f8a6b52_0_7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df055683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7df055683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d6f8a6b52_0_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d6f8a6b52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208" name="Google Shape;208;g27d6f8a6b52_0_9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1 Title Slide">
  <p:cSld name="Blue1 Title Slide">
    <p:bg>
      <p:bgPr>
        <a:solidFill>
          <a:srgbClr val="0055A4"/>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ctrTitle"/>
          </p:nvPr>
        </p:nvSpPr>
        <p:spPr>
          <a:xfrm>
            <a:off x="1467952" y="1347362"/>
            <a:ext cx="7179300" cy="1329600"/>
          </a:xfrm>
          <a:prstGeom prst="rect">
            <a:avLst/>
          </a:prstGeom>
          <a:noFill/>
          <a:ln>
            <a:noFill/>
          </a:ln>
        </p:spPr>
        <p:txBody>
          <a:bodyPr spcFirstLastPara="1" wrap="square" lIns="0" tIns="0" rIns="0" bIns="0" anchor="b" anchorCtr="0">
            <a:spAutoFit/>
          </a:bodyPr>
          <a:lstStyle>
            <a:lvl1pPr lvl="0" algn="l" rtl="0">
              <a:lnSpc>
                <a:spcPct val="80000"/>
              </a:lnSpc>
              <a:spcBef>
                <a:spcPts val="0"/>
              </a:spcBef>
              <a:spcAft>
                <a:spcPts val="0"/>
              </a:spcAft>
              <a:buClr>
                <a:schemeClr val="accent5"/>
              </a:buClr>
              <a:buSzPts val="5400"/>
              <a:buFont typeface="Cambria"/>
              <a:buNone/>
              <a:defRPr sz="5400">
                <a:solidFill>
                  <a:schemeClr val="accent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 name="Google Shape;83;p13"/>
          <p:cNvSpPr txBox="1">
            <a:spLocks noGrp="1"/>
          </p:cNvSpPr>
          <p:nvPr>
            <p:ph type="subTitle" idx="1"/>
          </p:nvPr>
        </p:nvSpPr>
        <p:spPr>
          <a:xfrm>
            <a:off x="1467952" y="2676955"/>
            <a:ext cx="7179300" cy="12417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Clr>
                <a:srgbClr val="B7F7FF"/>
              </a:buClr>
              <a:buSzPts val="2700"/>
              <a:buNone/>
              <a:defRPr sz="2700"/>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84" name="Google Shape;84;p13"/>
          <p:cNvSpPr txBox="1"/>
          <p:nvPr/>
        </p:nvSpPr>
        <p:spPr>
          <a:xfrm>
            <a:off x="1467952" y="4777888"/>
            <a:ext cx="6697800" cy="405300"/>
          </a:xfrm>
          <a:prstGeom prst="rect">
            <a:avLst/>
          </a:prstGeom>
          <a:noFill/>
          <a:ln>
            <a:noFill/>
          </a:ln>
        </p:spPr>
        <p:txBody>
          <a:bodyPr spcFirstLastPara="1" wrap="square" lIns="0" tIns="34275" rIns="0" bIns="34275" anchor="ctr" anchorCtr="0">
            <a:noAutofit/>
          </a:bodyPr>
          <a:lstStyle/>
          <a:p>
            <a:pPr marL="0" marR="0" lvl="0" indent="0" algn="l" rtl="0">
              <a:spcBef>
                <a:spcPts val="0"/>
              </a:spcBef>
              <a:spcAft>
                <a:spcPts val="0"/>
              </a:spcAft>
              <a:buNone/>
            </a:pPr>
            <a:r>
              <a:rPr lang="en" sz="700" b="0" i="0" u="none" strike="noStrike" cap="none">
                <a:solidFill>
                  <a:schemeClr val="accent5"/>
                </a:solidFill>
                <a:latin typeface="Arial Narrow"/>
                <a:ea typeface="Arial Narrow"/>
                <a:cs typeface="Arial Narrow"/>
                <a:sym typeface="Arial Narrow"/>
              </a:rPr>
              <a:t>U.S. Department of Commerce | National Oceanic and Atmospheric Administration | National Marine Fisheries Service</a:t>
            </a:r>
            <a:endParaRPr sz="1100"/>
          </a:p>
        </p:txBody>
      </p:sp>
      <p:sp>
        <p:nvSpPr>
          <p:cNvPr id="85" name="Google Shape;85;p13"/>
          <p:cNvSpPr/>
          <p:nvPr/>
        </p:nvSpPr>
        <p:spPr>
          <a:xfrm rot="10800000">
            <a:off x="-1893" y="161"/>
            <a:ext cx="1636086" cy="4777728"/>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rgbClr val="00255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b="0" i="0" u="none" strike="noStrike" cap="none">
              <a:solidFill>
                <a:schemeClr val="lt1"/>
              </a:solidFill>
              <a:latin typeface="Calibri"/>
              <a:ea typeface="Calibri"/>
              <a:cs typeface="Calibri"/>
              <a:sym typeface="Calibri"/>
            </a:endParaRPr>
          </a:p>
        </p:txBody>
      </p:sp>
      <p:pic>
        <p:nvPicPr>
          <p:cNvPr id="86" name="Google Shape;86;p13"/>
          <p:cNvPicPr preferRelativeResize="0"/>
          <p:nvPr/>
        </p:nvPicPr>
        <p:blipFill rotWithShape="1">
          <a:blip r:embed="rId2">
            <a:alphaModFix/>
          </a:blip>
          <a:srcRect/>
          <a:stretch/>
        </p:blipFill>
        <p:spPr>
          <a:xfrm>
            <a:off x="679566" y="218610"/>
            <a:ext cx="1616315" cy="73632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inimal Logo Swoosh ">
  <p:cSld name="Minimal Logo Swoosh ">
    <p:spTree>
      <p:nvGrpSpPr>
        <p:cNvPr id="1" name="Shape 87"/>
        <p:cNvGrpSpPr/>
        <p:nvPr/>
      </p:nvGrpSpPr>
      <p:grpSpPr>
        <a:xfrm>
          <a:off x="0" y="0"/>
          <a:ext cx="0" cy="0"/>
          <a:chOff x="0" y="0"/>
          <a:chExt cx="0" cy="0"/>
        </a:xfrm>
      </p:grpSpPr>
      <p:sp>
        <p:nvSpPr>
          <p:cNvPr id="88" name="Google Shape;88;p14"/>
          <p:cNvSpPr txBox="1"/>
          <p:nvPr/>
        </p:nvSpPr>
        <p:spPr>
          <a:xfrm>
            <a:off x="685801" y="4777888"/>
            <a:ext cx="6697800" cy="405300"/>
          </a:xfrm>
          <a:prstGeom prst="rect">
            <a:avLst/>
          </a:prstGeom>
          <a:noFill/>
          <a:ln>
            <a:noFill/>
          </a:ln>
        </p:spPr>
        <p:txBody>
          <a:bodyPr spcFirstLastPara="1" wrap="square" lIns="0" tIns="34275" rIns="0" bIns="34275" anchor="ctr" anchorCtr="0">
            <a:noAutofit/>
          </a:bodyPr>
          <a:lstStyle/>
          <a:p>
            <a:pPr marL="0" marR="0" lvl="0" indent="0" algn="l" rtl="0">
              <a:spcBef>
                <a:spcPts val="0"/>
              </a:spcBef>
              <a:spcAft>
                <a:spcPts val="0"/>
              </a:spcAft>
              <a:buNone/>
            </a:pPr>
            <a:r>
              <a:rPr lang="en" sz="700" b="0" i="0" u="none" strike="noStrike" cap="none">
                <a:solidFill>
                  <a:schemeClr val="accent1"/>
                </a:solidFill>
                <a:latin typeface="Arial Narrow"/>
                <a:ea typeface="Arial Narrow"/>
                <a:cs typeface="Arial Narrow"/>
                <a:sym typeface="Arial Narrow"/>
              </a:rPr>
              <a:t>U.S. Department of Commerce | National Oceanic and Atmospheric Administration | National Marine Fisheries Service</a:t>
            </a:r>
            <a:endParaRPr sz="1100"/>
          </a:p>
        </p:txBody>
      </p:sp>
      <p:sp>
        <p:nvSpPr>
          <p:cNvPr id="89" name="Google Shape;89;p14"/>
          <p:cNvSpPr txBox="1"/>
          <p:nvPr/>
        </p:nvSpPr>
        <p:spPr>
          <a:xfrm>
            <a:off x="126124" y="4767773"/>
            <a:ext cx="559500" cy="415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800"/>
              <a:buFont typeface="Arial Narrow"/>
              <a:buNone/>
            </a:pPr>
            <a:r>
              <a:rPr lang="en" sz="800" b="1" i="0" u="none" strike="noStrike" cap="none">
                <a:solidFill>
                  <a:schemeClr val="dk2"/>
                </a:solidFill>
                <a:latin typeface="Arial Narrow"/>
                <a:ea typeface="Arial Narrow"/>
                <a:cs typeface="Arial Narrow"/>
                <a:sym typeface="Arial Narrow"/>
              </a:rPr>
              <a:t>Page </a:t>
            </a:r>
            <a:fld id="{00000000-1234-1234-1234-123412341234}" type="slidenum">
              <a:rPr lang="en" sz="800" b="1" i="0" u="none" strike="noStrike" cap="none">
                <a:solidFill>
                  <a:schemeClr val="dk2"/>
                </a:solidFill>
                <a:latin typeface="Arial Narrow"/>
                <a:ea typeface="Arial Narrow"/>
                <a:cs typeface="Arial Narrow"/>
                <a:sym typeface="Arial Narrow"/>
              </a:rPr>
              <a:t>‹#›</a:t>
            </a:fld>
            <a:endParaRPr sz="800" b="1" i="0" u="none" strike="noStrike" cap="none">
              <a:solidFill>
                <a:schemeClr val="dk2"/>
              </a:solidFill>
              <a:latin typeface="Arial Narrow"/>
              <a:ea typeface="Arial Narrow"/>
              <a:cs typeface="Arial Narrow"/>
              <a:sym typeface="Arial Narrow"/>
            </a:endParaRPr>
          </a:p>
        </p:txBody>
      </p:sp>
      <p:sp>
        <p:nvSpPr>
          <p:cNvPr id="90" name="Google Shape;90;p14"/>
          <p:cNvSpPr/>
          <p:nvPr/>
        </p:nvSpPr>
        <p:spPr>
          <a:xfrm rot="-5400000" flipH="1">
            <a:off x="6426878" y="2437996"/>
            <a:ext cx="1520792" cy="3921504"/>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gradFill>
            <a:gsLst>
              <a:gs pos="0">
                <a:srgbClr val="83C4CC"/>
              </a:gs>
              <a:gs pos="99000">
                <a:srgbClr val="83C4CC">
                  <a:alpha val="8627"/>
                </a:srgbClr>
              </a:gs>
              <a:gs pos="100000">
                <a:srgbClr val="83C4CC">
                  <a:alpha val="8627"/>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b="0" i="0" u="none" strike="noStrike" cap="none">
              <a:solidFill>
                <a:schemeClr val="lt1"/>
              </a:solidFill>
              <a:latin typeface="Century Schoolbook"/>
              <a:ea typeface="Century Schoolbook"/>
              <a:cs typeface="Century Schoolbook"/>
              <a:sym typeface="Century Schoolbook"/>
            </a:endParaRPr>
          </a:p>
        </p:txBody>
      </p:sp>
      <p:sp>
        <p:nvSpPr>
          <p:cNvPr id="91" name="Google Shape;91;p14"/>
          <p:cNvSpPr/>
          <p:nvPr/>
        </p:nvSpPr>
        <p:spPr>
          <a:xfrm rot="-5400000" flipH="1">
            <a:off x="7358791" y="3361350"/>
            <a:ext cx="1378046" cy="2191932"/>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b="0" i="0" u="none" strike="noStrike" cap="none">
              <a:solidFill>
                <a:schemeClr val="lt1"/>
              </a:solidFill>
              <a:latin typeface="Century Schoolbook"/>
              <a:ea typeface="Century Schoolbook"/>
              <a:cs typeface="Century Schoolbook"/>
              <a:sym typeface="Century Schoolbook"/>
            </a:endParaRPr>
          </a:p>
        </p:txBody>
      </p:sp>
      <p:pic>
        <p:nvPicPr>
          <p:cNvPr id="92" name="Google Shape;92;p14" descr="NOAA Fisheries logo"/>
          <p:cNvPicPr preferRelativeResize="0"/>
          <p:nvPr/>
        </p:nvPicPr>
        <p:blipFill rotWithShape="1">
          <a:blip r:embed="rId2">
            <a:alphaModFix/>
          </a:blip>
          <a:srcRect/>
          <a:stretch/>
        </p:blipFill>
        <p:spPr>
          <a:xfrm>
            <a:off x="7908609" y="4556854"/>
            <a:ext cx="1123244" cy="511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qua footer sm">
  <p:cSld name="Aqua footer sm">
    <p:spTree>
      <p:nvGrpSpPr>
        <p:cNvPr id="1" name="Shape 93"/>
        <p:cNvGrpSpPr/>
        <p:nvPr/>
      </p:nvGrpSpPr>
      <p:grpSpPr>
        <a:xfrm>
          <a:off x="0" y="0"/>
          <a:ext cx="0" cy="0"/>
          <a:chOff x="0" y="0"/>
          <a:chExt cx="0" cy="0"/>
        </a:xfrm>
      </p:grpSpPr>
      <p:sp>
        <p:nvSpPr>
          <p:cNvPr id="94" name="Google Shape;94;p15"/>
          <p:cNvSpPr/>
          <p:nvPr/>
        </p:nvSpPr>
        <p:spPr>
          <a:xfrm rot="-5400000" flipH="1">
            <a:off x="6426878" y="2437996"/>
            <a:ext cx="1520792" cy="3921504"/>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gradFill>
            <a:gsLst>
              <a:gs pos="0">
                <a:srgbClr val="83C4CC">
                  <a:alpha val="0"/>
                </a:srgbClr>
              </a:gs>
              <a:gs pos="99000">
                <a:srgbClr val="83C4CC"/>
              </a:gs>
              <a:gs pos="100000">
                <a:srgbClr val="83C4CC"/>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b="0" i="0" u="none" strike="noStrike" cap="none">
              <a:solidFill>
                <a:schemeClr val="lt1"/>
              </a:solidFill>
              <a:latin typeface="Century Schoolbook"/>
              <a:ea typeface="Century Schoolbook"/>
              <a:cs typeface="Century Schoolbook"/>
              <a:sym typeface="Century Schoolbook"/>
            </a:endParaRPr>
          </a:p>
        </p:txBody>
      </p:sp>
      <p:sp>
        <p:nvSpPr>
          <p:cNvPr id="95" name="Google Shape;95;p15"/>
          <p:cNvSpPr/>
          <p:nvPr/>
        </p:nvSpPr>
        <p:spPr>
          <a:xfrm rot="-5400000" flipH="1">
            <a:off x="7358791" y="3361350"/>
            <a:ext cx="1378046" cy="2191932"/>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b="0" i="0" u="none" strike="noStrike" cap="none">
              <a:solidFill>
                <a:schemeClr val="lt1"/>
              </a:solidFill>
              <a:latin typeface="Century Schoolbook"/>
              <a:ea typeface="Century Schoolbook"/>
              <a:cs typeface="Century Schoolbook"/>
              <a:sym typeface="Century Schoolbook"/>
            </a:endParaRPr>
          </a:p>
        </p:txBody>
      </p:sp>
      <p:sp>
        <p:nvSpPr>
          <p:cNvPr id="96" name="Google Shape;96;p15"/>
          <p:cNvSpPr txBox="1"/>
          <p:nvPr/>
        </p:nvSpPr>
        <p:spPr>
          <a:xfrm>
            <a:off x="685801" y="4777888"/>
            <a:ext cx="6697800" cy="405300"/>
          </a:xfrm>
          <a:prstGeom prst="rect">
            <a:avLst/>
          </a:prstGeom>
          <a:noFill/>
          <a:ln>
            <a:noFill/>
          </a:ln>
        </p:spPr>
        <p:txBody>
          <a:bodyPr spcFirstLastPara="1" wrap="square" lIns="0" tIns="34275" rIns="0" bIns="34275" anchor="ctr" anchorCtr="0">
            <a:noAutofit/>
          </a:bodyPr>
          <a:lstStyle/>
          <a:p>
            <a:pPr marL="0" marR="0" lvl="0" indent="0" algn="l" rtl="0">
              <a:spcBef>
                <a:spcPts val="0"/>
              </a:spcBef>
              <a:spcAft>
                <a:spcPts val="0"/>
              </a:spcAft>
              <a:buNone/>
            </a:pPr>
            <a:r>
              <a:rPr lang="en" sz="700" b="0" i="0" u="none" strike="noStrike" cap="none">
                <a:solidFill>
                  <a:schemeClr val="accent1"/>
                </a:solidFill>
                <a:latin typeface="Arial Narrow"/>
                <a:ea typeface="Arial Narrow"/>
                <a:cs typeface="Arial Narrow"/>
                <a:sym typeface="Arial Narrow"/>
              </a:rPr>
              <a:t>U.S. Department of Commerce | National Oceanic and Atmospheric Administration | National Marine Fisheries Service</a:t>
            </a:r>
            <a:endParaRPr sz="1100"/>
          </a:p>
        </p:txBody>
      </p:sp>
      <p:sp>
        <p:nvSpPr>
          <p:cNvPr id="97" name="Google Shape;97;p15"/>
          <p:cNvSpPr txBox="1"/>
          <p:nvPr/>
        </p:nvSpPr>
        <p:spPr>
          <a:xfrm>
            <a:off x="126124" y="4767773"/>
            <a:ext cx="559500" cy="415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800"/>
              <a:buFont typeface="Arial Narrow"/>
              <a:buNone/>
            </a:pPr>
            <a:r>
              <a:rPr lang="en" sz="800" b="1" i="0" u="none" strike="noStrike" cap="none">
                <a:solidFill>
                  <a:schemeClr val="dk2"/>
                </a:solidFill>
                <a:latin typeface="Arial Narrow"/>
                <a:ea typeface="Arial Narrow"/>
                <a:cs typeface="Arial Narrow"/>
                <a:sym typeface="Arial Narrow"/>
              </a:rPr>
              <a:t>Page </a:t>
            </a:r>
            <a:fld id="{00000000-1234-1234-1234-123412341234}" type="slidenum">
              <a:rPr lang="en" sz="800" b="1" i="0" u="none" strike="noStrike" cap="none">
                <a:solidFill>
                  <a:schemeClr val="dk2"/>
                </a:solidFill>
                <a:latin typeface="Arial Narrow"/>
                <a:ea typeface="Arial Narrow"/>
                <a:cs typeface="Arial Narrow"/>
                <a:sym typeface="Arial Narrow"/>
              </a:rPr>
              <a:t>‹#›</a:t>
            </a:fld>
            <a:endParaRPr sz="800" b="1" i="0" u="none" strike="noStrike" cap="none">
              <a:solidFill>
                <a:schemeClr val="dk2"/>
              </a:solidFill>
              <a:latin typeface="Arial Narrow"/>
              <a:ea typeface="Arial Narrow"/>
              <a:cs typeface="Arial Narrow"/>
              <a:sym typeface="Arial Narrow"/>
            </a:endParaRPr>
          </a:p>
        </p:txBody>
      </p:sp>
      <p:pic>
        <p:nvPicPr>
          <p:cNvPr id="98" name="Google Shape;98;p15" descr="NOAA Fisheries logo"/>
          <p:cNvPicPr preferRelativeResize="0"/>
          <p:nvPr/>
        </p:nvPicPr>
        <p:blipFill rotWithShape="1">
          <a:blip r:embed="rId2">
            <a:alphaModFix/>
          </a:blip>
          <a:srcRect/>
          <a:stretch/>
        </p:blipFill>
        <p:spPr>
          <a:xfrm>
            <a:off x="7908609" y="4556854"/>
            <a:ext cx="1123244" cy="511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hyperlink" Target="mailto:Jay.Lazar@NOAA.gov"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subTitle" idx="1"/>
          </p:nvPr>
        </p:nvSpPr>
        <p:spPr>
          <a:xfrm>
            <a:off x="982327" y="3163455"/>
            <a:ext cx="7179300" cy="1241700"/>
          </a:xfrm>
          <a:prstGeom prst="rect">
            <a:avLst/>
          </a:prstGeom>
          <a:noFill/>
          <a:ln>
            <a:noFill/>
          </a:ln>
        </p:spPr>
        <p:txBody>
          <a:bodyPr spcFirstLastPara="1" wrap="square" lIns="0" tIns="0" rIns="0" bIns="0" anchor="t" anchorCtr="0">
            <a:noAutofit/>
          </a:bodyPr>
          <a:lstStyle/>
          <a:p>
            <a:pPr marL="0" lvl="0" indent="457200" algn="ctr" rtl="0">
              <a:spcBef>
                <a:spcPts val="0"/>
              </a:spcBef>
              <a:spcAft>
                <a:spcPts val="0"/>
              </a:spcAft>
              <a:buNone/>
            </a:pPr>
            <a:r>
              <a:rPr lang="en" sz="2000">
                <a:solidFill>
                  <a:schemeClr val="lt1"/>
                </a:solidFill>
                <a:latin typeface="Calibri"/>
                <a:ea typeface="Calibri"/>
                <a:cs typeface="Calibri"/>
                <a:sym typeface="Calibri"/>
              </a:rPr>
              <a:t>An Update to the Chesapeake Bay Program Fisheries Goal Implementation Team</a:t>
            </a:r>
            <a:endParaRPr sz="2000">
              <a:solidFill>
                <a:schemeClr val="lt1"/>
              </a:solidFill>
              <a:latin typeface="Calibri"/>
              <a:ea typeface="Calibri"/>
              <a:cs typeface="Calibri"/>
              <a:sym typeface="Calibri"/>
            </a:endParaRPr>
          </a:p>
          <a:p>
            <a:pPr marL="0" lvl="0" indent="0" algn="ctr" rtl="0">
              <a:lnSpc>
                <a:spcPct val="90000"/>
              </a:lnSpc>
              <a:spcBef>
                <a:spcPts val="1200"/>
              </a:spcBef>
              <a:spcAft>
                <a:spcPts val="0"/>
              </a:spcAft>
              <a:buClr>
                <a:srgbClr val="B7F7FF"/>
              </a:buClr>
              <a:buSzPts val="2700"/>
              <a:buNone/>
            </a:pPr>
            <a:r>
              <a:rPr lang="en" sz="2000">
                <a:solidFill>
                  <a:schemeClr val="lt1"/>
                </a:solidFill>
                <a:latin typeface="Calibri"/>
                <a:ea typeface="Calibri"/>
                <a:cs typeface="Calibri"/>
                <a:sym typeface="Calibri"/>
              </a:rPr>
              <a:t>September 19,  2023 </a:t>
            </a:r>
            <a:endParaRPr sz="2000">
              <a:solidFill>
                <a:schemeClr val="lt1"/>
              </a:solidFill>
              <a:latin typeface="Calibri"/>
              <a:ea typeface="Calibri"/>
              <a:cs typeface="Calibri"/>
              <a:sym typeface="Calibri"/>
            </a:endParaRPr>
          </a:p>
          <a:p>
            <a:pPr marL="0" lvl="0" indent="0" algn="ctr" rtl="0">
              <a:lnSpc>
                <a:spcPct val="90000"/>
              </a:lnSpc>
              <a:spcBef>
                <a:spcPts val="1200"/>
              </a:spcBef>
              <a:spcAft>
                <a:spcPts val="0"/>
              </a:spcAft>
              <a:buClr>
                <a:srgbClr val="B7F7FF"/>
              </a:buClr>
              <a:buSzPts val="2700"/>
              <a:buNone/>
            </a:pPr>
            <a:r>
              <a:rPr lang="en" sz="2000">
                <a:solidFill>
                  <a:srgbClr val="B7F7FF"/>
                </a:solidFill>
                <a:latin typeface="Calibri"/>
                <a:ea typeface="Calibri"/>
                <a:cs typeface="Calibri"/>
                <a:sym typeface="Calibri"/>
              </a:rPr>
              <a:t>NOAA Chesapeake Bay Office</a:t>
            </a:r>
            <a:endParaRPr sz="2000">
              <a:solidFill>
                <a:srgbClr val="B7F7FF"/>
              </a:solidFill>
              <a:latin typeface="Calibri"/>
              <a:ea typeface="Calibri"/>
              <a:cs typeface="Calibri"/>
              <a:sym typeface="Calibri"/>
            </a:endParaRPr>
          </a:p>
          <a:p>
            <a:pPr marL="0" lvl="0" indent="0" algn="l" rtl="0">
              <a:lnSpc>
                <a:spcPct val="90000"/>
              </a:lnSpc>
              <a:spcBef>
                <a:spcPts val="1200"/>
              </a:spcBef>
              <a:spcAft>
                <a:spcPts val="0"/>
              </a:spcAft>
              <a:buClr>
                <a:srgbClr val="B7F7FF"/>
              </a:buClr>
              <a:buSzPts val="2700"/>
              <a:buNone/>
            </a:pPr>
            <a:endParaRPr sz="2000">
              <a:solidFill>
                <a:srgbClr val="B7F7FF"/>
              </a:solidFill>
              <a:latin typeface="Calibri"/>
              <a:ea typeface="Calibri"/>
              <a:cs typeface="Calibri"/>
              <a:sym typeface="Calibri"/>
            </a:endParaRPr>
          </a:p>
          <a:p>
            <a:pPr marL="0" lvl="0" indent="0" algn="l" rtl="0">
              <a:lnSpc>
                <a:spcPct val="90000"/>
              </a:lnSpc>
              <a:spcBef>
                <a:spcPts val="1200"/>
              </a:spcBef>
              <a:spcAft>
                <a:spcPts val="1200"/>
              </a:spcAft>
              <a:buClr>
                <a:srgbClr val="B7F7FF"/>
              </a:buClr>
              <a:buSzPts val="2700"/>
              <a:buNone/>
            </a:pPr>
            <a:endParaRPr sz="2000">
              <a:solidFill>
                <a:schemeClr val="lt1"/>
              </a:solidFill>
              <a:latin typeface="Calibri"/>
              <a:ea typeface="Calibri"/>
              <a:cs typeface="Calibri"/>
              <a:sym typeface="Calibri"/>
            </a:endParaRPr>
          </a:p>
        </p:txBody>
      </p:sp>
      <p:sp>
        <p:nvSpPr>
          <p:cNvPr id="105" name="Google Shape;105;p16"/>
          <p:cNvSpPr txBox="1">
            <a:spLocks noGrp="1"/>
          </p:cNvSpPr>
          <p:nvPr>
            <p:ph type="ctrTitle"/>
          </p:nvPr>
        </p:nvSpPr>
        <p:spPr>
          <a:xfrm>
            <a:off x="982350" y="1430250"/>
            <a:ext cx="7524000" cy="11415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chemeClr val="dk1"/>
              </a:buClr>
              <a:buSzPts val="800"/>
              <a:buFont typeface="Arial"/>
              <a:buNone/>
            </a:pPr>
            <a:r>
              <a:rPr lang="en" sz="3500">
                <a:solidFill>
                  <a:srgbClr val="B7F7FF"/>
                </a:solidFill>
                <a:latin typeface="Calibri"/>
                <a:ea typeface="Calibri"/>
                <a:cs typeface="Calibri"/>
                <a:sym typeface="Calibri"/>
              </a:rPr>
              <a:t>Chesapeake Bay</a:t>
            </a:r>
            <a:endParaRPr sz="3500">
              <a:solidFill>
                <a:srgbClr val="B7F7FF"/>
              </a:solidFill>
              <a:latin typeface="Calibri"/>
              <a:ea typeface="Calibri"/>
              <a:cs typeface="Calibri"/>
              <a:sym typeface="Calibri"/>
            </a:endParaRPr>
          </a:p>
          <a:p>
            <a:pPr marL="0" marR="0" lvl="0" indent="0" algn="ctr" rtl="0">
              <a:lnSpc>
                <a:spcPct val="100000"/>
              </a:lnSpc>
              <a:spcBef>
                <a:spcPts val="500"/>
              </a:spcBef>
              <a:spcAft>
                <a:spcPts val="500"/>
              </a:spcAft>
              <a:buClr>
                <a:schemeClr val="dk1"/>
              </a:buClr>
              <a:buSzPts val="800"/>
              <a:buFont typeface="Arial"/>
              <a:buNone/>
            </a:pPr>
            <a:r>
              <a:rPr lang="en" sz="3500">
                <a:solidFill>
                  <a:srgbClr val="B7F7FF"/>
                </a:solidFill>
                <a:latin typeface="Calibri"/>
                <a:ea typeface="Calibri"/>
                <a:cs typeface="Calibri"/>
                <a:sym typeface="Calibri"/>
              </a:rPr>
              <a:t>Water-Column Hypoxia Monitoring </a:t>
            </a:r>
            <a:endParaRPr sz="3500">
              <a:solidFill>
                <a:srgbClr val="B7F7FF"/>
              </a:solidFill>
              <a:latin typeface="Calibri"/>
              <a:ea typeface="Calibri"/>
              <a:cs typeface="Calibri"/>
              <a:sym typeface="Calibri"/>
            </a:endParaRPr>
          </a:p>
        </p:txBody>
      </p:sp>
      <p:sp>
        <p:nvSpPr>
          <p:cNvPr id="106" name="Google Shape;106;p16"/>
          <p:cNvSpPr txBox="1"/>
          <p:nvPr/>
        </p:nvSpPr>
        <p:spPr>
          <a:xfrm>
            <a:off x="3248576" y="-430750"/>
            <a:ext cx="31344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0" i="0" u="none" strike="noStrike" cap="none">
                <a:solidFill>
                  <a:schemeClr val="dk1"/>
                </a:solidFill>
                <a:latin typeface="Calibri"/>
                <a:ea typeface="Calibri"/>
                <a:cs typeface="Calibri"/>
                <a:sym typeface="Calibri"/>
              </a:rPr>
              <a:t>This is the </a:t>
            </a:r>
            <a:r>
              <a:rPr lang="en" sz="1000" b="1" i="0" u="none" strike="noStrike" cap="none">
                <a:solidFill>
                  <a:schemeClr val="accent1"/>
                </a:solidFill>
                <a:latin typeface="Calibri"/>
                <a:ea typeface="Calibri"/>
                <a:cs typeface="Calibri"/>
                <a:sym typeface="Calibri"/>
              </a:rPr>
              <a:t>Teal Title Slide</a:t>
            </a:r>
            <a:r>
              <a:rPr lang="en" sz="1000" b="0" i="0" u="none" strike="noStrike" cap="none">
                <a:solidFill>
                  <a:schemeClr val="dk1"/>
                </a:solidFill>
                <a:latin typeface="Calibri"/>
                <a:ea typeface="Calibri"/>
                <a:cs typeface="Calibri"/>
                <a:sym typeface="Calibri"/>
              </a:rPr>
              <a:t>, you can swap to the</a:t>
            </a:r>
            <a:br>
              <a:rPr lang="en" sz="1000" b="0" i="0" u="none" strike="noStrike" cap="none">
                <a:solidFill>
                  <a:schemeClr val="dk1"/>
                </a:solidFill>
                <a:latin typeface="Calibri"/>
                <a:ea typeface="Calibri"/>
                <a:cs typeface="Calibri"/>
                <a:sym typeface="Calibri"/>
              </a:rPr>
            </a:br>
            <a:r>
              <a:rPr lang="en" sz="1000" b="1" i="0" u="none" strike="noStrike" cap="none">
                <a:solidFill>
                  <a:schemeClr val="accent5"/>
                </a:solidFill>
                <a:latin typeface="Calibri"/>
                <a:ea typeface="Calibri"/>
                <a:cs typeface="Calibri"/>
                <a:sym typeface="Calibri"/>
              </a:rPr>
              <a:t> </a:t>
            </a:r>
            <a:r>
              <a:rPr lang="en" sz="1000" b="1" i="0" u="none" strike="noStrike" cap="none">
                <a:solidFill>
                  <a:srgbClr val="0055A4"/>
                </a:solidFill>
                <a:latin typeface="Calibri"/>
                <a:ea typeface="Calibri"/>
                <a:cs typeface="Calibri"/>
                <a:sym typeface="Calibri"/>
              </a:rPr>
              <a:t>Blue 1 Title Slide </a:t>
            </a:r>
            <a:r>
              <a:rPr lang="en" sz="1000" b="0" i="0" u="none" strike="noStrike" cap="none">
                <a:solidFill>
                  <a:schemeClr val="dk1"/>
                </a:solidFill>
                <a:latin typeface="Calibri"/>
                <a:ea typeface="Calibri"/>
                <a:cs typeface="Calibri"/>
                <a:sym typeface="Calibri"/>
              </a:rPr>
              <a:t>or</a:t>
            </a:r>
            <a:r>
              <a:rPr lang="en" sz="1000" b="1" i="0" u="none" strike="noStrike" cap="none">
                <a:solidFill>
                  <a:schemeClr val="accent5"/>
                </a:solidFill>
                <a:latin typeface="Calibri"/>
                <a:ea typeface="Calibri"/>
                <a:cs typeface="Calibri"/>
                <a:sym typeface="Calibri"/>
              </a:rPr>
              <a:t> Blue2 Title Slide </a:t>
            </a:r>
            <a:r>
              <a:rPr lang="en" sz="1000" b="0" i="0" u="none" strike="noStrike" cap="none">
                <a:solidFill>
                  <a:schemeClr val="dk1"/>
                </a:solidFill>
                <a:latin typeface="Calibri"/>
                <a:ea typeface="Calibri"/>
                <a:cs typeface="Calibri"/>
                <a:sym typeface="Calibri"/>
              </a:rPr>
              <a:t>in the Layout menu</a:t>
            </a:r>
            <a:endParaRPr sz="1100"/>
          </a:p>
        </p:txBody>
      </p:sp>
      <p:pic>
        <p:nvPicPr>
          <p:cNvPr id="107" name="Google Shape;107;p16"/>
          <p:cNvPicPr preferRelativeResize="0"/>
          <p:nvPr/>
        </p:nvPicPr>
        <p:blipFill rotWithShape="1">
          <a:blip r:embed="rId3">
            <a:alphaModFix/>
          </a:blip>
          <a:srcRect/>
          <a:stretch/>
        </p:blipFill>
        <p:spPr>
          <a:xfrm>
            <a:off x="156875" y="1824212"/>
            <a:ext cx="1085625" cy="747538"/>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08" name="Google Shape;108;p16"/>
          <p:cNvPicPr preferRelativeResize="0"/>
          <p:nvPr/>
        </p:nvPicPr>
        <p:blipFill rotWithShape="1">
          <a:blip r:embed="rId4">
            <a:alphaModFix/>
          </a:blip>
          <a:srcRect/>
          <a:stretch/>
        </p:blipFill>
        <p:spPr>
          <a:xfrm>
            <a:off x="76750" y="1015851"/>
            <a:ext cx="1165750" cy="699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5"/>
          <p:cNvPicPr preferRelativeResize="0"/>
          <p:nvPr/>
        </p:nvPicPr>
        <p:blipFill rotWithShape="1">
          <a:blip r:embed="rId3">
            <a:alphaModFix/>
          </a:blip>
          <a:srcRect l="8116" r="9402"/>
          <a:stretch/>
        </p:blipFill>
        <p:spPr>
          <a:xfrm>
            <a:off x="2788025" y="549100"/>
            <a:ext cx="6199099" cy="3866000"/>
          </a:xfrm>
          <a:prstGeom prst="rect">
            <a:avLst/>
          </a:prstGeom>
          <a:noFill/>
          <a:ln w="9525" cap="flat" cmpd="sng">
            <a:solidFill>
              <a:srgbClr val="000000"/>
            </a:solidFill>
            <a:prstDash val="solid"/>
            <a:round/>
            <a:headEnd type="none" w="sm" len="sm"/>
            <a:tailEnd type="none" w="sm" len="sm"/>
          </a:ln>
        </p:spPr>
      </p:pic>
      <p:sp>
        <p:nvSpPr>
          <p:cNvPr id="227" name="Google Shape;227;p25"/>
          <p:cNvSpPr txBox="1"/>
          <p:nvPr/>
        </p:nvSpPr>
        <p:spPr>
          <a:xfrm>
            <a:off x="118775" y="549100"/>
            <a:ext cx="2503500" cy="220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chemeClr val="dk1"/>
                </a:solidFill>
                <a:latin typeface="Calibri"/>
                <a:ea typeface="Calibri"/>
                <a:cs typeface="Calibri"/>
                <a:sym typeface="Calibri"/>
              </a:rPr>
              <a:t>QA/QC</a:t>
            </a:r>
            <a:endParaRPr sz="3500">
              <a:solidFill>
                <a:schemeClr val="dk1"/>
              </a:solidFill>
              <a:latin typeface="Calibri"/>
              <a:ea typeface="Calibri"/>
              <a:cs typeface="Calibri"/>
              <a:sym typeface="Calibri"/>
            </a:endParaRPr>
          </a:p>
          <a:p>
            <a:pPr marL="0" lvl="0" indent="0" algn="ctr" rtl="0">
              <a:spcBef>
                <a:spcPts val="0"/>
              </a:spcBef>
              <a:spcAft>
                <a:spcPts val="0"/>
              </a:spcAft>
              <a:buNone/>
            </a:pPr>
            <a:r>
              <a:rPr lang="en" sz="2400">
                <a:solidFill>
                  <a:schemeClr val="dk1"/>
                </a:solidFill>
                <a:latin typeface="Calibri"/>
                <a:ea typeface="Calibri"/>
                <a:cs typeface="Calibri"/>
                <a:sym typeface="Calibri"/>
              </a:rPr>
              <a:t>Flagging to Identify Questionable and Bad Data</a:t>
            </a:r>
            <a:endParaRPr sz="2400">
              <a:solidFill>
                <a:schemeClr val="dk1"/>
              </a:solidFill>
              <a:latin typeface="Calibri"/>
              <a:ea typeface="Calibri"/>
              <a:cs typeface="Calibri"/>
              <a:sym typeface="Calibri"/>
            </a:endParaRPr>
          </a:p>
        </p:txBody>
      </p:sp>
      <p:pic>
        <p:nvPicPr>
          <p:cNvPr id="228" name="Google Shape;228;p25"/>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29" name="Google Shape;229;p25"/>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6"/>
          <p:cNvPicPr preferRelativeResize="0"/>
          <p:nvPr/>
        </p:nvPicPr>
        <p:blipFill>
          <a:blip r:embed="rId3">
            <a:alphaModFix/>
          </a:blip>
          <a:stretch>
            <a:fillRect/>
          </a:stretch>
        </p:blipFill>
        <p:spPr>
          <a:xfrm>
            <a:off x="2655800" y="514375"/>
            <a:ext cx="6171950" cy="3964175"/>
          </a:xfrm>
          <a:prstGeom prst="rect">
            <a:avLst/>
          </a:prstGeom>
          <a:noFill/>
          <a:ln w="9525" cap="flat" cmpd="sng">
            <a:solidFill>
              <a:srgbClr val="333333"/>
            </a:solidFill>
            <a:prstDash val="solid"/>
            <a:round/>
            <a:headEnd type="none" w="sm" len="sm"/>
            <a:tailEnd type="none" w="sm" len="sm"/>
          </a:ln>
        </p:spPr>
      </p:pic>
      <p:sp>
        <p:nvSpPr>
          <p:cNvPr id="235" name="Google Shape;235;p26"/>
          <p:cNvSpPr txBox="1"/>
          <p:nvPr/>
        </p:nvSpPr>
        <p:spPr>
          <a:xfrm>
            <a:off x="130100" y="514375"/>
            <a:ext cx="2525700" cy="1462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chemeClr val="dk1"/>
                </a:solidFill>
                <a:latin typeface="Calibri"/>
                <a:ea typeface="Calibri"/>
                <a:cs typeface="Calibri"/>
                <a:sym typeface="Calibri"/>
              </a:rPr>
              <a:t>QA/QC</a:t>
            </a:r>
            <a:endParaRPr sz="3500">
              <a:solidFill>
                <a:schemeClr val="dk1"/>
              </a:solidFill>
              <a:latin typeface="Calibri"/>
              <a:ea typeface="Calibri"/>
              <a:cs typeface="Calibri"/>
              <a:sym typeface="Calibri"/>
            </a:endParaRPr>
          </a:p>
          <a:p>
            <a:pPr marL="0" lvl="0" indent="0" algn="ctr" rtl="0">
              <a:spcBef>
                <a:spcPts val="0"/>
              </a:spcBef>
              <a:spcAft>
                <a:spcPts val="0"/>
              </a:spcAft>
              <a:buNone/>
            </a:pPr>
            <a:r>
              <a:rPr lang="en" sz="2400">
                <a:solidFill>
                  <a:schemeClr val="dk1"/>
                </a:solidFill>
                <a:latin typeface="Calibri"/>
                <a:ea typeface="Calibri"/>
                <a:cs typeface="Calibri"/>
                <a:sym typeface="Calibri"/>
              </a:rPr>
              <a:t>CTD-DO Validation Example </a:t>
            </a:r>
            <a:endParaRPr sz="2400">
              <a:solidFill>
                <a:schemeClr val="dk1"/>
              </a:solidFill>
              <a:latin typeface="Calibri"/>
              <a:ea typeface="Calibri"/>
              <a:cs typeface="Calibri"/>
              <a:sym typeface="Calibri"/>
            </a:endParaRPr>
          </a:p>
        </p:txBody>
      </p:sp>
      <p:pic>
        <p:nvPicPr>
          <p:cNvPr id="236" name="Google Shape;236;p26"/>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37" name="Google Shape;237;p26"/>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txBox="1"/>
          <p:nvPr/>
        </p:nvSpPr>
        <p:spPr>
          <a:xfrm>
            <a:off x="615900" y="1157175"/>
            <a:ext cx="39561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Font typeface="Calibri"/>
              <a:buChar char="➢"/>
            </a:pPr>
            <a:r>
              <a:rPr lang="en" sz="1600">
                <a:latin typeface="Calibri"/>
                <a:ea typeface="Calibri"/>
                <a:cs typeface="Calibri"/>
                <a:sym typeface="Calibri"/>
              </a:rPr>
              <a:t>Acoustic telemetry receivers are a component of all CBIBS (small buoys and hypoxia arrays) platforms</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 sz="1600">
                <a:latin typeface="Calibri"/>
                <a:ea typeface="Calibri"/>
                <a:cs typeface="Calibri"/>
                <a:sym typeface="Calibri"/>
              </a:rPr>
              <a:t>Data is archived within the Mid-Atlantic Acoustic Telemetry Observation System (MATOS)</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 sz="1600">
                <a:latin typeface="Calibri"/>
                <a:ea typeface="Calibri"/>
                <a:cs typeface="Calibri"/>
                <a:sym typeface="Calibri"/>
              </a:rPr>
              <a:t>Opportunities exist to tie species presence data with continuous water column habitat (DO, Temp, Salinity) data</a:t>
            </a:r>
            <a:endParaRPr sz="1600">
              <a:latin typeface="Calibri"/>
              <a:ea typeface="Calibri"/>
              <a:cs typeface="Calibri"/>
              <a:sym typeface="Calibri"/>
            </a:endParaRPr>
          </a:p>
        </p:txBody>
      </p:sp>
      <p:sp>
        <p:nvSpPr>
          <p:cNvPr id="243" name="Google Shape;243;p27"/>
          <p:cNvSpPr txBox="1"/>
          <p:nvPr/>
        </p:nvSpPr>
        <p:spPr>
          <a:xfrm>
            <a:off x="1239850" y="283400"/>
            <a:ext cx="7202700" cy="723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500"/>
              </a:spcAft>
              <a:buNone/>
            </a:pPr>
            <a:r>
              <a:rPr lang="en" sz="3500">
                <a:solidFill>
                  <a:srgbClr val="07477D"/>
                </a:solidFill>
                <a:latin typeface="Calibri"/>
                <a:ea typeface="Calibri"/>
                <a:cs typeface="Calibri"/>
                <a:sym typeface="Calibri"/>
              </a:rPr>
              <a:t>Observations &amp; Living Resources</a:t>
            </a:r>
            <a:endParaRPr sz="3500">
              <a:latin typeface="Calibri"/>
              <a:ea typeface="Calibri"/>
              <a:cs typeface="Calibri"/>
              <a:sym typeface="Calibri"/>
            </a:endParaRPr>
          </a:p>
        </p:txBody>
      </p:sp>
      <p:pic>
        <p:nvPicPr>
          <p:cNvPr id="244" name="Google Shape;244;p27"/>
          <p:cNvPicPr preferRelativeResize="0"/>
          <p:nvPr/>
        </p:nvPicPr>
        <p:blipFill rotWithShape="1">
          <a:blip r:embed="rId3">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45" name="Google Shape;245;p27"/>
          <p:cNvPicPr preferRelativeResize="0"/>
          <p:nvPr/>
        </p:nvPicPr>
        <p:blipFill rotWithShape="1">
          <a:blip r:embed="rId4">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pic>
        <p:nvPicPr>
          <p:cNvPr id="246" name="Google Shape;246;p27"/>
          <p:cNvPicPr preferRelativeResize="0"/>
          <p:nvPr/>
        </p:nvPicPr>
        <p:blipFill>
          <a:blip r:embed="rId5">
            <a:alphaModFix/>
          </a:blip>
          <a:stretch>
            <a:fillRect/>
          </a:stretch>
        </p:blipFill>
        <p:spPr>
          <a:xfrm>
            <a:off x="4931125" y="1157175"/>
            <a:ext cx="3511423" cy="3140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8"/>
          <p:cNvSpPr txBox="1"/>
          <p:nvPr/>
        </p:nvSpPr>
        <p:spPr>
          <a:xfrm>
            <a:off x="3248576" y="-430750"/>
            <a:ext cx="31344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Layout: </a:t>
            </a:r>
            <a:r>
              <a:rPr lang="en" sz="1000" b="1" i="0" u="none" strike="noStrike" cap="none">
                <a:solidFill>
                  <a:srgbClr val="008998"/>
                </a:solidFill>
                <a:latin typeface="Calibri"/>
                <a:ea typeface="Calibri"/>
                <a:cs typeface="Calibri"/>
                <a:sym typeface="Calibri"/>
              </a:rPr>
              <a:t>Aqua footer sm</a:t>
            </a:r>
            <a:endParaRPr sz="10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Swap to other slide layouts in the Layout menu</a:t>
            </a:r>
            <a:endParaRPr sz="1100"/>
          </a:p>
        </p:txBody>
      </p:sp>
      <p:sp>
        <p:nvSpPr>
          <p:cNvPr id="252" name="Google Shape;252;p28"/>
          <p:cNvSpPr txBox="1">
            <a:spLocks noGrp="1"/>
          </p:cNvSpPr>
          <p:nvPr>
            <p:ph type="ctrTitle" idx="4294967295"/>
          </p:nvPr>
        </p:nvSpPr>
        <p:spPr>
          <a:xfrm>
            <a:off x="1467952" y="261512"/>
            <a:ext cx="7179300" cy="5388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500"/>
              </a:spcAft>
              <a:buClr>
                <a:schemeClr val="dk1"/>
              </a:buClr>
              <a:buSzPts val="800"/>
              <a:buFont typeface="Arial"/>
              <a:buNone/>
            </a:pPr>
            <a:r>
              <a:rPr lang="en" sz="3500">
                <a:solidFill>
                  <a:srgbClr val="07477D"/>
                </a:solidFill>
                <a:latin typeface="Calibri"/>
                <a:ea typeface="Calibri"/>
                <a:cs typeface="Calibri"/>
                <a:sym typeface="Calibri"/>
              </a:rPr>
              <a:t>Expected Outcomes</a:t>
            </a:r>
            <a:r>
              <a:rPr lang="en" sz="3500" u="sng">
                <a:solidFill>
                  <a:srgbClr val="07477D"/>
                </a:solidFill>
                <a:latin typeface="Calibri"/>
                <a:ea typeface="Calibri"/>
                <a:cs typeface="Calibri"/>
                <a:sym typeface="Calibri"/>
              </a:rPr>
              <a:t> </a:t>
            </a:r>
            <a:endParaRPr sz="3500" u="sng">
              <a:solidFill>
                <a:srgbClr val="07477D"/>
              </a:solidFill>
              <a:latin typeface="Calibri"/>
              <a:ea typeface="Calibri"/>
              <a:cs typeface="Calibri"/>
              <a:sym typeface="Calibri"/>
            </a:endParaRPr>
          </a:p>
        </p:txBody>
      </p:sp>
      <p:sp>
        <p:nvSpPr>
          <p:cNvPr id="253" name="Google Shape;253;p28"/>
          <p:cNvSpPr txBox="1">
            <a:spLocks noGrp="1"/>
          </p:cNvSpPr>
          <p:nvPr>
            <p:ph type="subTitle" idx="4294967295"/>
          </p:nvPr>
        </p:nvSpPr>
        <p:spPr>
          <a:xfrm>
            <a:off x="593138" y="1127006"/>
            <a:ext cx="5719800" cy="2913900"/>
          </a:xfrm>
          <a:prstGeom prst="rect">
            <a:avLst/>
          </a:prstGeom>
          <a:noFill/>
          <a:ln>
            <a:noFill/>
          </a:ln>
        </p:spPr>
        <p:txBody>
          <a:bodyPr spcFirstLastPara="1" wrap="square" lIns="0" tIns="0" rIns="0" bIns="0" anchor="t" anchorCtr="0">
            <a:noAutofit/>
          </a:bodyPr>
          <a:lstStyle/>
          <a:p>
            <a:pPr marL="342900" lvl="0" indent="-266700" algn="l" rtl="0">
              <a:lnSpc>
                <a:spcPct val="115000"/>
              </a:lnSpc>
              <a:spcBef>
                <a:spcPts val="0"/>
              </a:spcBef>
              <a:spcAft>
                <a:spcPts val="0"/>
              </a:spcAft>
              <a:buClr>
                <a:srgbClr val="000000"/>
              </a:buClr>
              <a:buSzPts val="1600"/>
              <a:buFont typeface="Calibri"/>
              <a:buChar char="➢"/>
            </a:pPr>
            <a:r>
              <a:rPr lang="en" sz="1600">
                <a:solidFill>
                  <a:srgbClr val="000000"/>
                </a:solidFill>
                <a:highlight>
                  <a:srgbClr val="FFFFFF"/>
                </a:highlight>
                <a:latin typeface="Calibri"/>
                <a:ea typeface="Calibri"/>
                <a:cs typeface="Calibri"/>
                <a:sym typeface="Calibri"/>
              </a:rPr>
              <a:t>Increase understanding of temporal and spatial variability of dissolved oxygen in deep and shallow water</a:t>
            </a:r>
            <a:endParaRPr sz="1600">
              <a:solidFill>
                <a:srgbClr val="000000"/>
              </a:solidFill>
              <a:highlight>
                <a:srgbClr val="FFFFFF"/>
              </a:highlight>
              <a:latin typeface="Calibri"/>
              <a:ea typeface="Calibri"/>
              <a:cs typeface="Calibri"/>
              <a:sym typeface="Calibri"/>
            </a:endParaRPr>
          </a:p>
          <a:p>
            <a:pPr marL="342900" lvl="0" indent="-266700" algn="l" rtl="0">
              <a:lnSpc>
                <a:spcPct val="115000"/>
              </a:lnSpc>
              <a:spcBef>
                <a:spcPts val="0"/>
              </a:spcBef>
              <a:spcAft>
                <a:spcPts val="0"/>
              </a:spcAft>
              <a:buClr>
                <a:srgbClr val="000000"/>
              </a:buClr>
              <a:buSzPts val="1600"/>
              <a:buFont typeface="Calibri"/>
              <a:buChar char="➢"/>
            </a:pPr>
            <a:r>
              <a:rPr lang="en" sz="1600">
                <a:solidFill>
                  <a:srgbClr val="000000"/>
                </a:solidFill>
                <a:highlight>
                  <a:srgbClr val="FFFFFF"/>
                </a:highlight>
                <a:latin typeface="Calibri"/>
                <a:ea typeface="Calibri"/>
                <a:cs typeface="Calibri"/>
                <a:sym typeface="Calibri"/>
              </a:rPr>
              <a:t>Improve validation for the models used in annual hypoxia reporting </a:t>
            </a:r>
            <a:endParaRPr sz="1600">
              <a:solidFill>
                <a:srgbClr val="000000"/>
              </a:solidFill>
              <a:highlight>
                <a:srgbClr val="FFFFFF"/>
              </a:highlight>
              <a:latin typeface="Calibri"/>
              <a:ea typeface="Calibri"/>
              <a:cs typeface="Calibri"/>
              <a:sym typeface="Calibri"/>
            </a:endParaRPr>
          </a:p>
          <a:p>
            <a:pPr marL="342900" lvl="0" indent="-266700" algn="l" rtl="0">
              <a:lnSpc>
                <a:spcPct val="115000"/>
              </a:lnSpc>
              <a:spcBef>
                <a:spcPts val="0"/>
              </a:spcBef>
              <a:spcAft>
                <a:spcPts val="0"/>
              </a:spcAft>
              <a:buClr>
                <a:srgbClr val="000000"/>
              </a:buClr>
              <a:buSzPts val="1600"/>
              <a:buFont typeface="Calibri"/>
              <a:buChar char="➢"/>
            </a:pPr>
            <a:r>
              <a:rPr lang="en" sz="1600">
                <a:solidFill>
                  <a:srgbClr val="000000"/>
                </a:solidFill>
                <a:highlight>
                  <a:srgbClr val="FFFFFF"/>
                </a:highlight>
                <a:latin typeface="Calibri"/>
                <a:ea typeface="Calibri"/>
                <a:cs typeface="Calibri"/>
                <a:sym typeface="Calibri"/>
              </a:rPr>
              <a:t>Establish sampling design and monitoring needed to assess TMDL water quality attainment criteria</a:t>
            </a:r>
            <a:endParaRPr sz="1600">
              <a:solidFill>
                <a:srgbClr val="000000"/>
              </a:solidFill>
              <a:highlight>
                <a:srgbClr val="FFFFFF"/>
              </a:highlight>
              <a:latin typeface="Calibri"/>
              <a:ea typeface="Calibri"/>
              <a:cs typeface="Calibri"/>
              <a:sym typeface="Calibri"/>
            </a:endParaRPr>
          </a:p>
          <a:p>
            <a:pPr marL="342900" lvl="0" indent="-266700" algn="l" rtl="0">
              <a:lnSpc>
                <a:spcPct val="115000"/>
              </a:lnSpc>
              <a:spcBef>
                <a:spcPts val="0"/>
              </a:spcBef>
              <a:spcAft>
                <a:spcPts val="0"/>
              </a:spcAft>
              <a:buClr>
                <a:srgbClr val="000000"/>
              </a:buClr>
              <a:buSzPts val="1600"/>
              <a:buFont typeface="Calibri"/>
              <a:buChar char="➢"/>
            </a:pPr>
            <a:r>
              <a:rPr lang="en" sz="1600">
                <a:solidFill>
                  <a:srgbClr val="000000"/>
                </a:solidFill>
                <a:highlight>
                  <a:srgbClr val="FFFFFF"/>
                </a:highlight>
                <a:latin typeface="Calibri"/>
                <a:ea typeface="Calibri"/>
                <a:cs typeface="Calibri"/>
                <a:sym typeface="Calibri"/>
              </a:rPr>
              <a:t>Provide data to develop improved habitat suitability models for multiple species (Striped bass, forage, blue crab)</a:t>
            </a:r>
            <a:endParaRPr sz="1600">
              <a:solidFill>
                <a:srgbClr val="000000"/>
              </a:solidFill>
              <a:highlight>
                <a:srgbClr val="FFFFFF"/>
              </a:highlight>
              <a:latin typeface="Calibri"/>
              <a:ea typeface="Calibri"/>
              <a:cs typeface="Calibri"/>
              <a:sym typeface="Calibri"/>
            </a:endParaRPr>
          </a:p>
          <a:p>
            <a:pPr marL="342900" lvl="0" indent="0" algn="l" rtl="0">
              <a:lnSpc>
                <a:spcPct val="90000"/>
              </a:lnSpc>
              <a:spcBef>
                <a:spcPts val="1200"/>
              </a:spcBef>
              <a:spcAft>
                <a:spcPts val="0"/>
              </a:spcAft>
              <a:buNone/>
            </a:pPr>
            <a:endParaRPr sz="1600">
              <a:latin typeface="Calibri"/>
              <a:ea typeface="Calibri"/>
              <a:cs typeface="Calibri"/>
              <a:sym typeface="Calibri"/>
            </a:endParaRPr>
          </a:p>
          <a:p>
            <a:pPr marL="342900" lvl="0" indent="0" algn="l" rtl="0">
              <a:lnSpc>
                <a:spcPct val="90000"/>
              </a:lnSpc>
              <a:spcBef>
                <a:spcPts val="1200"/>
              </a:spcBef>
              <a:spcAft>
                <a:spcPts val="0"/>
              </a:spcAft>
              <a:buNone/>
            </a:pPr>
            <a:endParaRPr sz="1600">
              <a:latin typeface="Calibri"/>
              <a:ea typeface="Calibri"/>
              <a:cs typeface="Calibri"/>
              <a:sym typeface="Calibri"/>
            </a:endParaRPr>
          </a:p>
          <a:p>
            <a:pPr marL="0" lvl="0" indent="0" algn="l" rtl="0">
              <a:lnSpc>
                <a:spcPct val="90000"/>
              </a:lnSpc>
              <a:spcBef>
                <a:spcPts val="1200"/>
              </a:spcBef>
              <a:spcAft>
                <a:spcPts val="1200"/>
              </a:spcAft>
              <a:buClr>
                <a:srgbClr val="B7F7FF"/>
              </a:buClr>
              <a:buSzPts val="2700"/>
              <a:buNone/>
            </a:pPr>
            <a:endParaRPr sz="1600">
              <a:latin typeface="Calibri"/>
              <a:ea typeface="Calibri"/>
              <a:cs typeface="Calibri"/>
              <a:sym typeface="Calibri"/>
            </a:endParaRPr>
          </a:p>
        </p:txBody>
      </p:sp>
      <p:pic>
        <p:nvPicPr>
          <p:cNvPr id="254" name="Google Shape;254;p28"/>
          <p:cNvPicPr preferRelativeResize="0"/>
          <p:nvPr/>
        </p:nvPicPr>
        <p:blipFill>
          <a:blip r:embed="rId3">
            <a:alphaModFix/>
          </a:blip>
          <a:stretch>
            <a:fillRect/>
          </a:stretch>
        </p:blipFill>
        <p:spPr>
          <a:xfrm>
            <a:off x="7228425" y="2063634"/>
            <a:ext cx="1894612" cy="2374173"/>
          </a:xfrm>
          <a:prstGeom prst="rect">
            <a:avLst/>
          </a:prstGeom>
          <a:noFill/>
          <a:ln>
            <a:noFill/>
          </a:ln>
        </p:spPr>
      </p:pic>
      <p:pic>
        <p:nvPicPr>
          <p:cNvPr id="255" name="Google Shape;255;p28"/>
          <p:cNvPicPr preferRelativeResize="0"/>
          <p:nvPr/>
        </p:nvPicPr>
        <p:blipFill>
          <a:blip r:embed="rId4">
            <a:alphaModFix/>
          </a:blip>
          <a:stretch>
            <a:fillRect/>
          </a:stretch>
        </p:blipFill>
        <p:spPr>
          <a:xfrm>
            <a:off x="6431231" y="1043513"/>
            <a:ext cx="1489539" cy="2185216"/>
          </a:xfrm>
          <a:prstGeom prst="rect">
            <a:avLst/>
          </a:prstGeom>
          <a:noFill/>
          <a:ln>
            <a:noFill/>
          </a:ln>
        </p:spPr>
      </p:pic>
      <p:pic>
        <p:nvPicPr>
          <p:cNvPr id="256" name="Google Shape;256;p28"/>
          <p:cNvPicPr preferRelativeResize="0"/>
          <p:nvPr/>
        </p:nvPicPr>
        <p:blipFill rotWithShape="1">
          <a:blip r:embed="rId5">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57" name="Google Shape;257;p28"/>
          <p:cNvPicPr preferRelativeResize="0"/>
          <p:nvPr/>
        </p:nvPicPr>
        <p:blipFill rotWithShape="1">
          <a:blip r:embed="rId6">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p:nvPr/>
        </p:nvSpPr>
        <p:spPr>
          <a:xfrm>
            <a:off x="276075" y="1438825"/>
            <a:ext cx="5396400" cy="26844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Calibri"/>
              <a:buChar char="➢"/>
            </a:pPr>
            <a:r>
              <a:rPr lang="en" sz="1600">
                <a:latin typeface="Calibri"/>
                <a:ea typeface="Calibri"/>
                <a:cs typeface="Calibri"/>
                <a:sym typeface="Calibri"/>
              </a:rPr>
              <a:t>EPA confirms 2 years of funding</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NCBO provides overall project oversight and management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NCBO acquires equipment and supplies for a 10-array system this fall</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Engage the Hypoxia Collaborative Workgroup to evaluate network expansion options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Operate and maintain a maximum of 7 arrays in the 2023 sampling season (March-Dec) </a:t>
            </a:r>
            <a:endParaRPr sz="1600">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263" name="Google Shape;263;p29"/>
          <p:cNvPicPr preferRelativeResize="0"/>
          <p:nvPr/>
        </p:nvPicPr>
        <p:blipFill>
          <a:blip r:embed="rId3">
            <a:alphaModFix/>
          </a:blip>
          <a:stretch>
            <a:fillRect/>
          </a:stretch>
        </p:blipFill>
        <p:spPr>
          <a:xfrm>
            <a:off x="6200650" y="873800"/>
            <a:ext cx="2504100" cy="3571975"/>
          </a:xfrm>
          <a:prstGeom prst="rect">
            <a:avLst/>
          </a:prstGeom>
          <a:noFill/>
          <a:ln w="9525" cap="flat" cmpd="sng">
            <a:solidFill>
              <a:srgbClr val="000000"/>
            </a:solidFill>
            <a:prstDash val="solid"/>
            <a:round/>
            <a:headEnd type="none" w="sm" len="sm"/>
            <a:tailEnd type="none" w="sm" len="sm"/>
          </a:ln>
        </p:spPr>
      </p:pic>
      <p:sp>
        <p:nvSpPr>
          <p:cNvPr id="264" name="Google Shape;264;p29"/>
          <p:cNvSpPr txBox="1"/>
          <p:nvPr/>
        </p:nvSpPr>
        <p:spPr>
          <a:xfrm>
            <a:off x="947700" y="95725"/>
            <a:ext cx="7248600" cy="134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500">
                <a:solidFill>
                  <a:schemeClr val="dk1"/>
                </a:solidFill>
                <a:latin typeface="Calibri"/>
                <a:ea typeface="Calibri"/>
                <a:cs typeface="Calibri"/>
                <a:sym typeface="Calibri"/>
              </a:rPr>
              <a:t>Planning &amp; Budgeting for a Wider Array Network</a:t>
            </a:r>
            <a:endParaRPr sz="3500">
              <a:solidFill>
                <a:schemeClr val="dk1"/>
              </a:solidFill>
              <a:latin typeface="Calibri"/>
              <a:ea typeface="Calibri"/>
              <a:cs typeface="Calibri"/>
              <a:sym typeface="Calibri"/>
            </a:endParaRPr>
          </a:p>
        </p:txBody>
      </p:sp>
      <p:pic>
        <p:nvPicPr>
          <p:cNvPr id="265" name="Google Shape;265;p29"/>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66" name="Google Shape;266;p29"/>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0"/>
          <p:cNvSpPr txBox="1"/>
          <p:nvPr/>
        </p:nvSpPr>
        <p:spPr>
          <a:xfrm>
            <a:off x="3248576" y="-430750"/>
            <a:ext cx="31344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Layout: </a:t>
            </a:r>
            <a:r>
              <a:rPr lang="en" sz="1000" b="1" i="0" u="none" strike="noStrike" cap="none">
                <a:solidFill>
                  <a:srgbClr val="41949E"/>
                </a:solidFill>
                <a:latin typeface="Calibri"/>
                <a:ea typeface="Calibri"/>
                <a:cs typeface="Calibri"/>
                <a:sym typeface="Calibri"/>
              </a:rPr>
              <a:t>Minimal Logo Swoosh</a:t>
            </a:r>
            <a:endParaRPr sz="1000" b="0" i="0" u="none" strike="noStrike" cap="none">
              <a:solidFill>
                <a:srgbClr val="41949E"/>
              </a:solidFill>
              <a:latin typeface="Calibri"/>
              <a:ea typeface="Calibri"/>
              <a:cs typeface="Calibri"/>
              <a:sym typeface="Calibri"/>
            </a:endParaRPr>
          </a:p>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Swap to other slide layouts in the Layout menu</a:t>
            </a:r>
            <a:endParaRPr sz="1100"/>
          </a:p>
        </p:txBody>
      </p:sp>
      <p:sp>
        <p:nvSpPr>
          <p:cNvPr id="273" name="Google Shape;273;p30"/>
          <p:cNvSpPr txBox="1">
            <a:spLocks noGrp="1"/>
          </p:cNvSpPr>
          <p:nvPr>
            <p:ph type="ctrTitle" idx="4294967295"/>
          </p:nvPr>
        </p:nvSpPr>
        <p:spPr>
          <a:xfrm>
            <a:off x="1127902" y="1492962"/>
            <a:ext cx="7179300" cy="21267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chemeClr val="dk1"/>
              </a:buClr>
              <a:buSzPts val="800"/>
              <a:buFont typeface="Arial"/>
              <a:buNone/>
            </a:pPr>
            <a:r>
              <a:rPr lang="en" sz="4800">
                <a:solidFill>
                  <a:srgbClr val="07477D"/>
                </a:solidFill>
                <a:latin typeface="Calibri"/>
                <a:ea typeface="Calibri"/>
                <a:cs typeface="Calibri"/>
                <a:sym typeface="Calibri"/>
              </a:rPr>
              <a:t>Questions?</a:t>
            </a:r>
            <a:endParaRPr sz="4800">
              <a:solidFill>
                <a:srgbClr val="07477D"/>
              </a:solidFill>
              <a:latin typeface="Calibri"/>
              <a:ea typeface="Calibri"/>
              <a:cs typeface="Calibri"/>
              <a:sym typeface="Calibri"/>
            </a:endParaRPr>
          </a:p>
          <a:p>
            <a:pPr marL="0" lvl="0" indent="0" algn="ctr" rtl="0">
              <a:spcBef>
                <a:spcPts val="500"/>
              </a:spcBef>
              <a:spcAft>
                <a:spcPts val="0"/>
              </a:spcAft>
              <a:buClr>
                <a:schemeClr val="dk1"/>
              </a:buClr>
              <a:buSzPts val="1100"/>
              <a:buFont typeface="Arial"/>
              <a:buNone/>
            </a:pPr>
            <a:r>
              <a:rPr lang="en" sz="2300">
                <a:solidFill>
                  <a:schemeClr val="dk2"/>
                </a:solidFill>
                <a:latin typeface="Calibri"/>
                <a:ea typeface="Calibri"/>
                <a:cs typeface="Calibri"/>
                <a:sym typeface="Calibri"/>
              </a:rPr>
              <a:t>Contact </a:t>
            </a:r>
            <a:r>
              <a:rPr lang="en" sz="2300">
                <a:solidFill>
                  <a:schemeClr val="accent3"/>
                </a:solidFill>
                <a:uFill>
                  <a:noFill/>
                </a:u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Jay.Lazar@NOAA.gov</a:t>
            </a:r>
            <a:r>
              <a:rPr lang="en" sz="2300">
                <a:solidFill>
                  <a:schemeClr val="dk2"/>
                </a:solidFill>
                <a:latin typeface="Calibri"/>
                <a:ea typeface="Calibri"/>
                <a:cs typeface="Calibri"/>
                <a:sym typeface="Calibri"/>
              </a:rPr>
              <a:t> for additional information</a:t>
            </a:r>
            <a:endParaRPr sz="2300">
              <a:solidFill>
                <a:schemeClr val="dk2"/>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Arial"/>
              <a:buNone/>
            </a:pPr>
            <a:endParaRPr sz="2300">
              <a:solidFill>
                <a:srgbClr val="07477D"/>
              </a:solidFill>
              <a:latin typeface="Calibri"/>
              <a:ea typeface="Calibri"/>
              <a:cs typeface="Calibri"/>
              <a:sym typeface="Calibri"/>
            </a:endParaRPr>
          </a:p>
          <a:p>
            <a:pPr marL="0" marR="0" lvl="0" indent="0" algn="ctr" rtl="0">
              <a:lnSpc>
                <a:spcPct val="100000"/>
              </a:lnSpc>
              <a:spcBef>
                <a:spcPts val="600"/>
              </a:spcBef>
              <a:spcAft>
                <a:spcPts val="500"/>
              </a:spcAft>
              <a:buClr>
                <a:schemeClr val="dk1"/>
              </a:buClr>
              <a:buSzPts val="800"/>
              <a:buFont typeface="Arial"/>
              <a:buNone/>
            </a:pPr>
            <a:endParaRPr sz="3500" u="sng">
              <a:solidFill>
                <a:srgbClr val="07477D"/>
              </a:solidFill>
              <a:latin typeface="Calibri"/>
              <a:ea typeface="Calibri"/>
              <a:cs typeface="Calibri"/>
              <a:sym typeface="Calibri"/>
            </a:endParaRPr>
          </a:p>
        </p:txBody>
      </p:sp>
      <p:pic>
        <p:nvPicPr>
          <p:cNvPr id="274" name="Google Shape;274;p30"/>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75" name="Google Shape;275;p30"/>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ctrTitle" idx="4294967295"/>
          </p:nvPr>
        </p:nvSpPr>
        <p:spPr>
          <a:xfrm>
            <a:off x="982352" y="588613"/>
            <a:ext cx="7179300" cy="42636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Deployments</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Maintenance</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Data Server Update</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QC Protocols</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Living Resources</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0"/>
              </a:spcAft>
              <a:buClr>
                <a:schemeClr val="dk1"/>
              </a:buClr>
              <a:buSzPts val="800"/>
              <a:buFont typeface="Arial"/>
              <a:buNone/>
            </a:pPr>
            <a:r>
              <a:rPr lang="en" sz="3600" dirty="0">
                <a:solidFill>
                  <a:srgbClr val="07477D"/>
                </a:solidFill>
                <a:latin typeface="Calibri"/>
                <a:ea typeface="Calibri"/>
                <a:cs typeface="Calibri"/>
                <a:sym typeface="Calibri"/>
              </a:rPr>
              <a:t>Next Site Selection</a:t>
            </a:r>
            <a:endParaRPr sz="3600" dirty="0">
              <a:solidFill>
                <a:srgbClr val="07477D"/>
              </a:solidFill>
              <a:latin typeface="Calibri"/>
              <a:ea typeface="Calibri"/>
              <a:cs typeface="Calibri"/>
              <a:sym typeface="Calibri"/>
            </a:endParaRPr>
          </a:p>
          <a:p>
            <a:pPr marL="0" marR="0" lvl="0" indent="0" algn="ctr" rtl="0">
              <a:lnSpc>
                <a:spcPct val="100000"/>
              </a:lnSpc>
              <a:spcBef>
                <a:spcPts val="500"/>
              </a:spcBef>
              <a:spcAft>
                <a:spcPts val="500"/>
              </a:spcAft>
              <a:buClr>
                <a:schemeClr val="dk1"/>
              </a:buClr>
              <a:buSzPts val="800"/>
              <a:buFont typeface="Arial"/>
              <a:buNone/>
            </a:pPr>
            <a:endParaRPr sz="3600" dirty="0">
              <a:solidFill>
                <a:srgbClr val="07477D"/>
              </a:solidFill>
              <a:latin typeface="Calibri"/>
              <a:ea typeface="Calibri"/>
              <a:cs typeface="Calibri"/>
              <a:sym typeface="Calibri"/>
            </a:endParaRPr>
          </a:p>
        </p:txBody>
      </p:sp>
      <p:pic>
        <p:nvPicPr>
          <p:cNvPr id="115" name="Google Shape;115;p17"/>
          <p:cNvPicPr preferRelativeResize="0"/>
          <p:nvPr/>
        </p:nvPicPr>
        <p:blipFill rotWithShape="1">
          <a:blip r:embed="rId3">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16" name="Google Shape;116;p17"/>
          <p:cNvPicPr preferRelativeResize="0"/>
          <p:nvPr/>
        </p:nvPicPr>
        <p:blipFill rotWithShape="1">
          <a:blip r:embed="rId4">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ctrTitle" idx="4294967295"/>
          </p:nvPr>
        </p:nvSpPr>
        <p:spPr>
          <a:xfrm>
            <a:off x="982352" y="261512"/>
            <a:ext cx="7179300" cy="5541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500"/>
              </a:spcAft>
              <a:buClr>
                <a:schemeClr val="dk1"/>
              </a:buClr>
              <a:buSzPts val="800"/>
              <a:buFont typeface="Arial"/>
              <a:buNone/>
            </a:pPr>
            <a:r>
              <a:rPr lang="en" sz="3600">
                <a:solidFill>
                  <a:srgbClr val="07477D"/>
                </a:solidFill>
                <a:latin typeface="Calibri"/>
                <a:ea typeface="Calibri"/>
                <a:cs typeface="Calibri"/>
                <a:sym typeface="Calibri"/>
              </a:rPr>
              <a:t>2023 Deployment Map</a:t>
            </a:r>
            <a:endParaRPr sz="3600">
              <a:solidFill>
                <a:srgbClr val="07477D"/>
              </a:solidFill>
              <a:latin typeface="Calibri"/>
              <a:ea typeface="Calibri"/>
              <a:cs typeface="Calibri"/>
              <a:sym typeface="Calibri"/>
            </a:endParaRPr>
          </a:p>
        </p:txBody>
      </p:sp>
      <p:pic>
        <p:nvPicPr>
          <p:cNvPr id="123" name="Google Shape;123;p18"/>
          <p:cNvPicPr preferRelativeResize="0"/>
          <p:nvPr/>
        </p:nvPicPr>
        <p:blipFill>
          <a:blip r:embed="rId3">
            <a:alphaModFix/>
          </a:blip>
          <a:stretch>
            <a:fillRect/>
          </a:stretch>
        </p:blipFill>
        <p:spPr>
          <a:xfrm>
            <a:off x="314763" y="961082"/>
            <a:ext cx="5300082" cy="3774788"/>
          </a:xfrm>
          <a:prstGeom prst="rect">
            <a:avLst/>
          </a:prstGeom>
          <a:noFill/>
          <a:ln w="9525" cap="flat" cmpd="sng">
            <a:solidFill>
              <a:srgbClr val="000000"/>
            </a:solidFill>
            <a:prstDash val="solid"/>
            <a:round/>
            <a:headEnd type="none" w="sm" len="sm"/>
            <a:tailEnd type="none" w="sm" len="sm"/>
          </a:ln>
        </p:spPr>
      </p:pic>
      <p:pic>
        <p:nvPicPr>
          <p:cNvPr id="124" name="Google Shape;124;p18"/>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25" name="Google Shape;125;p18"/>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
        <p:nvSpPr>
          <p:cNvPr id="126" name="Google Shape;126;p18"/>
          <p:cNvSpPr txBox="1"/>
          <p:nvPr/>
        </p:nvSpPr>
        <p:spPr>
          <a:xfrm>
            <a:off x="5877550" y="957200"/>
            <a:ext cx="3031800" cy="3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Lower Choptank River </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Sensors at 1m, 5m, 8m</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Deployed 4/26</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Mid Bay </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Sensors at  5m, 9m, 13m, 17m</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Deployed 5/15</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Lower Potomac River</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Sensors at 3m, 7m, 10m</a:t>
            </a:r>
            <a:endParaRPr>
              <a:latin typeface="Roboto"/>
              <a:ea typeface="Roboto"/>
              <a:cs typeface="Roboto"/>
              <a:sym typeface="Roboto"/>
            </a:endParaRPr>
          </a:p>
          <a:p>
            <a:pPr marL="457200" lvl="0" indent="-279400" algn="l" rtl="0">
              <a:spcBef>
                <a:spcPts val="0"/>
              </a:spcBef>
              <a:spcAft>
                <a:spcPts val="0"/>
              </a:spcAft>
              <a:buSzPts val="800"/>
              <a:buFont typeface="Roboto"/>
              <a:buChar char="●"/>
            </a:pPr>
            <a:r>
              <a:rPr lang="en">
                <a:latin typeface="Roboto"/>
                <a:ea typeface="Roboto"/>
                <a:cs typeface="Roboto"/>
                <a:sym typeface="Roboto"/>
              </a:rPr>
              <a:t>Deployed 5/25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p:nvPr/>
        </p:nvSpPr>
        <p:spPr>
          <a:xfrm>
            <a:off x="221875" y="1511400"/>
            <a:ext cx="38211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 sz="1600">
                <a:latin typeface="Calibri"/>
                <a:ea typeface="Calibri"/>
                <a:cs typeface="Calibri"/>
                <a:sym typeface="Calibri"/>
              </a:rPr>
              <a:t>Copper wire mesh covering and copper tape initially</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Barnacle season requires more frequent visits; vinegar baths</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Short period gaps for recovering an array to dissolve the barnacles is OK</a:t>
            </a:r>
            <a:endParaRPr sz="1600">
              <a:latin typeface="Calibri"/>
              <a:ea typeface="Calibri"/>
              <a:cs typeface="Calibri"/>
              <a:sym typeface="Calibri"/>
            </a:endParaRPr>
          </a:p>
          <a:p>
            <a:pPr marL="457200" lvl="0" indent="0" algn="l" rtl="0">
              <a:spcBef>
                <a:spcPts val="0"/>
              </a:spcBef>
              <a:spcAft>
                <a:spcPts val="0"/>
              </a:spcAft>
              <a:buNone/>
            </a:pP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Additional copper mesh nested around sensors to add anti-fouling measures</a:t>
            </a:r>
            <a:endParaRPr sz="1600">
              <a:latin typeface="Calibri"/>
              <a:ea typeface="Calibri"/>
              <a:cs typeface="Calibri"/>
              <a:sym typeface="Calibri"/>
            </a:endParaRPr>
          </a:p>
        </p:txBody>
      </p:sp>
      <p:sp>
        <p:nvSpPr>
          <p:cNvPr id="132" name="Google Shape;132;p19"/>
          <p:cNvSpPr txBox="1">
            <a:spLocks noGrp="1"/>
          </p:cNvSpPr>
          <p:nvPr>
            <p:ph type="ctrTitle" idx="4294967295"/>
          </p:nvPr>
        </p:nvSpPr>
        <p:spPr>
          <a:xfrm>
            <a:off x="585650" y="162325"/>
            <a:ext cx="5554500" cy="1667400"/>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n" sz="3500">
                <a:solidFill>
                  <a:srgbClr val="07477D"/>
                </a:solidFill>
                <a:latin typeface="Calibri"/>
                <a:ea typeface="Calibri"/>
                <a:cs typeface="Calibri"/>
                <a:sym typeface="Calibri"/>
              </a:rPr>
              <a:t>Maintenance Visits &amp; Issues</a:t>
            </a:r>
            <a:endParaRPr sz="3500">
              <a:solidFill>
                <a:srgbClr val="07477D"/>
              </a:solidFill>
              <a:latin typeface="Calibri"/>
              <a:ea typeface="Calibri"/>
              <a:cs typeface="Calibri"/>
              <a:sym typeface="Calibri"/>
            </a:endParaRPr>
          </a:p>
          <a:p>
            <a:pPr marL="0" marR="0" lvl="0" indent="0" algn="ctr" rtl="0">
              <a:spcBef>
                <a:spcPts val="500"/>
              </a:spcBef>
              <a:spcAft>
                <a:spcPts val="0"/>
              </a:spcAft>
              <a:buNone/>
            </a:pPr>
            <a:r>
              <a:rPr lang="en">
                <a:solidFill>
                  <a:srgbClr val="FF0000"/>
                </a:solidFill>
                <a:latin typeface="Calibri"/>
                <a:ea typeface="Calibri"/>
                <a:cs typeface="Calibri"/>
                <a:sym typeface="Calibri"/>
              </a:rPr>
              <a:t>Anti-Fouling</a:t>
            </a:r>
            <a:endParaRPr>
              <a:solidFill>
                <a:srgbClr val="FF0000"/>
              </a:solidFill>
              <a:latin typeface="Calibri"/>
              <a:ea typeface="Calibri"/>
              <a:cs typeface="Calibri"/>
              <a:sym typeface="Calibri"/>
            </a:endParaRPr>
          </a:p>
          <a:p>
            <a:pPr marL="0" marR="0" lvl="0" indent="0" algn="ctr" rtl="0">
              <a:lnSpc>
                <a:spcPct val="100000"/>
              </a:lnSpc>
              <a:spcBef>
                <a:spcPts val="500"/>
              </a:spcBef>
              <a:spcAft>
                <a:spcPts val="500"/>
              </a:spcAft>
              <a:buClr>
                <a:schemeClr val="dk1"/>
              </a:buClr>
              <a:buSzPts val="800"/>
              <a:buFont typeface="Arial"/>
              <a:buNone/>
            </a:pPr>
            <a:r>
              <a:rPr lang="en" sz="3500">
                <a:solidFill>
                  <a:srgbClr val="07477D"/>
                </a:solidFill>
                <a:latin typeface="Calibri"/>
                <a:ea typeface="Calibri"/>
                <a:cs typeface="Calibri"/>
                <a:sym typeface="Calibri"/>
              </a:rPr>
              <a:t> </a:t>
            </a:r>
            <a:endParaRPr sz="3500">
              <a:solidFill>
                <a:srgbClr val="07477D"/>
              </a:solidFill>
              <a:latin typeface="Calibri"/>
              <a:ea typeface="Calibri"/>
              <a:cs typeface="Calibri"/>
              <a:sym typeface="Calibri"/>
            </a:endParaRPr>
          </a:p>
        </p:txBody>
      </p:sp>
      <p:pic>
        <p:nvPicPr>
          <p:cNvPr id="133" name="Google Shape;133;p19"/>
          <p:cNvPicPr preferRelativeResize="0"/>
          <p:nvPr/>
        </p:nvPicPr>
        <p:blipFill>
          <a:blip r:embed="rId3">
            <a:alphaModFix/>
          </a:blip>
          <a:stretch>
            <a:fillRect/>
          </a:stretch>
        </p:blipFill>
        <p:spPr>
          <a:xfrm>
            <a:off x="7665550" y="664950"/>
            <a:ext cx="1388955" cy="1744502"/>
          </a:xfrm>
          <a:prstGeom prst="rect">
            <a:avLst/>
          </a:prstGeom>
          <a:noFill/>
          <a:ln w="9525" cap="flat" cmpd="sng">
            <a:solidFill>
              <a:srgbClr val="000000"/>
            </a:solidFill>
            <a:prstDash val="solid"/>
            <a:round/>
            <a:headEnd type="none" w="sm" len="sm"/>
            <a:tailEnd type="none" w="sm" len="sm"/>
          </a:ln>
        </p:spPr>
      </p:pic>
      <p:pic>
        <p:nvPicPr>
          <p:cNvPr id="134" name="Google Shape;134;p19"/>
          <p:cNvPicPr preferRelativeResize="0"/>
          <p:nvPr/>
        </p:nvPicPr>
        <p:blipFill>
          <a:blip r:embed="rId4">
            <a:alphaModFix/>
          </a:blip>
          <a:stretch>
            <a:fillRect/>
          </a:stretch>
        </p:blipFill>
        <p:spPr>
          <a:xfrm rot="-5400000">
            <a:off x="6779726" y="2181712"/>
            <a:ext cx="1545573" cy="2456924"/>
          </a:xfrm>
          <a:prstGeom prst="rect">
            <a:avLst/>
          </a:prstGeom>
          <a:noFill/>
          <a:ln w="9525" cap="flat" cmpd="sng">
            <a:solidFill>
              <a:srgbClr val="000000"/>
            </a:solidFill>
            <a:prstDash val="solid"/>
            <a:round/>
            <a:headEnd type="none" w="sm" len="sm"/>
            <a:tailEnd type="none" w="sm" len="sm"/>
          </a:ln>
        </p:spPr>
      </p:pic>
      <p:pic>
        <p:nvPicPr>
          <p:cNvPr id="135" name="Google Shape;135;p19"/>
          <p:cNvPicPr preferRelativeResize="0"/>
          <p:nvPr/>
        </p:nvPicPr>
        <p:blipFill>
          <a:blip r:embed="rId5">
            <a:alphaModFix/>
          </a:blip>
          <a:stretch>
            <a:fillRect/>
          </a:stretch>
        </p:blipFill>
        <p:spPr>
          <a:xfrm>
            <a:off x="6208375" y="664975"/>
            <a:ext cx="1388951" cy="1744451"/>
          </a:xfrm>
          <a:prstGeom prst="rect">
            <a:avLst/>
          </a:prstGeom>
          <a:noFill/>
          <a:ln w="9525" cap="flat" cmpd="sng">
            <a:solidFill>
              <a:srgbClr val="000000"/>
            </a:solidFill>
            <a:prstDash val="solid"/>
            <a:round/>
            <a:headEnd type="none" w="sm" len="sm"/>
            <a:tailEnd type="none" w="sm" len="sm"/>
          </a:ln>
        </p:spPr>
      </p:pic>
      <p:pic>
        <p:nvPicPr>
          <p:cNvPr id="136" name="Google Shape;136;p19"/>
          <p:cNvPicPr preferRelativeResize="0"/>
          <p:nvPr/>
        </p:nvPicPr>
        <p:blipFill rotWithShape="1">
          <a:blip r:embed="rId6">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37" name="Google Shape;137;p19"/>
          <p:cNvPicPr preferRelativeResize="0"/>
          <p:nvPr/>
        </p:nvPicPr>
        <p:blipFill rotWithShape="1">
          <a:blip r:embed="rId7">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pic>
        <p:nvPicPr>
          <p:cNvPr id="138" name="Google Shape;138;p19"/>
          <p:cNvPicPr preferRelativeResize="0"/>
          <p:nvPr/>
        </p:nvPicPr>
        <p:blipFill>
          <a:blip r:embed="rId8">
            <a:alphaModFix/>
          </a:blip>
          <a:stretch>
            <a:fillRect/>
          </a:stretch>
        </p:blipFill>
        <p:spPr>
          <a:xfrm>
            <a:off x="4175625" y="1746912"/>
            <a:ext cx="1900112" cy="252828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p:nvPr/>
        </p:nvSpPr>
        <p:spPr>
          <a:xfrm>
            <a:off x="3248576" y="-430750"/>
            <a:ext cx="31344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Layout: </a:t>
            </a:r>
            <a:r>
              <a:rPr lang="en" sz="1000" b="1" i="0" u="none" strike="noStrike" cap="none">
                <a:solidFill>
                  <a:srgbClr val="41949E"/>
                </a:solidFill>
                <a:latin typeface="Calibri"/>
                <a:ea typeface="Calibri"/>
                <a:cs typeface="Calibri"/>
                <a:sym typeface="Calibri"/>
              </a:rPr>
              <a:t>Minimal Logo Swoosh</a:t>
            </a:r>
            <a:endParaRPr sz="1000" b="0" i="0" u="none" strike="noStrike" cap="none">
              <a:solidFill>
                <a:srgbClr val="41949E"/>
              </a:solidFill>
              <a:latin typeface="Calibri"/>
              <a:ea typeface="Calibri"/>
              <a:cs typeface="Calibri"/>
              <a:sym typeface="Calibri"/>
            </a:endParaRPr>
          </a:p>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Swap to other slide layouts in the Layout menu</a:t>
            </a:r>
            <a:endParaRPr sz="1100"/>
          </a:p>
        </p:txBody>
      </p:sp>
      <p:sp>
        <p:nvSpPr>
          <p:cNvPr id="145" name="Google Shape;145;p20"/>
          <p:cNvSpPr txBox="1"/>
          <p:nvPr/>
        </p:nvSpPr>
        <p:spPr>
          <a:xfrm>
            <a:off x="311700" y="139375"/>
            <a:ext cx="8520600" cy="13599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sz="3500">
                <a:solidFill>
                  <a:schemeClr val="dk1"/>
                </a:solidFill>
                <a:latin typeface="Calibri"/>
                <a:ea typeface="Calibri"/>
                <a:cs typeface="Calibri"/>
                <a:sym typeface="Calibri"/>
              </a:rPr>
              <a:t>Maintenance Visits &amp; Issues</a:t>
            </a:r>
            <a:endParaRPr sz="3500">
              <a:solidFill>
                <a:schemeClr val="dk1"/>
              </a:solidFill>
              <a:latin typeface="Calibri"/>
              <a:ea typeface="Calibri"/>
              <a:cs typeface="Calibri"/>
              <a:sym typeface="Calibri"/>
            </a:endParaRPr>
          </a:p>
          <a:p>
            <a:pPr marL="0" lvl="0" indent="0" algn="ctr" rtl="0">
              <a:spcBef>
                <a:spcPts val="0"/>
              </a:spcBef>
              <a:spcAft>
                <a:spcPts val="0"/>
              </a:spcAft>
              <a:buNone/>
            </a:pPr>
            <a:r>
              <a:rPr lang="en" sz="3000">
                <a:solidFill>
                  <a:srgbClr val="FF0000"/>
                </a:solidFill>
                <a:latin typeface="Calibri"/>
                <a:ea typeface="Calibri"/>
                <a:cs typeface="Calibri"/>
                <a:sym typeface="Calibri"/>
              </a:rPr>
              <a:t>Bad Sensor Readings</a:t>
            </a:r>
            <a:endParaRPr sz="3000">
              <a:solidFill>
                <a:srgbClr val="FF0000"/>
              </a:solidFill>
              <a:latin typeface="Calibri"/>
              <a:ea typeface="Calibri"/>
              <a:cs typeface="Calibri"/>
              <a:sym typeface="Calibri"/>
            </a:endParaRPr>
          </a:p>
        </p:txBody>
      </p:sp>
      <p:pic>
        <p:nvPicPr>
          <p:cNvPr id="146" name="Google Shape;146;p20"/>
          <p:cNvPicPr preferRelativeResize="0"/>
          <p:nvPr/>
        </p:nvPicPr>
        <p:blipFill>
          <a:blip r:embed="rId3">
            <a:alphaModFix/>
          </a:blip>
          <a:stretch>
            <a:fillRect/>
          </a:stretch>
        </p:blipFill>
        <p:spPr>
          <a:xfrm>
            <a:off x="152400" y="1374625"/>
            <a:ext cx="3423025" cy="3235475"/>
          </a:xfrm>
          <a:prstGeom prst="rect">
            <a:avLst/>
          </a:prstGeom>
          <a:noFill/>
          <a:ln w="9525" cap="flat" cmpd="sng">
            <a:solidFill>
              <a:srgbClr val="000000"/>
            </a:solidFill>
            <a:prstDash val="solid"/>
            <a:round/>
            <a:headEnd type="none" w="sm" len="sm"/>
            <a:tailEnd type="none" w="sm" len="sm"/>
          </a:ln>
        </p:spPr>
      </p:pic>
      <p:sp>
        <p:nvSpPr>
          <p:cNvPr id="147" name="Google Shape;147;p20"/>
          <p:cNvSpPr txBox="1"/>
          <p:nvPr/>
        </p:nvSpPr>
        <p:spPr>
          <a:xfrm>
            <a:off x="3813625" y="1499263"/>
            <a:ext cx="50847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Bad conductivity cells at 3m &amp; 15m on East array (2022)</a:t>
            </a:r>
            <a:endParaRPr/>
          </a:p>
          <a:p>
            <a:pPr marL="914400" lvl="1" indent="-317500" algn="l" rtl="0">
              <a:spcBef>
                <a:spcPts val="0"/>
              </a:spcBef>
              <a:spcAft>
                <a:spcPts val="0"/>
              </a:spcAft>
              <a:buSzPts val="1400"/>
              <a:buChar char="○"/>
            </a:pPr>
            <a:r>
              <a:rPr lang="en"/>
              <a:t>15m conductivity cell became a problem on May 22, less than a week after deployment</a:t>
            </a:r>
            <a:endParaRPr/>
          </a:p>
          <a:p>
            <a:pPr marL="914400" lvl="1" indent="-317500" algn="l" rtl="0">
              <a:spcBef>
                <a:spcPts val="0"/>
              </a:spcBef>
              <a:spcAft>
                <a:spcPts val="0"/>
              </a:spcAft>
              <a:buSzPts val="1400"/>
              <a:buChar char="○"/>
            </a:pPr>
            <a:r>
              <a:rPr lang="en"/>
              <a:t>3m conductivity cell became a problem on July 1 likely due to barnacle fouling</a:t>
            </a:r>
            <a:endParaRPr/>
          </a:p>
          <a:p>
            <a:pPr marL="914400" lvl="1" indent="-317500" algn="l" rtl="0">
              <a:spcBef>
                <a:spcPts val="0"/>
              </a:spcBef>
              <a:spcAft>
                <a:spcPts val="0"/>
              </a:spcAft>
              <a:buSzPts val="1400"/>
              <a:buChar char="○"/>
            </a:pPr>
            <a:r>
              <a:rPr lang="en"/>
              <a:t>Eventual course of action will be to replace the sensors and either remove biofouling or return for maintenance</a:t>
            </a:r>
            <a:endParaRPr/>
          </a:p>
          <a:p>
            <a:pPr marL="914400" lvl="1" indent="-317500" algn="l" rtl="0">
              <a:spcBef>
                <a:spcPts val="0"/>
              </a:spcBef>
              <a:spcAft>
                <a:spcPts val="0"/>
              </a:spcAft>
              <a:buSzPts val="1400"/>
              <a:buChar char="○"/>
            </a:pPr>
            <a:r>
              <a:rPr lang="en"/>
              <a:t>NCBO display server will interpolate through the bad data at 3m &amp; 15m (see ‘clean’ visualizations)</a:t>
            </a:r>
            <a:endParaRPr/>
          </a:p>
          <a:p>
            <a:pPr marL="914400" lvl="1" indent="-317500" algn="l" rtl="0">
              <a:spcBef>
                <a:spcPts val="0"/>
              </a:spcBef>
              <a:spcAft>
                <a:spcPts val="0"/>
              </a:spcAft>
              <a:buSzPts val="1400"/>
              <a:buChar char="○"/>
            </a:pPr>
            <a:r>
              <a:rPr lang="en"/>
              <a:t>Raw and QC’d data will be retrievable through IOOS pages</a:t>
            </a:r>
            <a:endParaRPr/>
          </a:p>
        </p:txBody>
      </p:sp>
      <p:pic>
        <p:nvPicPr>
          <p:cNvPr id="148" name="Google Shape;148;p20"/>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49" name="Google Shape;149;p20"/>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p:nvPr/>
        </p:nvSpPr>
        <p:spPr>
          <a:xfrm>
            <a:off x="1320582" y="171358"/>
            <a:ext cx="7179900" cy="630942"/>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600"/>
              </a:spcAft>
              <a:buNone/>
            </a:pPr>
            <a:r>
              <a:rPr lang="en" sz="3600" dirty="0" smtClean="0">
                <a:solidFill>
                  <a:srgbClr val="07477D"/>
                </a:solidFill>
                <a:latin typeface="Calibri"/>
                <a:ea typeface="Calibri"/>
                <a:cs typeface="Calibri"/>
                <a:sym typeface="Calibri"/>
              </a:rPr>
              <a:t>The Difference is Temporal Resolution</a:t>
            </a:r>
            <a:endParaRPr sz="3600" dirty="0">
              <a:solidFill>
                <a:srgbClr val="07477D"/>
              </a:solidFill>
              <a:latin typeface="Calibri"/>
              <a:ea typeface="Calibri"/>
              <a:cs typeface="Calibri"/>
              <a:sym typeface="Calibri"/>
            </a:endParaRPr>
          </a:p>
        </p:txBody>
      </p:sp>
      <p:sp>
        <p:nvSpPr>
          <p:cNvPr id="155" name="Google Shape;155;p21"/>
          <p:cNvSpPr txBox="1"/>
          <p:nvPr/>
        </p:nvSpPr>
        <p:spPr>
          <a:xfrm>
            <a:off x="587950" y="925843"/>
            <a:ext cx="8040000" cy="382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1600">
                <a:latin typeface="Calibri"/>
                <a:ea typeface="Calibri"/>
                <a:cs typeface="Calibri"/>
                <a:sym typeface="Calibri"/>
              </a:rPr>
              <a:t>Monthly</a:t>
            </a:r>
            <a:r>
              <a:rPr lang="en" sz="1600">
                <a:solidFill>
                  <a:srgbClr val="FF0000"/>
                </a:solidFill>
                <a:latin typeface="Calibri"/>
                <a:ea typeface="Calibri"/>
                <a:cs typeface="Calibri"/>
                <a:sym typeface="Calibri"/>
              </a:rPr>
              <a:t> (top left),</a:t>
            </a:r>
            <a:r>
              <a:rPr lang="en" sz="1600">
                <a:latin typeface="Calibri"/>
                <a:ea typeface="Calibri"/>
                <a:cs typeface="Calibri"/>
                <a:sym typeface="Calibri"/>
              </a:rPr>
              <a:t> Weekly</a:t>
            </a:r>
            <a:r>
              <a:rPr lang="en" sz="1600">
                <a:solidFill>
                  <a:srgbClr val="0000FF"/>
                </a:solidFill>
                <a:latin typeface="Calibri"/>
                <a:ea typeface="Calibri"/>
                <a:cs typeface="Calibri"/>
                <a:sym typeface="Calibri"/>
              </a:rPr>
              <a:t> (middle left),</a:t>
            </a:r>
            <a:r>
              <a:rPr lang="en" sz="1600">
                <a:latin typeface="Calibri"/>
                <a:ea typeface="Calibri"/>
                <a:cs typeface="Calibri"/>
                <a:sym typeface="Calibri"/>
              </a:rPr>
              <a:t> Daily</a:t>
            </a:r>
            <a:r>
              <a:rPr lang="en" sz="1600">
                <a:solidFill>
                  <a:srgbClr val="6AA84F"/>
                </a:solidFill>
                <a:latin typeface="Calibri"/>
                <a:ea typeface="Calibri"/>
                <a:cs typeface="Calibri"/>
                <a:sym typeface="Calibri"/>
              </a:rPr>
              <a:t> (bottom left)</a:t>
            </a:r>
            <a:r>
              <a:rPr lang="en" sz="1600">
                <a:latin typeface="Calibri"/>
                <a:ea typeface="Calibri"/>
                <a:cs typeface="Calibri"/>
                <a:sym typeface="Calibri"/>
              </a:rPr>
              <a:t>, 10 min </a:t>
            </a:r>
            <a:r>
              <a:rPr lang="en" sz="1600">
                <a:solidFill>
                  <a:srgbClr val="FF9900"/>
                </a:solidFill>
                <a:latin typeface="Calibri"/>
                <a:ea typeface="Calibri"/>
                <a:cs typeface="Calibri"/>
                <a:sym typeface="Calibri"/>
              </a:rPr>
              <a:t>(middle right) </a:t>
            </a:r>
            <a:endParaRPr sz="1600">
              <a:solidFill>
                <a:srgbClr val="FF9900"/>
              </a:solidFill>
              <a:latin typeface="Calibri"/>
              <a:ea typeface="Calibri"/>
              <a:cs typeface="Calibri"/>
              <a:sym typeface="Calibri"/>
            </a:endParaRPr>
          </a:p>
          <a:p>
            <a:pPr marL="0" lvl="0" indent="0" algn="l" rtl="0">
              <a:lnSpc>
                <a:spcPct val="90000"/>
              </a:lnSpc>
              <a:spcBef>
                <a:spcPts val="0"/>
              </a:spcBef>
              <a:spcAft>
                <a:spcPts val="0"/>
              </a:spcAft>
              <a:buNone/>
            </a:pPr>
            <a:endParaRPr sz="1600">
              <a:solidFill>
                <a:srgbClr val="FF9900"/>
              </a:solidFill>
              <a:latin typeface="Calibri"/>
              <a:ea typeface="Calibri"/>
              <a:cs typeface="Calibri"/>
              <a:sym typeface="Calibri"/>
            </a:endParaRPr>
          </a:p>
        </p:txBody>
      </p:sp>
      <p:pic>
        <p:nvPicPr>
          <p:cNvPr id="156" name="Google Shape;156;p21"/>
          <p:cNvPicPr preferRelativeResize="0"/>
          <p:nvPr/>
        </p:nvPicPr>
        <p:blipFill>
          <a:blip r:embed="rId3">
            <a:alphaModFix/>
          </a:blip>
          <a:stretch>
            <a:fillRect/>
          </a:stretch>
        </p:blipFill>
        <p:spPr>
          <a:xfrm>
            <a:off x="3280623" y="1901612"/>
            <a:ext cx="5594427" cy="2335392"/>
          </a:xfrm>
          <a:prstGeom prst="rect">
            <a:avLst/>
          </a:prstGeom>
          <a:noFill/>
          <a:ln w="19050" cap="flat" cmpd="sng">
            <a:solidFill>
              <a:srgbClr val="FF9900"/>
            </a:solidFill>
            <a:prstDash val="solid"/>
            <a:round/>
            <a:headEnd type="none" w="sm" len="sm"/>
            <a:tailEnd type="none" w="sm" len="sm"/>
          </a:ln>
        </p:spPr>
      </p:pic>
      <p:pic>
        <p:nvPicPr>
          <p:cNvPr id="157" name="Google Shape;157;p21"/>
          <p:cNvPicPr preferRelativeResize="0"/>
          <p:nvPr/>
        </p:nvPicPr>
        <p:blipFill rotWithShape="1">
          <a:blip r:embed="rId4">
            <a:alphaModFix/>
          </a:blip>
          <a:srcRect t="10809"/>
          <a:stretch/>
        </p:blipFill>
        <p:spPr>
          <a:xfrm>
            <a:off x="242275" y="3667027"/>
            <a:ext cx="2980198" cy="1212948"/>
          </a:xfrm>
          <a:prstGeom prst="rect">
            <a:avLst/>
          </a:prstGeom>
          <a:noFill/>
          <a:ln w="19050" cap="flat" cmpd="sng">
            <a:solidFill>
              <a:srgbClr val="38761D"/>
            </a:solidFill>
            <a:prstDash val="solid"/>
            <a:round/>
            <a:headEnd type="none" w="sm" len="sm"/>
            <a:tailEnd type="none" w="sm" len="sm"/>
          </a:ln>
        </p:spPr>
      </p:pic>
      <p:sp>
        <p:nvSpPr>
          <p:cNvPr id="158" name="Google Shape;158;p21"/>
          <p:cNvSpPr/>
          <p:nvPr/>
        </p:nvSpPr>
        <p:spPr>
          <a:xfrm>
            <a:off x="1155546" y="3667016"/>
            <a:ext cx="119400" cy="1025400"/>
          </a:xfrm>
          <a:prstGeom prst="rect">
            <a:avLst/>
          </a:prstGeom>
          <a:noFill/>
          <a:ln w="9525" cap="flat" cmpd="sng">
            <a:solidFill>
              <a:srgbClr val="0046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21"/>
          <p:cNvPicPr preferRelativeResize="0"/>
          <p:nvPr/>
        </p:nvPicPr>
        <p:blipFill>
          <a:blip r:embed="rId5">
            <a:alphaModFix/>
          </a:blip>
          <a:stretch>
            <a:fillRect/>
          </a:stretch>
        </p:blipFill>
        <p:spPr>
          <a:xfrm>
            <a:off x="242277" y="2549312"/>
            <a:ext cx="2980191" cy="1080085"/>
          </a:xfrm>
          <a:prstGeom prst="rect">
            <a:avLst/>
          </a:prstGeom>
          <a:noFill/>
          <a:ln w="19050" cap="flat" cmpd="sng">
            <a:solidFill>
              <a:srgbClr val="0000FF"/>
            </a:solidFill>
            <a:prstDash val="solid"/>
            <a:round/>
            <a:headEnd type="none" w="sm" len="sm"/>
            <a:tailEnd type="none" w="sm" len="sm"/>
          </a:ln>
        </p:spPr>
      </p:pic>
      <p:pic>
        <p:nvPicPr>
          <p:cNvPr id="160" name="Google Shape;160;p21"/>
          <p:cNvPicPr preferRelativeResize="0"/>
          <p:nvPr/>
        </p:nvPicPr>
        <p:blipFill>
          <a:blip r:embed="rId6">
            <a:alphaModFix/>
          </a:blip>
          <a:stretch>
            <a:fillRect/>
          </a:stretch>
        </p:blipFill>
        <p:spPr>
          <a:xfrm>
            <a:off x="242879" y="1431601"/>
            <a:ext cx="2978996" cy="1080084"/>
          </a:xfrm>
          <a:prstGeom prst="rect">
            <a:avLst/>
          </a:prstGeom>
          <a:noFill/>
          <a:ln w="19050" cap="flat" cmpd="sng">
            <a:solidFill>
              <a:srgbClr val="FF0000"/>
            </a:solidFill>
            <a:prstDash val="solid"/>
            <a:round/>
            <a:headEnd type="none" w="sm" len="sm"/>
            <a:tailEnd type="none" w="sm" len="sm"/>
          </a:ln>
        </p:spPr>
      </p:pic>
      <p:sp>
        <p:nvSpPr>
          <p:cNvPr id="161" name="Google Shape;161;p21"/>
          <p:cNvSpPr/>
          <p:nvPr/>
        </p:nvSpPr>
        <p:spPr>
          <a:xfrm>
            <a:off x="1155546" y="2520645"/>
            <a:ext cx="119400" cy="1025400"/>
          </a:xfrm>
          <a:prstGeom prst="rect">
            <a:avLst/>
          </a:prstGeom>
          <a:noFill/>
          <a:ln w="9525" cap="flat" cmpd="sng">
            <a:solidFill>
              <a:srgbClr val="0046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1155546" y="1431593"/>
            <a:ext cx="119400" cy="1025400"/>
          </a:xfrm>
          <a:prstGeom prst="rect">
            <a:avLst/>
          </a:prstGeom>
          <a:noFill/>
          <a:ln w="9525" cap="flat" cmpd="sng">
            <a:solidFill>
              <a:srgbClr val="0046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1"/>
          <p:cNvSpPr txBox="1"/>
          <p:nvPr/>
        </p:nvSpPr>
        <p:spPr>
          <a:xfrm>
            <a:off x="4050449" y="1232725"/>
            <a:ext cx="405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3.5 months (left plots) vs 5 days</a:t>
            </a:r>
            <a:r>
              <a:rPr lang="en" sz="1600">
                <a:solidFill>
                  <a:srgbClr val="FF9900"/>
                </a:solidFill>
                <a:latin typeface="Calibri"/>
                <a:ea typeface="Calibri"/>
                <a:cs typeface="Calibri"/>
                <a:sym typeface="Calibri"/>
              </a:rPr>
              <a:t> (right plot)</a:t>
            </a:r>
            <a:endParaRPr sz="1600">
              <a:solidFill>
                <a:srgbClr val="FF9900"/>
              </a:solidFill>
              <a:latin typeface="Calibri"/>
              <a:ea typeface="Calibri"/>
              <a:cs typeface="Calibri"/>
              <a:sym typeface="Calibri"/>
            </a:endParaRPr>
          </a:p>
        </p:txBody>
      </p:sp>
      <p:cxnSp>
        <p:nvCxnSpPr>
          <p:cNvPr id="164" name="Google Shape;164;p21"/>
          <p:cNvCxnSpPr>
            <a:stCxn id="165" idx="4"/>
          </p:cNvCxnSpPr>
          <p:nvPr/>
        </p:nvCxnSpPr>
        <p:spPr>
          <a:xfrm>
            <a:off x="5738355" y="2203643"/>
            <a:ext cx="1676400" cy="1211700"/>
          </a:xfrm>
          <a:prstGeom prst="straightConnector1">
            <a:avLst/>
          </a:prstGeom>
          <a:noFill/>
          <a:ln w="19050" cap="flat" cmpd="sng">
            <a:solidFill>
              <a:srgbClr val="000000"/>
            </a:solidFill>
            <a:prstDash val="solid"/>
            <a:round/>
            <a:headEnd type="none" w="med" len="med"/>
            <a:tailEnd type="triangle" w="med" len="med"/>
          </a:ln>
        </p:spPr>
      </p:cxnSp>
      <p:cxnSp>
        <p:nvCxnSpPr>
          <p:cNvPr id="166" name="Google Shape;166;p21"/>
          <p:cNvCxnSpPr>
            <a:stCxn id="165" idx="4"/>
          </p:cNvCxnSpPr>
          <p:nvPr/>
        </p:nvCxnSpPr>
        <p:spPr>
          <a:xfrm flipH="1">
            <a:off x="4972455" y="2203643"/>
            <a:ext cx="765900" cy="729600"/>
          </a:xfrm>
          <a:prstGeom prst="straightConnector1">
            <a:avLst/>
          </a:prstGeom>
          <a:noFill/>
          <a:ln w="19050" cap="flat" cmpd="sng">
            <a:solidFill>
              <a:srgbClr val="00467F"/>
            </a:solidFill>
            <a:prstDash val="solid"/>
            <a:round/>
            <a:headEnd type="none" w="med" len="med"/>
            <a:tailEnd type="triangle" w="med" len="med"/>
          </a:ln>
        </p:spPr>
      </p:cxnSp>
      <p:pic>
        <p:nvPicPr>
          <p:cNvPr id="167" name="Google Shape;167;p21"/>
          <p:cNvPicPr preferRelativeResize="0"/>
          <p:nvPr/>
        </p:nvPicPr>
        <p:blipFill rotWithShape="1">
          <a:blip r:embed="rId7">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68" name="Google Shape;168;p21"/>
          <p:cNvPicPr preferRelativeResize="0"/>
          <p:nvPr/>
        </p:nvPicPr>
        <p:blipFill rotWithShape="1">
          <a:blip r:embed="rId8">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
        <p:nvSpPr>
          <p:cNvPr id="165" name="Google Shape;165;p21"/>
          <p:cNvSpPr/>
          <p:nvPr/>
        </p:nvSpPr>
        <p:spPr>
          <a:xfrm>
            <a:off x="5050005" y="1684943"/>
            <a:ext cx="1376700" cy="518700"/>
          </a:xfrm>
          <a:prstGeom prst="flowChartConnector">
            <a:avLst/>
          </a:prstGeom>
          <a:solidFill>
            <a:srgbClr val="EFEFEF"/>
          </a:solidFill>
          <a:ln w="9525" cap="flat" cmpd="sng">
            <a:solidFill>
              <a:srgbClr val="0046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p:nvPr/>
        </p:nvSpPr>
        <p:spPr>
          <a:xfrm>
            <a:off x="5120349" y="1663836"/>
            <a:ext cx="1236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~2 mg/L threshold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ctrTitle" idx="4294967295"/>
          </p:nvPr>
        </p:nvSpPr>
        <p:spPr>
          <a:xfrm>
            <a:off x="1095700" y="229700"/>
            <a:ext cx="7704000" cy="554100"/>
          </a:xfrm>
          <a:prstGeom prst="rect">
            <a:avLst/>
          </a:prstGeom>
          <a:noFill/>
          <a:ln>
            <a:noFill/>
          </a:ln>
        </p:spPr>
        <p:txBody>
          <a:bodyPr spcFirstLastPara="1" wrap="square" lIns="0" tIns="0" rIns="0" bIns="0" anchor="b" anchorCtr="0">
            <a:spAutoFit/>
          </a:bodyPr>
          <a:lstStyle/>
          <a:p>
            <a:pPr marL="0" marR="0" lvl="0" indent="0" algn="ctr" rtl="0">
              <a:lnSpc>
                <a:spcPct val="100000"/>
              </a:lnSpc>
              <a:spcBef>
                <a:spcPts val="0"/>
              </a:spcBef>
              <a:spcAft>
                <a:spcPts val="500"/>
              </a:spcAft>
              <a:buClr>
                <a:schemeClr val="dk1"/>
              </a:buClr>
              <a:buSzPts val="800"/>
              <a:buFont typeface="Arial"/>
              <a:buNone/>
            </a:pPr>
            <a:r>
              <a:rPr lang="en" sz="3600">
                <a:solidFill>
                  <a:srgbClr val="07477D"/>
                </a:solidFill>
                <a:latin typeface="Calibri"/>
                <a:ea typeface="Calibri"/>
                <a:cs typeface="Calibri"/>
                <a:sym typeface="Calibri"/>
              </a:rPr>
              <a:t>Data Servers and Visualizations</a:t>
            </a:r>
            <a:endParaRPr sz="3600">
              <a:solidFill>
                <a:srgbClr val="07477D"/>
              </a:solidFill>
              <a:latin typeface="Calibri"/>
              <a:ea typeface="Calibri"/>
              <a:cs typeface="Calibri"/>
              <a:sym typeface="Calibri"/>
            </a:endParaRPr>
          </a:p>
        </p:txBody>
      </p:sp>
      <p:pic>
        <p:nvPicPr>
          <p:cNvPr id="176" name="Google Shape;176;p22"/>
          <p:cNvPicPr preferRelativeResize="0"/>
          <p:nvPr/>
        </p:nvPicPr>
        <p:blipFill rotWithShape="1">
          <a:blip r:embed="rId3">
            <a:alphaModFix/>
          </a:blip>
          <a:srcRect/>
          <a:stretch/>
        </p:blipFill>
        <p:spPr>
          <a:xfrm>
            <a:off x="311700" y="1188325"/>
            <a:ext cx="1353600" cy="1288298"/>
          </a:xfrm>
          <a:prstGeom prst="rect">
            <a:avLst/>
          </a:prstGeom>
          <a:noFill/>
          <a:ln>
            <a:noFill/>
          </a:ln>
        </p:spPr>
      </p:pic>
      <p:pic>
        <p:nvPicPr>
          <p:cNvPr id="177" name="Google Shape;177;p22" descr="Chart&#10;&#10;Description automatically generated with low confidence"/>
          <p:cNvPicPr preferRelativeResize="0"/>
          <p:nvPr/>
        </p:nvPicPr>
        <p:blipFill rotWithShape="1">
          <a:blip r:embed="rId4">
            <a:alphaModFix/>
          </a:blip>
          <a:srcRect l="23658" r="22877"/>
          <a:stretch/>
        </p:blipFill>
        <p:spPr>
          <a:xfrm>
            <a:off x="6662050" y="927725"/>
            <a:ext cx="2385923" cy="1266375"/>
          </a:xfrm>
          <a:prstGeom prst="rect">
            <a:avLst/>
          </a:prstGeom>
          <a:noFill/>
          <a:ln>
            <a:noFill/>
          </a:ln>
        </p:spPr>
      </p:pic>
      <p:sp>
        <p:nvSpPr>
          <p:cNvPr id="178" name="Google Shape;178;p22"/>
          <p:cNvSpPr txBox="1"/>
          <p:nvPr/>
        </p:nvSpPr>
        <p:spPr>
          <a:xfrm>
            <a:off x="2137325" y="2338025"/>
            <a:ext cx="11202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Calibri"/>
                <a:ea typeface="Calibri"/>
                <a:cs typeface="Calibri"/>
                <a:sym typeface="Calibri"/>
              </a:rPr>
              <a:t>S9</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Raw Data</a:t>
            </a:r>
            <a:endParaRPr sz="1600">
              <a:latin typeface="Calibri"/>
              <a:ea typeface="Calibri"/>
              <a:cs typeface="Calibri"/>
              <a:sym typeface="Calibri"/>
            </a:endParaRPr>
          </a:p>
        </p:txBody>
      </p:sp>
      <p:sp>
        <p:nvSpPr>
          <p:cNvPr id="179" name="Google Shape;179;p22"/>
          <p:cNvSpPr txBox="1"/>
          <p:nvPr/>
        </p:nvSpPr>
        <p:spPr>
          <a:xfrm>
            <a:off x="3734300" y="2722925"/>
            <a:ext cx="153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NCBO</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Raw Data &amp; QC (flagged) Data</a:t>
            </a:r>
            <a:endParaRPr sz="1600">
              <a:latin typeface="Calibri"/>
              <a:ea typeface="Calibri"/>
              <a:cs typeface="Calibri"/>
              <a:sym typeface="Calibri"/>
            </a:endParaRPr>
          </a:p>
        </p:txBody>
      </p:sp>
      <p:sp>
        <p:nvSpPr>
          <p:cNvPr id="180" name="Google Shape;180;p22"/>
          <p:cNvSpPr txBox="1"/>
          <p:nvPr/>
        </p:nvSpPr>
        <p:spPr>
          <a:xfrm>
            <a:off x="7725425" y="2194100"/>
            <a:ext cx="1288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Axiom</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Visual QC &amp; Download Tool</a:t>
            </a:r>
            <a:endParaRPr sz="1600">
              <a:latin typeface="Calibri"/>
              <a:ea typeface="Calibri"/>
              <a:cs typeface="Calibri"/>
              <a:sym typeface="Calibri"/>
            </a:endParaRPr>
          </a:p>
        </p:txBody>
      </p:sp>
      <p:sp>
        <p:nvSpPr>
          <p:cNvPr id="181" name="Google Shape;181;p22"/>
          <p:cNvSpPr txBox="1"/>
          <p:nvPr/>
        </p:nvSpPr>
        <p:spPr>
          <a:xfrm>
            <a:off x="454625" y="2549525"/>
            <a:ext cx="981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Buoy</a:t>
            </a:r>
            <a:endParaRPr sz="1600">
              <a:latin typeface="Calibri"/>
              <a:ea typeface="Calibri"/>
              <a:cs typeface="Calibri"/>
              <a:sym typeface="Calibri"/>
            </a:endParaRPr>
          </a:p>
        </p:txBody>
      </p:sp>
      <p:sp>
        <p:nvSpPr>
          <p:cNvPr id="182" name="Google Shape;182;p22"/>
          <p:cNvSpPr txBox="1"/>
          <p:nvPr/>
        </p:nvSpPr>
        <p:spPr>
          <a:xfrm>
            <a:off x="5407075" y="2195525"/>
            <a:ext cx="1932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Axiom</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Deliver Raw &amp; QC Visualizations &amp; Data</a:t>
            </a:r>
            <a:endParaRPr sz="1600">
              <a:latin typeface="Calibri"/>
              <a:ea typeface="Calibri"/>
              <a:cs typeface="Calibri"/>
              <a:sym typeface="Calibri"/>
            </a:endParaRPr>
          </a:p>
        </p:txBody>
      </p:sp>
      <p:cxnSp>
        <p:nvCxnSpPr>
          <p:cNvPr id="183" name="Google Shape;183;p22"/>
          <p:cNvCxnSpPr/>
          <p:nvPr/>
        </p:nvCxnSpPr>
        <p:spPr>
          <a:xfrm>
            <a:off x="1682825" y="2570525"/>
            <a:ext cx="454500" cy="454200"/>
          </a:xfrm>
          <a:prstGeom prst="straightConnector1">
            <a:avLst/>
          </a:prstGeom>
          <a:noFill/>
          <a:ln w="9525" cap="flat" cmpd="sng">
            <a:solidFill>
              <a:schemeClr val="dk2"/>
            </a:solidFill>
            <a:prstDash val="solid"/>
            <a:round/>
            <a:headEnd type="none" w="med" len="med"/>
            <a:tailEnd type="triangle" w="med" len="med"/>
          </a:ln>
        </p:spPr>
      </p:cxnSp>
      <p:cxnSp>
        <p:nvCxnSpPr>
          <p:cNvPr id="184" name="Google Shape;184;p22"/>
          <p:cNvCxnSpPr/>
          <p:nvPr/>
        </p:nvCxnSpPr>
        <p:spPr>
          <a:xfrm>
            <a:off x="5264225" y="2722925"/>
            <a:ext cx="454500" cy="454200"/>
          </a:xfrm>
          <a:prstGeom prst="straightConnector1">
            <a:avLst/>
          </a:prstGeom>
          <a:noFill/>
          <a:ln w="9525" cap="flat" cmpd="sng">
            <a:solidFill>
              <a:schemeClr val="dk2"/>
            </a:solidFill>
            <a:prstDash val="solid"/>
            <a:round/>
            <a:headEnd type="none" w="med" len="med"/>
            <a:tailEnd type="triangle" w="med" len="med"/>
          </a:ln>
        </p:spPr>
      </p:cxnSp>
      <p:cxnSp>
        <p:nvCxnSpPr>
          <p:cNvPr id="185" name="Google Shape;185;p22"/>
          <p:cNvCxnSpPr/>
          <p:nvPr/>
        </p:nvCxnSpPr>
        <p:spPr>
          <a:xfrm rot="10800000" flipH="1">
            <a:off x="3304575" y="2785350"/>
            <a:ext cx="541500" cy="632400"/>
          </a:xfrm>
          <a:prstGeom prst="straightConnector1">
            <a:avLst/>
          </a:prstGeom>
          <a:noFill/>
          <a:ln w="9525" cap="flat" cmpd="sng">
            <a:solidFill>
              <a:schemeClr val="dk2"/>
            </a:solidFill>
            <a:prstDash val="solid"/>
            <a:round/>
            <a:headEnd type="none" w="med" len="med"/>
            <a:tailEnd type="triangle" w="med" len="med"/>
          </a:ln>
        </p:spPr>
      </p:cxnSp>
      <p:pic>
        <p:nvPicPr>
          <p:cNvPr id="186" name="Google Shape;186;p22"/>
          <p:cNvPicPr preferRelativeResize="0"/>
          <p:nvPr/>
        </p:nvPicPr>
        <p:blipFill rotWithShape="1">
          <a:blip r:embed="rId5">
            <a:alphaModFix/>
          </a:blip>
          <a:srcRect/>
          <a:stretch/>
        </p:blipFill>
        <p:spPr>
          <a:xfrm>
            <a:off x="712102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cxnSp>
        <p:nvCxnSpPr>
          <p:cNvPr id="187" name="Google Shape;187;p22"/>
          <p:cNvCxnSpPr/>
          <p:nvPr/>
        </p:nvCxnSpPr>
        <p:spPr>
          <a:xfrm rot="10800000" flipH="1">
            <a:off x="7240850" y="3034650"/>
            <a:ext cx="457800" cy="525000"/>
          </a:xfrm>
          <a:prstGeom prst="straightConnector1">
            <a:avLst/>
          </a:prstGeom>
          <a:noFill/>
          <a:ln w="9525" cap="flat" cmpd="sng">
            <a:solidFill>
              <a:schemeClr val="dk2"/>
            </a:solidFill>
            <a:prstDash val="solid"/>
            <a:round/>
            <a:headEnd type="none" w="med" len="med"/>
            <a:tailEnd type="triangle" w="med" len="med"/>
          </a:ln>
        </p:spPr>
      </p:cxnSp>
      <p:pic>
        <p:nvPicPr>
          <p:cNvPr id="188" name="Google Shape;188;p22"/>
          <p:cNvPicPr preferRelativeResize="0"/>
          <p:nvPr/>
        </p:nvPicPr>
        <p:blipFill rotWithShape="1">
          <a:blip r:embed="rId6">
            <a:alphaModFix/>
          </a:blip>
          <a:srcRect/>
          <a:stretch/>
        </p:blipFill>
        <p:spPr>
          <a:xfrm>
            <a:off x="6196915" y="4644864"/>
            <a:ext cx="855964" cy="377087"/>
          </a:xfrm>
          <a:prstGeom prst="rect">
            <a:avLst/>
          </a:prstGeom>
          <a:noFill/>
          <a:ln>
            <a:noFill/>
          </a:ln>
          <a:effectLst>
            <a:outerShdw blurRad="57150" dist="19050" dir="5400000" algn="bl" rotWithShape="0">
              <a:srgbClr val="000000">
                <a:alpha val="50000"/>
              </a:srgbClr>
            </a:outerShdw>
          </a:effectLst>
        </p:spPr>
      </p:pic>
      <p:pic>
        <p:nvPicPr>
          <p:cNvPr id="189" name="Google Shape;189;p22"/>
          <p:cNvPicPr preferRelativeResize="0"/>
          <p:nvPr/>
        </p:nvPicPr>
        <p:blipFill>
          <a:blip r:embed="rId7">
            <a:alphaModFix/>
          </a:blip>
          <a:stretch>
            <a:fillRect/>
          </a:stretch>
        </p:blipFill>
        <p:spPr>
          <a:xfrm>
            <a:off x="5729213" y="3248261"/>
            <a:ext cx="1288321" cy="1288300"/>
          </a:xfrm>
          <a:prstGeom prst="rect">
            <a:avLst/>
          </a:prstGeom>
          <a:noFill/>
          <a:ln>
            <a:noFill/>
          </a:ln>
        </p:spPr>
      </p:pic>
      <p:pic>
        <p:nvPicPr>
          <p:cNvPr id="190" name="Google Shape;190;p22"/>
          <p:cNvPicPr preferRelativeResize="0"/>
          <p:nvPr/>
        </p:nvPicPr>
        <p:blipFill>
          <a:blip r:embed="rId7">
            <a:alphaModFix/>
          </a:blip>
          <a:stretch>
            <a:fillRect/>
          </a:stretch>
        </p:blipFill>
        <p:spPr>
          <a:xfrm>
            <a:off x="3856400" y="1434636"/>
            <a:ext cx="1288321" cy="1288300"/>
          </a:xfrm>
          <a:prstGeom prst="rect">
            <a:avLst/>
          </a:prstGeom>
          <a:noFill/>
          <a:ln>
            <a:noFill/>
          </a:ln>
        </p:spPr>
      </p:pic>
      <p:pic>
        <p:nvPicPr>
          <p:cNvPr id="191" name="Google Shape;191;p22"/>
          <p:cNvPicPr preferRelativeResize="0"/>
          <p:nvPr/>
        </p:nvPicPr>
        <p:blipFill>
          <a:blip r:embed="rId7">
            <a:alphaModFix/>
          </a:blip>
          <a:stretch>
            <a:fillRect/>
          </a:stretch>
        </p:blipFill>
        <p:spPr>
          <a:xfrm>
            <a:off x="1945988" y="3134536"/>
            <a:ext cx="1288321" cy="1288300"/>
          </a:xfrm>
          <a:prstGeom prst="rect">
            <a:avLst/>
          </a:prstGeom>
          <a:noFill/>
          <a:ln>
            <a:noFill/>
          </a:ln>
        </p:spPr>
      </p:pic>
      <p:sp>
        <p:nvSpPr>
          <p:cNvPr id="192" name="Google Shape;192;p22"/>
          <p:cNvSpPr/>
          <p:nvPr/>
        </p:nvSpPr>
        <p:spPr>
          <a:xfrm>
            <a:off x="5469775" y="2012638"/>
            <a:ext cx="1807200" cy="173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txBox="1">
            <a:spLocks noGrp="1"/>
          </p:cNvSpPr>
          <p:nvPr>
            <p:ph type="subTitle" idx="4294967295"/>
          </p:nvPr>
        </p:nvSpPr>
        <p:spPr>
          <a:xfrm>
            <a:off x="311700" y="243325"/>
            <a:ext cx="8520600" cy="1194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600">
                <a:solidFill>
                  <a:schemeClr val="dk1"/>
                </a:solidFill>
                <a:latin typeface="Calibri"/>
                <a:ea typeface="Calibri"/>
                <a:cs typeface="Calibri"/>
                <a:sym typeface="Calibri"/>
              </a:rPr>
              <a:t>QA/QC Measures</a:t>
            </a:r>
            <a:endParaRPr sz="3600">
              <a:solidFill>
                <a:schemeClr val="dk1"/>
              </a:solidFill>
              <a:latin typeface="Calibri"/>
              <a:ea typeface="Calibri"/>
              <a:cs typeface="Calibri"/>
              <a:sym typeface="Calibri"/>
            </a:endParaRPr>
          </a:p>
        </p:txBody>
      </p:sp>
      <p:sp>
        <p:nvSpPr>
          <p:cNvPr id="198" name="Google Shape;198;p23"/>
          <p:cNvSpPr txBox="1"/>
          <p:nvPr/>
        </p:nvSpPr>
        <p:spPr>
          <a:xfrm>
            <a:off x="267500" y="824900"/>
            <a:ext cx="3362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 </a:t>
            </a:r>
            <a:endParaRPr sz="1900"/>
          </a:p>
        </p:txBody>
      </p:sp>
      <p:pic>
        <p:nvPicPr>
          <p:cNvPr id="199" name="Google Shape;199;p23"/>
          <p:cNvPicPr preferRelativeResize="0"/>
          <p:nvPr/>
        </p:nvPicPr>
        <p:blipFill>
          <a:blip r:embed="rId3">
            <a:alphaModFix/>
          </a:blip>
          <a:stretch>
            <a:fillRect/>
          </a:stretch>
        </p:blipFill>
        <p:spPr>
          <a:xfrm>
            <a:off x="152400" y="997325"/>
            <a:ext cx="8845926" cy="2291200"/>
          </a:xfrm>
          <a:prstGeom prst="rect">
            <a:avLst/>
          </a:prstGeom>
          <a:noFill/>
          <a:ln w="9525" cap="flat" cmpd="sng">
            <a:solidFill>
              <a:srgbClr val="000000"/>
            </a:solidFill>
            <a:prstDash val="solid"/>
            <a:round/>
            <a:headEnd type="none" w="sm" len="sm"/>
            <a:tailEnd type="none" w="sm" len="sm"/>
          </a:ln>
        </p:spPr>
      </p:pic>
      <p:sp>
        <p:nvSpPr>
          <p:cNvPr id="200" name="Google Shape;200;p23"/>
          <p:cNvSpPr txBox="1"/>
          <p:nvPr/>
        </p:nvSpPr>
        <p:spPr>
          <a:xfrm>
            <a:off x="2110700" y="3750225"/>
            <a:ext cx="36516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Location Test</a:t>
            </a:r>
            <a:endParaRPr sz="1600">
              <a:solidFill>
                <a:srgbClr val="FF0000"/>
              </a:solidFill>
              <a:latin typeface="Calibri"/>
              <a:ea typeface="Calibri"/>
              <a:cs typeface="Calibri"/>
              <a:sym typeface="Calibri"/>
            </a:endParaRPr>
          </a:p>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Spike Test</a:t>
            </a:r>
            <a:endParaRPr sz="1600">
              <a:solidFill>
                <a:srgbClr val="FF0000"/>
              </a:solidFill>
              <a:latin typeface="Calibri"/>
              <a:ea typeface="Calibri"/>
              <a:cs typeface="Calibri"/>
              <a:sym typeface="Calibri"/>
            </a:endParaRPr>
          </a:p>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Gross Range Test</a:t>
            </a:r>
            <a:endParaRPr sz="1600">
              <a:solidFill>
                <a:srgbClr val="FF0000"/>
              </a:solidFill>
              <a:latin typeface="Calibri"/>
              <a:ea typeface="Calibri"/>
              <a:cs typeface="Calibri"/>
              <a:sym typeface="Calibri"/>
            </a:endParaRPr>
          </a:p>
        </p:txBody>
      </p:sp>
      <p:sp>
        <p:nvSpPr>
          <p:cNvPr id="201" name="Google Shape;201;p23"/>
          <p:cNvSpPr txBox="1"/>
          <p:nvPr/>
        </p:nvSpPr>
        <p:spPr>
          <a:xfrm>
            <a:off x="4948350" y="3750225"/>
            <a:ext cx="36516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No Data Test</a:t>
            </a:r>
            <a:endParaRPr sz="1600">
              <a:solidFill>
                <a:srgbClr val="FF0000"/>
              </a:solidFill>
              <a:latin typeface="Calibri"/>
              <a:ea typeface="Calibri"/>
              <a:cs typeface="Calibri"/>
              <a:sym typeface="Calibri"/>
            </a:endParaRPr>
          </a:p>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Flat Line Test</a:t>
            </a:r>
            <a:endParaRPr sz="1600">
              <a:solidFill>
                <a:srgbClr val="FF0000"/>
              </a:solidFill>
              <a:latin typeface="Calibri"/>
              <a:ea typeface="Calibri"/>
              <a:cs typeface="Calibri"/>
              <a:sym typeface="Calibri"/>
            </a:endParaRPr>
          </a:p>
          <a:p>
            <a:pPr marL="457200" lvl="0" indent="-330200" algn="l" rtl="0">
              <a:spcBef>
                <a:spcPts val="0"/>
              </a:spcBef>
              <a:spcAft>
                <a:spcPts val="0"/>
              </a:spcAft>
              <a:buClr>
                <a:srgbClr val="FF0000"/>
              </a:buClr>
              <a:buSzPts val="1600"/>
              <a:buFont typeface="Calibri"/>
              <a:buChar char="●"/>
            </a:pPr>
            <a:r>
              <a:rPr lang="en" sz="1600">
                <a:solidFill>
                  <a:srgbClr val="FF0000"/>
                </a:solidFill>
                <a:latin typeface="Calibri"/>
                <a:ea typeface="Calibri"/>
                <a:cs typeface="Calibri"/>
                <a:sym typeface="Calibri"/>
              </a:rPr>
              <a:t>Rate of Change Test</a:t>
            </a:r>
            <a:endParaRPr sz="1600">
              <a:solidFill>
                <a:srgbClr val="FF0000"/>
              </a:solidFill>
              <a:latin typeface="Calibri"/>
              <a:ea typeface="Calibri"/>
              <a:cs typeface="Calibri"/>
              <a:sym typeface="Calibri"/>
            </a:endParaRPr>
          </a:p>
        </p:txBody>
      </p:sp>
      <p:sp>
        <p:nvSpPr>
          <p:cNvPr id="202" name="Google Shape;202;p23"/>
          <p:cNvSpPr txBox="1"/>
          <p:nvPr/>
        </p:nvSpPr>
        <p:spPr>
          <a:xfrm>
            <a:off x="440613" y="3288525"/>
            <a:ext cx="8269500" cy="4617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 sz="1800">
                <a:latin typeface="Calibri"/>
                <a:ea typeface="Calibri"/>
                <a:cs typeface="Calibri"/>
                <a:sym typeface="Calibri"/>
              </a:rPr>
              <a:t>Current Tests Evaluated- Sensor Variable Thresholds Under Review </a:t>
            </a:r>
            <a:endParaRPr sz="1800">
              <a:latin typeface="Calibri"/>
              <a:ea typeface="Calibri"/>
              <a:cs typeface="Calibri"/>
              <a:sym typeface="Calibri"/>
            </a:endParaRPr>
          </a:p>
        </p:txBody>
      </p:sp>
      <p:pic>
        <p:nvPicPr>
          <p:cNvPr id="203" name="Google Shape;203;p23"/>
          <p:cNvPicPr preferRelativeResize="0"/>
          <p:nvPr/>
        </p:nvPicPr>
        <p:blipFill rotWithShape="1">
          <a:blip r:embed="rId4">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04" name="Google Shape;204;p23"/>
          <p:cNvPicPr preferRelativeResize="0"/>
          <p:nvPr/>
        </p:nvPicPr>
        <p:blipFill rotWithShape="1">
          <a:blip r:embed="rId5">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p:nvPr/>
        </p:nvSpPr>
        <p:spPr>
          <a:xfrm>
            <a:off x="3248576" y="-430750"/>
            <a:ext cx="3134400" cy="377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Layout: </a:t>
            </a:r>
            <a:r>
              <a:rPr lang="en" sz="1000" b="1" i="0" u="none" strike="noStrike" cap="none">
                <a:solidFill>
                  <a:srgbClr val="41949E"/>
                </a:solidFill>
                <a:latin typeface="Calibri"/>
                <a:ea typeface="Calibri"/>
                <a:cs typeface="Calibri"/>
                <a:sym typeface="Calibri"/>
              </a:rPr>
              <a:t>Minimal Logo Swoosh</a:t>
            </a:r>
            <a:endParaRPr sz="1000" b="0" i="0" u="none" strike="noStrike" cap="none">
              <a:solidFill>
                <a:srgbClr val="41949E"/>
              </a:solidFill>
              <a:latin typeface="Calibri"/>
              <a:ea typeface="Calibri"/>
              <a:cs typeface="Calibri"/>
              <a:sym typeface="Calibri"/>
            </a:endParaRPr>
          </a:p>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Swap to other slide layouts in the Layout menu</a:t>
            </a:r>
            <a:endParaRPr sz="1100"/>
          </a:p>
        </p:txBody>
      </p:sp>
      <p:sp>
        <p:nvSpPr>
          <p:cNvPr id="211" name="Google Shape;211;p24"/>
          <p:cNvSpPr txBox="1">
            <a:spLocks noGrp="1"/>
          </p:cNvSpPr>
          <p:nvPr>
            <p:ph type="subTitle" idx="4294967295"/>
          </p:nvPr>
        </p:nvSpPr>
        <p:spPr>
          <a:xfrm>
            <a:off x="2271575" y="243325"/>
            <a:ext cx="65610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sz="3500">
                <a:solidFill>
                  <a:schemeClr val="dk1"/>
                </a:solidFill>
                <a:latin typeface="Calibri"/>
                <a:ea typeface="Calibri"/>
                <a:cs typeface="Calibri"/>
                <a:sym typeface="Calibri"/>
              </a:rPr>
              <a:t>Data Server Alerts</a:t>
            </a:r>
            <a:endParaRPr sz="3500">
              <a:solidFill>
                <a:schemeClr val="dk1"/>
              </a:solidFill>
              <a:latin typeface="Calibri"/>
              <a:ea typeface="Calibri"/>
              <a:cs typeface="Calibri"/>
              <a:sym typeface="Calibri"/>
            </a:endParaRPr>
          </a:p>
        </p:txBody>
      </p:sp>
      <p:pic>
        <p:nvPicPr>
          <p:cNvPr id="212" name="Google Shape;212;p24"/>
          <p:cNvPicPr preferRelativeResize="0"/>
          <p:nvPr/>
        </p:nvPicPr>
        <p:blipFill>
          <a:blip r:embed="rId3">
            <a:alphaModFix/>
          </a:blip>
          <a:stretch>
            <a:fillRect/>
          </a:stretch>
        </p:blipFill>
        <p:spPr>
          <a:xfrm>
            <a:off x="247200" y="470650"/>
            <a:ext cx="3084349" cy="2308875"/>
          </a:xfrm>
          <a:prstGeom prst="rect">
            <a:avLst/>
          </a:prstGeom>
          <a:noFill/>
          <a:ln w="9525" cap="flat" cmpd="sng">
            <a:solidFill>
              <a:srgbClr val="000000"/>
            </a:solidFill>
            <a:prstDash val="solid"/>
            <a:round/>
            <a:headEnd type="none" w="sm" len="sm"/>
            <a:tailEnd type="none" w="sm" len="sm"/>
          </a:ln>
        </p:spPr>
      </p:pic>
      <p:pic>
        <p:nvPicPr>
          <p:cNvPr id="213" name="Google Shape;213;p24"/>
          <p:cNvPicPr preferRelativeResize="0"/>
          <p:nvPr/>
        </p:nvPicPr>
        <p:blipFill>
          <a:blip r:embed="rId4">
            <a:alphaModFix/>
          </a:blip>
          <a:stretch>
            <a:fillRect/>
          </a:stretch>
        </p:blipFill>
        <p:spPr>
          <a:xfrm>
            <a:off x="247200" y="2555063"/>
            <a:ext cx="3084349" cy="2026100"/>
          </a:xfrm>
          <a:prstGeom prst="rect">
            <a:avLst/>
          </a:prstGeom>
          <a:noFill/>
          <a:ln w="9525" cap="flat" cmpd="sng">
            <a:solidFill>
              <a:srgbClr val="000000"/>
            </a:solidFill>
            <a:prstDash val="solid"/>
            <a:round/>
            <a:headEnd type="none" w="sm" len="sm"/>
            <a:tailEnd type="none" w="sm" len="sm"/>
          </a:ln>
        </p:spPr>
      </p:pic>
      <p:sp>
        <p:nvSpPr>
          <p:cNvPr id="214" name="Google Shape;214;p24"/>
          <p:cNvSpPr txBox="1"/>
          <p:nvPr/>
        </p:nvSpPr>
        <p:spPr>
          <a:xfrm>
            <a:off x="2546625" y="1622600"/>
            <a:ext cx="101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5" name="Google Shape;215;p24"/>
          <p:cNvSpPr txBox="1"/>
          <p:nvPr/>
        </p:nvSpPr>
        <p:spPr>
          <a:xfrm>
            <a:off x="1930725" y="1225350"/>
            <a:ext cx="1400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NCBO Server provides off-location alerts</a:t>
            </a:r>
            <a:endParaRPr sz="1600">
              <a:latin typeface="Calibri"/>
              <a:ea typeface="Calibri"/>
              <a:cs typeface="Calibri"/>
              <a:sym typeface="Calibri"/>
            </a:endParaRPr>
          </a:p>
        </p:txBody>
      </p:sp>
      <p:pic>
        <p:nvPicPr>
          <p:cNvPr id="216" name="Google Shape;216;p24"/>
          <p:cNvPicPr preferRelativeResize="0"/>
          <p:nvPr/>
        </p:nvPicPr>
        <p:blipFill>
          <a:blip r:embed="rId5">
            <a:alphaModFix/>
          </a:blip>
          <a:stretch>
            <a:fillRect/>
          </a:stretch>
        </p:blipFill>
        <p:spPr>
          <a:xfrm>
            <a:off x="4057925" y="2660580"/>
            <a:ext cx="4774650" cy="1815083"/>
          </a:xfrm>
          <a:prstGeom prst="rect">
            <a:avLst/>
          </a:prstGeom>
          <a:noFill/>
          <a:ln w="9525" cap="flat" cmpd="sng">
            <a:solidFill>
              <a:srgbClr val="000000"/>
            </a:solidFill>
            <a:prstDash val="solid"/>
            <a:round/>
            <a:headEnd type="none" w="sm" len="sm"/>
            <a:tailEnd type="none" w="sm" len="sm"/>
          </a:ln>
        </p:spPr>
      </p:pic>
      <p:pic>
        <p:nvPicPr>
          <p:cNvPr id="217" name="Google Shape;217;p24"/>
          <p:cNvPicPr preferRelativeResize="0"/>
          <p:nvPr/>
        </p:nvPicPr>
        <p:blipFill>
          <a:blip r:embed="rId6">
            <a:alphaModFix/>
          </a:blip>
          <a:stretch>
            <a:fillRect/>
          </a:stretch>
        </p:blipFill>
        <p:spPr>
          <a:xfrm>
            <a:off x="5891879" y="1205137"/>
            <a:ext cx="2273777" cy="2386163"/>
          </a:xfrm>
          <a:prstGeom prst="rect">
            <a:avLst/>
          </a:prstGeom>
          <a:noFill/>
          <a:ln w="9525" cap="flat" cmpd="sng">
            <a:solidFill>
              <a:srgbClr val="000000"/>
            </a:solidFill>
            <a:prstDash val="solid"/>
            <a:round/>
            <a:headEnd type="none" w="sm" len="sm"/>
            <a:tailEnd type="none" w="sm" len="sm"/>
          </a:ln>
        </p:spPr>
      </p:pic>
      <p:sp>
        <p:nvSpPr>
          <p:cNvPr id="218" name="Google Shape;218;p24"/>
          <p:cNvSpPr txBox="1"/>
          <p:nvPr/>
        </p:nvSpPr>
        <p:spPr>
          <a:xfrm>
            <a:off x="4550134" y="1328459"/>
            <a:ext cx="1245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Calibri"/>
                <a:ea typeface="Calibri"/>
                <a:cs typeface="Calibri"/>
                <a:sym typeface="Calibri"/>
              </a:rPr>
              <a:t>Axiom Server provides “no data” alerts</a:t>
            </a:r>
            <a:endParaRPr sz="1600">
              <a:latin typeface="Calibri"/>
              <a:ea typeface="Calibri"/>
              <a:cs typeface="Calibri"/>
              <a:sym typeface="Calibri"/>
            </a:endParaRPr>
          </a:p>
        </p:txBody>
      </p:sp>
      <p:cxnSp>
        <p:nvCxnSpPr>
          <p:cNvPr id="219" name="Google Shape;219;p24"/>
          <p:cNvCxnSpPr/>
          <p:nvPr/>
        </p:nvCxnSpPr>
        <p:spPr>
          <a:xfrm>
            <a:off x="5591379" y="3872525"/>
            <a:ext cx="2844900" cy="0"/>
          </a:xfrm>
          <a:prstGeom prst="straightConnector1">
            <a:avLst/>
          </a:prstGeom>
          <a:noFill/>
          <a:ln w="19050" cap="flat" cmpd="sng">
            <a:solidFill>
              <a:srgbClr val="FF0000"/>
            </a:solidFill>
            <a:prstDash val="solid"/>
            <a:round/>
            <a:headEnd type="none" w="med" len="med"/>
            <a:tailEnd type="triangle" w="med" len="med"/>
          </a:ln>
        </p:spPr>
      </p:cxnSp>
      <p:pic>
        <p:nvPicPr>
          <p:cNvPr id="220" name="Google Shape;220;p24"/>
          <p:cNvPicPr preferRelativeResize="0"/>
          <p:nvPr/>
        </p:nvPicPr>
        <p:blipFill rotWithShape="1">
          <a:blip r:embed="rId7">
            <a:alphaModFix/>
          </a:blip>
          <a:srcRect/>
          <a:stretch/>
        </p:blipFill>
        <p:spPr>
          <a:xfrm>
            <a:off x="7122880" y="4644851"/>
            <a:ext cx="745869" cy="37709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221" name="Google Shape;221;p24"/>
          <p:cNvPicPr preferRelativeResize="0"/>
          <p:nvPr/>
        </p:nvPicPr>
        <p:blipFill rotWithShape="1">
          <a:blip r:embed="rId8">
            <a:alphaModFix/>
          </a:blip>
          <a:srcRect/>
          <a:stretch/>
        </p:blipFill>
        <p:spPr>
          <a:xfrm>
            <a:off x="6198775" y="4644864"/>
            <a:ext cx="855964" cy="3770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674</Words>
  <Application>Microsoft Office PowerPoint</Application>
  <PresentationFormat>On-screen Show (16:9)</PresentationFormat>
  <Paragraphs>108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Roboto</vt:lpstr>
      <vt:lpstr>Arial Narrow</vt:lpstr>
      <vt:lpstr>Century Schoolbook</vt:lpstr>
      <vt:lpstr>Cambria</vt:lpstr>
      <vt:lpstr>Arial</vt:lpstr>
      <vt:lpstr>Calibri</vt:lpstr>
      <vt:lpstr>Geometric</vt:lpstr>
      <vt:lpstr>Chesapeake Bay Water-Column Hypoxia Monitoring </vt:lpstr>
      <vt:lpstr>Deployments Maintenance Data Server Update QC Protocols Living Resources Next Site Selection </vt:lpstr>
      <vt:lpstr>2023 Deployment Map</vt:lpstr>
      <vt:lpstr>Maintenance Visits &amp; Issues Anti-Fouling  </vt:lpstr>
      <vt:lpstr>PowerPoint Presentation</vt:lpstr>
      <vt:lpstr>PowerPoint Presentation</vt:lpstr>
      <vt:lpstr>Data Servers and Visualizations</vt:lpstr>
      <vt:lpstr>PowerPoint Presentation</vt:lpstr>
      <vt:lpstr>PowerPoint Presentation</vt:lpstr>
      <vt:lpstr>PowerPoint Presentation</vt:lpstr>
      <vt:lpstr>PowerPoint Presentation</vt:lpstr>
      <vt:lpstr>PowerPoint Presentation</vt:lpstr>
      <vt:lpstr>Expected Outcomes </vt:lpstr>
      <vt:lpstr>PowerPoint Presentation</vt:lpstr>
      <vt:lpstr>Questions? Contact Jay.Lazar@NOAA.gov for additional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Chesapeake Bay Water-Column Hypoxia Monitoring</dc:title>
  <dc:creator>Bailey.Robertory</dc:creator>
  <cp:lastModifiedBy>Bailey.Robertory</cp:lastModifiedBy>
  <cp:revision>4</cp:revision>
  <dcterms:modified xsi:type="dcterms:W3CDTF">2023-09-18T18:46:11Z</dcterms:modified>
</cp:coreProperties>
</file>