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notesMasterIdLst>
    <p:notesMasterId r:id="rId20"/>
  </p:notesMasterIdLst>
  <p:handoutMasterIdLst>
    <p:handoutMasterId r:id="rId21"/>
  </p:handoutMasterIdLst>
  <p:sldIdLst>
    <p:sldId id="256" r:id="rId2"/>
    <p:sldId id="411" r:id="rId3"/>
    <p:sldId id="375" r:id="rId4"/>
    <p:sldId id="415" r:id="rId5"/>
    <p:sldId id="388" r:id="rId6"/>
    <p:sldId id="391" r:id="rId7"/>
    <p:sldId id="403" r:id="rId8"/>
    <p:sldId id="408" r:id="rId9"/>
    <p:sldId id="421" r:id="rId10"/>
    <p:sldId id="422" r:id="rId11"/>
    <p:sldId id="426" r:id="rId12"/>
    <p:sldId id="423" r:id="rId13"/>
    <p:sldId id="424" r:id="rId14"/>
    <p:sldId id="418" r:id="rId15"/>
    <p:sldId id="419" r:id="rId16"/>
    <p:sldId id="427" r:id="rId17"/>
    <p:sldId id="420" r:id="rId18"/>
    <p:sldId id="393" r:id="rId19"/>
  </p:sldIdLst>
  <p:sldSz cx="9144000" cy="6858000" type="screen4x3"/>
  <p:notesSz cx="7102475" cy="93694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03" autoAdjust="0"/>
    <p:restoredTop sz="93860" autoAdjust="0"/>
  </p:normalViewPr>
  <p:slideViewPr>
    <p:cSldViewPr>
      <p:cViewPr varScale="1">
        <p:scale>
          <a:sx n="73" d="100"/>
          <a:sy n="73" d="100"/>
        </p:scale>
        <p:origin x="127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99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8BAB6-B243-4F62-AA05-3E6B0BF145CB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525"/>
            <a:ext cx="3078163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899525"/>
            <a:ext cx="3078163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35058-5052-4103-8588-2267B410C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842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1A9CC88-FDBB-480D-817F-2AEFA22EE251}" type="datetimeFigureOut">
              <a:rPr lang="en-US"/>
              <a:pPr>
                <a:defRPr/>
              </a:pPr>
              <a:t>6/2/2019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703263"/>
            <a:ext cx="4683125" cy="3513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19" tIns="47060" rIns="94119" bIns="4706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0477"/>
            <a:ext cx="5681980" cy="4216241"/>
          </a:xfrm>
          <a:prstGeom prst="rect">
            <a:avLst/>
          </a:prstGeom>
        </p:spPr>
        <p:txBody>
          <a:bodyPr vert="horz" lIns="94119" tIns="47060" rIns="94119" bIns="4706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8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899328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7E9E01E-65B2-493E-A6FF-408F2F7EC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4813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8EA2AC-D52E-41D9-B751-D393D16560D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57358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9E01E-65B2-493E-A6FF-408F2F7EC38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412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9E01E-65B2-493E-A6FF-408F2F7EC38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808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</a:rPr>
              <a:t>By Project’s end :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dirty="0" smtClean="0">
              <a:solidFill>
                <a:schemeClr val="tx2">
                  <a:lumMod val="50000"/>
                </a:schemeClr>
              </a:solidFill>
              <a:latin typeface="Franklin Gothic Book" panose="020B0503020102020204" pitchFamily="34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</a:rPr>
              <a:t>Governments empowered with planning tools and incentives to balance growth and forestland retention goals 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dirty="0" smtClean="0">
              <a:solidFill>
                <a:schemeClr val="tx2">
                  <a:lumMod val="50000"/>
                </a:schemeClr>
              </a:solidFill>
              <a:latin typeface="Franklin Gothic Book" panose="020B0503020102020204" pitchFamily="34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</a:rPr>
              <a:t>State</a:t>
            </a:r>
            <a:r>
              <a:rPr lang="en-US" baseline="0" dirty="0" smtClean="0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</a:rPr>
              <a:t>and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</a:rPr>
              <a:t>local regulations &amp; statutes contain mix of incentives and requirements to promote forestland retention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dirty="0" smtClean="0">
              <a:solidFill>
                <a:schemeClr val="tx2">
                  <a:lumMod val="50000"/>
                </a:schemeClr>
              </a:solidFill>
              <a:latin typeface="Franklin Gothic Book" panose="020B0503020102020204" pitchFamily="34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</a:rPr>
              <a:t>Policies at all levels provide incentives for forestland retention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dirty="0" smtClean="0">
              <a:solidFill>
                <a:schemeClr val="tx2">
                  <a:lumMod val="50000"/>
                </a:schemeClr>
              </a:solidFill>
              <a:latin typeface="Franklin Gothic Book" panose="020B0503020102020204" pitchFamily="34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</a:rPr>
              <a:t>Local decision-makers create quality communities and keep healthy watersheds while reducing costs associated with achieving clean water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dirty="0" smtClean="0">
              <a:solidFill>
                <a:schemeClr val="tx2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B1D3BE-8F51-4FD3-9A55-57839E8CB3F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05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9E01E-65B2-493E-A6FF-408F2F7EC38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19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1050" indent="-281050" eaLnBrk="1" hangingPunct="1">
              <a:spcBef>
                <a:spcPts val="592"/>
              </a:spcBef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F5DA8C-B369-4F13-A35B-962B1A0F0B5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572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Rappahannock River Basin</a:t>
            </a:r>
          </a:p>
          <a:p>
            <a:r>
              <a:rPr lang="en-US" dirty="0" smtClean="0"/>
              <a:t>Geography:  headwaters to coast</a:t>
            </a:r>
          </a:p>
          <a:p>
            <a:r>
              <a:rPr lang="en-US" dirty="0" smtClean="0"/>
              <a:t>Land Use: forest, agriculture, urban, rural</a:t>
            </a:r>
          </a:p>
          <a:p>
            <a:r>
              <a:rPr lang="en-US" dirty="0" smtClean="0"/>
              <a:t>Areas of high density development growth</a:t>
            </a:r>
          </a:p>
          <a:p>
            <a:r>
              <a:rPr lang="en-US" dirty="0" smtClean="0"/>
              <a:t>Home of Rappahannock River Basin Commission (RRBC)</a:t>
            </a:r>
          </a:p>
          <a:p>
            <a:r>
              <a:rPr lang="en-US" dirty="0" smtClean="0"/>
              <a:t>100 percent in Virginia so watershed issues outside of Virginia control are minimal (other than air) </a:t>
            </a:r>
          </a:p>
          <a:p>
            <a:r>
              <a:rPr lang="en-US" b="1" dirty="0" smtClean="0"/>
              <a:t>Yellow Breeches Watershed</a:t>
            </a:r>
          </a:p>
          <a:p>
            <a:r>
              <a:rPr lang="en-US" b="0" dirty="0" smtClean="0"/>
              <a:t>Empties</a:t>
            </a:r>
            <a:r>
              <a:rPr lang="en-US" b="0" baseline="0" dirty="0" smtClean="0"/>
              <a:t> into Susquehanna River</a:t>
            </a:r>
            <a:endParaRPr lang="en-US" b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Varied</a:t>
            </a:r>
            <a:r>
              <a:rPr lang="en-US" baseline="0" dirty="0" smtClean="0"/>
              <a:t> land use including significant agriculture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Multiple local governments  including west Harrisburg, the State Capital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9E01E-65B2-493E-A6FF-408F2F7EC38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162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9E01E-65B2-493E-A6FF-408F2F7EC38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59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Virginia team members</a:t>
            </a:r>
            <a:r>
              <a:rPr lang="en-US" baseline="0" dirty="0" smtClean="0"/>
              <a:t> met with elected officials, senior planners,</a:t>
            </a:r>
            <a:r>
              <a:rPr lang="en-US" dirty="0" smtClean="0"/>
              <a:t> landowners, NGOs and others</a:t>
            </a:r>
            <a:r>
              <a:rPr lang="en-US" baseline="0" dirty="0" smtClean="0"/>
              <a:t> throughout</a:t>
            </a:r>
            <a:r>
              <a:rPr lang="en-US" dirty="0" smtClean="0"/>
              <a:t> </a:t>
            </a:r>
            <a:r>
              <a:rPr lang="en-US" baseline="0" dirty="0" smtClean="0"/>
              <a:t>the Rappahannock River Basin </a:t>
            </a:r>
            <a:r>
              <a:rPr lang="en-US" dirty="0" smtClean="0"/>
              <a:t>between June 2016 and June 2017</a:t>
            </a:r>
            <a:r>
              <a:rPr lang="en-US" baseline="0" dirty="0" smtClean="0"/>
              <a:t>.  Those discussions focused</a:t>
            </a:r>
            <a:r>
              <a:rPr lang="en-US" dirty="0" smtClean="0"/>
              <a:t> on specifics </a:t>
            </a:r>
            <a:r>
              <a:rPr lang="en-US" baseline="0" dirty="0" smtClean="0"/>
              <a:t>within each of these categories. </a:t>
            </a:r>
          </a:p>
          <a:p>
            <a:r>
              <a:rPr lang="en-US" baseline="0" dirty="0" smtClean="0"/>
              <a:t>Pennsylvania  team members did the same.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9E01E-65B2-493E-A6FF-408F2F7EC38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795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9E01E-65B2-493E-A6FF-408F2F7EC38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81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9E01E-65B2-493E-A6FF-408F2F7EC38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81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9E01E-65B2-493E-A6FF-408F2F7EC38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38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9E01E-65B2-493E-A6FF-408F2F7EC38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941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823DC2F-ABFC-40D5-883F-8D0A4F7F63A4}" type="datetimeFigureOut">
              <a:rPr lang="en-US" smtClean="0"/>
              <a:pPr>
                <a:defRPr/>
              </a:pPr>
              <a:t>6/2/2019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2AD3408-1FB8-48E1-9A23-CC140FD4D0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B68B22-069E-4531-A8C3-09458731893C}" type="datetimeFigureOut">
              <a:rPr lang="en-US" smtClean="0"/>
              <a:pPr>
                <a:defRPr/>
              </a:pPr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2C2B-F491-4701-A125-50772C9B5D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DB7F4B-7755-47FA-9452-457AEB8F3449}" type="datetimeFigureOut">
              <a:rPr lang="en-US" smtClean="0"/>
              <a:pPr>
                <a:defRPr/>
              </a:pPr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6A6A2B-BE7F-4CCB-9F60-BACD7BB11D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4EE797-480B-4507-8D78-43A2CB35AF4D}" type="datetimeFigureOut">
              <a:rPr lang="en-US" smtClean="0"/>
              <a:pPr>
                <a:defRPr/>
              </a:pPr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0FBCF-CDBC-49B3-A0C7-357C58155C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D27DD4-CA99-44DE-9C3A-4696D8AEBE74}" type="datetimeFigureOut">
              <a:rPr lang="en-US" smtClean="0"/>
              <a:pPr>
                <a:defRPr/>
              </a:pPr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F8CDF-BAF8-406F-A81D-8C1357F237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96584-7D17-47AA-9A3D-8D27914BD8CD}" type="datetimeFigureOut">
              <a:rPr lang="en-US" smtClean="0"/>
              <a:pPr>
                <a:defRPr/>
              </a:pPr>
              <a:t>6/2/2019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F6ACB-9883-4801-A21C-85846C93FE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287B4D-2137-4A7E-9777-EEFAED6337E2}" type="datetimeFigureOut">
              <a:rPr lang="en-US" smtClean="0"/>
              <a:pPr>
                <a:defRPr/>
              </a:pPr>
              <a:t>6/2/2019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20E882-B352-498A-B3D5-04911F2E72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C00C05-9C01-44C2-B4CF-F796BD32B672}" type="datetimeFigureOut">
              <a:rPr lang="en-US" smtClean="0"/>
              <a:pPr>
                <a:defRPr/>
              </a:pPr>
              <a:t>6/2/2019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B5FE8F-917F-4363-8CF2-04FAB7974B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11A7BB-4337-4516-A8CE-ED5270E6B9E6}" type="datetimeFigureOut">
              <a:rPr lang="en-US" smtClean="0"/>
              <a:pPr>
                <a:defRPr/>
              </a:pPr>
              <a:t>6/2/2019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84893-ED27-42DE-A428-30DD8FB680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>
              <a:defRPr/>
            </a:pPr>
            <a:fld id="{3C916E9C-EF6B-4EA6-83B7-0CEDCE74D75D}" type="datetimeFigureOut">
              <a:rPr lang="en-US" smtClean="0"/>
              <a:pPr>
                <a:defRPr/>
              </a:pPr>
              <a:t>6/2/2019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D23326-E5D8-4C0F-B992-AB2E7062A1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BE5D684-955F-49DB-A5A3-79794A1D325F}" type="datetimeFigureOut">
              <a:rPr lang="en-US" smtClean="0"/>
              <a:pPr>
                <a:defRPr/>
              </a:pPr>
              <a:t>6/2/2019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158DE20-BEE0-4FB8-AA05-DEDACD04E2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DFD0EE0-F452-41C3-B266-47EA16F92E1D}" type="datetimeFigureOut">
              <a:rPr lang="en-US" smtClean="0"/>
              <a:pPr>
                <a:defRPr/>
              </a:pPr>
              <a:t>6/2/2019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6AE8970-556D-4046-A86C-464AB97D4B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mailto:chandler@acre-investment.com" TargetMode="External"/><Relationship Id="rId3" Type="http://schemas.openxmlformats.org/officeDocument/2006/relationships/hyperlink" Target="mailto:Greg.evans@governor,virginia.gov" TargetMode="External"/><Relationship Id="rId7" Type="http://schemas.openxmlformats.org/officeDocument/2006/relationships/hyperlink" Target="mailto:dspethmann@working-lands.co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kfbyrnes@verizon.net" TargetMode="External"/><Relationship Id="rId5" Type="http://schemas.openxmlformats.org/officeDocument/2006/relationships/hyperlink" Target="mailto:darren@bgllc.net" TargetMode="External"/><Relationship Id="rId4" Type="http://schemas.openxmlformats.org/officeDocument/2006/relationships/hyperlink" Target="mailto:ejames7@me.com" TargetMode="External"/><Relationship Id="rId9" Type="http://schemas.openxmlformats.org/officeDocument/2006/relationships/hyperlink" Target="mailto:jgriffin@chesapeakeconservation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67000" y="5990240"/>
            <a:ext cx="64770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Healthy Watersheds Forest Project</a:t>
            </a:r>
          </a:p>
          <a:p>
            <a:pPr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Update</a:t>
            </a:r>
          </a:p>
        </p:txBody>
      </p:sp>
      <p:pic>
        <p:nvPicPr>
          <p:cNvPr id="4098" name="Picture 2" descr="C:\Users\gregory.evans\Pictures\aug_01_16big16 CBP program 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0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228600" y="304800"/>
            <a:ext cx="8305800" cy="1295400"/>
          </a:xfrm>
          <a:prstGeom prst="rect">
            <a:avLst/>
          </a:prstGeom>
        </p:spPr>
        <p:txBody>
          <a:bodyPr vert="horz" lIns="45720" rIns="45720">
            <a:no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 fontAlgn="auto">
              <a:spcBef>
                <a:spcPts val="580"/>
              </a:spcBef>
              <a:defRPr/>
            </a:pP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Incentivizing Forestland Retention in the Chesapeake Bay Watershed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" y="6151823"/>
            <a:ext cx="3200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Photo by Will Parson</a:t>
            </a:r>
          </a:p>
          <a:p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Chesapeake Bay Program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en-US" u="sng" dirty="0" smtClean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CALCULATE ECONOMIC BENEFIT FIRST</a:t>
            </a:r>
          </a:p>
          <a:p>
            <a:pPr marL="109728" indent="0">
              <a:buNone/>
            </a:pPr>
            <a:endParaRPr lang="en-US" u="sng" dirty="0" smtClean="0">
              <a:solidFill>
                <a:schemeClr val="accent4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r>
              <a:rPr lang="en-US" u="sng" dirty="0" smtClean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Step 1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:  Inventory and account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for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all existing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land use programs and current tax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programs including subsidies. </a:t>
            </a:r>
          </a:p>
          <a:p>
            <a:endParaRPr lang="en-US" dirty="0">
              <a:solidFill>
                <a:schemeClr val="accent4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r>
              <a:rPr lang="en-US" u="sng" dirty="0" smtClean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Step 2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:  Develop a compatibility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matrix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to identify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the potential mix and match of those programs which work, or not, with the others. </a:t>
            </a:r>
            <a:endParaRPr lang="en-US" dirty="0" smtClean="0">
              <a:solidFill>
                <a:schemeClr val="accent4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marL="109728" indent="0">
              <a:buNone/>
            </a:pPr>
            <a:endParaRPr lang="en-US" dirty="0" smtClean="0">
              <a:solidFill>
                <a:schemeClr val="accent4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r>
              <a:rPr lang="en-US" u="sng" dirty="0" smtClean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Step 3: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  Consider real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and perceived competition for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funds and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the interplay of the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programs to characterize opportunity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for private financing of HQ Forest retention, reforestation and HQ AG retention.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Lessons Learned from Local Engagement in Orange County </a:t>
            </a:r>
            <a:r>
              <a:rPr lang="en-US" b="0" dirty="0" err="1" smtClean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con’t</a:t>
            </a:r>
            <a:r>
              <a:rPr lang="en-US" b="0" dirty="0" smtClean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.</a:t>
            </a:r>
            <a:endParaRPr lang="en-US" b="0" dirty="0">
              <a:solidFill>
                <a:schemeClr val="accent4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41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Most </a:t>
            </a:r>
            <a:r>
              <a:rPr lang="en-US" b="0" dirty="0" smtClean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Commonly Identified Benefits </a:t>
            </a:r>
            <a:r>
              <a:rPr lang="en-US" b="0" dirty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of </a:t>
            </a:r>
            <a:r>
              <a:rPr lang="en-US" b="0" dirty="0" smtClean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Forest Conservation </a:t>
            </a:r>
            <a:r>
              <a:rPr lang="en-US" b="0" dirty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and </a:t>
            </a:r>
            <a:r>
              <a:rPr lang="en-US" b="0" dirty="0" smtClean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Reforestation*</a:t>
            </a:r>
            <a:endParaRPr lang="en-US" b="0" dirty="0">
              <a:solidFill>
                <a:schemeClr val="accent4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899" y="1676400"/>
            <a:ext cx="7446202" cy="441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91000" y="6324600"/>
            <a:ext cx="4104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* From Orange County Public Workshop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32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Most </a:t>
            </a:r>
            <a:r>
              <a:rPr lang="en-US" b="0" dirty="0" smtClean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Commonly Identified Challenges to Forest Conservation </a:t>
            </a:r>
            <a:r>
              <a:rPr lang="en-US" b="0" dirty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and </a:t>
            </a:r>
            <a:r>
              <a:rPr lang="en-US" b="0" dirty="0" smtClean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Reforestation*</a:t>
            </a:r>
            <a:endParaRPr lang="en-US" b="0" dirty="0">
              <a:solidFill>
                <a:schemeClr val="accent4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60" y="1600200"/>
            <a:ext cx="7993812" cy="457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91000" y="6324600"/>
            <a:ext cx="4104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* From Orange County Public Workshop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73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Most Commonly Identified Strategies to Address Challenges*</a:t>
            </a:r>
            <a:endParaRPr lang="en-US" b="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52" y="1676400"/>
            <a:ext cx="7998896" cy="4648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91000" y="6324600"/>
            <a:ext cx="4104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* From Orange County Public Workshop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93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304800"/>
            <a:ext cx="8915399" cy="914400"/>
          </a:xfrm>
          <a:prstGeom prst="rect">
            <a:avLst/>
          </a:prstGeom>
        </p:spPr>
        <p:txBody>
          <a:bodyPr vert="horz" rtlCol="0" anchor="t">
            <a:normAutofit fontScale="92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</a:pPr>
            <a:r>
              <a:rPr lang="en-US" b="0" dirty="0" smtClean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Phase III Project Status Overview: Task Two</a:t>
            </a:r>
            <a:endParaRPr lang="en-US" b="0" dirty="0">
              <a:solidFill>
                <a:schemeClr val="accent4">
                  <a:lumMod val="75000"/>
                </a:schemeClr>
              </a:solidFill>
              <a:latin typeface="Franklin Gothic Book" panose="020B05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9037" y="3946267"/>
            <a:ext cx="805732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/>
            <a:r>
              <a:rPr lang="en-US" sz="2400" dirty="0">
                <a:solidFill>
                  <a:srgbClr val="39639D">
                    <a:lumMod val="75000"/>
                  </a:srgbClr>
                </a:solidFill>
                <a:latin typeface="Franklin Gothic Book" panose="020B0503020102020204" pitchFamily="34" charset="0"/>
              </a:rPr>
              <a:t>Carbon values </a:t>
            </a:r>
            <a:r>
              <a:rPr lang="en-US" sz="2400" dirty="0" smtClean="0">
                <a:solidFill>
                  <a:srgbClr val="39639D">
                    <a:lumMod val="75000"/>
                  </a:srgbClr>
                </a:solidFill>
                <a:latin typeface="Franklin Gothic Book" panose="020B0503020102020204" pitchFamily="34" charset="0"/>
              </a:rPr>
              <a:t>were selected </a:t>
            </a:r>
            <a:r>
              <a:rPr lang="en-US" sz="2400" dirty="0">
                <a:solidFill>
                  <a:srgbClr val="39639D">
                    <a:lumMod val="75000"/>
                  </a:srgbClr>
                </a:solidFill>
                <a:latin typeface="Franklin Gothic Book" panose="020B0503020102020204" pitchFamily="34" charset="0"/>
              </a:rPr>
              <a:t>as water quality proxy to provide additional income streams and incentives for landowners and rural </a:t>
            </a:r>
            <a:r>
              <a:rPr lang="en-US" sz="2400" dirty="0" smtClean="0">
                <a:solidFill>
                  <a:srgbClr val="39639D">
                    <a:lumMod val="75000"/>
                  </a:srgbClr>
                </a:solidFill>
                <a:latin typeface="Franklin Gothic Book" panose="020B0503020102020204" pitchFamily="34" charset="0"/>
              </a:rPr>
              <a:t>localities </a:t>
            </a:r>
            <a:endParaRPr lang="en-US" sz="2400" dirty="0">
              <a:solidFill>
                <a:srgbClr val="39639D">
                  <a:lumMod val="75000"/>
                </a:srgbClr>
              </a:solidFill>
              <a:latin typeface="Franklin Gothic Book" panose="020B0503020102020204" pitchFamily="34" charset="0"/>
            </a:endParaRPr>
          </a:p>
          <a:p>
            <a:pPr marL="800100" lvl="1" indent="-342900" fontAlgn="auto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9639D">
                    <a:lumMod val="75000"/>
                  </a:srgbClr>
                </a:solidFill>
                <a:latin typeface="Franklin Gothic Book" panose="020B0503020102020204" pitchFamily="34" charset="0"/>
              </a:rPr>
              <a:t>Offers potential to aggregate individual landowner interests so they can be offered at scale and with the market convenience required to attract large-scale private capital </a:t>
            </a:r>
            <a:r>
              <a:rPr lang="en-US" sz="2000" dirty="0" smtClean="0">
                <a:solidFill>
                  <a:srgbClr val="39639D">
                    <a:lumMod val="75000"/>
                  </a:srgbClr>
                </a:solidFill>
                <a:latin typeface="Franklin Gothic Book" panose="020B0503020102020204" pitchFamily="34" charset="0"/>
              </a:rPr>
              <a:t>investments.</a:t>
            </a:r>
          </a:p>
          <a:p>
            <a:pPr lvl="1" fontAlgn="auto"/>
            <a:endParaRPr lang="en-US" sz="2000" dirty="0">
              <a:solidFill>
                <a:srgbClr val="39639D">
                  <a:lumMod val="75000"/>
                </a:srgbClr>
              </a:solidFill>
              <a:latin typeface="Franklin Gothic Book" panose="020B0503020102020204" pitchFamily="34" charset="0"/>
            </a:endParaRPr>
          </a:p>
          <a:p>
            <a:pPr fontAlgn="auto"/>
            <a:endParaRPr lang="en-US" sz="2400" dirty="0" smtClean="0">
              <a:solidFill>
                <a:schemeClr val="accent4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9037" y="1195251"/>
            <a:ext cx="8545995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/>
            <a:r>
              <a:rPr lang="en-US" sz="2400" dirty="0">
                <a:solidFill>
                  <a:srgbClr val="39639D">
                    <a:lumMod val="75000"/>
                  </a:srgbClr>
                </a:solidFill>
                <a:latin typeface="Franklin Gothic Book" panose="020B0503020102020204" pitchFamily="34" charset="0"/>
              </a:rPr>
              <a:t>A key investment concern is risk management</a:t>
            </a:r>
            <a:r>
              <a:rPr lang="en-US" sz="2400" dirty="0">
                <a:solidFill>
                  <a:prstClr val="black"/>
                </a:solidFill>
                <a:latin typeface="Franklin Gothic Book" panose="020B0503020102020204" pitchFamily="34" charset="0"/>
              </a:rPr>
              <a:t> </a:t>
            </a:r>
          </a:p>
          <a:p>
            <a:pPr marL="800100" lvl="1" indent="-342900" fontAlgn="auto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9639D">
                    <a:lumMod val="75000"/>
                  </a:srgbClr>
                </a:solidFill>
                <a:latin typeface="Franklin Gothic Book" panose="020B0503020102020204" pitchFamily="34" charset="0"/>
              </a:rPr>
              <a:t>For the </a:t>
            </a:r>
            <a:r>
              <a:rPr lang="en-US" sz="2000" u="sng" dirty="0">
                <a:solidFill>
                  <a:srgbClr val="39639D">
                    <a:lumMod val="75000"/>
                  </a:srgbClr>
                </a:solidFill>
                <a:latin typeface="Franklin Gothic Book" panose="020B0503020102020204" pitchFamily="34" charset="0"/>
              </a:rPr>
              <a:t>landowner</a:t>
            </a:r>
            <a:r>
              <a:rPr lang="en-US" sz="2000" dirty="0">
                <a:solidFill>
                  <a:srgbClr val="39639D">
                    <a:lumMod val="75000"/>
                  </a:srgbClr>
                </a:solidFill>
                <a:latin typeface="Franklin Gothic Book" panose="020B0503020102020204" pitchFamily="34" charset="0"/>
              </a:rPr>
              <a:t> - what are the tradeoffs, the opportunity costs incurred with participation?</a:t>
            </a:r>
          </a:p>
          <a:p>
            <a:pPr marL="800100" lvl="1" indent="-342900" fontAlgn="auto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9639D">
                    <a:lumMod val="75000"/>
                  </a:srgbClr>
                </a:solidFill>
                <a:latin typeface="Franklin Gothic Book" panose="020B0503020102020204" pitchFamily="34" charset="0"/>
              </a:rPr>
              <a:t>For the </a:t>
            </a:r>
            <a:r>
              <a:rPr lang="en-US" sz="2000" u="sng" dirty="0">
                <a:solidFill>
                  <a:srgbClr val="39639D">
                    <a:lumMod val="75000"/>
                  </a:srgbClr>
                </a:solidFill>
                <a:latin typeface="Franklin Gothic Book" panose="020B0503020102020204" pitchFamily="34" charset="0"/>
              </a:rPr>
              <a:t>Counties</a:t>
            </a:r>
            <a:r>
              <a:rPr lang="en-US" sz="2000" dirty="0">
                <a:solidFill>
                  <a:srgbClr val="39639D">
                    <a:lumMod val="75000"/>
                  </a:srgbClr>
                </a:solidFill>
                <a:latin typeface="Franklin Gothic Book" panose="020B0503020102020204" pitchFamily="34" charset="0"/>
              </a:rPr>
              <a:t>, what are the legal liabilities, and the administrative costs involved – can these be managed and generate revenue?</a:t>
            </a:r>
          </a:p>
          <a:p>
            <a:pPr marL="800100" lvl="1" indent="-342900" fontAlgn="auto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9639D">
                    <a:lumMod val="75000"/>
                  </a:srgbClr>
                </a:solidFill>
                <a:latin typeface="Franklin Gothic Book" panose="020B0503020102020204" pitchFamily="34" charset="0"/>
              </a:rPr>
              <a:t>For the </a:t>
            </a:r>
            <a:r>
              <a:rPr lang="en-US" sz="2000" u="sng" dirty="0">
                <a:solidFill>
                  <a:srgbClr val="39639D">
                    <a:lumMod val="75000"/>
                  </a:srgbClr>
                </a:solidFill>
                <a:latin typeface="Franklin Gothic Book" panose="020B0503020102020204" pitchFamily="34" charset="0"/>
              </a:rPr>
              <a:t>private investor</a:t>
            </a:r>
            <a:r>
              <a:rPr lang="en-US" sz="2000" dirty="0">
                <a:solidFill>
                  <a:srgbClr val="39639D">
                    <a:lumMod val="75000"/>
                  </a:srgbClr>
                </a:solidFill>
                <a:latin typeface="Franklin Gothic Book" panose="020B0503020102020204" pitchFamily="34" charset="0"/>
              </a:rPr>
              <a:t>, what are the regulatory, market, and project risks – how can these be mitigated?</a:t>
            </a:r>
          </a:p>
          <a:p>
            <a:pPr marL="742950" lvl="1" indent="-285750" fontAlgn="auto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9639D">
                  <a:lumMod val="75000"/>
                </a:srgbClr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99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28598" y="252549"/>
            <a:ext cx="8915399" cy="914400"/>
          </a:xfrm>
          <a:prstGeom prst="rect">
            <a:avLst/>
          </a:prstGeom>
        </p:spPr>
        <p:txBody>
          <a:bodyPr vert="horz" rtlCol="0" anchor="t">
            <a:normAutofit fontScale="92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</a:pPr>
            <a:r>
              <a:rPr lang="en-US" b="0" dirty="0" smtClean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Phase III Financial Mechanism Overview</a:t>
            </a:r>
            <a:endParaRPr lang="en-US" b="0" dirty="0">
              <a:solidFill>
                <a:schemeClr val="accent4">
                  <a:lumMod val="75000"/>
                </a:schemeClr>
              </a:solidFill>
              <a:latin typeface="Franklin Gothic Book" panose="020B05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197" y="990600"/>
            <a:ext cx="8458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/>
            <a:r>
              <a:rPr lang="en-US" sz="3200" dirty="0" smtClean="0">
                <a:solidFill>
                  <a:srgbClr val="39639D">
                    <a:lumMod val="75000"/>
                  </a:srgbClr>
                </a:solidFill>
                <a:latin typeface="Franklin Gothic Book" panose="020B0503020102020204" pitchFamily="34" charset="0"/>
              </a:rPr>
              <a:t>Mechanism must be able to</a:t>
            </a:r>
            <a:r>
              <a:rPr lang="en-US" sz="2800" dirty="0" smtClean="0">
                <a:solidFill>
                  <a:srgbClr val="39639D">
                    <a:lumMod val="75000"/>
                  </a:srgbClr>
                </a:solidFill>
                <a:latin typeface="Franklin Gothic Book" panose="020B0503020102020204" pitchFamily="34" charset="0"/>
              </a:rPr>
              <a:t>:</a:t>
            </a:r>
          </a:p>
          <a:p>
            <a:pPr marL="342900" lvl="0" indent="-342900" fontAlgn="auto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39639D">
                    <a:lumMod val="75000"/>
                  </a:srgbClr>
                </a:solidFill>
                <a:latin typeface="Franklin Gothic Book" panose="020B0503020102020204" pitchFamily="34" charset="0"/>
              </a:rPr>
              <a:t>Aggregate </a:t>
            </a:r>
            <a:r>
              <a:rPr lang="en-US" sz="2400" dirty="0">
                <a:solidFill>
                  <a:srgbClr val="39639D">
                    <a:lumMod val="75000"/>
                  </a:srgbClr>
                </a:solidFill>
                <a:latin typeface="Franklin Gothic Book" panose="020B0503020102020204" pitchFamily="34" charset="0"/>
              </a:rPr>
              <a:t>individual landowner interests and offer them at a scale large enough to attract private capital </a:t>
            </a:r>
            <a:r>
              <a:rPr lang="en-US" sz="2400" dirty="0" smtClean="0">
                <a:solidFill>
                  <a:srgbClr val="39639D">
                    <a:lumMod val="75000"/>
                  </a:srgbClr>
                </a:solidFill>
                <a:latin typeface="Franklin Gothic Book" panose="020B0503020102020204" pitchFamily="34" charset="0"/>
              </a:rPr>
              <a:t>(&gt;$50MM) on </a:t>
            </a:r>
            <a:r>
              <a:rPr lang="en-US" sz="2400" dirty="0">
                <a:solidFill>
                  <a:srgbClr val="39639D">
                    <a:lumMod val="75000"/>
                  </a:srgbClr>
                </a:solidFill>
                <a:latin typeface="Franklin Gothic Book" panose="020B0503020102020204" pitchFamily="34" charset="0"/>
              </a:rPr>
              <a:t>an ROI rather than a philanthropic basis. </a:t>
            </a:r>
            <a:endParaRPr lang="en-US" sz="2400" dirty="0" smtClean="0">
              <a:solidFill>
                <a:srgbClr val="39639D">
                  <a:lumMod val="75000"/>
                </a:srgbClr>
              </a:solidFill>
              <a:latin typeface="Franklin Gothic Book" panose="020B0503020102020204" pitchFamily="34" charset="0"/>
            </a:endParaRPr>
          </a:p>
          <a:p>
            <a:pPr lvl="0" fontAlgn="auto"/>
            <a:endParaRPr lang="en-US" sz="2400" dirty="0" smtClean="0">
              <a:solidFill>
                <a:srgbClr val="39639D">
                  <a:lumMod val="75000"/>
                </a:srgbClr>
              </a:solidFill>
              <a:latin typeface="Franklin Gothic Book" panose="020B0503020102020204" pitchFamily="34" charset="0"/>
            </a:endParaRPr>
          </a:p>
          <a:p>
            <a:pPr marL="342900" lvl="0" indent="-342900" fontAlgn="auto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39639D">
                    <a:lumMod val="75000"/>
                  </a:srgbClr>
                </a:solidFill>
                <a:latin typeface="Franklin Gothic Book" panose="020B0503020102020204" pitchFamily="34" charset="0"/>
              </a:rPr>
              <a:t>Provide alternative revenue source for rural localities to meet budget shortfalls stemming from reduced taxes on forest and agricultural lands</a:t>
            </a:r>
          </a:p>
          <a:p>
            <a:pPr lvl="0" fontAlgn="auto"/>
            <a:endParaRPr lang="en-US" sz="2400" dirty="0">
              <a:solidFill>
                <a:srgbClr val="39639D">
                  <a:lumMod val="75000"/>
                </a:srgbClr>
              </a:solidFill>
              <a:latin typeface="Franklin Gothic Book" panose="020B0503020102020204" pitchFamily="34" charset="0"/>
            </a:endParaRPr>
          </a:p>
          <a:p>
            <a:pPr marL="342900" lvl="0" indent="-342900" fontAlgn="auto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39639D">
                    <a:lumMod val="75000"/>
                  </a:srgbClr>
                </a:solidFill>
                <a:latin typeface="Franklin Gothic Book" panose="020B0503020102020204" pitchFamily="34" charset="0"/>
              </a:rPr>
              <a:t>Provide </a:t>
            </a:r>
            <a:r>
              <a:rPr lang="en-US" sz="2400" dirty="0">
                <a:solidFill>
                  <a:srgbClr val="39639D">
                    <a:lumMod val="75000"/>
                  </a:srgbClr>
                </a:solidFill>
                <a:latin typeface="Franklin Gothic Book" panose="020B0503020102020204" pitchFamily="34" charset="0"/>
              </a:rPr>
              <a:t>market rates of return (ROI) by paying landowners acceptable </a:t>
            </a:r>
            <a:r>
              <a:rPr lang="en-US" sz="2400" dirty="0" smtClean="0">
                <a:solidFill>
                  <a:srgbClr val="39639D">
                    <a:lumMod val="75000"/>
                  </a:srgbClr>
                </a:solidFill>
                <a:latin typeface="Franklin Gothic Book" panose="020B0503020102020204" pitchFamily="34" charset="0"/>
              </a:rPr>
              <a:t>value </a:t>
            </a:r>
            <a:r>
              <a:rPr lang="en-US" sz="2400" dirty="0">
                <a:solidFill>
                  <a:srgbClr val="39639D">
                    <a:lumMod val="75000"/>
                  </a:srgbClr>
                </a:solidFill>
                <a:latin typeface="Franklin Gothic Book" panose="020B0503020102020204" pitchFamily="34" charset="0"/>
              </a:rPr>
              <a:t>for </a:t>
            </a:r>
            <a:r>
              <a:rPr lang="en-US" sz="2400" dirty="0" smtClean="0">
                <a:solidFill>
                  <a:srgbClr val="39639D">
                    <a:lumMod val="75000"/>
                  </a:srgbClr>
                </a:solidFill>
                <a:latin typeface="Franklin Gothic Book" panose="020B0503020102020204" pitchFamily="34" charset="0"/>
              </a:rPr>
              <a:t>land management practices via environmental </a:t>
            </a:r>
            <a:r>
              <a:rPr lang="en-US" sz="2400" dirty="0">
                <a:solidFill>
                  <a:srgbClr val="39639D">
                    <a:lumMod val="75000"/>
                  </a:srgbClr>
                </a:solidFill>
                <a:latin typeface="Franklin Gothic Book" panose="020B0503020102020204" pitchFamily="34" charset="0"/>
              </a:rPr>
              <a:t>‘credits’ sold in regulatory and/or voluntary markets.</a:t>
            </a:r>
            <a:endParaRPr lang="en-US" sz="2400" b="1" dirty="0">
              <a:solidFill>
                <a:srgbClr val="39639D">
                  <a:lumMod val="75000"/>
                </a:srgbClr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36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28598" y="252549"/>
            <a:ext cx="8915399" cy="914400"/>
          </a:xfrm>
          <a:prstGeom prst="rect">
            <a:avLst/>
          </a:prstGeom>
        </p:spPr>
        <p:txBody>
          <a:bodyPr vert="horz" rtlCol="0" anchor="t">
            <a:normAutofit fontScale="92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</a:pPr>
            <a:r>
              <a:rPr lang="en-US" b="0" dirty="0" smtClean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Phase III Financial Mechanism Overview</a:t>
            </a:r>
            <a:endParaRPr lang="en-US" b="0" dirty="0">
              <a:solidFill>
                <a:schemeClr val="accent4">
                  <a:lumMod val="75000"/>
                </a:schemeClr>
              </a:solidFill>
              <a:latin typeface="Franklin Gothic Book" panose="020B05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3838" y="914400"/>
            <a:ext cx="85344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auto"/>
            <a:endParaRPr lang="en-US" sz="1000" b="1" dirty="0" smtClean="0">
              <a:solidFill>
                <a:srgbClr val="39639D">
                  <a:lumMod val="75000"/>
                </a:srgbClr>
              </a:solidFill>
              <a:latin typeface="Franklin Gothic Book" panose="020B0503020102020204" pitchFamily="34" charset="0"/>
            </a:endParaRPr>
          </a:p>
          <a:p>
            <a:pPr fontAlgn="auto"/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Aggregating Mechanism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:</a:t>
            </a:r>
          </a:p>
          <a:p>
            <a:pPr marL="342900" indent="-342900" fontAlgn="auto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Focus is on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Economic Development Authorities (EDAs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). </a:t>
            </a:r>
          </a:p>
          <a:p>
            <a:pPr fontAlgn="auto"/>
            <a:endParaRPr lang="en-US" sz="2400" dirty="0" smtClean="0">
              <a:solidFill>
                <a:schemeClr val="accent4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marL="342900" indent="-342900" fontAlgn="auto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Approach:  Modify EDA statutory authority to allow it to represent landowner interests in carbon markets as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a proxy for water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quality.</a:t>
            </a:r>
          </a:p>
          <a:p>
            <a:pPr fontAlgn="auto"/>
            <a:endParaRPr lang="en-US" sz="2400" dirty="0" smtClean="0">
              <a:solidFill>
                <a:schemeClr val="accent4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marL="342900" indent="-342900" fontAlgn="auto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This enables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a role for counties, combined by choice, into a regional (watershed basin) entity to exercise the authorities granted within the EDA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. </a:t>
            </a:r>
          </a:p>
          <a:p>
            <a:pPr marL="342900" indent="-342900" fontAlgn="auto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4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marL="342900" indent="-342900" fontAlgn="auto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VA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General Assembly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passed this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enabling legislation in 2019 legislative session</a:t>
            </a:r>
            <a:endParaRPr lang="en-US" sz="2400" dirty="0" smtClean="0">
              <a:solidFill>
                <a:schemeClr val="accent4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39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75500"/>
            <a:ext cx="6705600" cy="1980029"/>
          </a:xfrm>
        </p:spPr>
        <p:txBody>
          <a:bodyPr wrap="square" anchor="t">
            <a:spAutoFit/>
          </a:bodyPr>
          <a:lstStyle/>
          <a:p>
            <a:pPr marL="109728" indent="0">
              <a:buNone/>
              <a:defRPr/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Governments empowered with planning tools and incentives to balance growth and forestland retention goals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en-US" sz="2200" dirty="0" smtClean="0">
              <a:solidFill>
                <a:schemeClr val="tx2">
                  <a:lumMod val="50000"/>
                </a:schemeClr>
              </a:solidFill>
              <a:latin typeface="Franklin Gothic Book" panose="020B0503020102020204" pitchFamily="34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endParaRPr lang="en-US" sz="2200" dirty="0" smtClean="0">
              <a:solidFill>
                <a:schemeClr val="tx2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38600" y="110614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US" sz="2000" dirty="0">
              <a:solidFill>
                <a:schemeClr val="accent4">
                  <a:lumMod val="75000"/>
                </a:schemeClr>
              </a:solidFill>
              <a:latin typeface="Lucida Sans" panose="020B0602030504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25" y="26529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9525" y="363252"/>
            <a:ext cx="9134475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Success Outcomes – Ripple Effect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14400" y="2471056"/>
            <a:ext cx="7696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Policies at 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all 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government levels 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provide incentives for forestland 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retention</a:t>
            </a:r>
            <a:endParaRPr lang="en-US" sz="3600" b="1" dirty="0">
              <a:solidFill>
                <a:schemeClr val="accent4">
                  <a:lumMod val="75000"/>
                </a:schemeClr>
              </a:solidFill>
              <a:latin typeface="Franklin Gothic Book" panose="020B0503020102020204" pitchFamily="34" charset="0"/>
              <a:ea typeface="Microsoft YaHei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6567" y="4045400"/>
            <a:ext cx="769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Quality communities 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healthy 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watersheds 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 reduced cost</a:t>
            </a:r>
            <a:endParaRPr lang="en-US" sz="3600" b="1" dirty="0">
              <a:solidFill>
                <a:schemeClr val="accent4">
                  <a:lumMod val="75000"/>
                </a:schemeClr>
              </a:solidFill>
              <a:latin typeface="Franklin Gothic Book" panose="020B05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0625" y="1324610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Empowered governments at local level</a:t>
            </a:r>
            <a:endParaRPr lang="en-US" sz="3600" b="1" dirty="0">
              <a:solidFill>
                <a:schemeClr val="accent4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0600" y="5277594"/>
            <a:ext cx="769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Private sector financing on landscape scale sustainable basis</a:t>
            </a:r>
            <a:endParaRPr lang="en-US" sz="3600" b="1" dirty="0">
              <a:solidFill>
                <a:schemeClr val="accent4">
                  <a:lumMod val="75000"/>
                </a:schemeClr>
              </a:solidFill>
              <a:latin typeface="Franklin Gothic Book" panose="020B05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28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940" y="990600"/>
            <a:ext cx="7010400" cy="6096000"/>
          </a:xfrm>
        </p:spPr>
        <p:txBody>
          <a:bodyPr>
            <a:noAutofit/>
          </a:bodyPr>
          <a:lstStyle/>
          <a:p>
            <a:pPr marL="0" indent="0">
              <a:spcBef>
                <a:spcPts val="580"/>
              </a:spcBef>
              <a:buNone/>
              <a:defRPr/>
            </a:pPr>
            <a:r>
              <a:rPr lang="en-US" sz="1800" b="1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Greg </a:t>
            </a:r>
            <a:r>
              <a:rPr lang="en-US" sz="18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Evans, </a:t>
            </a:r>
            <a:r>
              <a:rPr lang="en-US" sz="1800" b="1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Virginia Secretary of Agriculture and Forestry Office</a:t>
            </a:r>
          </a:p>
          <a:p>
            <a:pPr marL="0" indent="0">
              <a:spcBef>
                <a:spcPts val="580"/>
              </a:spcBef>
              <a:buNone/>
              <a:defRPr/>
            </a:pPr>
            <a:r>
              <a:rPr lang="en-US" sz="1800" b="1" dirty="0">
                <a:solidFill>
                  <a:srgbClr val="002060"/>
                </a:solidFill>
                <a:latin typeface="Franklin Gothic Book" panose="020B0503020102020204" pitchFamily="34" charset="0"/>
                <a:hlinkClick r:id="rId3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Franklin Gothic Book" panose="020B0503020102020204" pitchFamily="34" charset="0"/>
                <a:hlinkClick r:id="rId3"/>
              </a:rPr>
              <a:t>greg.evans@governor,virginia.gov</a:t>
            </a:r>
            <a:endParaRPr lang="en-US" sz="1800" b="1" dirty="0" smtClean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marL="64008" indent="0">
              <a:spcBef>
                <a:spcPts val="370"/>
              </a:spcBef>
              <a:buNone/>
              <a:defRPr/>
            </a:pPr>
            <a:r>
              <a:rPr lang="en-US" sz="1800" b="1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Eldon </a:t>
            </a:r>
            <a:r>
              <a:rPr lang="en-US" sz="18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James, Rappahannock River Basin Commission</a:t>
            </a:r>
          </a:p>
          <a:p>
            <a:pPr marL="64008" indent="0">
              <a:spcBef>
                <a:spcPts val="370"/>
              </a:spcBef>
              <a:buNone/>
              <a:defRPr/>
            </a:pPr>
            <a:r>
              <a:rPr lang="en-US" sz="1800" b="1" dirty="0" smtClean="0">
                <a:latin typeface="Franklin Gothic Book" panose="020B0503020102020204" pitchFamily="34" charset="0"/>
                <a:hlinkClick r:id="rId4"/>
              </a:rPr>
              <a:t>ejames7@me.com</a:t>
            </a:r>
            <a:endParaRPr lang="en-US" sz="1800" b="1" dirty="0">
              <a:latin typeface="Franklin Gothic Book" panose="020B0503020102020204" pitchFamily="34" charset="0"/>
            </a:endParaRPr>
          </a:p>
          <a:p>
            <a:pPr marL="64008" indent="0">
              <a:spcBef>
                <a:spcPts val="370"/>
              </a:spcBef>
              <a:buNone/>
              <a:defRPr/>
            </a:pPr>
            <a:r>
              <a:rPr lang="en-US" sz="1800" b="1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Darren Coffey, The </a:t>
            </a:r>
            <a:r>
              <a:rPr lang="en-US" sz="18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Berkley </a:t>
            </a:r>
            <a:r>
              <a:rPr lang="en-US" sz="1800" b="1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Group  </a:t>
            </a:r>
          </a:p>
          <a:p>
            <a:pPr marL="64008" indent="0">
              <a:spcBef>
                <a:spcPts val="370"/>
              </a:spcBef>
              <a:buNone/>
              <a:defRPr/>
            </a:pPr>
            <a:r>
              <a:rPr lang="en-US" sz="1800" b="1" dirty="0">
                <a:solidFill>
                  <a:srgbClr val="1155CC"/>
                </a:solidFill>
                <a:latin typeface="Franklin Gothic Book" panose="020B0503020102020204" pitchFamily="34" charset="0"/>
                <a:hlinkClick r:id="rId5"/>
              </a:rPr>
              <a:t>darren@bgllc.net</a:t>
            </a:r>
            <a:r>
              <a:rPr lang="en-US" sz="1800" b="1" dirty="0">
                <a:solidFill>
                  <a:srgbClr val="222222"/>
                </a:solidFill>
                <a:latin typeface="Berlin Sans FB" panose="020E0602020502020306" pitchFamily="34" charset="0"/>
              </a:rPr>
              <a:t> </a:t>
            </a:r>
            <a:r>
              <a:rPr lang="en-US" sz="1800" b="1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</a:t>
            </a:r>
          </a:p>
          <a:p>
            <a:pPr marL="64008" indent="0">
              <a:spcBef>
                <a:spcPts val="370"/>
              </a:spcBef>
              <a:buNone/>
              <a:defRPr/>
            </a:pPr>
            <a:r>
              <a:rPr lang="en-US" sz="1800" b="1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Kevin Byrnes, Regional Decision Systems</a:t>
            </a:r>
          </a:p>
          <a:p>
            <a:pPr marL="64008" indent="0">
              <a:spcBef>
                <a:spcPts val="370"/>
              </a:spcBef>
              <a:buNone/>
              <a:defRPr/>
            </a:pPr>
            <a:r>
              <a:rPr lang="en-US" sz="1800" b="1" dirty="0" smtClean="0">
                <a:latin typeface="Franklin Gothic Book" panose="020B0503020102020204" pitchFamily="34" charset="0"/>
                <a:hlinkClick r:id="rId6"/>
              </a:rPr>
              <a:t>kfbyrnes@verizon.net</a:t>
            </a:r>
            <a:endParaRPr lang="en-US" sz="1800" b="1" dirty="0" smtClean="0">
              <a:latin typeface="Franklin Gothic Book" panose="020B0503020102020204" pitchFamily="34" charset="0"/>
            </a:endParaRPr>
          </a:p>
          <a:p>
            <a:pPr marL="0" indent="0">
              <a:spcBef>
                <a:spcPts val="580"/>
              </a:spcBef>
              <a:buNone/>
              <a:defRPr/>
            </a:pPr>
            <a:r>
              <a:rPr lang="en-US" sz="1800" b="1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 Dan </a:t>
            </a:r>
            <a:r>
              <a:rPr lang="en-US" sz="18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Spethmann, Working Lands Investment Partners, LLC</a:t>
            </a:r>
          </a:p>
          <a:p>
            <a:pPr marL="0" indent="0">
              <a:spcBef>
                <a:spcPts val="580"/>
              </a:spcBef>
              <a:buNone/>
              <a:defRPr/>
            </a:pPr>
            <a:r>
              <a:rPr lang="en-US" sz="1800" b="1" dirty="0" smtClean="0">
                <a:solidFill>
                  <a:srgbClr val="FF0000"/>
                </a:solidFill>
                <a:latin typeface="Franklin Gothic Book" panose="020B0503020102020204" pitchFamily="34" charset="0"/>
                <a:hlinkClick r:id="rId7"/>
              </a:rPr>
              <a:t> dspethmann@working-lands.com</a:t>
            </a:r>
            <a:endParaRPr lang="en-US" sz="1800" b="1" dirty="0">
              <a:solidFill>
                <a:srgbClr val="FF0000"/>
              </a:solidFill>
              <a:latin typeface="Franklin Gothic Book" panose="020B0503020102020204" pitchFamily="34" charset="0"/>
            </a:endParaRPr>
          </a:p>
          <a:p>
            <a:pPr marL="0" indent="0">
              <a:spcBef>
                <a:spcPts val="580"/>
              </a:spcBef>
              <a:buNone/>
              <a:defRPr/>
            </a:pPr>
            <a:r>
              <a:rPr lang="en-US" sz="1800" b="1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 Chandler </a:t>
            </a:r>
            <a:r>
              <a:rPr lang="en-US" sz="18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Van </a:t>
            </a:r>
            <a:r>
              <a:rPr lang="en-US" sz="1800" b="1" dirty="0" err="1">
                <a:solidFill>
                  <a:srgbClr val="002060"/>
                </a:solidFill>
                <a:latin typeface="Franklin Gothic Book" panose="020B0503020102020204" pitchFamily="34" charset="0"/>
              </a:rPr>
              <a:t>Voorhis</a:t>
            </a:r>
            <a:r>
              <a:rPr lang="en-US" sz="18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, ACRE Investment Management, </a:t>
            </a:r>
            <a:r>
              <a:rPr lang="en-US" sz="1800" b="1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LLC</a:t>
            </a:r>
          </a:p>
          <a:p>
            <a:pPr marL="0" indent="0">
              <a:spcBef>
                <a:spcPts val="580"/>
              </a:spcBef>
              <a:buNone/>
              <a:defRPr/>
            </a:pPr>
            <a:r>
              <a:rPr lang="en-US" sz="1800" b="1" dirty="0" smtClean="0">
                <a:solidFill>
                  <a:srgbClr val="FF0000"/>
                </a:solidFill>
                <a:latin typeface="Franklin Gothic Book" panose="020B0503020102020204" pitchFamily="34" charset="0"/>
                <a:hlinkClick r:id="rId8"/>
              </a:rPr>
              <a:t> chandler@acre-investment.com</a:t>
            </a:r>
            <a:endParaRPr lang="en-US" sz="1800" b="1" dirty="0" smtClean="0">
              <a:solidFill>
                <a:srgbClr val="FF0000"/>
              </a:solidFill>
              <a:latin typeface="Franklin Gothic Book" panose="020B0503020102020204" pitchFamily="34" charset="0"/>
            </a:endParaRPr>
          </a:p>
          <a:p>
            <a:pPr marL="0" indent="0">
              <a:spcBef>
                <a:spcPts val="580"/>
              </a:spcBef>
              <a:buNone/>
              <a:defRPr/>
            </a:pPr>
            <a:r>
              <a:rPr lang="en-US" sz="1800" b="1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 John Griffin</a:t>
            </a:r>
            <a:r>
              <a:rPr lang="en-US" sz="1800" b="1" dirty="0" smtClean="0">
                <a:latin typeface="Franklin Gothic Book" panose="020B0503020102020204" pitchFamily="34" charset="0"/>
              </a:rPr>
              <a:t>, </a:t>
            </a:r>
            <a:r>
              <a:rPr lang="en-US" sz="1800" b="1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Chesapeake Conservancy</a:t>
            </a:r>
          </a:p>
          <a:p>
            <a:pPr marL="0" indent="0">
              <a:spcBef>
                <a:spcPts val="580"/>
              </a:spcBef>
              <a:buNone/>
              <a:defRPr/>
            </a:pPr>
            <a:r>
              <a:rPr lang="en-US" sz="1800" b="1" dirty="0" smtClean="0">
                <a:solidFill>
                  <a:srgbClr val="002060"/>
                </a:solidFill>
                <a:latin typeface="Franklin Gothic Book" panose="020B0503020102020204" pitchFamily="34" charset="0"/>
                <a:hlinkClick r:id="rId9"/>
              </a:rPr>
              <a:t>jgriffin@chesapeakeconservation.org</a:t>
            </a:r>
            <a:endParaRPr lang="en-US" sz="1800" b="1" dirty="0" smtClean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marL="64008" indent="0">
              <a:spcBef>
                <a:spcPts val="370"/>
              </a:spcBef>
              <a:buNone/>
              <a:defRPr/>
            </a:pPr>
            <a:endParaRPr lang="en-US" sz="1800" dirty="0">
              <a:latin typeface="Franklin Gothic Book" panose="020B0503020102020204" pitchFamily="34" charset="0"/>
            </a:endParaRPr>
          </a:p>
          <a:p>
            <a:pPr marL="777240" lvl="1" indent="-457200" eaLnBrk="1" fontAlgn="auto" hangingPunct="1">
              <a:spcBef>
                <a:spcPts val="37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1200" dirty="0" smtClean="0">
                <a:latin typeface="+mj-lt"/>
              </a:rPr>
              <a:t>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1200" dirty="0" smtClean="0">
              <a:latin typeface="+mj-lt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1200" dirty="0">
              <a:latin typeface="+mj-lt"/>
            </a:endParaRPr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58783"/>
            <a:ext cx="8183880" cy="105156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rgbClr val="002060"/>
                </a:solidFill>
              </a:rPr>
              <a:t>For further information:</a:t>
            </a:r>
          </a:p>
        </p:txBody>
      </p:sp>
    </p:spTree>
    <p:extLst>
      <p:ext uri="{BB962C8B-B14F-4D97-AF65-F5344CB8AC3E}">
        <p14:creationId xmlns:p14="http://schemas.microsoft.com/office/powerpoint/2010/main" val="263040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772400" cy="1143000"/>
          </a:xfrm>
        </p:spPr>
        <p:txBody>
          <a:bodyPr anchor="ctr"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Project Objectives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28600" y="1600200"/>
            <a:ext cx="2819400" cy="4038600"/>
          </a:xfrm>
          <a:prstGeom prst="roundRect">
            <a:avLst>
              <a:gd name="adj" fmla="val 10000"/>
            </a:avLst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TextBox 5"/>
          <p:cNvSpPr txBox="1"/>
          <p:nvPr/>
        </p:nvSpPr>
        <p:spPr>
          <a:xfrm>
            <a:off x="3322320" y="1116676"/>
            <a:ext cx="536448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eaLnBrk="1" fontAlgn="auto" hangingPunct="1">
              <a:spcBef>
                <a:spcPts val="58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u="sng" dirty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Phase I: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  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Built 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economic case for crediting land conservation in the 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 Chesapeake. Bay TMDL Model</a:t>
            </a:r>
            <a:endParaRPr lang="en-US" sz="2800" dirty="0">
              <a:solidFill>
                <a:schemeClr val="accent4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lvl="1" fontAlgn="auto"/>
            <a:endParaRPr lang="en-US" sz="2400" dirty="0">
              <a:solidFill>
                <a:srgbClr val="39639D">
                  <a:lumMod val="75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6600" y="2914977"/>
            <a:ext cx="5715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fontAlgn="auto" hangingPunct="1">
              <a:spcBef>
                <a:spcPts val="58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u="sng" dirty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Phase II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: VA/PA partnership – Worked with localities to identify 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needed policy 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tools and 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incentives to retain forestland</a:t>
            </a:r>
            <a:endParaRPr lang="en-US" sz="2800" dirty="0">
              <a:solidFill>
                <a:schemeClr val="accent4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76600" y="4730859"/>
            <a:ext cx="5715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fontAlgn="auto" hangingPunct="1">
              <a:spcBef>
                <a:spcPts val="58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u="sng" dirty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Phase III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:  Implement tools in the field and 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develop/test financing model to attract large scale private capital investment</a:t>
            </a:r>
            <a:endParaRPr lang="en-US" sz="2800" dirty="0">
              <a:solidFill>
                <a:schemeClr val="accent4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83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Phase II Project Study Areas: </a:t>
            </a:r>
            <a:br>
              <a:rPr lang="en-US" b="0" dirty="0" smtClean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b="0" dirty="0">
              <a:solidFill>
                <a:schemeClr val="accent4">
                  <a:lumMod val="75000"/>
                </a:schemeClr>
              </a:solidFill>
              <a:latin typeface="Franklin Gothic Book" panose="020B05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t="11177" r="29717" b="10505"/>
          <a:stretch/>
        </p:blipFill>
        <p:spPr bwMode="auto">
          <a:xfrm>
            <a:off x="152400" y="1219200"/>
            <a:ext cx="3832629" cy="2792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3352800" y="2286000"/>
            <a:ext cx="5105400" cy="5410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1" fontAlgn="auto">
              <a:spcAft>
                <a:spcPts val="0"/>
              </a:spcAft>
            </a:pPr>
            <a:endParaRPr lang="en-US" dirty="0" smtClean="0"/>
          </a:p>
          <a:p>
            <a:pPr lvl="1" fontAlgn="auto">
              <a:spcAft>
                <a:spcPts val="0"/>
              </a:spcAft>
            </a:pPr>
            <a:endParaRPr lang="en-US" dirty="0" smtClean="0"/>
          </a:p>
          <a:p>
            <a:pPr fontAlgn="auto">
              <a:buFont typeface="Wingdings 3"/>
              <a:buNone/>
            </a:pPr>
            <a:endParaRPr lang="en-US" dirty="0" smtClean="0"/>
          </a:p>
          <a:p>
            <a:pPr fontAlgn="auto"/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" t="16654" r="1399" b="9361"/>
          <a:stretch/>
        </p:blipFill>
        <p:spPr bwMode="auto">
          <a:xfrm>
            <a:off x="4513848" y="1274829"/>
            <a:ext cx="4338684" cy="2606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2520" y="435102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Virginia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Franklin Gothic Book" panose="020B05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63540" y="435102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Pennsylvania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Franklin Gothic Book" panose="020B05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1520" y="4874240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Rappahannock River Basin</a:t>
            </a:r>
            <a:endParaRPr lang="en-US" sz="2800" dirty="0">
              <a:solidFill>
                <a:schemeClr val="accent4">
                  <a:lumMod val="75000"/>
                </a:schemeClr>
              </a:solidFill>
              <a:latin typeface="Franklin Gothic Book" panose="020B05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87340" y="4866620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Yellow Breeches Watershed</a:t>
            </a:r>
            <a:endParaRPr lang="en-US" sz="2800" dirty="0">
              <a:solidFill>
                <a:schemeClr val="accent4">
                  <a:lumMod val="75000"/>
                </a:schemeClr>
              </a:solidFill>
              <a:latin typeface="Franklin Gothic Book" panose="020B05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76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878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Results To Date</a:t>
            </a:r>
            <a:r>
              <a:rPr lang="en-US" dirty="0" smtClean="0">
                <a:latin typeface="Franklin Gothic Book" panose="020B0503020102020204" pitchFamily="34" charset="0"/>
              </a:rPr>
              <a:t>: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685800" y="914400"/>
            <a:ext cx="8229600" cy="53766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/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Phase 1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- Proved $$ value of retaining forestland to meet Chesapeake Bay Goals.</a:t>
            </a:r>
          </a:p>
          <a:p>
            <a:pPr lvl="2" fontAlgn="auto">
              <a:spcAft>
                <a:spcPts val="0"/>
              </a:spcAft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CB jurisdictions approved crediting forestland as BMP in TMDL model in December 2017</a:t>
            </a:r>
          </a:p>
          <a:p>
            <a:pPr fontAlgn="auto"/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Phase 2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 – Partnered with localities and landowners to develop solutions</a:t>
            </a:r>
          </a:p>
          <a:p>
            <a:pPr lvl="2" fontAlgn="auto">
              <a:spcAft>
                <a:spcPts val="0"/>
              </a:spcAft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Developed a toolbox of policy actions and economic incentives to stimulate forestland retention </a:t>
            </a:r>
          </a:p>
          <a:p>
            <a:pPr fontAlgn="auto"/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Phase 3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 - In progress </a:t>
            </a:r>
          </a:p>
          <a:p>
            <a:pPr lvl="2" fontAlgn="auto"/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W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orking with two counties as pilots (Orange and Essex) to implement phase 2 toolbox of incentives</a:t>
            </a:r>
          </a:p>
          <a:p>
            <a:pPr lvl="2" fontAlgn="auto"/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Developing financial model designed to bring large scale private capital investment into conservation to incentivize landowners and localities to retain forestland </a:t>
            </a:r>
          </a:p>
          <a:p>
            <a:pPr fontAlgn="auto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94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82" y="1487711"/>
            <a:ext cx="4256087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90830" y="1905234"/>
            <a:ext cx="2667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Land Use Policies, Zoning and Regulations</a:t>
            </a:r>
            <a:endParaRPr lang="en-US" sz="2800" b="1" dirty="0">
              <a:solidFill>
                <a:schemeClr val="bg1"/>
              </a:solidFill>
              <a:latin typeface="Franklin Gothic Book" panose="020B05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82" y="3962400"/>
            <a:ext cx="4256087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90830" y="5166219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Land Acquisition</a:t>
            </a:r>
            <a:endParaRPr lang="en-US" sz="2800" b="1" dirty="0">
              <a:solidFill>
                <a:schemeClr val="bg1"/>
              </a:solidFill>
              <a:latin typeface="Franklin Gothic Book" panose="020B05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480" y="1487711"/>
            <a:ext cx="4256087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180" y="3974482"/>
            <a:ext cx="4256087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410200" y="2120677"/>
            <a:ext cx="266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Local Spending and Tax Polices</a:t>
            </a:r>
            <a:endParaRPr lang="en-US" sz="2800" b="1" dirty="0">
              <a:solidFill>
                <a:schemeClr val="bg1"/>
              </a:solidFill>
              <a:latin typeface="Franklin Gothic Book" panose="020B05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0200" y="4473721"/>
            <a:ext cx="2667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Voluntary Land Protection Techniques</a:t>
            </a:r>
            <a:endParaRPr lang="en-US" sz="2800" b="1" dirty="0">
              <a:solidFill>
                <a:schemeClr val="bg1"/>
              </a:solidFill>
              <a:latin typeface="Franklin Gothic Book" panose="020B05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52401" y="304800"/>
            <a:ext cx="8846166" cy="914400"/>
          </a:xfrm>
          <a:prstGeom prst="rect">
            <a:avLst/>
          </a:prstGeom>
        </p:spPr>
        <p:txBody>
          <a:bodyPr vert="horz" rtlCol="0" anchor="t">
            <a:normAutofit fontScale="77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</a:pPr>
            <a:r>
              <a:rPr lang="en-US" b="0" dirty="0" smtClean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Phase II </a:t>
            </a:r>
            <a:r>
              <a:rPr lang="en-US" b="0" dirty="0" smtClean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“Tool Box” </a:t>
            </a:r>
            <a:r>
              <a:rPr lang="en-US" b="0" dirty="0" smtClean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Categories from Locality Engagement Discussions</a:t>
            </a:r>
            <a:endParaRPr lang="en-US" b="0" dirty="0">
              <a:solidFill>
                <a:schemeClr val="accent4">
                  <a:lumMod val="75000"/>
                </a:schemeClr>
              </a:solidFill>
              <a:latin typeface="Franklin Gothic Book" panose="020B05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95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4405" y="19131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Challenges Identified by Localities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25440" y="1200651"/>
            <a:ext cx="8563213" cy="818032"/>
            <a:chOff x="425440" y="1200651"/>
            <a:chExt cx="8563213" cy="818032"/>
          </a:xfrm>
        </p:grpSpPr>
        <p:sp>
          <p:nvSpPr>
            <p:cNvPr id="4" name="Freeform 3"/>
            <p:cNvSpPr/>
            <p:nvPr/>
          </p:nvSpPr>
          <p:spPr>
            <a:xfrm>
              <a:off x="425440" y="1200651"/>
              <a:ext cx="572621" cy="818032"/>
            </a:xfrm>
            <a:custGeom>
              <a:avLst/>
              <a:gdLst>
                <a:gd name="connsiteX0" fmla="*/ 0 w 818031"/>
                <a:gd name="connsiteY0" fmla="*/ 0 h 572621"/>
                <a:gd name="connsiteX1" fmla="*/ 531721 w 818031"/>
                <a:gd name="connsiteY1" fmla="*/ 0 h 572621"/>
                <a:gd name="connsiteX2" fmla="*/ 818031 w 818031"/>
                <a:gd name="connsiteY2" fmla="*/ 286311 h 572621"/>
                <a:gd name="connsiteX3" fmla="*/ 531721 w 818031"/>
                <a:gd name="connsiteY3" fmla="*/ 572621 h 572621"/>
                <a:gd name="connsiteX4" fmla="*/ 0 w 818031"/>
                <a:gd name="connsiteY4" fmla="*/ 572621 h 572621"/>
                <a:gd name="connsiteX5" fmla="*/ 286311 w 818031"/>
                <a:gd name="connsiteY5" fmla="*/ 286311 h 572621"/>
                <a:gd name="connsiteX6" fmla="*/ 0 w 818031"/>
                <a:gd name="connsiteY6" fmla="*/ 0 h 57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8031" h="572621">
                  <a:moveTo>
                    <a:pt x="818031" y="0"/>
                  </a:moveTo>
                  <a:lnTo>
                    <a:pt x="818031" y="372204"/>
                  </a:lnTo>
                  <a:lnTo>
                    <a:pt x="409015" y="572621"/>
                  </a:lnTo>
                  <a:lnTo>
                    <a:pt x="0" y="372204"/>
                  </a:lnTo>
                  <a:lnTo>
                    <a:pt x="0" y="0"/>
                  </a:lnTo>
                  <a:lnTo>
                    <a:pt x="409015" y="200417"/>
                  </a:lnTo>
                  <a:lnTo>
                    <a:pt x="818031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1" tIns="293932" rIns="7619" bIns="29393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 dirty="0"/>
            </a:p>
          </p:txBody>
        </p:sp>
        <p:sp>
          <p:nvSpPr>
            <p:cNvPr id="5" name="Freeform 4"/>
            <p:cNvSpPr/>
            <p:nvPr/>
          </p:nvSpPr>
          <p:spPr>
            <a:xfrm>
              <a:off x="1182222" y="1315456"/>
              <a:ext cx="7806431" cy="606368"/>
            </a:xfrm>
            <a:custGeom>
              <a:avLst/>
              <a:gdLst>
                <a:gd name="connsiteX0" fmla="*/ 101063 w 606368"/>
                <a:gd name="connsiteY0" fmla="*/ 0 h 7961778"/>
                <a:gd name="connsiteX1" fmla="*/ 505305 w 606368"/>
                <a:gd name="connsiteY1" fmla="*/ 0 h 7961778"/>
                <a:gd name="connsiteX2" fmla="*/ 606368 w 606368"/>
                <a:gd name="connsiteY2" fmla="*/ 101063 h 7961778"/>
                <a:gd name="connsiteX3" fmla="*/ 606368 w 606368"/>
                <a:gd name="connsiteY3" fmla="*/ 7961778 h 7961778"/>
                <a:gd name="connsiteX4" fmla="*/ 606368 w 606368"/>
                <a:gd name="connsiteY4" fmla="*/ 7961778 h 7961778"/>
                <a:gd name="connsiteX5" fmla="*/ 0 w 606368"/>
                <a:gd name="connsiteY5" fmla="*/ 7961778 h 7961778"/>
                <a:gd name="connsiteX6" fmla="*/ 0 w 606368"/>
                <a:gd name="connsiteY6" fmla="*/ 7961778 h 7961778"/>
                <a:gd name="connsiteX7" fmla="*/ 0 w 606368"/>
                <a:gd name="connsiteY7" fmla="*/ 101063 h 7961778"/>
                <a:gd name="connsiteX8" fmla="*/ 101063 w 606368"/>
                <a:gd name="connsiteY8" fmla="*/ 0 h 7961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6368" h="7961778">
                  <a:moveTo>
                    <a:pt x="606368" y="1326985"/>
                  </a:moveTo>
                  <a:lnTo>
                    <a:pt x="606368" y="6634793"/>
                  </a:lnTo>
                  <a:cubicBezTo>
                    <a:pt x="606368" y="7367672"/>
                    <a:pt x="602922" y="7961778"/>
                    <a:pt x="598671" y="7961778"/>
                  </a:cubicBezTo>
                  <a:lnTo>
                    <a:pt x="0" y="7961778"/>
                  </a:lnTo>
                  <a:lnTo>
                    <a:pt x="0" y="79617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598671" y="0"/>
                  </a:lnTo>
                  <a:cubicBezTo>
                    <a:pt x="602922" y="0"/>
                    <a:pt x="606368" y="594106"/>
                    <a:pt x="606368" y="1326985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44840" rIns="44840" bIns="44840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b="0" kern="1200" dirty="0" smtClean="0">
                  <a:solidFill>
                    <a:schemeClr val="accent4">
                      <a:lumMod val="75000"/>
                    </a:schemeClr>
                  </a:solidFill>
                  <a:latin typeface="Franklin Gothic Book" panose="020B0503020102020204" pitchFamily="34" charset="0"/>
                </a:rPr>
                <a:t>Land Use Valuation Tax vs. Composite Index Formula</a:t>
              </a:r>
              <a:endParaRPr lang="en-US" sz="2400" b="0" kern="1200" dirty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4405" y="2096850"/>
            <a:ext cx="8534248" cy="818031"/>
            <a:chOff x="454405" y="2096850"/>
            <a:chExt cx="8534248" cy="818031"/>
          </a:xfrm>
        </p:grpSpPr>
        <p:sp>
          <p:nvSpPr>
            <p:cNvPr id="6" name="Freeform 5"/>
            <p:cNvSpPr/>
            <p:nvPr/>
          </p:nvSpPr>
          <p:spPr>
            <a:xfrm>
              <a:off x="454405" y="2096850"/>
              <a:ext cx="572621" cy="818031"/>
            </a:xfrm>
            <a:custGeom>
              <a:avLst/>
              <a:gdLst>
                <a:gd name="connsiteX0" fmla="*/ 0 w 818031"/>
                <a:gd name="connsiteY0" fmla="*/ 0 h 572621"/>
                <a:gd name="connsiteX1" fmla="*/ 531721 w 818031"/>
                <a:gd name="connsiteY1" fmla="*/ 0 h 572621"/>
                <a:gd name="connsiteX2" fmla="*/ 818031 w 818031"/>
                <a:gd name="connsiteY2" fmla="*/ 286311 h 572621"/>
                <a:gd name="connsiteX3" fmla="*/ 531721 w 818031"/>
                <a:gd name="connsiteY3" fmla="*/ 572621 h 572621"/>
                <a:gd name="connsiteX4" fmla="*/ 0 w 818031"/>
                <a:gd name="connsiteY4" fmla="*/ 572621 h 572621"/>
                <a:gd name="connsiteX5" fmla="*/ 286311 w 818031"/>
                <a:gd name="connsiteY5" fmla="*/ 286311 h 572621"/>
                <a:gd name="connsiteX6" fmla="*/ 0 w 818031"/>
                <a:gd name="connsiteY6" fmla="*/ 0 h 57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8031" h="572621">
                  <a:moveTo>
                    <a:pt x="818031" y="0"/>
                  </a:moveTo>
                  <a:lnTo>
                    <a:pt x="818031" y="372204"/>
                  </a:lnTo>
                  <a:lnTo>
                    <a:pt x="409015" y="572621"/>
                  </a:lnTo>
                  <a:lnTo>
                    <a:pt x="0" y="372204"/>
                  </a:lnTo>
                  <a:lnTo>
                    <a:pt x="0" y="0"/>
                  </a:lnTo>
                  <a:lnTo>
                    <a:pt x="409015" y="200417"/>
                  </a:lnTo>
                  <a:lnTo>
                    <a:pt x="818031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1" tIns="293931" rIns="7619" bIns="29393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1182222" y="2196301"/>
              <a:ext cx="7806431" cy="481100"/>
            </a:xfrm>
            <a:custGeom>
              <a:avLst/>
              <a:gdLst>
                <a:gd name="connsiteX0" fmla="*/ 80185 w 481100"/>
                <a:gd name="connsiteY0" fmla="*/ 0 h 7961778"/>
                <a:gd name="connsiteX1" fmla="*/ 400915 w 481100"/>
                <a:gd name="connsiteY1" fmla="*/ 0 h 7961778"/>
                <a:gd name="connsiteX2" fmla="*/ 481100 w 481100"/>
                <a:gd name="connsiteY2" fmla="*/ 80185 h 7961778"/>
                <a:gd name="connsiteX3" fmla="*/ 481100 w 481100"/>
                <a:gd name="connsiteY3" fmla="*/ 7961778 h 7961778"/>
                <a:gd name="connsiteX4" fmla="*/ 481100 w 481100"/>
                <a:gd name="connsiteY4" fmla="*/ 7961778 h 7961778"/>
                <a:gd name="connsiteX5" fmla="*/ 0 w 481100"/>
                <a:gd name="connsiteY5" fmla="*/ 7961778 h 7961778"/>
                <a:gd name="connsiteX6" fmla="*/ 0 w 481100"/>
                <a:gd name="connsiteY6" fmla="*/ 7961778 h 7961778"/>
                <a:gd name="connsiteX7" fmla="*/ 0 w 481100"/>
                <a:gd name="connsiteY7" fmla="*/ 80185 h 7961778"/>
                <a:gd name="connsiteX8" fmla="*/ 80185 w 481100"/>
                <a:gd name="connsiteY8" fmla="*/ 0 h 7961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1100" h="7961778">
                  <a:moveTo>
                    <a:pt x="481100" y="1326991"/>
                  </a:moveTo>
                  <a:lnTo>
                    <a:pt x="481100" y="6634787"/>
                  </a:lnTo>
                  <a:cubicBezTo>
                    <a:pt x="481100" y="7367665"/>
                    <a:pt x="478931" y="7961778"/>
                    <a:pt x="476255" y="7961778"/>
                  </a:cubicBezTo>
                  <a:lnTo>
                    <a:pt x="0" y="7961778"/>
                  </a:lnTo>
                  <a:lnTo>
                    <a:pt x="0" y="79617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476255" y="0"/>
                  </a:lnTo>
                  <a:cubicBezTo>
                    <a:pt x="478931" y="0"/>
                    <a:pt x="481100" y="594113"/>
                    <a:pt x="481100" y="1326991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9" tIns="38724" rIns="38724" bIns="38726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b="0" kern="1200" dirty="0" smtClean="0">
                  <a:solidFill>
                    <a:schemeClr val="accent4">
                      <a:lumMod val="75000"/>
                    </a:schemeClr>
                  </a:solidFill>
                  <a:latin typeface="Franklin Gothic Book" panose="020B0503020102020204" pitchFamily="34" charset="0"/>
                </a:rPr>
                <a:t>Balancing environmental and economic needs</a:t>
              </a:r>
              <a:endParaRPr lang="en-US" sz="2400" b="0" kern="1200" dirty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25441" y="2998520"/>
            <a:ext cx="8563212" cy="749138"/>
            <a:chOff x="425441" y="2998520"/>
            <a:chExt cx="8563212" cy="749138"/>
          </a:xfrm>
        </p:grpSpPr>
        <p:sp>
          <p:nvSpPr>
            <p:cNvPr id="8" name="Freeform 7"/>
            <p:cNvSpPr/>
            <p:nvPr/>
          </p:nvSpPr>
          <p:spPr>
            <a:xfrm>
              <a:off x="425441" y="2998520"/>
              <a:ext cx="572621" cy="749138"/>
            </a:xfrm>
            <a:custGeom>
              <a:avLst/>
              <a:gdLst>
                <a:gd name="connsiteX0" fmla="*/ 0 w 671243"/>
                <a:gd name="connsiteY0" fmla="*/ 0 h 572621"/>
                <a:gd name="connsiteX1" fmla="*/ 384933 w 671243"/>
                <a:gd name="connsiteY1" fmla="*/ 0 h 572621"/>
                <a:gd name="connsiteX2" fmla="*/ 671243 w 671243"/>
                <a:gd name="connsiteY2" fmla="*/ 286311 h 572621"/>
                <a:gd name="connsiteX3" fmla="*/ 384933 w 671243"/>
                <a:gd name="connsiteY3" fmla="*/ 572621 h 572621"/>
                <a:gd name="connsiteX4" fmla="*/ 0 w 671243"/>
                <a:gd name="connsiteY4" fmla="*/ 572621 h 572621"/>
                <a:gd name="connsiteX5" fmla="*/ 286311 w 671243"/>
                <a:gd name="connsiteY5" fmla="*/ 286311 h 572621"/>
                <a:gd name="connsiteX6" fmla="*/ 0 w 671243"/>
                <a:gd name="connsiteY6" fmla="*/ 0 h 57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1243" h="572621">
                  <a:moveTo>
                    <a:pt x="671243" y="0"/>
                  </a:moveTo>
                  <a:lnTo>
                    <a:pt x="671243" y="328377"/>
                  </a:lnTo>
                  <a:lnTo>
                    <a:pt x="335621" y="572621"/>
                  </a:lnTo>
                  <a:lnTo>
                    <a:pt x="0" y="328377"/>
                  </a:lnTo>
                  <a:lnTo>
                    <a:pt x="0" y="0"/>
                  </a:lnTo>
                  <a:lnTo>
                    <a:pt x="335621" y="244245"/>
                  </a:lnTo>
                  <a:lnTo>
                    <a:pt x="671243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76" tIns="289486" rIns="3174" bIns="289485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1182222" y="3088244"/>
              <a:ext cx="7806431" cy="569690"/>
            </a:xfrm>
            <a:custGeom>
              <a:avLst/>
              <a:gdLst>
                <a:gd name="connsiteX0" fmla="*/ 94950 w 569690"/>
                <a:gd name="connsiteY0" fmla="*/ 0 h 7961778"/>
                <a:gd name="connsiteX1" fmla="*/ 474740 w 569690"/>
                <a:gd name="connsiteY1" fmla="*/ 0 h 7961778"/>
                <a:gd name="connsiteX2" fmla="*/ 569690 w 569690"/>
                <a:gd name="connsiteY2" fmla="*/ 94950 h 7961778"/>
                <a:gd name="connsiteX3" fmla="*/ 569690 w 569690"/>
                <a:gd name="connsiteY3" fmla="*/ 7961778 h 7961778"/>
                <a:gd name="connsiteX4" fmla="*/ 569690 w 569690"/>
                <a:gd name="connsiteY4" fmla="*/ 7961778 h 7961778"/>
                <a:gd name="connsiteX5" fmla="*/ 0 w 569690"/>
                <a:gd name="connsiteY5" fmla="*/ 7961778 h 7961778"/>
                <a:gd name="connsiteX6" fmla="*/ 0 w 569690"/>
                <a:gd name="connsiteY6" fmla="*/ 7961778 h 7961778"/>
                <a:gd name="connsiteX7" fmla="*/ 0 w 569690"/>
                <a:gd name="connsiteY7" fmla="*/ 94950 h 7961778"/>
                <a:gd name="connsiteX8" fmla="*/ 94950 w 569690"/>
                <a:gd name="connsiteY8" fmla="*/ 0 h 7961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9690" h="7961778">
                  <a:moveTo>
                    <a:pt x="569690" y="1326986"/>
                  </a:moveTo>
                  <a:lnTo>
                    <a:pt x="569690" y="6634792"/>
                  </a:lnTo>
                  <a:cubicBezTo>
                    <a:pt x="569690" y="7367660"/>
                    <a:pt x="566648" y="7961778"/>
                    <a:pt x="562896" y="7961778"/>
                  </a:cubicBezTo>
                  <a:lnTo>
                    <a:pt x="0" y="7961778"/>
                  </a:lnTo>
                  <a:lnTo>
                    <a:pt x="0" y="79617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562896" y="0"/>
                  </a:lnTo>
                  <a:cubicBezTo>
                    <a:pt x="566648" y="0"/>
                    <a:pt x="569690" y="594118"/>
                    <a:pt x="569690" y="1326986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40510" rIns="40510" bIns="40510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000" kern="1200" dirty="0">
                <a:solidFill>
                  <a:schemeClr val="accent4">
                    <a:lumMod val="75000"/>
                  </a:schemeClr>
                </a:solidFill>
              </a:endParaRP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b="0" kern="1200" dirty="0">
                  <a:solidFill>
                    <a:schemeClr val="accent4">
                      <a:lumMod val="75000"/>
                    </a:schemeClr>
                  </a:solidFill>
                  <a:latin typeface="Franklin Gothic Book" panose="020B0503020102020204" pitchFamily="34" charset="0"/>
                </a:rPr>
                <a:t>Easements:  Forever is a long time</a:t>
              </a: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000" kern="12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25440" y="3767673"/>
            <a:ext cx="8533594" cy="818031"/>
            <a:chOff x="425440" y="3767673"/>
            <a:chExt cx="8533594" cy="818031"/>
          </a:xfrm>
        </p:grpSpPr>
        <p:sp>
          <p:nvSpPr>
            <p:cNvPr id="10" name="Freeform 9"/>
            <p:cNvSpPr/>
            <p:nvPr/>
          </p:nvSpPr>
          <p:spPr>
            <a:xfrm>
              <a:off x="425440" y="3767673"/>
              <a:ext cx="572621" cy="818031"/>
            </a:xfrm>
            <a:custGeom>
              <a:avLst/>
              <a:gdLst>
                <a:gd name="connsiteX0" fmla="*/ 0 w 818031"/>
                <a:gd name="connsiteY0" fmla="*/ 0 h 572621"/>
                <a:gd name="connsiteX1" fmla="*/ 531721 w 818031"/>
                <a:gd name="connsiteY1" fmla="*/ 0 h 572621"/>
                <a:gd name="connsiteX2" fmla="*/ 818031 w 818031"/>
                <a:gd name="connsiteY2" fmla="*/ 286311 h 572621"/>
                <a:gd name="connsiteX3" fmla="*/ 531721 w 818031"/>
                <a:gd name="connsiteY3" fmla="*/ 572621 h 572621"/>
                <a:gd name="connsiteX4" fmla="*/ 0 w 818031"/>
                <a:gd name="connsiteY4" fmla="*/ 572621 h 572621"/>
                <a:gd name="connsiteX5" fmla="*/ 286311 w 818031"/>
                <a:gd name="connsiteY5" fmla="*/ 286311 h 572621"/>
                <a:gd name="connsiteX6" fmla="*/ 0 w 818031"/>
                <a:gd name="connsiteY6" fmla="*/ 0 h 57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8031" h="572621">
                  <a:moveTo>
                    <a:pt x="818031" y="0"/>
                  </a:moveTo>
                  <a:lnTo>
                    <a:pt x="818031" y="372204"/>
                  </a:lnTo>
                  <a:lnTo>
                    <a:pt x="409015" y="572621"/>
                  </a:lnTo>
                  <a:lnTo>
                    <a:pt x="0" y="372204"/>
                  </a:lnTo>
                  <a:lnTo>
                    <a:pt x="0" y="0"/>
                  </a:lnTo>
                  <a:lnTo>
                    <a:pt x="409015" y="200417"/>
                  </a:lnTo>
                  <a:lnTo>
                    <a:pt x="818031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01" tIns="299011" rIns="12699" bIns="29901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1182221" y="3908728"/>
              <a:ext cx="7776813" cy="535920"/>
            </a:xfrm>
            <a:custGeom>
              <a:avLst/>
              <a:gdLst>
                <a:gd name="connsiteX0" fmla="*/ 89322 w 535920"/>
                <a:gd name="connsiteY0" fmla="*/ 0 h 7961778"/>
                <a:gd name="connsiteX1" fmla="*/ 446598 w 535920"/>
                <a:gd name="connsiteY1" fmla="*/ 0 h 7961778"/>
                <a:gd name="connsiteX2" fmla="*/ 535920 w 535920"/>
                <a:gd name="connsiteY2" fmla="*/ 89322 h 7961778"/>
                <a:gd name="connsiteX3" fmla="*/ 535920 w 535920"/>
                <a:gd name="connsiteY3" fmla="*/ 7961778 h 7961778"/>
                <a:gd name="connsiteX4" fmla="*/ 535920 w 535920"/>
                <a:gd name="connsiteY4" fmla="*/ 7961778 h 7961778"/>
                <a:gd name="connsiteX5" fmla="*/ 0 w 535920"/>
                <a:gd name="connsiteY5" fmla="*/ 7961778 h 7961778"/>
                <a:gd name="connsiteX6" fmla="*/ 0 w 535920"/>
                <a:gd name="connsiteY6" fmla="*/ 7961778 h 7961778"/>
                <a:gd name="connsiteX7" fmla="*/ 0 w 535920"/>
                <a:gd name="connsiteY7" fmla="*/ 89322 h 7961778"/>
                <a:gd name="connsiteX8" fmla="*/ 89322 w 535920"/>
                <a:gd name="connsiteY8" fmla="*/ 0 h 7961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5920" h="7961778">
                  <a:moveTo>
                    <a:pt x="535920" y="1326993"/>
                  </a:moveTo>
                  <a:lnTo>
                    <a:pt x="535920" y="6634785"/>
                  </a:lnTo>
                  <a:cubicBezTo>
                    <a:pt x="535920" y="7367660"/>
                    <a:pt x="533228" y="7961778"/>
                    <a:pt x="529908" y="7961778"/>
                  </a:cubicBezTo>
                  <a:lnTo>
                    <a:pt x="0" y="7961778"/>
                  </a:lnTo>
                  <a:lnTo>
                    <a:pt x="0" y="79617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529908" y="0"/>
                  </a:lnTo>
                  <a:cubicBezTo>
                    <a:pt x="533228" y="0"/>
                    <a:pt x="535920" y="594118"/>
                    <a:pt x="535920" y="1326993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9" tIns="41400" rIns="41400" bIns="41402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kern="1200" dirty="0" smtClean="0">
                  <a:solidFill>
                    <a:schemeClr val="accent4">
                      <a:lumMod val="75000"/>
                    </a:schemeClr>
                  </a:solidFill>
                  <a:latin typeface="Franklin Gothic Book" panose="020B0503020102020204" pitchFamily="34" charset="0"/>
                </a:rPr>
                <a:t>Credit trading where the polluter is upstream</a:t>
              </a:r>
              <a:endParaRPr lang="en-US" sz="2400" kern="1200" dirty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25441" y="4549647"/>
            <a:ext cx="8497369" cy="818031"/>
            <a:chOff x="425441" y="4549647"/>
            <a:chExt cx="8497369" cy="818031"/>
          </a:xfrm>
        </p:grpSpPr>
        <p:sp>
          <p:nvSpPr>
            <p:cNvPr id="13" name="Freeform 12"/>
            <p:cNvSpPr/>
            <p:nvPr/>
          </p:nvSpPr>
          <p:spPr>
            <a:xfrm>
              <a:off x="425441" y="4549647"/>
              <a:ext cx="572621" cy="818031"/>
            </a:xfrm>
            <a:custGeom>
              <a:avLst/>
              <a:gdLst>
                <a:gd name="connsiteX0" fmla="*/ 0 w 818031"/>
                <a:gd name="connsiteY0" fmla="*/ 0 h 572621"/>
                <a:gd name="connsiteX1" fmla="*/ 531721 w 818031"/>
                <a:gd name="connsiteY1" fmla="*/ 0 h 572621"/>
                <a:gd name="connsiteX2" fmla="*/ 818031 w 818031"/>
                <a:gd name="connsiteY2" fmla="*/ 286311 h 572621"/>
                <a:gd name="connsiteX3" fmla="*/ 531721 w 818031"/>
                <a:gd name="connsiteY3" fmla="*/ 572621 h 572621"/>
                <a:gd name="connsiteX4" fmla="*/ 0 w 818031"/>
                <a:gd name="connsiteY4" fmla="*/ 572621 h 572621"/>
                <a:gd name="connsiteX5" fmla="*/ 286311 w 818031"/>
                <a:gd name="connsiteY5" fmla="*/ 286311 h 572621"/>
                <a:gd name="connsiteX6" fmla="*/ 0 w 818031"/>
                <a:gd name="connsiteY6" fmla="*/ 0 h 57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8031" h="572621">
                  <a:moveTo>
                    <a:pt x="818031" y="0"/>
                  </a:moveTo>
                  <a:lnTo>
                    <a:pt x="818031" y="372204"/>
                  </a:lnTo>
                  <a:lnTo>
                    <a:pt x="409015" y="572621"/>
                  </a:lnTo>
                  <a:lnTo>
                    <a:pt x="0" y="372204"/>
                  </a:lnTo>
                  <a:lnTo>
                    <a:pt x="0" y="0"/>
                  </a:lnTo>
                  <a:lnTo>
                    <a:pt x="409015" y="200417"/>
                  </a:lnTo>
                  <a:lnTo>
                    <a:pt x="818031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01" tIns="299011" rIns="12699" bIns="29901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1182221" y="4692802"/>
              <a:ext cx="7740589" cy="531720"/>
            </a:xfrm>
            <a:custGeom>
              <a:avLst/>
              <a:gdLst>
                <a:gd name="connsiteX0" fmla="*/ 88622 w 531720"/>
                <a:gd name="connsiteY0" fmla="*/ 0 h 7961778"/>
                <a:gd name="connsiteX1" fmla="*/ 443098 w 531720"/>
                <a:gd name="connsiteY1" fmla="*/ 0 h 7961778"/>
                <a:gd name="connsiteX2" fmla="*/ 531720 w 531720"/>
                <a:gd name="connsiteY2" fmla="*/ 88622 h 7961778"/>
                <a:gd name="connsiteX3" fmla="*/ 531720 w 531720"/>
                <a:gd name="connsiteY3" fmla="*/ 7961778 h 7961778"/>
                <a:gd name="connsiteX4" fmla="*/ 531720 w 531720"/>
                <a:gd name="connsiteY4" fmla="*/ 7961778 h 7961778"/>
                <a:gd name="connsiteX5" fmla="*/ 0 w 531720"/>
                <a:gd name="connsiteY5" fmla="*/ 7961778 h 7961778"/>
                <a:gd name="connsiteX6" fmla="*/ 0 w 531720"/>
                <a:gd name="connsiteY6" fmla="*/ 7961778 h 7961778"/>
                <a:gd name="connsiteX7" fmla="*/ 0 w 531720"/>
                <a:gd name="connsiteY7" fmla="*/ 88622 h 7961778"/>
                <a:gd name="connsiteX8" fmla="*/ 88622 w 531720"/>
                <a:gd name="connsiteY8" fmla="*/ 0 h 7961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1720" h="7961778">
                  <a:moveTo>
                    <a:pt x="531720" y="1326993"/>
                  </a:moveTo>
                  <a:lnTo>
                    <a:pt x="531720" y="6634785"/>
                  </a:lnTo>
                  <a:cubicBezTo>
                    <a:pt x="531720" y="7367669"/>
                    <a:pt x="529070" y="7961778"/>
                    <a:pt x="525801" y="7961778"/>
                  </a:cubicBezTo>
                  <a:lnTo>
                    <a:pt x="0" y="7961778"/>
                  </a:lnTo>
                  <a:lnTo>
                    <a:pt x="0" y="79617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525801" y="0"/>
                  </a:lnTo>
                  <a:cubicBezTo>
                    <a:pt x="529070" y="0"/>
                    <a:pt x="531720" y="594109"/>
                    <a:pt x="531720" y="1326993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41196" rIns="41196" bIns="41196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kern="1200" dirty="0" smtClean="0">
                  <a:solidFill>
                    <a:schemeClr val="accent4">
                      <a:lumMod val="75000"/>
                    </a:schemeClr>
                  </a:solidFill>
                  <a:latin typeface="Franklin Gothic Book" panose="020B0503020102020204" pitchFamily="34" charset="0"/>
                </a:rPr>
                <a:t>Creating incentives for both landowners &amp; localities</a:t>
              </a:r>
              <a:endParaRPr lang="en-US" sz="2400" kern="1200" dirty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25440" y="5348241"/>
            <a:ext cx="8509869" cy="818031"/>
            <a:chOff x="425440" y="5348241"/>
            <a:chExt cx="8509869" cy="818031"/>
          </a:xfrm>
        </p:grpSpPr>
        <p:sp>
          <p:nvSpPr>
            <p:cNvPr id="15" name="Freeform 14"/>
            <p:cNvSpPr/>
            <p:nvPr/>
          </p:nvSpPr>
          <p:spPr>
            <a:xfrm>
              <a:off x="425440" y="5348241"/>
              <a:ext cx="572621" cy="818031"/>
            </a:xfrm>
            <a:custGeom>
              <a:avLst/>
              <a:gdLst>
                <a:gd name="connsiteX0" fmla="*/ 0 w 818031"/>
                <a:gd name="connsiteY0" fmla="*/ 0 h 572621"/>
                <a:gd name="connsiteX1" fmla="*/ 531721 w 818031"/>
                <a:gd name="connsiteY1" fmla="*/ 0 h 572621"/>
                <a:gd name="connsiteX2" fmla="*/ 818031 w 818031"/>
                <a:gd name="connsiteY2" fmla="*/ 286311 h 572621"/>
                <a:gd name="connsiteX3" fmla="*/ 531721 w 818031"/>
                <a:gd name="connsiteY3" fmla="*/ 572621 h 572621"/>
                <a:gd name="connsiteX4" fmla="*/ 0 w 818031"/>
                <a:gd name="connsiteY4" fmla="*/ 572621 h 572621"/>
                <a:gd name="connsiteX5" fmla="*/ 286311 w 818031"/>
                <a:gd name="connsiteY5" fmla="*/ 286311 h 572621"/>
                <a:gd name="connsiteX6" fmla="*/ 0 w 818031"/>
                <a:gd name="connsiteY6" fmla="*/ 0 h 57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8031" h="572621">
                  <a:moveTo>
                    <a:pt x="818031" y="0"/>
                  </a:moveTo>
                  <a:lnTo>
                    <a:pt x="818031" y="372204"/>
                  </a:lnTo>
                  <a:lnTo>
                    <a:pt x="409015" y="572621"/>
                  </a:lnTo>
                  <a:lnTo>
                    <a:pt x="0" y="372204"/>
                  </a:lnTo>
                  <a:lnTo>
                    <a:pt x="0" y="0"/>
                  </a:lnTo>
                  <a:lnTo>
                    <a:pt x="409015" y="200417"/>
                  </a:lnTo>
                  <a:lnTo>
                    <a:pt x="818031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01" tIns="299011" rIns="12699" bIns="29901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1182220" y="5491396"/>
              <a:ext cx="7753089" cy="531721"/>
            </a:xfrm>
            <a:custGeom>
              <a:avLst/>
              <a:gdLst>
                <a:gd name="connsiteX0" fmla="*/ 88622 w 531720"/>
                <a:gd name="connsiteY0" fmla="*/ 0 h 7961778"/>
                <a:gd name="connsiteX1" fmla="*/ 443098 w 531720"/>
                <a:gd name="connsiteY1" fmla="*/ 0 h 7961778"/>
                <a:gd name="connsiteX2" fmla="*/ 531720 w 531720"/>
                <a:gd name="connsiteY2" fmla="*/ 88622 h 7961778"/>
                <a:gd name="connsiteX3" fmla="*/ 531720 w 531720"/>
                <a:gd name="connsiteY3" fmla="*/ 7961778 h 7961778"/>
                <a:gd name="connsiteX4" fmla="*/ 531720 w 531720"/>
                <a:gd name="connsiteY4" fmla="*/ 7961778 h 7961778"/>
                <a:gd name="connsiteX5" fmla="*/ 0 w 531720"/>
                <a:gd name="connsiteY5" fmla="*/ 7961778 h 7961778"/>
                <a:gd name="connsiteX6" fmla="*/ 0 w 531720"/>
                <a:gd name="connsiteY6" fmla="*/ 7961778 h 7961778"/>
                <a:gd name="connsiteX7" fmla="*/ 0 w 531720"/>
                <a:gd name="connsiteY7" fmla="*/ 88622 h 7961778"/>
                <a:gd name="connsiteX8" fmla="*/ 88622 w 531720"/>
                <a:gd name="connsiteY8" fmla="*/ 0 h 7961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1720" h="7961778">
                  <a:moveTo>
                    <a:pt x="531720" y="1326993"/>
                  </a:moveTo>
                  <a:lnTo>
                    <a:pt x="531720" y="6634785"/>
                  </a:lnTo>
                  <a:cubicBezTo>
                    <a:pt x="531720" y="7367669"/>
                    <a:pt x="529070" y="7961778"/>
                    <a:pt x="525801" y="7961778"/>
                  </a:cubicBezTo>
                  <a:lnTo>
                    <a:pt x="0" y="7961778"/>
                  </a:lnTo>
                  <a:lnTo>
                    <a:pt x="0" y="79617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525801" y="0"/>
                  </a:lnTo>
                  <a:cubicBezTo>
                    <a:pt x="529070" y="0"/>
                    <a:pt x="531720" y="594109"/>
                    <a:pt x="531720" y="1326993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41196" rIns="41196" bIns="41197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kern="1200" dirty="0" smtClean="0">
                  <a:solidFill>
                    <a:schemeClr val="accent4">
                      <a:lumMod val="75000"/>
                    </a:schemeClr>
                  </a:solidFill>
                  <a:latin typeface="Franklin Gothic Book" panose="020B0503020102020204" pitchFamily="34" charset="0"/>
                </a:rPr>
                <a:t>TMDL not a major concern for non-MS4 jurisdictions</a:t>
              </a:r>
              <a:endParaRPr lang="en-US" sz="2400" kern="1200" dirty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138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46369" y="304800"/>
            <a:ext cx="8153400" cy="914400"/>
          </a:xfrm>
          <a:prstGeom prst="rect">
            <a:avLst/>
          </a:prstGeom>
        </p:spPr>
        <p:txBody>
          <a:bodyPr vert="horz" rtlCol="0" anchor="t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</a:pPr>
            <a:r>
              <a:rPr lang="en-US" b="0" dirty="0" smtClean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Phase III Tasks</a:t>
            </a:r>
            <a:endParaRPr lang="en-US" b="0" dirty="0">
              <a:solidFill>
                <a:schemeClr val="accent4">
                  <a:lumMod val="75000"/>
                </a:schemeClr>
              </a:solidFill>
              <a:latin typeface="Franklin Gothic Book" panose="020B05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0198" y="1231349"/>
            <a:ext cx="790944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/>
            <a:r>
              <a:rPr lang="en-US" sz="2800" b="1" dirty="0" smtClean="0">
                <a:solidFill>
                  <a:srgbClr val="39639D">
                    <a:lumMod val="75000"/>
                  </a:srgbClr>
                </a:solidFill>
                <a:latin typeface="Franklin Gothic Book" panose="020B0503020102020204" pitchFamily="34" charset="0"/>
              </a:rPr>
              <a:t>TASK ONE</a:t>
            </a:r>
            <a:r>
              <a:rPr lang="en-US" sz="2800" b="1" dirty="0">
                <a:solidFill>
                  <a:srgbClr val="39639D">
                    <a:lumMod val="75000"/>
                  </a:srgbClr>
                </a:solidFill>
                <a:latin typeface="Franklin Gothic Book" panose="020B0503020102020204" pitchFamily="34" charset="0"/>
              </a:rPr>
              <a:t>:  </a:t>
            </a:r>
            <a:r>
              <a:rPr lang="en-US" sz="2400" dirty="0">
                <a:solidFill>
                  <a:srgbClr val="39639D">
                    <a:lumMod val="75000"/>
                  </a:srgbClr>
                </a:solidFill>
                <a:latin typeface="Franklin Gothic Book" panose="020B0503020102020204" pitchFamily="34" charset="0"/>
              </a:rPr>
              <a:t>Work with two </a:t>
            </a:r>
            <a:r>
              <a:rPr lang="en-US" sz="2400" dirty="0" smtClean="0">
                <a:solidFill>
                  <a:srgbClr val="39639D">
                    <a:lumMod val="75000"/>
                  </a:srgbClr>
                </a:solidFill>
                <a:latin typeface="Franklin Gothic Book" panose="020B0503020102020204" pitchFamily="34" charset="0"/>
              </a:rPr>
              <a:t>Virginia Counties(Orange </a:t>
            </a:r>
            <a:r>
              <a:rPr lang="en-US" sz="2400" dirty="0">
                <a:solidFill>
                  <a:srgbClr val="39639D">
                    <a:lumMod val="75000"/>
                  </a:srgbClr>
                </a:solidFill>
                <a:latin typeface="Franklin Gothic Book" panose="020B0503020102020204" pitchFamily="34" charset="0"/>
              </a:rPr>
              <a:t>and </a:t>
            </a:r>
            <a:r>
              <a:rPr lang="en-US" sz="2400" dirty="0" smtClean="0">
                <a:solidFill>
                  <a:srgbClr val="39639D">
                    <a:lumMod val="75000"/>
                  </a:srgbClr>
                </a:solidFill>
                <a:latin typeface="Franklin Gothic Book" panose="020B0503020102020204" pitchFamily="34" charset="0"/>
              </a:rPr>
              <a:t>Essex) </a:t>
            </a:r>
            <a:r>
              <a:rPr lang="en-US" sz="2400" dirty="0">
                <a:solidFill>
                  <a:srgbClr val="39639D">
                    <a:lumMod val="75000"/>
                  </a:srgbClr>
                </a:solidFill>
                <a:latin typeface="Franklin Gothic Book" panose="020B0503020102020204" pitchFamily="34" charset="0"/>
              </a:rPr>
              <a:t>to revise policies &amp; ordinances to incentivize retention of forest and agricultural lands</a:t>
            </a:r>
            <a:r>
              <a:rPr lang="en-US" sz="2400" b="1" dirty="0" smtClean="0">
                <a:solidFill>
                  <a:srgbClr val="39639D">
                    <a:lumMod val="75000"/>
                  </a:srgbClr>
                </a:solidFill>
                <a:latin typeface="Franklin Gothic Book" panose="020B0503020102020204" pitchFamily="34" charset="0"/>
              </a:rPr>
              <a:t>.</a:t>
            </a:r>
            <a:endParaRPr lang="en-US" sz="2400" dirty="0">
              <a:solidFill>
                <a:srgbClr val="39639D">
                  <a:lumMod val="75000"/>
                </a:srgb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0198" y="2887878"/>
            <a:ext cx="80772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/>
            <a:r>
              <a:rPr lang="en-US" sz="2800" b="1" dirty="0" smtClean="0">
                <a:solidFill>
                  <a:srgbClr val="39639D">
                    <a:lumMod val="75000"/>
                  </a:srgbClr>
                </a:solidFill>
                <a:latin typeface="Franklin Gothic Book" panose="020B0503020102020204" pitchFamily="34" charset="0"/>
              </a:rPr>
              <a:t>TASK TWO: </a:t>
            </a:r>
            <a:r>
              <a:rPr lang="en-US" sz="2400" dirty="0" smtClean="0">
                <a:solidFill>
                  <a:srgbClr val="39639D">
                    <a:lumMod val="75000"/>
                  </a:srgbClr>
                </a:solidFill>
                <a:latin typeface="Franklin Gothic Book" panose="020B0503020102020204" pitchFamily="34" charset="0"/>
              </a:rPr>
              <a:t>Create working </a:t>
            </a:r>
            <a:r>
              <a:rPr lang="en-US" sz="2400" dirty="0">
                <a:solidFill>
                  <a:srgbClr val="39639D">
                    <a:lumMod val="75000"/>
                  </a:srgbClr>
                </a:solidFill>
                <a:latin typeface="Franklin Gothic Book" panose="020B0503020102020204" pitchFamily="34" charset="0"/>
              </a:rPr>
              <a:t>financial model to incentivize private sector investment </a:t>
            </a:r>
            <a:r>
              <a:rPr lang="en-US" sz="2400" dirty="0" smtClean="0">
                <a:solidFill>
                  <a:srgbClr val="39639D">
                    <a:lumMod val="75000"/>
                  </a:srgbClr>
                </a:solidFill>
                <a:latin typeface="Franklin Gothic Book" panose="020B0503020102020204" pitchFamily="34" charset="0"/>
              </a:rPr>
              <a:t>($500M+) in </a:t>
            </a:r>
            <a:r>
              <a:rPr lang="en-US" sz="2400" dirty="0">
                <a:solidFill>
                  <a:srgbClr val="39639D">
                    <a:lumMod val="75000"/>
                  </a:srgbClr>
                </a:solidFill>
                <a:latin typeface="Franklin Gothic Book" panose="020B0503020102020204" pitchFamily="34" charset="0"/>
              </a:rPr>
              <a:t>conservation on a landscape scale and on a long-term sustainable </a:t>
            </a:r>
            <a:r>
              <a:rPr lang="en-US" sz="2400" dirty="0" smtClean="0">
                <a:solidFill>
                  <a:srgbClr val="39639D">
                    <a:lumMod val="75000"/>
                  </a:srgbClr>
                </a:solidFill>
                <a:latin typeface="Franklin Gothic Book" panose="020B0503020102020204" pitchFamily="34" charset="0"/>
              </a:rPr>
              <a:t>basis.</a:t>
            </a:r>
            <a:endParaRPr lang="en-US" sz="2400" dirty="0">
              <a:solidFill>
                <a:srgbClr val="39639D">
                  <a:lumMod val="75000"/>
                </a:srgb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0198" y="4483448"/>
            <a:ext cx="805732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/>
            <a:r>
              <a:rPr lang="en-US" sz="2800" b="1" dirty="0" smtClean="0">
                <a:solidFill>
                  <a:srgbClr val="39639D">
                    <a:lumMod val="75000"/>
                  </a:srgbClr>
                </a:solidFill>
                <a:latin typeface="Franklin Gothic Book" panose="020B0503020102020204" pitchFamily="34" charset="0"/>
              </a:rPr>
              <a:t>TASK THREE: </a:t>
            </a:r>
            <a:r>
              <a:rPr lang="en-US" sz="2400" dirty="0" smtClean="0">
                <a:solidFill>
                  <a:srgbClr val="39639D">
                    <a:lumMod val="75000"/>
                  </a:srgbClr>
                </a:solidFill>
                <a:latin typeface="Franklin Gothic Book" panose="020B0503020102020204" pitchFamily="34" charset="0"/>
              </a:rPr>
              <a:t>Coordinate with </a:t>
            </a:r>
            <a:r>
              <a:rPr lang="en-US" sz="2400" dirty="0">
                <a:solidFill>
                  <a:srgbClr val="39639D">
                    <a:lumMod val="75000"/>
                  </a:srgbClr>
                </a:solidFill>
                <a:latin typeface="Franklin Gothic Book" panose="020B0503020102020204" pitchFamily="34" charset="0"/>
              </a:rPr>
              <a:t>other </a:t>
            </a:r>
            <a:r>
              <a:rPr lang="en-US" sz="2400" dirty="0" smtClean="0">
                <a:solidFill>
                  <a:srgbClr val="39639D">
                    <a:lumMod val="75000"/>
                  </a:srgbClr>
                </a:solidFill>
                <a:latin typeface="Franklin Gothic Book" panose="020B0503020102020204" pitchFamily="34" charset="0"/>
              </a:rPr>
              <a:t>Chesapeake Bay Program </a:t>
            </a:r>
            <a:r>
              <a:rPr lang="en-US" sz="2400" dirty="0">
                <a:solidFill>
                  <a:srgbClr val="39639D">
                    <a:lumMod val="75000"/>
                  </a:srgbClr>
                </a:solidFill>
                <a:latin typeface="Franklin Gothic Book" panose="020B0503020102020204" pitchFamily="34" charset="0"/>
              </a:rPr>
              <a:t>workgroups </a:t>
            </a:r>
            <a:r>
              <a:rPr lang="en-US" sz="2400" dirty="0" smtClean="0">
                <a:solidFill>
                  <a:srgbClr val="39639D">
                    <a:lumMod val="75000"/>
                  </a:srgbClr>
                </a:solidFill>
                <a:latin typeface="Franklin Gothic Book" panose="020B0503020102020204" pitchFamily="34" charset="0"/>
              </a:rPr>
              <a:t>to </a:t>
            </a:r>
            <a:r>
              <a:rPr lang="en-US" sz="2400" dirty="0">
                <a:solidFill>
                  <a:srgbClr val="39639D">
                    <a:lumMod val="75000"/>
                  </a:srgbClr>
                </a:solidFill>
                <a:latin typeface="Franklin Gothic Book" panose="020B0503020102020204" pitchFamily="34" charset="0"/>
              </a:rPr>
              <a:t>integrate </a:t>
            </a:r>
            <a:r>
              <a:rPr lang="en-US" sz="2400" dirty="0" smtClean="0">
                <a:solidFill>
                  <a:srgbClr val="39639D">
                    <a:lumMod val="75000"/>
                  </a:srgbClr>
                </a:solidFill>
                <a:latin typeface="Franklin Gothic Book" panose="020B0503020102020204" pitchFamily="34" charset="0"/>
              </a:rPr>
              <a:t>findings with </a:t>
            </a:r>
            <a:r>
              <a:rPr lang="en-US" sz="2400" dirty="0">
                <a:solidFill>
                  <a:srgbClr val="39639D">
                    <a:lumMod val="75000"/>
                  </a:srgbClr>
                </a:solidFill>
                <a:latin typeface="Franklin Gothic Book" panose="020B0503020102020204" pitchFamily="34" charset="0"/>
              </a:rPr>
              <a:t>those of other initiatives </a:t>
            </a:r>
            <a:r>
              <a:rPr lang="en-US" sz="2400" dirty="0" smtClean="0">
                <a:solidFill>
                  <a:srgbClr val="39639D">
                    <a:lumMod val="75000"/>
                  </a:srgbClr>
                </a:solidFill>
                <a:latin typeface="Franklin Gothic Book" panose="020B0503020102020204" pitchFamily="34" charset="0"/>
              </a:rPr>
              <a:t>to institutionalize results across all Bay jurisdictions.</a:t>
            </a:r>
            <a:endParaRPr lang="en-US" sz="2400" dirty="0">
              <a:solidFill>
                <a:srgbClr val="39639D">
                  <a:lumMod val="75000"/>
                </a:srgbClr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18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304800"/>
            <a:ext cx="8915399" cy="914400"/>
          </a:xfrm>
          <a:prstGeom prst="rect">
            <a:avLst/>
          </a:prstGeom>
        </p:spPr>
        <p:txBody>
          <a:bodyPr vert="horz" rtlCol="0" anchor="t">
            <a:normAutofit fontScale="850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</a:pPr>
            <a:r>
              <a:rPr lang="en-US" b="0" dirty="0" smtClean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Phase III Project Status Overview: Task One</a:t>
            </a:r>
            <a:endParaRPr lang="en-US" b="0" dirty="0">
              <a:solidFill>
                <a:schemeClr val="accent4">
                  <a:lumMod val="75000"/>
                </a:schemeClr>
              </a:solidFill>
              <a:latin typeface="Franklin Gothic Book" panose="020B05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5639" y="982176"/>
            <a:ext cx="80970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/>
            <a:r>
              <a:rPr lang="en-US" sz="2800" u="sng" dirty="0" smtClean="0">
                <a:solidFill>
                  <a:srgbClr val="39639D">
                    <a:lumMod val="75000"/>
                  </a:srgbClr>
                </a:solidFill>
                <a:latin typeface="Franklin Gothic Book" panose="020B0503020102020204" pitchFamily="34" charset="0"/>
              </a:rPr>
              <a:t>Pilot Communities Identified: Orange and Essex</a:t>
            </a:r>
          </a:p>
          <a:p>
            <a:pPr marL="800100" lvl="1" indent="-342900" fontAlgn="auto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39639D">
                    <a:lumMod val="75000"/>
                  </a:srgbClr>
                </a:solidFill>
                <a:latin typeface="Franklin Gothic Book" panose="020B0503020102020204" pitchFamily="34" charset="0"/>
              </a:rPr>
              <a:t>Endorsement by elected and appointed leadership secured</a:t>
            </a:r>
          </a:p>
          <a:p>
            <a:pPr lvl="1" fontAlgn="auto"/>
            <a:r>
              <a:rPr lang="en-US" sz="2400" dirty="0" smtClean="0">
                <a:solidFill>
                  <a:srgbClr val="39639D">
                    <a:lumMod val="75000"/>
                  </a:srgbClr>
                </a:solidFill>
                <a:latin typeface="Franklin Gothic Book" panose="020B0503020102020204" pitchFamily="34" charset="0"/>
              </a:rPr>
              <a:t> </a:t>
            </a:r>
            <a:endParaRPr lang="en-US" sz="2400" dirty="0">
              <a:solidFill>
                <a:srgbClr val="39639D">
                  <a:lumMod val="75000"/>
                </a:srgb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5639" y="2136606"/>
            <a:ext cx="80573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fontAlgn="auto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39639D">
                    <a:lumMod val="75000"/>
                  </a:srgbClr>
                </a:solidFill>
                <a:latin typeface="Franklin Gothic Book" panose="020B0503020102020204" pitchFamily="34" charset="0"/>
              </a:rPr>
              <a:t>Objective: build inventory of regulatory/voluntary land stewardship programs available to landowners </a:t>
            </a:r>
          </a:p>
          <a:p>
            <a:pPr marL="800100" lvl="1" indent="-342900" fontAlgn="auto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39639D">
                    <a:lumMod val="75000"/>
                  </a:srgbClr>
                </a:solidFill>
                <a:latin typeface="Franklin Gothic Book" panose="020B0503020102020204" pitchFamily="34" charset="0"/>
              </a:rPr>
              <a:t>Programs </a:t>
            </a:r>
            <a:r>
              <a:rPr lang="en-US" sz="2400" dirty="0">
                <a:solidFill>
                  <a:srgbClr val="39639D">
                    <a:lumMod val="75000"/>
                  </a:srgbClr>
                </a:solidFill>
                <a:latin typeface="Franklin Gothic Book" panose="020B0503020102020204" pitchFamily="34" charset="0"/>
              </a:rPr>
              <a:t>include </a:t>
            </a:r>
            <a:r>
              <a:rPr lang="en-US" sz="2400" dirty="0" smtClean="0">
                <a:solidFill>
                  <a:srgbClr val="39639D">
                    <a:lumMod val="75000"/>
                  </a:srgbClr>
                </a:solidFill>
                <a:latin typeface="Franklin Gothic Book" panose="020B0503020102020204" pitchFamily="34" charset="0"/>
              </a:rPr>
              <a:t>opportunity </a:t>
            </a:r>
            <a:r>
              <a:rPr lang="en-US" sz="2400" dirty="0">
                <a:solidFill>
                  <a:srgbClr val="39639D">
                    <a:lumMod val="75000"/>
                  </a:srgbClr>
                </a:solidFill>
                <a:latin typeface="Franklin Gothic Book" panose="020B0503020102020204" pitchFamily="34" charset="0"/>
              </a:rPr>
              <a:t>for revenue enhancement to landowners for </a:t>
            </a:r>
            <a:r>
              <a:rPr lang="en-US" sz="2400" dirty="0" smtClean="0">
                <a:solidFill>
                  <a:srgbClr val="39639D">
                    <a:lumMod val="75000"/>
                  </a:srgbClr>
                </a:solidFill>
                <a:latin typeface="Franklin Gothic Book" panose="020B0503020102020204" pitchFamily="34" charset="0"/>
              </a:rPr>
              <a:t>BMPs </a:t>
            </a:r>
            <a:r>
              <a:rPr lang="en-US" sz="2400" dirty="0">
                <a:solidFill>
                  <a:srgbClr val="39639D">
                    <a:lumMod val="75000"/>
                  </a:srgbClr>
                </a:solidFill>
                <a:latin typeface="Franklin Gothic Book" panose="020B0503020102020204" pitchFamily="34" charset="0"/>
              </a:rPr>
              <a:t>for project specific conservation activities, and resulting from tax optimization. 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" y="4343400"/>
            <a:ext cx="8092439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9639D">
                    <a:lumMod val="75000"/>
                  </a:srgbClr>
                </a:solidFill>
                <a:latin typeface="Franklin Gothic Book" panose="020B0503020102020204" pitchFamily="34" charset="0"/>
              </a:rPr>
              <a:t>Meetings with County leaders and property owners </a:t>
            </a:r>
            <a:r>
              <a:rPr lang="en-US" sz="2400" dirty="0" smtClean="0">
                <a:solidFill>
                  <a:srgbClr val="39639D">
                    <a:lumMod val="75000"/>
                  </a:srgbClr>
                </a:solidFill>
                <a:latin typeface="Franklin Gothic Book" panose="020B0503020102020204" pitchFamily="34" charset="0"/>
              </a:rPr>
              <a:t>ongoing </a:t>
            </a:r>
            <a:r>
              <a:rPr lang="en-US" sz="2400" dirty="0">
                <a:solidFill>
                  <a:srgbClr val="39639D">
                    <a:lumMod val="75000"/>
                  </a:srgbClr>
                </a:solidFill>
                <a:latin typeface="Franklin Gothic Book" panose="020B0503020102020204" pitchFamily="34" charset="0"/>
              </a:rPr>
              <a:t>in Orange, </a:t>
            </a:r>
            <a:r>
              <a:rPr lang="en-US" sz="2400" dirty="0" smtClean="0">
                <a:solidFill>
                  <a:srgbClr val="39639D">
                    <a:lumMod val="75000"/>
                  </a:srgbClr>
                </a:solidFill>
                <a:latin typeface="Franklin Gothic Book" panose="020B0503020102020204" pitchFamily="34" charset="0"/>
              </a:rPr>
              <a:t>beginning </a:t>
            </a:r>
            <a:r>
              <a:rPr lang="en-US" sz="2400" dirty="0">
                <a:solidFill>
                  <a:srgbClr val="39639D">
                    <a:lumMod val="75000"/>
                  </a:srgbClr>
                </a:solidFill>
                <a:latin typeface="Franklin Gothic Book" panose="020B0503020102020204" pitchFamily="34" charset="0"/>
              </a:rPr>
              <a:t>in </a:t>
            </a:r>
            <a:r>
              <a:rPr lang="en-US" sz="2400" dirty="0" smtClean="0">
                <a:solidFill>
                  <a:srgbClr val="39639D">
                    <a:lumMod val="75000"/>
                  </a:srgbClr>
                </a:solidFill>
                <a:latin typeface="Franklin Gothic Book" panose="020B0503020102020204" pitchFamily="34" charset="0"/>
              </a:rPr>
              <a:t>Essex</a:t>
            </a:r>
          </a:p>
          <a:p>
            <a:pPr marL="342900" lvl="0" indent="-342900" fontAlgn="auto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39639D">
                    <a:lumMod val="75000"/>
                  </a:srgbClr>
                </a:solidFill>
                <a:latin typeface="Franklin Gothic Book" panose="020B0503020102020204" pitchFamily="34" charset="0"/>
              </a:rPr>
              <a:t>Background policy</a:t>
            </a:r>
            <a:r>
              <a:rPr lang="en-US" sz="2400" dirty="0">
                <a:solidFill>
                  <a:srgbClr val="39639D">
                    <a:lumMod val="75000"/>
                  </a:srgbClr>
                </a:solidFill>
                <a:latin typeface="Franklin Gothic Book" panose="020B0503020102020204" pitchFamily="34" charset="0"/>
              </a:rPr>
              <a:t>, </a:t>
            </a:r>
            <a:r>
              <a:rPr lang="en-US" sz="2400" dirty="0" smtClean="0">
                <a:solidFill>
                  <a:srgbClr val="39639D">
                    <a:lumMod val="75000"/>
                  </a:srgbClr>
                </a:solidFill>
                <a:latin typeface="Franklin Gothic Book" panose="020B0503020102020204" pitchFamily="34" charset="0"/>
              </a:rPr>
              <a:t>regulatory </a:t>
            </a:r>
            <a:r>
              <a:rPr lang="en-US" sz="2400" dirty="0">
                <a:solidFill>
                  <a:srgbClr val="39639D">
                    <a:lumMod val="75000"/>
                  </a:srgbClr>
                </a:solidFill>
                <a:latin typeface="Franklin Gothic Book" panose="020B0503020102020204" pitchFamily="34" charset="0"/>
              </a:rPr>
              <a:t>and </a:t>
            </a:r>
            <a:r>
              <a:rPr lang="en-US" sz="2400" dirty="0" smtClean="0">
                <a:solidFill>
                  <a:srgbClr val="39639D">
                    <a:lumMod val="75000"/>
                  </a:srgbClr>
                </a:solidFill>
                <a:latin typeface="Franklin Gothic Book" panose="020B0503020102020204" pitchFamily="34" charset="0"/>
              </a:rPr>
              <a:t>financial analyses completed for Orange County, Recommendations to be submitted </a:t>
            </a:r>
            <a:r>
              <a:rPr lang="en-US" sz="2400" dirty="0">
                <a:solidFill>
                  <a:srgbClr val="39639D">
                    <a:lumMod val="75000"/>
                  </a:srgbClr>
                </a:solidFill>
                <a:latin typeface="Franklin Gothic Book" panose="020B0503020102020204" pitchFamily="34" charset="0"/>
              </a:rPr>
              <a:t>to </a:t>
            </a:r>
            <a:r>
              <a:rPr lang="en-US" sz="2400" dirty="0" smtClean="0">
                <a:solidFill>
                  <a:srgbClr val="39639D">
                    <a:lumMod val="75000"/>
                  </a:srgbClr>
                </a:solidFill>
                <a:latin typeface="Franklin Gothic Book" panose="020B0503020102020204" pitchFamily="34" charset="0"/>
              </a:rPr>
              <a:t>full BOS in Aug/Sept. Now </a:t>
            </a:r>
            <a:r>
              <a:rPr lang="en-US" sz="2400" dirty="0">
                <a:solidFill>
                  <a:srgbClr val="39639D">
                    <a:lumMod val="75000"/>
                  </a:srgbClr>
                </a:solidFill>
                <a:latin typeface="Franklin Gothic Book" panose="020B0503020102020204" pitchFamily="34" charset="0"/>
              </a:rPr>
              <a:t>starting in Essex </a:t>
            </a:r>
            <a:r>
              <a:rPr lang="en-US" sz="2400" dirty="0" smtClean="0">
                <a:solidFill>
                  <a:srgbClr val="39639D">
                    <a:lumMod val="75000"/>
                  </a:srgbClr>
                </a:solidFill>
                <a:latin typeface="Franklin Gothic Book" panose="020B0503020102020204" pitchFamily="34" charset="0"/>
              </a:rPr>
              <a:t>.</a:t>
            </a:r>
            <a:endParaRPr lang="en-US" sz="2000" dirty="0">
              <a:solidFill>
                <a:schemeClr val="accent4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marL="742950" lvl="1" indent="-285750" fontAlgn="auto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342900" indent="-342900" fontAlgn="auto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accent4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94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9679" y="1447800"/>
            <a:ext cx="8229600" cy="5029200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en-US" u="sng" dirty="0" smtClean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Initial Project Execution Strategy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. </a:t>
            </a:r>
            <a:endParaRPr lang="en-US" dirty="0" smtClean="0">
              <a:solidFill>
                <a:schemeClr val="accent4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Move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forward quickly with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task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one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workshops -involve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broad citizen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participation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Build support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for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policy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changes to incentivize land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conservation  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Follow up with task two in-depth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financial discussions with individual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landowners </a:t>
            </a:r>
          </a:p>
          <a:p>
            <a:endParaRPr lang="en-US" dirty="0">
              <a:solidFill>
                <a:schemeClr val="accent4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marL="109728" indent="0">
              <a:buNone/>
            </a:pPr>
            <a:r>
              <a:rPr lang="en-US" u="sng" dirty="0" smtClean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What Local Elected Leadership Advised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Reverse our order 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Start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first by visiting with landowners about the task two objectives, e.g. demonstrating how landowners could add to their income stream by taking conservation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actions 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This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was wise counsel and has resulted in the project receiving strong support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8449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Lessons Learned from Local Engagement in Orange County</a:t>
            </a:r>
            <a:endParaRPr lang="en-US" b="0" dirty="0">
              <a:solidFill>
                <a:schemeClr val="accent4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91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6885</TotalTime>
  <Words>1202</Words>
  <Application>Microsoft Office PowerPoint</Application>
  <PresentationFormat>On-screen Show (4:3)</PresentationFormat>
  <Paragraphs>155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Microsoft YaHei</vt:lpstr>
      <vt:lpstr>Arial</vt:lpstr>
      <vt:lpstr>Berlin Sans FB</vt:lpstr>
      <vt:lpstr>Berlin Sans FB Demi</vt:lpstr>
      <vt:lpstr>Calibri</vt:lpstr>
      <vt:lpstr>Franklin Gothic Book</vt:lpstr>
      <vt:lpstr>Lucida Sans</vt:lpstr>
      <vt:lpstr>Lucida Sans Unicode</vt:lpstr>
      <vt:lpstr>Perpetua</vt:lpstr>
      <vt:lpstr>Tahoma</vt:lpstr>
      <vt:lpstr>Verdana</vt:lpstr>
      <vt:lpstr>Wingdings</vt:lpstr>
      <vt:lpstr>Wingdings 2</vt:lpstr>
      <vt:lpstr>Wingdings 3</vt:lpstr>
      <vt:lpstr>Concourse</vt:lpstr>
      <vt:lpstr>PowerPoint Presentation</vt:lpstr>
      <vt:lpstr>Project Objectives</vt:lpstr>
      <vt:lpstr>Phase II Project Study Areas:  </vt:lpstr>
      <vt:lpstr>Results To Date:</vt:lpstr>
      <vt:lpstr>PowerPoint Presentation</vt:lpstr>
      <vt:lpstr>Challenges Identified by Localities</vt:lpstr>
      <vt:lpstr>PowerPoint Presentation</vt:lpstr>
      <vt:lpstr>PowerPoint Presentation</vt:lpstr>
      <vt:lpstr>Lessons Learned from Local Engagement in Orange County</vt:lpstr>
      <vt:lpstr>Lessons Learned from Local Engagement in Orange County con’t.</vt:lpstr>
      <vt:lpstr>Most Commonly Identified Benefits of Forest Conservation and Reforestation*</vt:lpstr>
      <vt:lpstr>Most Commonly Identified Challenges to Forest Conservation and Reforestation*</vt:lpstr>
      <vt:lpstr>Most Commonly Identified Strategies to Address Challenges*</vt:lpstr>
      <vt:lpstr>PowerPoint Presentation</vt:lpstr>
      <vt:lpstr>PowerPoint Presentation</vt:lpstr>
      <vt:lpstr>PowerPoint Presentation</vt:lpstr>
      <vt:lpstr>PowerPoint Presentation</vt:lpstr>
      <vt:lpstr>For further information:</vt:lpstr>
    </vt:vector>
  </TitlesOfParts>
  <Company>Virginia IT Infrastructure Partnership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Demonstrating the Value of Retaining Forestland in the Chesapeake Bay Watershed</dc:title>
  <dc:creator>gregory.evans</dc:creator>
  <cp:lastModifiedBy>Evans, Greg (GOV)</cp:lastModifiedBy>
  <cp:revision>484</cp:revision>
  <cp:lastPrinted>2016-04-25T17:52:37Z</cp:lastPrinted>
  <dcterms:created xsi:type="dcterms:W3CDTF">2014-12-11T19:19:40Z</dcterms:created>
  <dcterms:modified xsi:type="dcterms:W3CDTF">2019-06-02T21:25:38Z</dcterms:modified>
</cp:coreProperties>
</file>