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90" r:id="rId1"/>
  </p:sldMasterIdLst>
  <p:notesMasterIdLst>
    <p:notesMasterId r:id="rId43"/>
  </p:notesMasterIdLst>
  <p:sldIdLst>
    <p:sldId id="256" r:id="rId2"/>
    <p:sldId id="257" r:id="rId3"/>
    <p:sldId id="259" r:id="rId4"/>
    <p:sldId id="357" r:id="rId5"/>
    <p:sldId id="261" r:id="rId6"/>
    <p:sldId id="359" r:id="rId7"/>
    <p:sldId id="355" r:id="rId8"/>
    <p:sldId id="375" r:id="rId9"/>
    <p:sldId id="374" r:id="rId10"/>
    <p:sldId id="373" r:id="rId11"/>
    <p:sldId id="288" r:id="rId12"/>
    <p:sldId id="268" r:id="rId13"/>
    <p:sldId id="275" r:id="rId14"/>
    <p:sldId id="310" r:id="rId15"/>
    <p:sldId id="273" r:id="rId16"/>
    <p:sldId id="332" r:id="rId17"/>
    <p:sldId id="327" r:id="rId18"/>
    <p:sldId id="317" r:id="rId19"/>
    <p:sldId id="328" r:id="rId20"/>
    <p:sldId id="318" r:id="rId21"/>
    <p:sldId id="360" r:id="rId22"/>
    <p:sldId id="356" r:id="rId23"/>
    <p:sldId id="361" r:id="rId24"/>
    <p:sldId id="408" r:id="rId25"/>
    <p:sldId id="330" r:id="rId26"/>
    <p:sldId id="409" r:id="rId27"/>
    <p:sldId id="410" r:id="rId28"/>
    <p:sldId id="411" r:id="rId29"/>
    <p:sldId id="412" r:id="rId30"/>
    <p:sldId id="413" r:id="rId31"/>
    <p:sldId id="414" r:id="rId32"/>
    <p:sldId id="376" r:id="rId33"/>
    <p:sldId id="378" r:id="rId34"/>
    <p:sldId id="371" r:id="rId35"/>
    <p:sldId id="405" r:id="rId36"/>
    <p:sldId id="406" r:id="rId37"/>
    <p:sldId id="415" r:id="rId38"/>
    <p:sldId id="416" r:id="rId39"/>
    <p:sldId id="314" r:id="rId40"/>
    <p:sldId id="296" r:id="rId41"/>
    <p:sldId id="309" r:id="rId42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25DEC7B6-7598-2A45-A770-CDEB455748D3}">
          <p14:sldIdLst>
            <p14:sldId id="256"/>
            <p14:sldId id="257"/>
            <p14:sldId id="259"/>
            <p14:sldId id="357"/>
            <p14:sldId id="261"/>
            <p14:sldId id="359"/>
            <p14:sldId id="355"/>
            <p14:sldId id="375"/>
            <p14:sldId id="374"/>
            <p14:sldId id="373"/>
            <p14:sldId id="288"/>
            <p14:sldId id="268"/>
            <p14:sldId id="275"/>
            <p14:sldId id="310"/>
            <p14:sldId id="273"/>
            <p14:sldId id="332"/>
            <p14:sldId id="327"/>
            <p14:sldId id="317"/>
            <p14:sldId id="328"/>
            <p14:sldId id="318"/>
            <p14:sldId id="360"/>
            <p14:sldId id="356"/>
            <p14:sldId id="361"/>
            <p14:sldId id="408"/>
            <p14:sldId id="330"/>
            <p14:sldId id="409"/>
            <p14:sldId id="410"/>
            <p14:sldId id="411"/>
            <p14:sldId id="412"/>
            <p14:sldId id="413"/>
            <p14:sldId id="414"/>
            <p14:sldId id="376"/>
            <p14:sldId id="378"/>
            <p14:sldId id="371"/>
            <p14:sldId id="405"/>
            <p14:sldId id="406"/>
            <p14:sldId id="415"/>
            <p14:sldId id="416"/>
            <p14:sldId id="314"/>
            <p14:sldId id="296"/>
            <p14:sldId id="309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7FF42"/>
    <a:srgbClr val="FFA500"/>
    <a:srgbClr val="B0CBA2"/>
    <a:srgbClr val="B9D5AA"/>
    <a:srgbClr val="C6E1B5"/>
    <a:srgbClr val="A1E2B3"/>
    <a:srgbClr val="E4C7E2"/>
    <a:srgbClr val="8D9799"/>
    <a:srgbClr val="E4E4E4"/>
    <a:srgbClr val="E8827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2164"/>
    <p:restoredTop sz="70414"/>
  </p:normalViewPr>
  <p:slideViewPr>
    <p:cSldViewPr snapToGrid="0">
      <p:cViewPr varScale="1">
        <p:scale>
          <a:sx n="107" d="100"/>
          <a:sy n="107" d="100"/>
        </p:scale>
        <p:origin x="1356" y="9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endParaRPr lang="en-US" sz="1100" b="0" i="0" u="none" strike="noStrike" cap="none" dirty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910323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952320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g1206400c16d_0_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7" name="Google Shape;137;g1206400c16d_0_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endParaRPr lang="en-US" sz="1100" b="0" i="0" u="none" strike="noStrike" cap="none" dirty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10030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01195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g120832bc193_0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2" name="Google Shape;182;g120832bc193_0_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" dirty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293883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156027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g1206400c16d_0_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7" name="Google Shape;137;g1206400c16d_0_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Now for the results </a:t>
            </a:r>
          </a:p>
        </p:txBody>
      </p:sp>
    </p:spTree>
    <p:extLst>
      <p:ext uri="{BB962C8B-B14F-4D97-AF65-F5344CB8AC3E}">
        <p14:creationId xmlns:p14="http://schemas.microsoft.com/office/powerpoint/2010/main" val="281895122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59445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11e577559a3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11e577559a3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g120832bc193_0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2" name="Google Shape;182;g120832bc193_0_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" dirty="0"/>
          </a:p>
        </p:txBody>
      </p:sp>
    </p:spTree>
    <p:extLst>
      <p:ext uri="{BB962C8B-B14F-4D97-AF65-F5344CB8AC3E}">
        <p14:creationId xmlns:p14="http://schemas.microsoft.com/office/powerpoint/2010/main" val="233375561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g120832bc193_0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2" name="Google Shape;182;g120832bc193_0_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" dirty="0"/>
          </a:p>
        </p:txBody>
      </p:sp>
    </p:spTree>
    <p:extLst>
      <p:ext uri="{BB962C8B-B14F-4D97-AF65-F5344CB8AC3E}">
        <p14:creationId xmlns:p14="http://schemas.microsoft.com/office/powerpoint/2010/main" val="305619401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223091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g120832bc193_0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2" name="Google Shape;182;g120832bc193_0_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879126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g120832bc193_0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2" name="Google Shape;182;g120832bc193_0_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" dirty="0"/>
          </a:p>
        </p:txBody>
      </p:sp>
    </p:spTree>
    <p:extLst>
      <p:ext uri="{BB962C8B-B14F-4D97-AF65-F5344CB8AC3E}">
        <p14:creationId xmlns:p14="http://schemas.microsoft.com/office/powerpoint/2010/main" val="201620657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g1206400c16d_0_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7" name="Google Shape;137;g1206400c16d_0_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endParaRPr lang="en-US" sz="1100" b="0" i="0" u="none" strike="noStrike" cap="none" dirty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323579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960434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8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036079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252294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3312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g11e577559a3_0_1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" name="Google Shape;73;g11e577559a3_0_1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endParaRPr lang="en-US" dirty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Gradient purple </a:t>
            </a:r>
          </a:p>
          <a:p>
            <a:r>
              <a:rPr lang="en-US" dirty="0"/>
              <a:t>Range green </a:t>
            </a:r>
          </a:p>
        </p:txBody>
      </p:sp>
    </p:spTree>
    <p:extLst>
      <p:ext uri="{BB962C8B-B14F-4D97-AF65-F5344CB8AC3E}">
        <p14:creationId xmlns:p14="http://schemas.microsoft.com/office/powerpoint/2010/main" val="419606225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g120832bc193_0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2" name="Google Shape;182;g120832bc193_0_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96462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727210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6226066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198494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0714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603153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6481768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9320099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57447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g11e577559a3_0_1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" name="Google Shape;81;g11e577559a3_0_1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71450" lvl="0" indent="-171450" algn="l" rtl="0">
              <a:spcBef>
                <a:spcPts val="1200"/>
              </a:spcBef>
              <a:spcAft>
                <a:spcPts val="0"/>
              </a:spcAft>
              <a:buFontTx/>
              <a:buChar char="-"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708752382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24904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11e577559a3_0_1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Google Shape;89;g11e577559a3_0_1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 dirty="0">
              <a:solidFill>
                <a:schemeClr val="dk1"/>
              </a:solidFill>
              <a:highlight>
                <a:srgbClr val="AFCBBD"/>
              </a:highlight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g11e577559a3_0_1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" name="Google Shape;98;g11e577559a3_0_1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endParaRPr sz="1300" dirty="0"/>
          </a:p>
        </p:txBody>
      </p:sp>
    </p:spTree>
    <p:extLst>
      <p:ext uri="{BB962C8B-B14F-4D97-AF65-F5344CB8AC3E}">
        <p14:creationId xmlns:p14="http://schemas.microsoft.com/office/powerpoint/2010/main" val="373470890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had three main objectives going into this</a:t>
            </a:r>
          </a:p>
        </p:txBody>
      </p:sp>
    </p:spTree>
    <p:extLst>
      <p:ext uri="{BB962C8B-B14F-4D97-AF65-F5344CB8AC3E}">
        <p14:creationId xmlns:p14="http://schemas.microsoft.com/office/powerpoint/2010/main" val="21786052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077355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88115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571500"/>
            <a:ext cx="6856214" cy="40005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6952697" y="571500"/>
            <a:ext cx="2193989" cy="4000501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02386" y="973836"/>
            <a:ext cx="5486400" cy="2441448"/>
          </a:xfrm>
        </p:spPr>
        <p:txBody>
          <a:bodyPr anchor="b">
            <a:normAutofit/>
          </a:bodyPr>
          <a:lstStyle>
            <a:lvl1pPr algn="l">
              <a:defRPr sz="4425" spc="-75" baseline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25011" y="3502685"/>
            <a:ext cx="5486400" cy="685800"/>
          </a:xfrm>
        </p:spPr>
        <p:txBody>
          <a:bodyPr anchor="t">
            <a:normAutofit/>
          </a:bodyPr>
          <a:lstStyle>
            <a:lvl1pPr marL="0" indent="0" algn="l">
              <a:buNone/>
              <a:defRPr sz="1650" cap="none" spc="0" baseline="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  <a:lvl2pPr marL="342900" indent="0" algn="ctr">
              <a:buNone/>
              <a:defRPr sz="1650"/>
            </a:lvl2pPr>
            <a:lvl3pPr marL="685800" indent="0" algn="ctr">
              <a:buNone/>
              <a:defRPr sz="1650"/>
            </a:lvl3pPr>
            <a:lvl4pPr marL="1028700" indent="0" algn="ctr">
              <a:buNone/>
              <a:defRPr sz="1500"/>
            </a:lvl4pPr>
            <a:lvl5pPr marL="1371600" indent="0" algn="ctr">
              <a:buNone/>
              <a:defRPr sz="1500"/>
            </a:lvl5pPr>
            <a:lvl6pPr marL="1714500" indent="0" algn="ctr">
              <a:buNone/>
              <a:defRPr sz="1500"/>
            </a:lvl6pPr>
            <a:lvl7pPr marL="2057400" indent="0" algn="ctr">
              <a:buNone/>
              <a:defRPr sz="1500"/>
            </a:lvl7pPr>
            <a:lvl8pPr marL="2400300" indent="0" algn="ctr">
              <a:buNone/>
              <a:defRPr sz="1500"/>
            </a:lvl8pPr>
            <a:lvl9pPr marL="2743200" indent="0" algn="ctr">
              <a:buNone/>
              <a:defRPr sz="15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9/14/2023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320160478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9/14/2023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338336676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85750" y="742950"/>
            <a:ext cx="2114550" cy="371475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900934" y="651510"/>
            <a:ext cx="5486400" cy="3840480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9/14/2023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234192768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5111352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674836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9/14/2023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575926936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00934" y="973836"/>
            <a:ext cx="5486400" cy="2441448"/>
          </a:xfrm>
        </p:spPr>
        <p:txBody>
          <a:bodyPr anchor="b">
            <a:normAutofit/>
          </a:bodyPr>
          <a:lstStyle>
            <a:lvl1pPr>
              <a:defRPr sz="4425" b="0" spc="-75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14650" y="3504438"/>
            <a:ext cx="5486400" cy="685800"/>
          </a:xfrm>
        </p:spPr>
        <p:txBody>
          <a:bodyPr anchor="t">
            <a:normAutofit/>
          </a:bodyPr>
          <a:lstStyle>
            <a:lvl1pPr marL="0" indent="0">
              <a:buNone/>
              <a:defRPr sz="1650" cap="none" spc="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9/14/2023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644337804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900934" y="651510"/>
            <a:ext cx="2606040" cy="3840480"/>
          </a:xfrm>
        </p:spPr>
        <p:txBody>
          <a:bodyPr/>
          <a:lstStyle>
            <a:lvl1pPr>
              <a:defRPr sz="1500"/>
            </a:lvl1pPr>
            <a:lvl2pPr>
              <a:defRPr sz="1350"/>
            </a:lvl2pPr>
            <a:lvl3pPr>
              <a:defRPr sz="1200"/>
            </a:lvl3pPr>
            <a:lvl4pPr>
              <a:defRPr sz="1050"/>
            </a:lvl4pPr>
            <a:lvl5pPr>
              <a:defRPr sz="1050"/>
            </a:lvl5pPr>
            <a:lvl6pPr>
              <a:defRPr sz="1050"/>
            </a:lvl6pPr>
            <a:lvl7pPr>
              <a:defRPr sz="1050"/>
            </a:lvl7pPr>
            <a:lvl8pPr>
              <a:defRPr sz="1050"/>
            </a:lvl8pPr>
            <a:lvl9pPr>
              <a:defRPr sz="10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63590" y="651510"/>
            <a:ext cx="2606040" cy="3840480"/>
          </a:xfrm>
        </p:spPr>
        <p:txBody>
          <a:bodyPr/>
          <a:lstStyle>
            <a:lvl1pPr>
              <a:defRPr sz="1500"/>
            </a:lvl1pPr>
            <a:lvl2pPr>
              <a:defRPr sz="1350"/>
            </a:lvl2pPr>
            <a:lvl3pPr>
              <a:defRPr sz="1200"/>
            </a:lvl3pPr>
            <a:lvl4pPr>
              <a:defRPr sz="1050"/>
            </a:lvl4pPr>
            <a:lvl5pPr>
              <a:defRPr sz="1050"/>
            </a:lvl5pPr>
            <a:lvl6pPr>
              <a:defRPr sz="1050"/>
            </a:lvl6pPr>
            <a:lvl7pPr>
              <a:defRPr sz="1050"/>
            </a:lvl7pPr>
            <a:lvl8pPr>
              <a:defRPr sz="1050"/>
            </a:lvl8pPr>
            <a:lvl9pPr>
              <a:defRPr sz="10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9/14/2023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643956649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00934" y="767690"/>
            <a:ext cx="2606040" cy="60579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15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00934" y="1448202"/>
            <a:ext cx="2606040" cy="3017520"/>
          </a:xfrm>
        </p:spPr>
        <p:txBody>
          <a:bodyPr/>
          <a:lstStyle>
            <a:lvl1pPr>
              <a:defRPr sz="1500"/>
            </a:lvl1pPr>
            <a:lvl2pPr>
              <a:defRPr sz="1350"/>
            </a:lvl2pPr>
            <a:lvl3pPr>
              <a:defRPr sz="1200"/>
            </a:lvl3pPr>
            <a:lvl4pPr>
              <a:defRPr sz="1050"/>
            </a:lvl4pPr>
            <a:lvl5pPr>
              <a:defRPr sz="1050"/>
            </a:lvl5pPr>
            <a:lvl6pPr>
              <a:defRPr sz="1050"/>
            </a:lvl6pPr>
            <a:lvl7pPr>
              <a:defRPr sz="1050"/>
            </a:lvl7pPr>
            <a:lvl8pPr>
              <a:defRPr sz="1050"/>
            </a:lvl8pPr>
            <a:lvl9pPr>
              <a:defRPr sz="10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863847" y="767690"/>
            <a:ext cx="2606040" cy="609878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15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63847" y="1448202"/>
            <a:ext cx="2606040" cy="3017520"/>
          </a:xfrm>
        </p:spPr>
        <p:txBody>
          <a:bodyPr/>
          <a:lstStyle>
            <a:lvl1pPr>
              <a:defRPr sz="1500"/>
            </a:lvl1pPr>
            <a:lvl2pPr>
              <a:defRPr sz="1350"/>
            </a:lvl2pPr>
            <a:lvl3pPr>
              <a:defRPr sz="1200"/>
            </a:lvl3pPr>
            <a:lvl4pPr>
              <a:defRPr sz="1050"/>
            </a:lvl4pPr>
            <a:lvl5pPr>
              <a:defRPr sz="1050"/>
            </a:lvl5pPr>
            <a:lvl6pPr>
              <a:defRPr sz="1050"/>
            </a:lvl6pPr>
            <a:lvl7pPr>
              <a:defRPr sz="1050"/>
            </a:lvl7pPr>
            <a:lvl8pPr>
              <a:defRPr sz="1050"/>
            </a:lvl8pPr>
            <a:lvl9pPr>
              <a:defRPr sz="10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9/14/2023</a:t>
            </a:fld>
            <a:endParaRPr lang="en-US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4045648511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9/14/2023</a:t>
            </a:fld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280453430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9/14/2023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024392251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2024" y="857250"/>
            <a:ext cx="2125980" cy="1783080"/>
          </a:xfrm>
        </p:spPr>
        <p:txBody>
          <a:bodyPr anchor="b">
            <a:normAutofit/>
          </a:bodyPr>
          <a:lstStyle>
            <a:lvl1pPr>
              <a:defRPr sz="2400" b="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00934" y="651510"/>
            <a:ext cx="5486400" cy="3840480"/>
          </a:xfrm>
        </p:spPr>
        <p:txBody>
          <a:bodyPr/>
          <a:lstStyle>
            <a:lvl1pPr>
              <a:defRPr sz="1500"/>
            </a:lvl1pPr>
            <a:lvl2pPr>
              <a:defRPr sz="1350"/>
            </a:lvl2pPr>
            <a:lvl3pPr>
              <a:defRPr sz="1200"/>
            </a:lvl3pPr>
            <a:lvl4pPr>
              <a:defRPr sz="1050"/>
            </a:lvl4pPr>
            <a:lvl5pPr>
              <a:defRPr sz="1050"/>
            </a:lvl5pPr>
            <a:lvl6pPr>
              <a:defRPr sz="1050"/>
            </a:lvl6pPr>
            <a:lvl7pPr>
              <a:defRPr sz="1050"/>
            </a:lvl7pPr>
            <a:lvl8pPr>
              <a:defRPr sz="1050"/>
            </a:lvl8pPr>
            <a:lvl9pPr>
              <a:defRPr sz="10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2024" y="2620632"/>
            <a:ext cx="2125980" cy="1741493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050">
                <a:solidFill>
                  <a:srgbClr val="FFFFFF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9/14/2023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940227789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2024" y="857250"/>
            <a:ext cx="2125980" cy="1783080"/>
          </a:xfrm>
        </p:spPr>
        <p:txBody>
          <a:bodyPr anchor="b">
            <a:normAutofit/>
          </a:bodyPr>
          <a:lstStyle>
            <a:lvl1pPr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677983" y="575564"/>
            <a:ext cx="6086423" cy="3998214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2024" y="2619756"/>
            <a:ext cx="2125980" cy="1741932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050">
                <a:solidFill>
                  <a:srgbClr val="FFFFFF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9/14/2023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2624326" y="4767263"/>
            <a:ext cx="4433638" cy="273844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306264022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569214"/>
            <a:ext cx="2582693" cy="399821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89689" y="842878"/>
            <a:ext cx="2210612" cy="34508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8" name="Rectangle 37"/>
          <p:cNvSpPr/>
          <p:nvPr/>
        </p:nvSpPr>
        <p:spPr>
          <a:xfrm>
            <a:off x="8861898" y="569214"/>
            <a:ext cx="288036" cy="3998214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01951" y="648081"/>
            <a:ext cx="5486400" cy="38404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96849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25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5586B75A-687E-405C-8A0B-8D00578BA2C3}" type="datetimeFigureOut">
              <a:rPr lang="en-US" smtClean="0"/>
              <a:pPr/>
              <a:t>9/14/2023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901951" y="4767263"/>
            <a:ext cx="4433638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25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975602" y="4767263"/>
            <a:ext cx="1148195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>
                <a:solidFill>
                  <a:schemeClr val="accent1"/>
                </a:solidFill>
              </a:defRPr>
            </a:lvl1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8369497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  <p:sldLayoutId id="2147483702" r:id="rId12"/>
    <p:sldLayoutId id="2147483704" r:id="rId13"/>
  </p:sldLayoutIdLst>
  <p:hf sldNum="0"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2700" kern="1200" spc="-45" baseline="0">
          <a:solidFill>
            <a:srgbClr val="FFFFFF"/>
          </a:solidFill>
          <a:latin typeface="+mj-lt"/>
          <a:ea typeface="+mj-ea"/>
          <a:cs typeface="+mj-cs"/>
        </a:defRPr>
      </a:lvl1pPr>
    </p:titleStyle>
    <p:bodyStyle>
      <a:lvl1pPr marL="137160" indent="-137160" algn="l" defTabSz="685800" rtl="0" eaLnBrk="1" latinLnBrk="0" hangingPunct="1">
        <a:lnSpc>
          <a:spcPct val="90000"/>
        </a:lnSpc>
        <a:spcBef>
          <a:spcPts val="900"/>
        </a:spcBef>
        <a:buClr>
          <a:schemeClr val="accent1"/>
        </a:buClr>
        <a:buFont typeface="Wingdings 2" pitchFamily="18" charset="2"/>
        <a:buChar char=""/>
        <a:defRPr sz="15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514350" indent="-137160" algn="l" defTabSz="685800" rtl="0" eaLnBrk="1" latinLnBrk="0" hangingPunct="1">
        <a:lnSpc>
          <a:spcPct val="90000"/>
        </a:lnSpc>
        <a:spcBef>
          <a:spcPts val="188"/>
        </a:spcBef>
        <a:spcAft>
          <a:spcPts val="188"/>
        </a:spcAft>
        <a:buClr>
          <a:schemeClr val="accent1"/>
        </a:buClr>
        <a:buFont typeface="Wingdings 2" pitchFamily="18" charset="2"/>
        <a:buChar char=""/>
        <a:defRPr sz="135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857250" indent="-137160" algn="l" defTabSz="685800" rtl="0" eaLnBrk="1" latinLnBrk="0" hangingPunct="1">
        <a:lnSpc>
          <a:spcPct val="90000"/>
        </a:lnSpc>
        <a:spcBef>
          <a:spcPts val="188"/>
        </a:spcBef>
        <a:spcAft>
          <a:spcPts val="188"/>
        </a:spcAft>
        <a:buClr>
          <a:schemeClr val="accent1"/>
        </a:buClr>
        <a:buFont typeface="Wingdings 2" pitchFamily="18" charset="2"/>
        <a:buChar char=""/>
        <a:defRPr sz="12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200150" indent="-137160" algn="l" defTabSz="685800" rtl="0" eaLnBrk="1" latinLnBrk="0" hangingPunct="1">
        <a:lnSpc>
          <a:spcPct val="90000"/>
        </a:lnSpc>
        <a:spcBef>
          <a:spcPts val="188"/>
        </a:spcBef>
        <a:spcAft>
          <a:spcPts val="188"/>
        </a:spcAft>
        <a:buClr>
          <a:schemeClr val="accent1"/>
        </a:buClr>
        <a:buFont typeface="Wingdings 2" pitchFamily="18" charset="2"/>
        <a:buChar char=""/>
        <a:defRPr sz="105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1543050" indent="-137160" algn="l" defTabSz="685800" rtl="0" eaLnBrk="1" latinLnBrk="0" hangingPunct="1">
        <a:lnSpc>
          <a:spcPct val="90000"/>
        </a:lnSpc>
        <a:spcBef>
          <a:spcPts val="188"/>
        </a:spcBef>
        <a:spcAft>
          <a:spcPts val="188"/>
        </a:spcAft>
        <a:buClr>
          <a:schemeClr val="accent1"/>
        </a:buClr>
        <a:buFont typeface="Wingdings 2" pitchFamily="18" charset="2"/>
        <a:buChar char=""/>
        <a:defRPr sz="105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188"/>
        </a:spcBef>
        <a:spcAft>
          <a:spcPts val="188"/>
        </a:spcAft>
        <a:buClr>
          <a:schemeClr val="accent1"/>
        </a:buClr>
        <a:buFont typeface="Wingdings 2" pitchFamily="18" charset="2"/>
        <a:buChar char=""/>
        <a:defRPr sz="105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188"/>
        </a:spcBef>
        <a:spcAft>
          <a:spcPts val="188"/>
        </a:spcAft>
        <a:buClr>
          <a:schemeClr val="accent1"/>
        </a:buClr>
        <a:buFont typeface="Wingdings 2" pitchFamily="18" charset="2"/>
        <a:buChar char=""/>
        <a:defRPr sz="105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188"/>
        </a:spcBef>
        <a:spcAft>
          <a:spcPts val="188"/>
        </a:spcAft>
        <a:buClr>
          <a:schemeClr val="accent1"/>
        </a:buClr>
        <a:buFont typeface="Wingdings 2" pitchFamily="18" charset="2"/>
        <a:buChar char=""/>
        <a:defRPr sz="105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188"/>
        </a:spcBef>
        <a:spcAft>
          <a:spcPts val="188"/>
        </a:spcAft>
        <a:buClr>
          <a:schemeClr val="accent1"/>
        </a:buClr>
        <a:buFont typeface="Wingdings 2" pitchFamily="18" charset="2"/>
        <a:buChar char=""/>
        <a:defRPr sz="105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svg"/><Relationship Id="rId3" Type="http://schemas.openxmlformats.org/officeDocument/2006/relationships/image" Target="../media/image14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1.sv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5.svg"/><Relationship Id="rId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1.png"/><Relationship Id="rId7" Type="http://schemas.openxmlformats.org/officeDocument/2006/relationships/image" Target="../media/image5.svg"/><Relationship Id="rId12" Type="http://schemas.openxmlformats.org/officeDocument/2006/relationships/image" Target="../media/image10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11" Type="http://schemas.openxmlformats.org/officeDocument/2006/relationships/image" Target="../media/image6.png"/><Relationship Id="rId5" Type="http://schemas.openxmlformats.org/officeDocument/2006/relationships/image" Target="../media/image3.svg"/><Relationship Id="rId10" Type="http://schemas.openxmlformats.org/officeDocument/2006/relationships/image" Target="../media/image8.svg"/><Relationship Id="rId4" Type="http://schemas.openxmlformats.org/officeDocument/2006/relationships/image" Target="../media/image2.png"/><Relationship Id="rId9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2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5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9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1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dirty="0">
                <a:solidFill>
                  <a:schemeClr val="accent4">
                    <a:lumMod val="50000"/>
                  </a:schemeClr>
                </a:solidFill>
              </a:rPr>
              <a:t>Change of striped bass abundance in the Chesapeake Bay, an ecosystem-based evaluation </a:t>
            </a:r>
            <a:endParaRPr sz="3200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55" name="Google Shape;55;p13"/>
          <p:cNvSpPr txBox="1">
            <a:spLocks noGrp="1"/>
          </p:cNvSpPr>
          <p:nvPr>
            <p:ph type="subTitle" idx="1"/>
          </p:nvPr>
        </p:nvSpPr>
        <p:spPr>
          <a:xfrm>
            <a:off x="665522" y="3415284"/>
            <a:ext cx="5767175" cy="80350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70000" lnSpcReduction="2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solidFill>
                  <a:schemeClr val="accent4"/>
                </a:solidFill>
              </a:rPr>
              <a:t>Josephine Oakley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2000" dirty="0">
              <a:solidFill>
                <a:schemeClr val="accent4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solidFill>
                  <a:schemeClr val="accent4"/>
                </a:solidFill>
              </a:rPr>
              <a:t>Co-Authors: Yan Jiao, Eric Smith, Rob Latour, Tom Miller, Kevin Friedland, Mary Fabrizio, &amp; Ed </a:t>
            </a:r>
            <a:r>
              <a:rPr lang="en-US" sz="2000" dirty="0" err="1">
                <a:solidFill>
                  <a:schemeClr val="accent4"/>
                </a:solidFill>
              </a:rPr>
              <a:t>houde</a:t>
            </a:r>
            <a:endParaRPr lang="en-US" sz="2000" dirty="0">
              <a:solidFill>
                <a:schemeClr val="accent4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10;p20">
            <a:extLst>
              <a:ext uri="{FF2B5EF4-FFF2-40B4-BE49-F238E27FC236}">
                <a16:creationId xmlns:a16="http://schemas.microsoft.com/office/drawing/2014/main" id="{64DB7C86-0DE8-9C48-AC59-CFAABC44AEB2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0" y="587093"/>
            <a:ext cx="6858000" cy="685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tx2"/>
                </a:solidFill>
              </a:rPr>
              <a:t>Objectives </a:t>
            </a:r>
            <a:endParaRPr dirty="0">
              <a:solidFill>
                <a:schemeClr val="tx2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F06E2C5-51B6-92B2-F8FB-A1EDA7E3583F}"/>
              </a:ext>
            </a:extLst>
          </p:cNvPr>
          <p:cNvSpPr txBox="1"/>
          <p:nvPr/>
        </p:nvSpPr>
        <p:spPr>
          <a:xfrm>
            <a:off x="454304" y="1272893"/>
            <a:ext cx="59493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1. </a:t>
            </a:r>
            <a:r>
              <a:rPr lang="en" sz="1800" dirty="0">
                <a:solidFill>
                  <a:schemeClr val="dk1"/>
                </a:solidFill>
              </a:rPr>
              <a:t>Assess striped bass in the Chesapeake Bay to better understand the mechanisms of their change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0BD0732-A207-BEAE-7341-BD6C67970A4E}"/>
              </a:ext>
            </a:extLst>
          </p:cNvPr>
          <p:cNvSpPr txBox="1"/>
          <p:nvPr/>
        </p:nvSpPr>
        <p:spPr>
          <a:xfrm>
            <a:off x="454303" y="2090098"/>
            <a:ext cx="59493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2. </a:t>
            </a:r>
            <a:r>
              <a:rPr lang="en" sz="1800" dirty="0">
                <a:solidFill>
                  <a:schemeClr val="dk1"/>
                </a:solidFill>
              </a:rPr>
              <a:t>Assess how environmental variables affect striped bass abundance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30679A3-38D9-B105-71E0-25463D510C78}"/>
              </a:ext>
            </a:extLst>
          </p:cNvPr>
          <p:cNvSpPr txBox="1"/>
          <p:nvPr/>
        </p:nvSpPr>
        <p:spPr>
          <a:xfrm>
            <a:off x="454303" y="2907303"/>
            <a:ext cx="59493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3. </a:t>
            </a:r>
            <a:r>
              <a:rPr lang="en" sz="1800" dirty="0">
                <a:solidFill>
                  <a:schemeClr val="dk1"/>
                </a:solidFill>
              </a:rPr>
              <a:t>Examine the temporal relationship between abundance and larger climate factors </a:t>
            </a:r>
          </a:p>
        </p:txBody>
      </p:sp>
    </p:spTree>
    <p:extLst>
      <p:ext uri="{BB962C8B-B14F-4D97-AF65-F5344CB8AC3E}">
        <p14:creationId xmlns:p14="http://schemas.microsoft.com/office/powerpoint/2010/main" val="221039128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10;p20">
            <a:extLst>
              <a:ext uri="{FF2B5EF4-FFF2-40B4-BE49-F238E27FC236}">
                <a16:creationId xmlns:a16="http://schemas.microsoft.com/office/drawing/2014/main" id="{64DB7C86-0DE8-9C48-AC59-CFAABC44AEB2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0" y="587093"/>
            <a:ext cx="6858000" cy="685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tx2"/>
                </a:solidFill>
              </a:rPr>
              <a:t>Objectives </a:t>
            </a:r>
            <a:endParaRPr dirty="0">
              <a:solidFill>
                <a:schemeClr val="tx2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F06E2C5-51B6-92B2-F8FB-A1EDA7E3583F}"/>
              </a:ext>
            </a:extLst>
          </p:cNvPr>
          <p:cNvSpPr txBox="1"/>
          <p:nvPr/>
        </p:nvSpPr>
        <p:spPr>
          <a:xfrm>
            <a:off x="454304" y="1272893"/>
            <a:ext cx="59493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1. </a:t>
            </a:r>
            <a:r>
              <a:rPr lang="en" sz="1800" dirty="0">
                <a:solidFill>
                  <a:schemeClr val="dk1"/>
                </a:solidFill>
              </a:rPr>
              <a:t>Assess striped bass in the Chesapeake Bay to better understand the mechanisms of their change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0BD0732-A207-BEAE-7341-BD6C67970A4E}"/>
              </a:ext>
            </a:extLst>
          </p:cNvPr>
          <p:cNvSpPr txBox="1"/>
          <p:nvPr/>
        </p:nvSpPr>
        <p:spPr>
          <a:xfrm>
            <a:off x="454303" y="2090098"/>
            <a:ext cx="59493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2. </a:t>
            </a:r>
            <a:r>
              <a:rPr lang="en" sz="1800" dirty="0">
                <a:solidFill>
                  <a:schemeClr val="dk1"/>
                </a:solidFill>
              </a:rPr>
              <a:t>Assess how environmental variables affect striped bass abundance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30679A3-38D9-B105-71E0-25463D510C78}"/>
              </a:ext>
            </a:extLst>
          </p:cNvPr>
          <p:cNvSpPr txBox="1"/>
          <p:nvPr/>
        </p:nvSpPr>
        <p:spPr>
          <a:xfrm>
            <a:off x="454303" y="2907303"/>
            <a:ext cx="59493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3. </a:t>
            </a:r>
            <a:r>
              <a:rPr lang="en" sz="1800" dirty="0">
                <a:solidFill>
                  <a:schemeClr val="dk1"/>
                </a:solidFill>
              </a:rPr>
              <a:t>Examine the temporal relationship between abundance and larger climate factors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4409D41-16BE-2789-34C6-1B5031146C66}"/>
              </a:ext>
            </a:extLst>
          </p:cNvPr>
          <p:cNvSpPr txBox="1"/>
          <p:nvPr/>
        </p:nvSpPr>
        <p:spPr>
          <a:xfrm>
            <a:off x="454303" y="3724508"/>
            <a:ext cx="59493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4. Characterize the community response to environmental factors that affect the Bay </a:t>
            </a:r>
            <a:endParaRPr lang="en" sz="1800" dirty="0">
              <a:solidFill>
                <a:schemeClr val="dk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893348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25"/>
          <p:cNvSpPr txBox="1">
            <a:spLocks noGrp="1"/>
          </p:cNvSpPr>
          <p:nvPr>
            <p:ph type="ctrTitle"/>
          </p:nvPr>
        </p:nvSpPr>
        <p:spPr>
          <a:xfrm>
            <a:off x="776986" y="1351026"/>
            <a:ext cx="5486400" cy="244144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tx2"/>
                </a:solidFill>
              </a:rPr>
              <a:t>Methods</a:t>
            </a:r>
            <a:endParaRPr dirty="0">
              <a:solidFill>
                <a:schemeClr val="tx2"/>
              </a:solidFill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3D2DBC81-5C18-F840-4DEE-25EDEE500F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65608" y="711293"/>
            <a:ext cx="3175961" cy="3806045"/>
          </a:xfrm>
          <a:prstGeom prst="rect">
            <a:avLst/>
          </a:prstGeom>
        </p:spPr>
      </p:pic>
      <p:pic>
        <p:nvPicPr>
          <p:cNvPr id="13" name="Picture 12" descr="Map&#10;&#10;Description automatically generated">
            <a:extLst>
              <a:ext uri="{FF2B5EF4-FFF2-40B4-BE49-F238E27FC236}">
                <a16:creationId xmlns:a16="http://schemas.microsoft.com/office/drawing/2014/main" id="{8A206E75-92AA-5B47-AB79-7D38F7F42F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21442" y="54639"/>
            <a:ext cx="2448568" cy="4986174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A7CF02D1-372B-AF49-8A94-99114ED9A8D2}"/>
              </a:ext>
            </a:extLst>
          </p:cNvPr>
          <p:cNvSpPr txBox="1"/>
          <p:nvPr/>
        </p:nvSpPr>
        <p:spPr>
          <a:xfrm rot="2011208">
            <a:off x="6583469" y="1925852"/>
            <a:ext cx="59783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>
                <a:solidFill>
                  <a:schemeClr val="bg1"/>
                </a:solidFill>
              </a:rPr>
              <a:t>Patuxent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532AE5E-695E-474B-85E9-AADA8BA9E819}"/>
              </a:ext>
            </a:extLst>
          </p:cNvPr>
          <p:cNvSpPr txBox="1"/>
          <p:nvPr/>
        </p:nvSpPr>
        <p:spPr>
          <a:xfrm rot="2044260">
            <a:off x="6692383" y="2486369"/>
            <a:ext cx="59783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>
                <a:solidFill>
                  <a:schemeClr val="bg1"/>
                </a:solidFill>
              </a:rPr>
              <a:t>Potomac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046A90D-CB17-EC48-8F9B-C37852C00A1B}"/>
              </a:ext>
            </a:extLst>
          </p:cNvPr>
          <p:cNvSpPr txBox="1"/>
          <p:nvPr/>
        </p:nvSpPr>
        <p:spPr>
          <a:xfrm rot="2058858">
            <a:off x="6430106" y="3324531"/>
            <a:ext cx="93237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>
                <a:solidFill>
                  <a:schemeClr val="bg1"/>
                </a:solidFill>
              </a:rPr>
              <a:t>Rappahannock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35A179D-4C2A-5D45-838F-C35BFB9DF777}"/>
              </a:ext>
            </a:extLst>
          </p:cNvPr>
          <p:cNvSpPr txBox="1"/>
          <p:nvPr/>
        </p:nvSpPr>
        <p:spPr>
          <a:xfrm rot="2789022">
            <a:off x="6479066" y="3904787"/>
            <a:ext cx="59783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>
                <a:solidFill>
                  <a:schemeClr val="bg1"/>
                </a:solidFill>
              </a:rPr>
              <a:t>York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213A2FA-39F1-9041-9445-D8169E941520}"/>
              </a:ext>
            </a:extLst>
          </p:cNvPr>
          <p:cNvSpPr txBox="1"/>
          <p:nvPr/>
        </p:nvSpPr>
        <p:spPr>
          <a:xfrm rot="2484587">
            <a:off x="6774506" y="4672077"/>
            <a:ext cx="59783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>
                <a:solidFill>
                  <a:schemeClr val="bg1"/>
                </a:solidFill>
              </a:rPr>
              <a:t>James</a:t>
            </a:r>
          </a:p>
        </p:txBody>
      </p:sp>
      <p:sp>
        <p:nvSpPr>
          <p:cNvPr id="19" name="Title 18">
            <a:extLst>
              <a:ext uri="{FF2B5EF4-FFF2-40B4-BE49-F238E27FC236}">
                <a16:creationId xmlns:a16="http://schemas.microsoft.com/office/drawing/2014/main" id="{52CCE877-3598-F446-A9FC-5C8124E685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091" y="650178"/>
            <a:ext cx="2347300" cy="768415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>
                <a:solidFill>
                  <a:schemeClr val="tx2"/>
                </a:solidFill>
              </a:rPr>
              <a:t>Data and Survey Locations 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872859D-2131-6D4E-9B26-78EDDAE842D2}"/>
              </a:ext>
            </a:extLst>
          </p:cNvPr>
          <p:cNvSpPr txBox="1"/>
          <p:nvPr/>
        </p:nvSpPr>
        <p:spPr>
          <a:xfrm rot="1871781">
            <a:off x="4375131" y="808975"/>
            <a:ext cx="59783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>
                <a:solidFill>
                  <a:schemeClr val="bg1"/>
                </a:solidFill>
              </a:rPr>
              <a:t>Potomac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AD7BC35-3EE4-D941-B5AE-7D1EECE8919F}"/>
              </a:ext>
            </a:extLst>
          </p:cNvPr>
          <p:cNvSpPr txBox="1"/>
          <p:nvPr/>
        </p:nvSpPr>
        <p:spPr>
          <a:xfrm rot="2692824">
            <a:off x="3346848" y="1809047"/>
            <a:ext cx="93237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>
                <a:solidFill>
                  <a:schemeClr val="bg1"/>
                </a:solidFill>
              </a:rPr>
              <a:t>Rappahannock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21B798C-B576-234A-8DEC-5463952BEF53}"/>
              </a:ext>
            </a:extLst>
          </p:cNvPr>
          <p:cNvSpPr txBox="1"/>
          <p:nvPr/>
        </p:nvSpPr>
        <p:spPr>
          <a:xfrm rot="2789022">
            <a:off x="3401646" y="2811252"/>
            <a:ext cx="59783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>
                <a:solidFill>
                  <a:schemeClr val="bg1"/>
                </a:solidFill>
              </a:rPr>
              <a:t>York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6A26008-C5AC-D84C-8F85-296507EF8981}"/>
              </a:ext>
            </a:extLst>
          </p:cNvPr>
          <p:cNvSpPr txBox="1"/>
          <p:nvPr/>
        </p:nvSpPr>
        <p:spPr>
          <a:xfrm rot="2484587">
            <a:off x="3858466" y="3970009"/>
            <a:ext cx="59783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>
                <a:solidFill>
                  <a:schemeClr val="bg1"/>
                </a:solidFill>
              </a:rPr>
              <a:t>James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FE7322E0-18A4-384B-9C9A-5BF75DC54A2D}"/>
              </a:ext>
            </a:extLst>
          </p:cNvPr>
          <p:cNvSpPr txBox="1"/>
          <p:nvPr/>
        </p:nvSpPr>
        <p:spPr>
          <a:xfrm rot="18366364">
            <a:off x="7611691" y="542456"/>
            <a:ext cx="59783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>
                <a:solidFill>
                  <a:schemeClr val="bg1"/>
                </a:solidFill>
              </a:rPr>
              <a:t>Chester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4E55FA5F-E2A4-0041-8BC7-043B1A899846}"/>
              </a:ext>
            </a:extLst>
          </p:cNvPr>
          <p:cNvSpPr txBox="1"/>
          <p:nvPr/>
        </p:nvSpPr>
        <p:spPr>
          <a:xfrm rot="18625793">
            <a:off x="7871468" y="1370824"/>
            <a:ext cx="68930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>
                <a:solidFill>
                  <a:schemeClr val="bg1"/>
                </a:solidFill>
              </a:rPr>
              <a:t>Choptank</a:t>
            </a:r>
          </a:p>
        </p:txBody>
      </p:sp>
      <p:sp>
        <p:nvSpPr>
          <p:cNvPr id="32" name="Title 18">
            <a:extLst>
              <a:ext uri="{FF2B5EF4-FFF2-40B4-BE49-F238E27FC236}">
                <a16:creationId xmlns:a16="http://schemas.microsoft.com/office/drawing/2014/main" id="{0BF1A1BA-38D8-744F-95B4-4A694633458F}"/>
              </a:ext>
            </a:extLst>
          </p:cNvPr>
          <p:cNvSpPr txBox="1">
            <a:spLocks/>
          </p:cNvSpPr>
          <p:nvPr/>
        </p:nvSpPr>
        <p:spPr>
          <a:xfrm>
            <a:off x="7410338" y="65082"/>
            <a:ext cx="1333854" cy="3902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1600" dirty="0">
                <a:solidFill>
                  <a:schemeClr val="bg1"/>
                </a:solidFill>
              </a:rPr>
              <a:t>ChesMMAP</a:t>
            </a:r>
          </a:p>
        </p:txBody>
      </p:sp>
      <p:pic>
        <p:nvPicPr>
          <p:cNvPr id="5" name="Graphic 4" descr="Map with pin outline">
            <a:extLst>
              <a:ext uri="{FF2B5EF4-FFF2-40B4-BE49-F238E27FC236}">
                <a16:creationId xmlns:a16="http://schemas.microsoft.com/office/drawing/2014/main" id="{488EBAEE-18E6-4B06-7B3B-DC3D202AD5E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836462" y="1517044"/>
            <a:ext cx="914400" cy="914400"/>
          </a:xfrm>
          <a:prstGeom prst="rect">
            <a:avLst/>
          </a:prstGeom>
        </p:spPr>
      </p:pic>
      <p:pic>
        <p:nvPicPr>
          <p:cNvPr id="6" name="Graphic 5" descr="Research outline">
            <a:extLst>
              <a:ext uri="{FF2B5EF4-FFF2-40B4-BE49-F238E27FC236}">
                <a16:creationId xmlns:a16="http://schemas.microsoft.com/office/drawing/2014/main" id="{57BC75B8-417E-099B-2033-08F53A765F3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950501" y="2651932"/>
            <a:ext cx="914400" cy="9144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D6CCFB4-271B-B51B-9863-1014428DEAD2}"/>
              </a:ext>
            </a:extLst>
          </p:cNvPr>
          <p:cNvSpPr txBox="1"/>
          <p:nvPr/>
        </p:nvSpPr>
        <p:spPr>
          <a:xfrm>
            <a:off x="2965608" y="359752"/>
            <a:ext cx="22297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VIMS YoY</a:t>
            </a:r>
          </a:p>
        </p:txBody>
      </p:sp>
    </p:spTree>
    <p:extLst>
      <p:ext uri="{BB962C8B-B14F-4D97-AF65-F5344CB8AC3E}">
        <p14:creationId xmlns:p14="http://schemas.microsoft.com/office/powerpoint/2010/main" val="129177352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45F429A9-A4F9-8D4B-A6BC-CF772529888C}"/>
              </a:ext>
            </a:extLst>
          </p:cNvPr>
          <p:cNvSpPr/>
          <p:nvPr/>
        </p:nvSpPr>
        <p:spPr>
          <a:xfrm>
            <a:off x="631976" y="3106796"/>
            <a:ext cx="1658680" cy="1228664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Factors recorded during trips 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CBF198C7-0227-B142-A7E6-6D1ED0740E71}"/>
              </a:ext>
            </a:extLst>
          </p:cNvPr>
          <p:cNvCxnSpPr>
            <a:cxnSpLocks/>
          </p:cNvCxnSpPr>
          <p:nvPr/>
        </p:nvCxnSpPr>
        <p:spPr>
          <a:xfrm>
            <a:off x="2376563" y="1422372"/>
            <a:ext cx="1035318" cy="74571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70B23D65-A57C-EA24-0D07-F37633D9864F}"/>
              </a:ext>
            </a:extLst>
          </p:cNvPr>
          <p:cNvSpPr/>
          <p:nvPr/>
        </p:nvSpPr>
        <p:spPr>
          <a:xfrm>
            <a:off x="631976" y="808040"/>
            <a:ext cx="1658679" cy="1228664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rgbClr val="072E7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Species catch data </a:t>
            </a:r>
          </a:p>
        </p:txBody>
      </p: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8CF85A00-C1D0-4606-93AF-A13EDB306A92}"/>
              </a:ext>
            </a:extLst>
          </p:cNvPr>
          <p:cNvCxnSpPr>
            <a:cxnSpLocks/>
          </p:cNvCxnSpPr>
          <p:nvPr/>
        </p:nvCxnSpPr>
        <p:spPr>
          <a:xfrm flipV="1">
            <a:off x="2437047" y="3000375"/>
            <a:ext cx="974834" cy="720753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Hexagon 50">
            <a:extLst>
              <a:ext uri="{FF2B5EF4-FFF2-40B4-BE49-F238E27FC236}">
                <a16:creationId xmlns:a16="http://schemas.microsoft.com/office/drawing/2014/main" id="{FFFA35D1-8C3E-7150-0E6E-E912F42B2D79}"/>
              </a:ext>
            </a:extLst>
          </p:cNvPr>
          <p:cNvSpPr/>
          <p:nvPr/>
        </p:nvSpPr>
        <p:spPr>
          <a:xfrm>
            <a:off x="3411882" y="1950120"/>
            <a:ext cx="1406769" cy="1228664"/>
          </a:xfrm>
          <a:prstGeom prst="hexagon">
            <a:avLst/>
          </a:prstGeom>
          <a:solidFill>
            <a:srgbClr val="C6E1B5"/>
          </a:solidFill>
          <a:ln>
            <a:solidFill>
              <a:srgbClr val="B0CBA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Hurdle model</a:t>
            </a:r>
          </a:p>
        </p:txBody>
      </p:sp>
    </p:spTree>
    <p:extLst>
      <p:ext uri="{BB962C8B-B14F-4D97-AF65-F5344CB8AC3E}">
        <p14:creationId xmlns:p14="http://schemas.microsoft.com/office/powerpoint/2010/main" val="189725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30"/>
          <p:cNvSpPr txBox="1">
            <a:spLocks noGrp="1"/>
          </p:cNvSpPr>
          <p:nvPr>
            <p:ph type="title"/>
          </p:nvPr>
        </p:nvSpPr>
        <p:spPr>
          <a:xfrm>
            <a:off x="-1" y="940189"/>
            <a:ext cx="2644406" cy="105189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tx2"/>
                </a:solidFill>
              </a:rPr>
              <a:t>Catch-Effort Standardization</a:t>
            </a:r>
            <a:endParaRPr dirty="0">
              <a:solidFill>
                <a:schemeClr val="tx2"/>
              </a:solidFill>
            </a:endParaRPr>
          </a:p>
        </p:txBody>
      </p:sp>
      <p:sp>
        <p:nvSpPr>
          <p:cNvPr id="185" name="Google Shape;185;p30"/>
          <p:cNvSpPr txBox="1">
            <a:spLocks noGrp="1"/>
          </p:cNvSpPr>
          <p:nvPr>
            <p:ph type="body" idx="1"/>
          </p:nvPr>
        </p:nvSpPr>
        <p:spPr>
          <a:xfrm>
            <a:off x="2797046" y="940189"/>
            <a:ext cx="5199495" cy="297715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l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800"/>
              <a:buFont typeface="Arial" panose="020B0604020202020204" pitchFamily="34" charset="0"/>
              <a:buChar char="•"/>
            </a:pPr>
            <a:r>
              <a:rPr lang="en-US" sz="1800" dirty="0"/>
              <a:t>The data had a high percentage of zero catch</a:t>
            </a:r>
          </a:p>
          <a:p>
            <a:pPr lvl="1">
              <a:buClr>
                <a:schemeClr val="accent4"/>
              </a:buClr>
              <a:buSzPts val="1800"/>
              <a:buFont typeface="Arial" panose="020B0604020202020204" pitchFamily="34" charset="0"/>
              <a:buChar char="•"/>
            </a:pPr>
            <a:r>
              <a:rPr lang="en-US" sz="1650" dirty="0"/>
              <a:t>69% for striped bass</a:t>
            </a:r>
          </a:p>
          <a:p>
            <a:pPr marL="596900" lvl="1" indent="0">
              <a:buClr>
                <a:srgbClr val="CEDEE0"/>
              </a:buClr>
              <a:buSzPts val="1800"/>
              <a:buNone/>
            </a:pPr>
            <a:endParaRPr lang="en-US" sz="1800" dirty="0"/>
          </a:p>
          <a:p>
            <a:pPr lvl="0" algn="l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800"/>
              <a:buFont typeface="Arial" panose="020B0604020202020204" pitchFamily="34" charset="0"/>
              <a:buChar char="•"/>
            </a:pPr>
            <a:r>
              <a:rPr lang="en-US" sz="1800" dirty="0"/>
              <a:t>Hurdle model</a:t>
            </a:r>
          </a:p>
          <a:p>
            <a:pPr lvl="0" algn="l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800"/>
              <a:buFont typeface="Arial" panose="020B0604020202020204" pitchFamily="34" charset="0"/>
              <a:buChar char="•"/>
            </a:pPr>
            <a:endParaRPr lang="en-US" sz="1800" dirty="0"/>
          </a:p>
          <a:p>
            <a:pPr lvl="0" algn="l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800"/>
              <a:buFont typeface="Arial" panose="020B0604020202020204" pitchFamily="34" charset="0"/>
              <a:buChar char="•"/>
            </a:pPr>
            <a:endParaRPr lang="en-US" sz="1800" dirty="0"/>
          </a:p>
          <a:p>
            <a:pPr lvl="0" algn="l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800"/>
              <a:buFont typeface="Arial" panose="020B0604020202020204" pitchFamily="34" charset="0"/>
              <a:buChar char="•"/>
            </a:pPr>
            <a:endParaRPr lang="en-US" sz="1800" dirty="0"/>
          </a:p>
          <a:p>
            <a:pPr marL="114300" lvl="0" indent="0" algn="l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800"/>
              <a:buNone/>
            </a:pPr>
            <a:endParaRPr lang="en-US" sz="1800" dirty="0"/>
          </a:p>
          <a:p>
            <a:pPr lvl="0" algn="l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800"/>
              <a:buFont typeface="Arial" panose="020B0604020202020204" pitchFamily="34" charset="0"/>
              <a:buChar char="•"/>
            </a:pPr>
            <a:r>
              <a:rPr lang="en-US" sz="1800" dirty="0"/>
              <a:t>Generalized linear models </a:t>
            </a:r>
          </a:p>
          <a:p>
            <a:pPr lvl="1">
              <a:buClr>
                <a:schemeClr val="accent4"/>
              </a:buClr>
              <a:buSzPts val="1800"/>
              <a:buFont typeface="Arial" panose="020B0604020202020204" pitchFamily="34" charset="0"/>
              <a:buChar char="•"/>
            </a:pPr>
            <a:r>
              <a:rPr lang="en-US" sz="1650" dirty="0"/>
              <a:t>Stepwise variable selection </a:t>
            </a:r>
          </a:p>
          <a:p>
            <a:pPr lvl="1">
              <a:buClr>
                <a:schemeClr val="accent4"/>
              </a:buClr>
              <a:buSzPts val="1800"/>
              <a:buFont typeface="Arial" panose="020B0604020202020204" pitchFamily="34" charset="0"/>
              <a:buChar char="•"/>
            </a:pPr>
            <a:r>
              <a:rPr lang="en-US" sz="1650" dirty="0"/>
              <a:t>AIC</a:t>
            </a:r>
            <a:endParaRPr lang="en-US" sz="1800" dirty="0"/>
          </a:p>
          <a:p>
            <a:pPr marL="114300" lvl="0" indent="0" algn="l" rtl="0"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 lang="en-US" sz="1800" dirty="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endParaRPr lang="en-US" sz="1800" dirty="0"/>
          </a:p>
          <a:p>
            <a:pPr marL="114300" lvl="0" indent="0" algn="l" rtl="0"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 lang="en-US" sz="18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8D6B0F36-8787-6741-B315-D04C25905E4D}"/>
                  </a:ext>
                </a:extLst>
              </p:cNvPr>
              <p:cNvSpPr txBox="1"/>
              <p:nvPr/>
            </p:nvSpPr>
            <p:spPr>
              <a:xfrm>
                <a:off x="3531463" y="2043658"/>
                <a:ext cx="3730659" cy="71942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𝑌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 </m:t>
                      </m:r>
                      <m:d>
                        <m:dPr>
                          <m:begChr m:val="{"/>
                          <m:endChr m:val="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  <m:e>
                              <m:d>
                                <m:d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1 −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e>
                              </m:d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  <m:d>
                                <m:d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</m:d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   </m:t>
                              </m:r>
                            </m:e>
                          </m:eqArr>
                          <m:f>
                            <m:fPr>
                              <m:type m:val="noBar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 =0</m:t>
                              </m:r>
                            </m:num>
                            <m:den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&gt;0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8D6B0F36-8787-6741-B315-D04C25905E4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31463" y="2043658"/>
                <a:ext cx="3730659" cy="719428"/>
              </a:xfrm>
              <a:prstGeom prst="rect">
                <a:avLst/>
              </a:prstGeom>
              <a:blipFill>
                <a:blip r:embed="rId3"/>
                <a:stretch>
                  <a:fillRect t="-222414" b="-3206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Graphic 2" descr="Fishing outline">
            <a:extLst>
              <a:ext uri="{FF2B5EF4-FFF2-40B4-BE49-F238E27FC236}">
                <a16:creationId xmlns:a16="http://schemas.microsoft.com/office/drawing/2014/main" id="{D7E62935-9553-FF26-8151-5C04C1216F0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759437" y="2200320"/>
            <a:ext cx="1125531" cy="112553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45F429A9-A4F9-8D4B-A6BC-CF772529888C}"/>
              </a:ext>
            </a:extLst>
          </p:cNvPr>
          <p:cNvSpPr/>
          <p:nvPr/>
        </p:nvSpPr>
        <p:spPr>
          <a:xfrm>
            <a:off x="631976" y="3106796"/>
            <a:ext cx="1658680" cy="1228664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Factors recorded during trips 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C126CE8-7AE3-9845-A467-7D56FDB02E9F}"/>
              </a:ext>
            </a:extLst>
          </p:cNvPr>
          <p:cNvSpPr/>
          <p:nvPr/>
        </p:nvSpPr>
        <p:spPr>
          <a:xfrm>
            <a:off x="6598393" y="288877"/>
            <a:ext cx="1546592" cy="1051171"/>
          </a:xfrm>
          <a:prstGeom prst="rect">
            <a:avLst/>
          </a:prstGeom>
          <a:ln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Annual Bay temperature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FC4C025-6392-6141-9A54-D6CE24A4EA37}"/>
              </a:ext>
            </a:extLst>
          </p:cNvPr>
          <p:cNvSpPr/>
          <p:nvPr/>
        </p:nvSpPr>
        <p:spPr>
          <a:xfrm>
            <a:off x="6677212" y="3949766"/>
            <a:ext cx="1388954" cy="872616"/>
          </a:xfrm>
          <a:prstGeom prst="rect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Large climate oscillations 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9FA2548-FA6C-BB4B-A078-7253E6961838}"/>
              </a:ext>
            </a:extLst>
          </p:cNvPr>
          <p:cNvSpPr/>
          <p:nvPr/>
        </p:nvSpPr>
        <p:spPr>
          <a:xfrm>
            <a:off x="6701200" y="2127613"/>
            <a:ext cx="1313279" cy="1051171"/>
          </a:xfrm>
          <a:prstGeom prst="rect">
            <a:avLst/>
          </a:prstGeom>
          <a:solidFill>
            <a:srgbClr val="FEBB4E"/>
          </a:solidFill>
          <a:ln>
            <a:solidFill>
              <a:srgbClr val="E6A944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bg1"/>
                </a:solidFill>
              </a:rPr>
              <a:t>Annual index of abundance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CBF198C7-0227-B142-A7E6-6D1ED0740E71}"/>
              </a:ext>
            </a:extLst>
          </p:cNvPr>
          <p:cNvCxnSpPr>
            <a:cxnSpLocks/>
          </p:cNvCxnSpPr>
          <p:nvPr/>
        </p:nvCxnSpPr>
        <p:spPr>
          <a:xfrm>
            <a:off x="2376563" y="1422372"/>
            <a:ext cx="1035318" cy="614332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1770592D-7D66-CC49-BAEE-4CA43439C48C}"/>
              </a:ext>
            </a:extLst>
          </p:cNvPr>
          <p:cNvCxnSpPr>
            <a:cxnSpLocks/>
          </p:cNvCxnSpPr>
          <p:nvPr/>
        </p:nvCxnSpPr>
        <p:spPr>
          <a:xfrm flipV="1">
            <a:off x="7357840" y="3306243"/>
            <a:ext cx="0" cy="52017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70B23D65-A57C-EA24-0D07-F37633D9864F}"/>
              </a:ext>
            </a:extLst>
          </p:cNvPr>
          <p:cNvSpPr/>
          <p:nvPr/>
        </p:nvSpPr>
        <p:spPr>
          <a:xfrm>
            <a:off x="631976" y="808040"/>
            <a:ext cx="1658679" cy="1228664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rgbClr val="072E7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Species catch data </a:t>
            </a:r>
          </a:p>
        </p:txBody>
      </p: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8CF85A00-C1D0-4606-93AF-A13EDB306A92}"/>
              </a:ext>
            </a:extLst>
          </p:cNvPr>
          <p:cNvCxnSpPr>
            <a:cxnSpLocks/>
          </p:cNvCxnSpPr>
          <p:nvPr/>
        </p:nvCxnSpPr>
        <p:spPr>
          <a:xfrm flipV="1">
            <a:off x="2437047" y="3106796"/>
            <a:ext cx="974835" cy="614332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ADF853C0-2328-148C-B5A8-B9D2F417CDE4}"/>
              </a:ext>
            </a:extLst>
          </p:cNvPr>
          <p:cNvCxnSpPr>
            <a:cxnSpLocks/>
          </p:cNvCxnSpPr>
          <p:nvPr/>
        </p:nvCxnSpPr>
        <p:spPr>
          <a:xfrm flipV="1">
            <a:off x="4925203" y="2543080"/>
            <a:ext cx="1669445" cy="21372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9510DB85-DEFF-825F-BCEA-4D1F9A327933}"/>
              </a:ext>
            </a:extLst>
          </p:cNvPr>
          <p:cNvCxnSpPr>
            <a:cxnSpLocks/>
          </p:cNvCxnSpPr>
          <p:nvPr/>
        </p:nvCxnSpPr>
        <p:spPr>
          <a:xfrm>
            <a:off x="7372126" y="1472990"/>
            <a:ext cx="0" cy="563714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Hexagon 50">
            <a:extLst>
              <a:ext uri="{FF2B5EF4-FFF2-40B4-BE49-F238E27FC236}">
                <a16:creationId xmlns:a16="http://schemas.microsoft.com/office/drawing/2014/main" id="{FFFA35D1-8C3E-7150-0E6E-E912F42B2D79}"/>
              </a:ext>
            </a:extLst>
          </p:cNvPr>
          <p:cNvSpPr/>
          <p:nvPr/>
        </p:nvSpPr>
        <p:spPr>
          <a:xfrm>
            <a:off x="3411882" y="1950120"/>
            <a:ext cx="1406769" cy="1228664"/>
          </a:xfrm>
          <a:prstGeom prst="hexagon">
            <a:avLst/>
          </a:prstGeom>
          <a:solidFill>
            <a:srgbClr val="C6E1B5"/>
          </a:solidFill>
          <a:ln>
            <a:solidFill>
              <a:srgbClr val="B0CBA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Hurdle model</a:t>
            </a:r>
          </a:p>
        </p:txBody>
      </p:sp>
    </p:spTree>
    <p:extLst>
      <p:ext uri="{BB962C8B-B14F-4D97-AF65-F5344CB8AC3E}">
        <p14:creationId xmlns:p14="http://schemas.microsoft.com/office/powerpoint/2010/main" val="2391667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5B906465-6262-E94A-B7F0-06269B5B1CB2}"/>
              </a:ext>
            </a:extLst>
          </p:cNvPr>
          <p:cNvSpPr/>
          <p:nvPr/>
        </p:nvSpPr>
        <p:spPr>
          <a:xfrm>
            <a:off x="6590972" y="383439"/>
            <a:ext cx="1402800" cy="1051171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Life history traits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32104EF-A52A-5925-A1AD-2C81C0FA9D51}"/>
              </a:ext>
            </a:extLst>
          </p:cNvPr>
          <p:cNvSpPr/>
          <p:nvPr/>
        </p:nvSpPr>
        <p:spPr>
          <a:xfrm>
            <a:off x="3701324" y="383439"/>
            <a:ext cx="1741352" cy="105117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Species with correlated abundance trends 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C1AFB8D-7BCE-F068-5DBB-BBD636BE7DF7}"/>
              </a:ext>
            </a:extLst>
          </p:cNvPr>
          <p:cNvSpPr/>
          <p:nvPr/>
        </p:nvSpPr>
        <p:spPr>
          <a:xfrm>
            <a:off x="3870600" y="3209120"/>
            <a:ext cx="1402800" cy="925636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rgbClr val="164A71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Mechanisms of change 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76ABEEA-FC9A-DC05-D560-69D4FC928F62}"/>
              </a:ext>
            </a:extLst>
          </p:cNvPr>
          <p:cNvSpPr/>
          <p:nvPr/>
        </p:nvSpPr>
        <p:spPr>
          <a:xfrm>
            <a:off x="755471" y="383439"/>
            <a:ext cx="1313279" cy="1051171"/>
          </a:xfrm>
          <a:prstGeom prst="rect">
            <a:avLst/>
          </a:prstGeom>
          <a:solidFill>
            <a:srgbClr val="FEBB4E"/>
          </a:solidFill>
          <a:ln>
            <a:solidFill>
              <a:srgbClr val="E6A944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bg1"/>
                </a:solidFill>
              </a:rPr>
              <a:t>Annual index of abundance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26C747B0-2A01-34B9-EBB0-5E8689727F0B}"/>
              </a:ext>
            </a:extLst>
          </p:cNvPr>
          <p:cNvCxnSpPr>
            <a:cxnSpLocks/>
          </p:cNvCxnSpPr>
          <p:nvPr/>
        </p:nvCxnSpPr>
        <p:spPr>
          <a:xfrm>
            <a:off x="2280213" y="997593"/>
            <a:ext cx="1064871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67C3FFDD-1881-D47A-1F3E-C48A80D42DE6}"/>
              </a:ext>
            </a:extLst>
          </p:cNvPr>
          <p:cNvCxnSpPr>
            <a:cxnSpLocks/>
          </p:cNvCxnSpPr>
          <p:nvPr/>
        </p:nvCxnSpPr>
        <p:spPr>
          <a:xfrm>
            <a:off x="1412111" y="1652643"/>
            <a:ext cx="2141318" cy="1271048"/>
          </a:xfrm>
          <a:prstGeom prst="straightConnector1">
            <a:avLst/>
          </a:prstGeom>
          <a:ln w="38100">
            <a:solidFill>
              <a:schemeClr val="accent1">
                <a:lumMod val="25000"/>
              </a:schemeClr>
            </a:solidFill>
            <a:prstDash val="sysDot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720A7E11-EC13-4152-5534-1D45E4247441}"/>
              </a:ext>
            </a:extLst>
          </p:cNvPr>
          <p:cNvCxnSpPr>
            <a:cxnSpLocks/>
          </p:cNvCxnSpPr>
          <p:nvPr/>
        </p:nvCxnSpPr>
        <p:spPr>
          <a:xfrm>
            <a:off x="4572000" y="1652643"/>
            <a:ext cx="0" cy="1271048"/>
          </a:xfrm>
          <a:prstGeom prst="straightConnector1">
            <a:avLst/>
          </a:prstGeom>
          <a:ln w="38100">
            <a:solidFill>
              <a:schemeClr val="accent1">
                <a:lumMod val="25000"/>
              </a:schemeClr>
            </a:solidFill>
            <a:prstDash val="sysDot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410FC0E8-EB8C-9DA6-9134-9DB0E58FF708}"/>
              </a:ext>
            </a:extLst>
          </p:cNvPr>
          <p:cNvCxnSpPr>
            <a:cxnSpLocks/>
          </p:cNvCxnSpPr>
          <p:nvPr/>
        </p:nvCxnSpPr>
        <p:spPr>
          <a:xfrm flipV="1">
            <a:off x="5590572" y="1652643"/>
            <a:ext cx="1701800" cy="1319883"/>
          </a:xfrm>
          <a:prstGeom prst="straightConnector1">
            <a:avLst/>
          </a:prstGeom>
          <a:ln w="38100">
            <a:solidFill>
              <a:schemeClr val="accent1">
                <a:lumMod val="25000"/>
              </a:schemeClr>
            </a:solidFill>
            <a:prstDash val="sysDot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E5B86292-864C-D022-88CA-58DB37BB3FFD}"/>
              </a:ext>
            </a:extLst>
          </p:cNvPr>
          <p:cNvCxnSpPr>
            <a:cxnSpLocks/>
          </p:cNvCxnSpPr>
          <p:nvPr/>
        </p:nvCxnSpPr>
        <p:spPr>
          <a:xfrm>
            <a:off x="5590572" y="905444"/>
            <a:ext cx="917229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" name="Hexagon 1">
            <a:extLst>
              <a:ext uri="{FF2B5EF4-FFF2-40B4-BE49-F238E27FC236}">
                <a16:creationId xmlns:a16="http://schemas.microsoft.com/office/drawing/2014/main" id="{9164D7BA-4AC9-3164-8B79-FA89FDE0730C}"/>
              </a:ext>
            </a:extLst>
          </p:cNvPr>
          <p:cNvSpPr/>
          <p:nvPr/>
        </p:nvSpPr>
        <p:spPr>
          <a:xfrm>
            <a:off x="6954851" y="3209120"/>
            <a:ext cx="1826292" cy="941461"/>
          </a:xfrm>
          <a:prstGeom prst="hexagon">
            <a:avLst/>
          </a:prstGeom>
          <a:solidFill>
            <a:srgbClr val="C6E1B5"/>
          </a:solidFill>
          <a:ln>
            <a:solidFill>
              <a:srgbClr val="B0CBA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Community assessment 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4276ECE1-1FB9-7B7B-84EF-A8D9CA8A3A8E}"/>
              </a:ext>
            </a:extLst>
          </p:cNvPr>
          <p:cNvCxnSpPr>
            <a:cxnSpLocks/>
          </p:cNvCxnSpPr>
          <p:nvPr/>
        </p:nvCxnSpPr>
        <p:spPr>
          <a:xfrm flipH="1">
            <a:off x="5442676" y="3671938"/>
            <a:ext cx="1335495" cy="7923"/>
          </a:xfrm>
          <a:prstGeom prst="straightConnector1">
            <a:avLst/>
          </a:prstGeom>
          <a:ln w="38100">
            <a:solidFill>
              <a:schemeClr val="accent1">
                <a:lumMod val="25000"/>
              </a:schemeClr>
            </a:solidFill>
            <a:prstDash val="sysDot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576733B1-BC3B-31EC-15ED-27FB0E093ED1}"/>
              </a:ext>
            </a:extLst>
          </p:cNvPr>
          <p:cNvCxnSpPr>
            <a:cxnSpLocks/>
          </p:cNvCxnSpPr>
          <p:nvPr/>
        </p:nvCxnSpPr>
        <p:spPr>
          <a:xfrm flipH="1" flipV="1">
            <a:off x="7731889" y="1671204"/>
            <a:ext cx="136108" cy="1431760"/>
          </a:xfrm>
          <a:prstGeom prst="straightConnector1">
            <a:avLst/>
          </a:prstGeom>
          <a:ln w="38100">
            <a:solidFill>
              <a:schemeClr val="accent1">
                <a:lumMod val="25000"/>
              </a:schemeClr>
            </a:solidFill>
            <a:prstDash val="sysDot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80574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2" grpId="0" animBg="1"/>
      <p:bldP spid="7" grpId="0" animBg="1"/>
      <p:bldP spid="11" grpId="0" animBg="1"/>
      <p:bldP spid="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25"/>
          <p:cNvSpPr txBox="1">
            <a:spLocks noGrp="1"/>
          </p:cNvSpPr>
          <p:nvPr>
            <p:ph type="ctrTitle"/>
          </p:nvPr>
        </p:nvSpPr>
        <p:spPr>
          <a:xfrm>
            <a:off x="776986" y="1351026"/>
            <a:ext cx="5486400" cy="244144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tx2"/>
                </a:solidFill>
              </a:rPr>
              <a:t>Results</a:t>
            </a:r>
            <a:endParaRPr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756110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B35A7F7B-71B7-3398-2634-D8ED79643B89}"/>
              </a:ext>
            </a:extLst>
          </p:cNvPr>
          <p:cNvSpPr txBox="1"/>
          <p:nvPr/>
        </p:nvSpPr>
        <p:spPr>
          <a:xfrm>
            <a:off x="0" y="298209"/>
            <a:ext cx="51347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Striped Bass Standardized CPUE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502E634-B0F0-5CCF-E48F-4CE116000B6D}"/>
              </a:ext>
            </a:extLst>
          </p:cNvPr>
          <p:cNvSpPr txBox="1"/>
          <p:nvPr/>
        </p:nvSpPr>
        <p:spPr>
          <a:xfrm>
            <a:off x="4803494" y="875680"/>
            <a:ext cx="3310359" cy="43983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800D386-9236-67A3-C5B6-0A1A341B9228}"/>
              </a:ext>
            </a:extLst>
          </p:cNvPr>
          <p:cNvSpPr txBox="1"/>
          <p:nvPr/>
        </p:nvSpPr>
        <p:spPr>
          <a:xfrm>
            <a:off x="322730" y="857738"/>
            <a:ext cx="3310359" cy="43983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5" name="Picture 4" descr="Chart, line chart&#10;&#10;Description automatically generated">
            <a:extLst>
              <a:ext uri="{FF2B5EF4-FFF2-40B4-BE49-F238E27FC236}">
                <a16:creationId xmlns:a16="http://schemas.microsoft.com/office/drawing/2014/main" id="{B735E16D-E30F-8C17-174B-FBDE02D020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27169" y="1370885"/>
            <a:ext cx="4400457" cy="255099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CAA0232-7917-1AE4-C60A-386A63DE818B}"/>
              </a:ext>
            </a:extLst>
          </p:cNvPr>
          <p:cNvSpPr txBox="1"/>
          <p:nvPr/>
        </p:nvSpPr>
        <p:spPr>
          <a:xfrm>
            <a:off x="316374" y="979793"/>
            <a:ext cx="3310359" cy="43983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7C4B582-5FA5-FC95-884E-2D120977BE5A}"/>
              </a:ext>
            </a:extLst>
          </p:cNvPr>
          <p:cNvSpPr txBox="1"/>
          <p:nvPr/>
        </p:nvSpPr>
        <p:spPr>
          <a:xfrm>
            <a:off x="430118" y="1111854"/>
            <a:ext cx="3310359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dirty="0"/>
              <a:t>ChesMMAP Relative Abundance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6C3E33E-C7DD-4C77-2A7D-E25D3FE7BB15}"/>
              </a:ext>
            </a:extLst>
          </p:cNvPr>
          <p:cNvSpPr txBox="1"/>
          <p:nvPr/>
        </p:nvSpPr>
        <p:spPr>
          <a:xfrm>
            <a:off x="4689750" y="1077657"/>
            <a:ext cx="3310359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dirty="0"/>
              <a:t>VIMSYoY Relative Abundance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C1E586FA-67EC-B051-F113-6F9D43659F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712" y="1419631"/>
            <a:ext cx="4400457" cy="2335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08273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4"/>
          <p:cNvSpPr txBox="1">
            <a:spLocks noGrp="1"/>
          </p:cNvSpPr>
          <p:nvPr>
            <p:ph type="title"/>
          </p:nvPr>
        </p:nvSpPr>
        <p:spPr>
          <a:xfrm>
            <a:off x="370182" y="842876"/>
            <a:ext cx="1893754" cy="34508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tx2"/>
                </a:solidFill>
              </a:rPr>
              <a:t>Introduction </a:t>
            </a:r>
            <a:endParaRPr dirty="0">
              <a:solidFill>
                <a:schemeClr val="tx2"/>
              </a:solidFill>
            </a:endParaRPr>
          </a:p>
        </p:txBody>
      </p:sp>
      <p:sp>
        <p:nvSpPr>
          <p:cNvPr id="61" name="Google Shape;61;p14"/>
          <p:cNvSpPr txBox="1">
            <a:spLocks noGrp="1"/>
          </p:cNvSpPr>
          <p:nvPr>
            <p:ph idx="1"/>
          </p:nvPr>
        </p:nvSpPr>
        <p:spPr>
          <a:xfrm>
            <a:off x="3024833" y="917290"/>
            <a:ext cx="2946549" cy="330892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2500" lnSpcReduction="20000"/>
          </a:bodyPr>
          <a:lstStyle/>
          <a:p>
            <a:pPr marL="400050" indent="-285750">
              <a:lnSpc>
                <a:spcPct val="100000"/>
              </a:lnSpc>
              <a:spcBef>
                <a:spcPts val="0"/>
              </a:spcBef>
              <a:buClr>
                <a:schemeClr val="bg1"/>
              </a:buClr>
              <a:buSzPct val="113000"/>
              <a:buFont typeface="Arial" panose="020B0604020202020204" pitchFamily="34" charset="0"/>
              <a:buChar char="•"/>
            </a:pPr>
            <a:endParaRPr lang="en" dirty="0">
              <a:solidFill>
                <a:srgbClr val="666666"/>
              </a:solidFill>
            </a:endParaRPr>
          </a:p>
          <a:p>
            <a:pPr marL="400050" indent="-285750">
              <a:lnSpc>
                <a:spcPct val="100000"/>
              </a:lnSpc>
              <a:spcBef>
                <a:spcPts val="0"/>
              </a:spcBef>
              <a:buClr>
                <a:schemeClr val="bg1"/>
              </a:buClr>
              <a:buSzPct val="113000"/>
              <a:buFont typeface="Arial" panose="020B0604020202020204" pitchFamily="34" charset="0"/>
              <a:buChar char="•"/>
            </a:pPr>
            <a:r>
              <a:rPr lang="en" dirty="0">
                <a:solidFill>
                  <a:srgbClr val="666666"/>
                </a:solidFill>
              </a:rPr>
              <a:t>Striped bass (</a:t>
            </a:r>
            <a:r>
              <a:rPr lang="en" i="1" dirty="0" err="1">
                <a:solidFill>
                  <a:srgbClr val="666666"/>
                </a:solidFill>
              </a:rPr>
              <a:t>Morone</a:t>
            </a:r>
            <a:r>
              <a:rPr lang="en" i="1" dirty="0">
                <a:solidFill>
                  <a:srgbClr val="666666"/>
                </a:solidFill>
              </a:rPr>
              <a:t> saxatilis</a:t>
            </a:r>
            <a:r>
              <a:rPr lang="en" dirty="0">
                <a:solidFill>
                  <a:srgbClr val="666666"/>
                </a:solidFill>
              </a:rPr>
              <a:t>)</a:t>
            </a:r>
            <a:r>
              <a:rPr lang="en" i="1" dirty="0">
                <a:solidFill>
                  <a:srgbClr val="666666"/>
                </a:solidFill>
              </a:rPr>
              <a:t> </a:t>
            </a:r>
            <a:r>
              <a:rPr lang="en" dirty="0">
                <a:solidFill>
                  <a:srgbClr val="666666"/>
                </a:solidFill>
              </a:rPr>
              <a:t>support a valuable fishery on the Atlantic coast</a:t>
            </a:r>
          </a:p>
          <a:p>
            <a:pPr marL="400050" indent="-285750">
              <a:lnSpc>
                <a:spcPct val="100000"/>
              </a:lnSpc>
              <a:spcBef>
                <a:spcPts val="0"/>
              </a:spcBef>
              <a:buClr>
                <a:schemeClr val="bg1"/>
              </a:buClr>
              <a:buSzPct val="113000"/>
              <a:buFont typeface="Arial" panose="020B0604020202020204" pitchFamily="34" charset="0"/>
              <a:buChar char="•"/>
            </a:pPr>
            <a:endParaRPr lang="en-US" dirty="0">
              <a:solidFill>
                <a:srgbClr val="666666"/>
              </a:solidFill>
            </a:endParaRPr>
          </a:p>
          <a:p>
            <a:pPr marL="400050" indent="-285750">
              <a:lnSpc>
                <a:spcPct val="100000"/>
              </a:lnSpc>
              <a:spcBef>
                <a:spcPts val="0"/>
              </a:spcBef>
              <a:buClr>
                <a:schemeClr val="bg1"/>
              </a:buClr>
              <a:buSzPct val="113000"/>
              <a:buFont typeface="Arial" panose="020B0604020202020204" pitchFamily="34" charset="0"/>
              <a:buChar char="•"/>
            </a:pPr>
            <a:endParaRPr dirty="0">
              <a:solidFill>
                <a:srgbClr val="666666"/>
              </a:solidFill>
            </a:endParaRPr>
          </a:p>
          <a:p>
            <a:pPr marL="400050" indent="-285750">
              <a:lnSpc>
                <a:spcPct val="100000"/>
              </a:lnSpc>
              <a:spcBef>
                <a:spcPts val="0"/>
              </a:spcBef>
              <a:buClr>
                <a:schemeClr val="bg1"/>
              </a:buClr>
              <a:buSzPct val="113000"/>
              <a:buFont typeface="Arial" panose="020B0604020202020204" pitchFamily="34" charset="0"/>
              <a:buChar char="•"/>
            </a:pPr>
            <a:r>
              <a:rPr lang="en" dirty="0">
                <a:solidFill>
                  <a:srgbClr val="666666"/>
                </a:solidFill>
              </a:rPr>
              <a:t>Populations have shown dynamic patterns </a:t>
            </a:r>
          </a:p>
          <a:p>
            <a:pPr marL="400050" indent="-285750">
              <a:lnSpc>
                <a:spcPct val="100000"/>
              </a:lnSpc>
              <a:spcBef>
                <a:spcPts val="0"/>
              </a:spcBef>
              <a:buClr>
                <a:schemeClr val="bg1"/>
              </a:buClr>
              <a:buSzPct val="113000"/>
              <a:buFont typeface="Arial" panose="020B0604020202020204" pitchFamily="34" charset="0"/>
              <a:buChar char="•"/>
            </a:pPr>
            <a:endParaRPr lang="en-US" dirty="0">
              <a:solidFill>
                <a:srgbClr val="666666"/>
              </a:solidFill>
            </a:endParaRPr>
          </a:p>
          <a:p>
            <a:pPr marL="400050" indent="-285750">
              <a:lnSpc>
                <a:spcPct val="100000"/>
              </a:lnSpc>
              <a:spcBef>
                <a:spcPts val="0"/>
              </a:spcBef>
              <a:buClr>
                <a:schemeClr val="bg1"/>
              </a:buClr>
              <a:buSzPct val="113000"/>
              <a:buFont typeface="Arial" panose="020B0604020202020204" pitchFamily="34" charset="0"/>
              <a:buChar char="•"/>
            </a:pPr>
            <a:endParaRPr dirty="0">
              <a:solidFill>
                <a:srgbClr val="666666"/>
              </a:solidFill>
            </a:endParaRPr>
          </a:p>
          <a:p>
            <a:pPr marL="400050" indent="-285750">
              <a:lnSpc>
                <a:spcPct val="100000"/>
              </a:lnSpc>
              <a:spcBef>
                <a:spcPts val="0"/>
              </a:spcBef>
              <a:buClr>
                <a:schemeClr val="bg1"/>
              </a:buClr>
              <a:buSzPct val="113000"/>
              <a:buFont typeface="Arial" panose="020B0604020202020204" pitchFamily="34" charset="0"/>
              <a:buChar char="•"/>
            </a:pPr>
            <a:r>
              <a:rPr lang="en" dirty="0">
                <a:solidFill>
                  <a:srgbClr val="666666"/>
                </a:solidFill>
              </a:rPr>
              <a:t>What conditions are contributing to abundance trends</a:t>
            </a:r>
          </a:p>
          <a:p>
            <a:pPr marL="400050" indent="-285750">
              <a:lnSpc>
                <a:spcPct val="100000"/>
              </a:lnSpc>
              <a:spcBef>
                <a:spcPts val="0"/>
              </a:spcBef>
              <a:buClr>
                <a:schemeClr val="bg1"/>
              </a:buClr>
              <a:buSzPct val="113000"/>
              <a:buFont typeface="Arial" panose="020B0604020202020204" pitchFamily="34" charset="0"/>
              <a:buChar char="•"/>
            </a:pPr>
            <a:endParaRPr lang="en" dirty="0">
              <a:solidFill>
                <a:srgbClr val="666666"/>
              </a:solidFill>
            </a:endParaRPr>
          </a:p>
          <a:p>
            <a:pPr marL="400050" indent="-285750">
              <a:lnSpc>
                <a:spcPct val="100000"/>
              </a:lnSpc>
              <a:spcBef>
                <a:spcPts val="0"/>
              </a:spcBef>
              <a:buClr>
                <a:schemeClr val="bg1"/>
              </a:buClr>
              <a:buSzPct val="113000"/>
              <a:buFont typeface="Arial" panose="020B0604020202020204" pitchFamily="34" charset="0"/>
              <a:buChar char="•"/>
            </a:pPr>
            <a:endParaRPr lang="en" dirty="0">
              <a:solidFill>
                <a:srgbClr val="666666"/>
              </a:solidFill>
            </a:endParaRPr>
          </a:p>
          <a:p>
            <a:pPr marL="400050" indent="-285750">
              <a:lnSpc>
                <a:spcPct val="100000"/>
              </a:lnSpc>
              <a:spcBef>
                <a:spcPts val="0"/>
              </a:spcBef>
              <a:buClr>
                <a:schemeClr val="bg1"/>
              </a:buClr>
              <a:buSzPct val="113000"/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666666"/>
                </a:solidFill>
              </a:rPr>
              <a:t>Consider multiple species, and large-scale climate indices </a:t>
            </a:r>
            <a:endParaRPr dirty="0">
              <a:solidFill>
                <a:srgbClr val="666666"/>
              </a:solidFill>
            </a:endParaRPr>
          </a:p>
          <a:p>
            <a:pPr marL="742950" indent="-285750">
              <a:lnSpc>
                <a:spcPct val="100000"/>
              </a:lnSpc>
              <a:spcBef>
                <a:spcPts val="0"/>
              </a:spcBef>
            </a:pPr>
            <a:endParaRPr dirty="0">
              <a:solidFill>
                <a:srgbClr val="666666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666666"/>
              </a:solidFill>
            </a:endParaRPr>
          </a:p>
        </p:txBody>
      </p:sp>
      <p:pic>
        <p:nvPicPr>
          <p:cNvPr id="62" name="Google Shape;62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848500" y="0"/>
            <a:ext cx="32955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65" name="Google Shape;65;p14"/>
          <p:cNvSpPr txBox="1"/>
          <p:nvPr/>
        </p:nvSpPr>
        <p:spPr>
          <a:xfrm>
            <a:off x="8387203" y="3106439"/>
            <a:ext cx="6069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 dirty="0"/>
              <a:t>ASMFC</a:t>
            </a:r>
            <a:endParaRPr sz="800" dirty="0"/>
          </a:p>
        </p:txBody>
      </p:sp>
      <p:pic>
        <p:nvPicPr>
          <p:cNvPr id="3" name="Graphic 2" descr="Fish outline">
            <a:extLst>
              <a:ext uri="{FF2B5EF4-FFF2-40B4-BE49-F238E27FC236}">
                <a16:creationId xmlns:a16="http://schemas.microsoft.com/office/drawing/2014/main" id="{14678E54-BFB6-0B5F-506B-7A39FC4AB3A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2649929" y="1050347"/>
            <a:ext cx="749808" cy="749808"/>
          </a:xfrm>
          <a:prstGeom prst="rect">
            <a:avLst/>
          </a:prstGeom>
        </p:spPr>
      </p:pic>
      <p:pic>
        <p:nvPicPr>
          <p:cNvPr id="7" name="Graphic 6" descr="Thought outline">
            <a:extLst>
              <a:ext uri="{FF2B5EF4-FFF2-40B4-BE49-F238E27FC236}">
                <a16:creationId xmlns:a16="http://schemas.microsoft.com/office/drawing/2014/main" id="{15973F3A-00D1-B57C-45E0-86E0389D683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2742478" y="2567134"/>
            <a:ext cx="658368" cy="658368"/>
          </a:xfrm>
          <a:prstGeom prst="rect">
            <a:avLst/>
          </a:prstGeom>
        </p:spPr>
      </p:pic>
      <p:pic>
        <p:nvPicPr>
          <p:cNvPr id="2" name="Google Shape;64;p14">
            <a:extLst>
              <a:ext uri="{FF2B5EF4-FFF2-40B4-BE49-F238E27FC236}">
                <a16:creationId xmlns:a16="http://schemas.microsoft.com/office/drawing/2014/main" id="{4B5F704A-573E-B820-F951-DCC5580CDE6B}"/>
              </a:ext>
            </a:extLst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102937" y="1305341"/>
            <a:ext cx="2786626" cy="1920161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raphic 5" descr="Periodic Graph outline">
            <a:extLst>
              <a:ext uri="{FF2B5EF4-FFF2-40B4-BE49-F238E27FC236}">
                <a16:creationId xmlns:a16="http://schemas.microsoft.com/office/drawing/2014/main" id="{FE1696E3-8DF8-F306-73CB-5AEAB95462E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p:blipFill>
        <p:spPr>
          <a:xfrm>
            <a:off x="2742478" y="1798198"/>
            <a:ext cx="657259" cy="657259"/>
          </a:xfrm>
          <a:prstGeom prst="rect">
            <a:avLst/>
          </a:prstGeom>
        </p:spPr>
      </p:pic>
      <p:pic>
        <p:nvPicPr>
          <p:cNvPr id="11" name="Graphic 10" descr="Sunset scene outline">
            <a:extLst>
              <a:ext uri="{FF2B5EF4-FFF2-40B4-BE49-F238E27FC236}">
                <a16:creationId xmlns:a16="http://schemas.microsoft.com/office/drawing/2014/main" id="{FB2B5E4D-DF25-BE5F-F51E-43AED6B9227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xmlns="" r:embed="rId12"/>
              </a:ext>
            </a:extLst>
          </a:blip>
          <a:stretch>
            <a:fillRect/>
          </a:stretch>
        </p:blipFill>
        <p:spPr>
          <a:xfrm>
            <a:off x="2699736" y="3391938"/>
            <a:ext cx="657259" cy="65725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30"/>
          <p:cNvSpPr txBox="1">
            <a:spLocks noGrp="1"/>
          </p:cNvSpPr>
          <p:nvPr>
            <p:ph type="title" idx="4294967295"/>
          </p:nvPr>
        </p:nvSpPr>
        <p:spPr>
          <a:xfrm>
            <a:off x="0" y="305249"/>
            <a:ext cx="4359058" cy="53861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tx2"/>
                </a:solidFill>
              </a:rPr>
              <a:t>Abundance Correlation Analysis</a:t>
            </a:r>
            <a:endParaRPr dirty="0">
              <a:solidFill>
                <a:schemeClr val="tx2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AB7A508-BB77-C4CD-0D52-3E71CE686636}"/>
              </a:ext>
            </a:extLst>
          </p:cNvPr>
          <p:cNvSpPr txBox="1"/>
          <p:nvPr/>
        </p:nvSpPr>
        <p:spPr>
          <a:xfrm>
            <a:off x="258501" y="759874"/>
            <a:ext cx="3310359" cy="43983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DD904FA-F9E5-AF15-8CC9-110951B6C249}"/>
              </a:ext>
            </a:extLst>
          </p:cNvPr>
          <p:cNvSpPr txBox="1"/>
          <p:nvPr/>
        </p:nvSpPr>
        <p:spPr>
          <a:xfrm>
            <a:off x="410901" y="912274"/>
            <a:ext cx="3310359" cy="43983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F907D22-416C-8FFC-5683-E84D1EFA7240}"/>
              </a:ext>
            </a:extLst>
          </p:cNvPr>
          <p:cNvSpPr txBox="1"/>
          <p:nvPr/>
        </p:nvSpPr>
        <p:spPr>
          <a:xfrm>
            <a:off x="-31992" y="723967"/>
            <a:ext cx="15060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14300" lvl="0" algn="l" rtl="0">
              <a:spcBef>
                <a:spcPts val="0"/>
              </a:spcBef>
              <a:spcAft>
                <a:spcPts val="0"/>
              </a:spcAft>
              <a:buSzPts val="1800"/>
            </a:pPr>
            <a:r>
              <a:rPr lang="en-US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ChesMMAP</a:t>
            </a:r>
          </a:p>
        </p:txBody>
      </p:sp>
      <p:pic>
        <p:nvPicPr>
          <p:cNvPr id="12" name="Picture 11" descr="A graph of different colored lines&#10;&#10;Description automatically generated">
            <a:extLst>
              <a:ext uri="{FF2B5EF4-FFF2-40B4-BE49-F238E27FC236}">
                <a16:creationId xmlns:a16="http://schemas.microsoft.com/office/drawing/2014/main" id="{7A0C4BD9-AD15-58A2-C362-8F6F1A41BA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11458" y="366948"/>
            <a:ext cx="4299687" cy="2204802"/>
          </a:xfrm>
          <a:prstGeom prst="rect">
            <a:avLst/>
          </a:prstGeom>
        </p:spPr>
      </p:pic>
      <p:pic>
        <p:nvPicPr>
          <p:cNvPr id="13" name="Picture 12" descr="A graph of different colored lines&#10;&#10;Description automatically generated">
            <a:extLst>
              <a:ext uri="{FF2B5EF4-FFF2-40B4-BE49-F238E27FC236}">
                <a16:creationId xmlns:a16="http://schemas.microsoft.com/office/drawing/2014/main" id="{286EEA40-3904-3C14-4A7E-D7723F86C9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15686" y="2844087"/>
            <a:ext cx="4299687" cy="220480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0392A9A-2D1B-CF75-6914-73B31552026C}"/>
              </a:ext>
            </a:extLst>
          </p:cNvPr>
          <p:cNvSpPr txBox="1"/>
          <p:nvPr/>
        </p:nvSpPr>
        <p:spPr>
          <a:xfrm>
            <a:off x="4652453" y="232408"/>
            <a:ext cx="3310359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dirty="0"/>
              <a:t>Positive 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9BC57CA-A349-8AAB-2323-BFFBB8AA218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62812" y="3440269"/>
            <a:ext cx="652705" cy="15664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96BB5FA-68D4-8F15-B6F6-917B39C0BDE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65226" y="979793"/>
            <a:ext cx="652705" cy="156649"/>
          </a:xfrm>
          <a:prstGeom prst="rect">
            <a:avLst/>
          </a:prstGeom>
        </p:spPr>
      </p:pic>
      <p:graphicFrame>
        <p:nvGraphicFramePr>
          <p:cNvPr id="17" name="Table 16">
            <a:extLst>
              <a:ext uri="{FF2B5EF4-FFF2-40B4-BE49-F238E27FC236}">
                <a16:creationId xmlns:a16="http://schemas.microsoft.com/office/drawing/2014/main" id="{F584B4CD-5B1F-BE5B-34C5-C0339D53E79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837399"/>
              </p:ext>
            </p:extLst>
          </p:nvPr>
        </p:nvGraphicFramePr>
        <p:xfrm>
          <a:off x="1167599" y="1624887"/>
          <a:ext cx="2023859" cy="24384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231275">
                  <a:extLst>
                    <a:ext uri="{9D8B030D-6E8A-4147-A177-3AD203B41FA5}">
                      <a16:colId xmlns:a16="http://schemas.microsoft.com/office/drawing/2014/main" val="4806884"/>
                    </a:ext>
                  </a:extLst>
                </a:gridCol>
                <a:gridCol w="792584">
                  <a:extLst>
                    <a:ext uri="{9D8B030D-6E8A-4147-A177-3AD203B41FA5}">
                      <a16:colId xmlns:a16="http://schemas.microsoft.com/office/drawing/2014/main" val="3048127437"/>
                    </a:ext>
                  </a:extLst>
                </a:gridCol>
              </a:tblGrid>
              <a:tr h="203200"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effectLst/>
                        </a:rPr>
                        <a:t>Correlation Values 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Lucida Grande" panose="020B0600040502020204" pitchFamily="34" charset="0"/>
                      </a:endParaRPr>
                    </a:p>
                  </a:txBody>
                  <a:tcPr marL="9525" marR="9525" marT="9525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14105614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>
                          <a:effectLst/>
                        </a:rPr>
                        <a:t>Species 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Pearson 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09597722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white perch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</a:rPr>
                        <a:t>0.7332</a:t>
                      </a:r>
                      <a:endParaRPr lang="en-US" sz="1100" b="0" i="0" u="none" strike="noStrike" dirty="0"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Lucida Grande" panose="020B0600040502020204" pitchFamily="34" charset="0"/>
                      </a:endParaRPr>
                    </a:p>
                  </a:txBody>
                  <a:tcPr marL="9525" marR="9525" marT="9525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12676111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silver perch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</a:rPr>
                        <a:t>0.6617</a:t>
                      </a:r>
                      <a:endParaRPr lang="en-US" sz="1100" b="0" i="0" u="none" strike="noStrike" dirty="0"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Lucida Grande" panose="020B0600040502020204" pitchFamily="34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34467217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>
                          <a:effectLst/>
                        </a:rPr>
                        <a:t>striped burrfish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</a:rPr>
                        <a:t>0.5721</a:t>
                      </a:r>
                      <a:endParaRPr lang="en-US" sz="1100" b="0" i="0" u="none" strike="noStrike" dirty="0"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Lucida Grande" panose="020B0600040502020204" pitchFamily="34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13805077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harvestfish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</a:rPr>
                        <a:t>0.4758</a:t>
                      </a:r>
                      <a:endParaRPr lang="en-US" sz="1100" b="0" i="0" u="none" strike="noStrike" dirty="0"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Lucida Grande" panose="020B0600040502020204" pitchFamily="34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02067660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cownose ray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</a:rPr>
                        <a:t>0.4735</a:t>
                      </a:r>
                      <a:endParaRPr lang="en-US" sz="1100" b="0" i="0" u="none" strike="noStrike" dirty="0"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Lucida Grande" panose="020B0600040502020204" pitchFamily="34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45318054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>
                          <a:effectLst/>
                        </a:rPr>
                        <a:t>striped searobin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solidFill>
                            <a:srgbClr val="C00000"/>
                          </a:solidFill>
                          <a:effectLst/>
                        </a:rPr>
                        <a:t>-0.5260</a:t>
                      </a:r>
                      <a:endParaRPr lang="en-US" sz="1100" b="0" i="0" u="none" strike="noStrike" dirty="0">
                        <a:solidFill>
                          <a:srgbClr val="C00000"/>
                        </a:solidFill>
                        <a:effectLst/>
                        <a:latin typeface="Lucida Grande" panose="020B0600040502020204" pitchFamily="34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77419175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>
                          <a:effectLst/>
                        </a:rPr>
                        <a:t>Atlantic moonfish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solidFill>
                            <a:srgbClr val="C00000"/>
                          </a:solidFill>
                          <a:effectLst/>
                        </a:rPr>
                        <a:t>-0.4658</a:t>
                      </a:r>
                      <a:endParaRPr lang="en-US" sz="1100" b="0" i="0" u="none" strike="noStrike" dirty="0">
                        <a:solidFill>
                          <a:srgbClr val="C00000"/>
                        </a:solidFill>
                        <a:effectLst/>
                        <a:latin typeface="Lucida Grande" panose="020B0600040502020204" pitchFamily="34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46691193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lined seahorse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solidFill>
                            <a:srgbClr val="C00000"/>
                          </a:solidFill>
                          <a:effectLst/>
                        </a:rPr>
                        <a:t>-0.4586</a:t>
                      </a:r>
                      <a:endParaRPr lang="en-US" sz="1100" b="0" i="0" u="none" strike="noStrike" dirty="0">
                        <a:solidFill>
                          <a:srgbClr val="C00000"/>
                        </a:solidFill>
                        <a:effectLst/>
                        <a:latin typeface="Lucida Grande" panose="020B0600040502020204" pitchFamily="34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96863983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hogchoker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solidFill>
                            <a:srgbClr val="C00000"/>
                          </a:solidFill>
                          <a:effectLst/>
                        </a:rPr>
                        <a:t>-0.4525</a:t>
                      </a:r>
                      <a:endParaRPr lang="en-US" sz="1100" b="0" i="0" u="none" strike="noStrike" dirty="0">
                        <a:solidFill>
                          <a:srgbClr val="C00000"/>
                        </a:solidFill>
                        <a:effectLst/>
                        <a:latin typeface="Lucida Grande" panose="020B0600040502020204" pitchFamily="34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24610700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spiny butterfly ray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solidFill>
                            <a:srgbClr val="C00000"/>
                          </a:solidFill>
                          <a:effectLst/>
                        </a:rPr>
                        <a:t>-0.4406</a:t>
                      </a:r>
                      <a:endParaRPr lang="en-US" sz="1100" b="0" i="0" u="none" strike="noStrike" dirty="0">
                        <a:solidFill>
                          <a:srgbClr val="C00000"/>
                        </a:solidFill>
                        <a:effectLst/>
                        <a:latin typeface="Lucida Grande" panose="020B0600040502020204" pitchFamily="34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43804160"/>
                  </a:ext>
                </a:extLst>
              </a:tr>
            </a:tbl>
          </a:graphicData>
        </a:graphic>
      </p:graphicFrame>
      <p:sp>
        <p:nvSpPr>
          <p:cNvPr id="18" name="TextBox 17">
            <a:extLst>
              <a:ext uri="{FF2B5EF4-FFF2-40B4-BE49-F238E27FC236}">
                <a16:creationId xmlns:a16="http://schemas.microsoft.com/office/drawing/2014/main" id="{FA2271D0-FF3F-765B-79FD-6590BB4166E5}"/>
              </a:ext>
            </a:extLst>
          </p:cNvPr>
          <p:cNvSpPr txBox="1"/>
          <p:nvPr/>
        </p:nvSpPr>
        <p:spPr>
          <a:xfrm>
            <a:off x="4652453" y="2706290"/>
            <a:ext cx="3310359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dirty="0"/>
              <a:t>Negative  </a:t>
            </a:r>
          </a:p>
        </p:txBody>
      </p:sp>
    </p:spTree>
    <p:extLst>
      <p:ext uri="{BB962C8B-B14F-4D97-AF65-F5344CB8AC3E}">
        <p14:creationId xmlns:p14="http://schemas.microsoft.com/office/powerpoint/2010/main" val="87466600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30"/>
          <p:cNvSpPr txBox="1">
            <a:spLocks noGrp="1"/>
          </p:cNvSpPr>
          <p:nvPr>
            <p:ph type="title" idx="4294967295"/>
          </p:nvPr>
        </p:nvSpPr>
        <p:spPr>
          <a:xfrm>
            <a:off x="0" y="305249"/>
            <a:ext cx="4359058" cy="53861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tx2"/>
                </a:solidFill>
              </a:rPr>
              <a:t>Abundance Correlation Analysis</a:t>
            </a:r>
            <a:endParaRPr dirty="0">
              <a:solidFill>
                <a:schemeClr val="tx2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AB7A508-BB77-C4CD-0D52-3E71CE686636}"/>
              </a:ext>
            </a:extLst>
          </p:cNvPr>
          <p:cNvSpPr txBox="1"/>
          <p:nvPr/>
        </p:nvSpPr>
        <p:spPr>
          <a:xfrm>
            <a:off x="258501" y="759874"/>
            <a:ext cx="3310359" cy="43983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011DE51-84FB-4075-1810-280448AAD8F6}"/>
              </a:ext>
            </a:extLst>
          </p:cNvPr>
          <p:cNvSpPr txBox="1"/>
          <p:nvPr/>
        </p:nvSpPr>
        <p:spPr>
          <a:xfrm>
            <a:off x="4887807" y="759874"/>
            <a:ext cx="3310359" cy="43983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11" name="Picture 10" descr="Chart, line chart, histogram&#10;&#10;Description automatically generated">
            <a:extLst>
              <a:ext uri="{FF2B5EF4-FFF2-40B4-BE49-F238E27FC236}">
                <a16:creationId xmlns:a16="http://schemas.microsoft.com/office/drawing/2014/main" id="{853764CB-4353-627A-EC5F-0BE0C1A9AE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3659" y="182058"/>
            <a:ext cx="3822842" cy="2404874"/>
          </a:xfrm>
          <a:prstGeom prst="rect">
            <a:avLst/>
          </a:prstGeom>
        </p:spPr>
      </p:pic>
      <p:pic>
        <p:nvPicPr>
          <p:cNvPr id="12" name="Picture 11" descr="Chart, line chart, histogram&#10;&#10;Description automatically generated">
            <a:extLst>
              <a:ext uri="{FF2B5EF4-FFF2-40B4-BE49-F238E27FC236}">
                <a16:creationId xmlns:a16="http://schemas.microsoft.com/office/drawing/2014/main" id="{13A57E05-63F4-DA96-543D-04E04E5483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03813" y="2675621"/>
            <a:ext cx="3822687" cy="240477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0392A9A-2D1B-CF75-6914-73B31552026C}"/>
              </a:ext>
            </a:extLst>
          </p:cNvPr>
          <p:cNvSpPr txBox="1"/>
          <p:nvPr/>
        </p:nvSpPr>
        <p:spPr>
          <a:xfrm>
            <a:off x="5059900" y="28169"/>
            <a:ext cx="3310359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dirty="0"/>
              <a:t>Positive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841C52C-EAD7-FF66-9E85-D16DB76E97F2}"/>
              </a:ext>
            </a:extLst>
          </p:cNvPr>
          <p:cNvSpPr txBox="1"/>
          <p:nvPr/>
        </p:nvSpPr>
        <p:spPr>
          <a:xfrm>
            <a:off x="0" y="795127"/>
            <a:ext cx="15060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14300" lvl="0" algn="l" rtl="0">
              <a:spcBef>
                <a:spcPts val="0"/>
              </a:spcBef>
              <a:spcAft>
                <a:spcPts val="0"/>
              </a:spcAft>
              <a:buSzPts val="1800"/>
            </a:pPr>
            <a:r>
              <a:rPr lang="en-US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VIMS YoY</a:t>
            </a:r>
          </a:p>
        </p:txBody>
      </p:sp>
      <p:graphicFrame>
        <p:nvGraphicFramePr>
          <p:cNvPr id="14" name="Table 13">
            <a:extLst>
              <a:ext uri="{FF2B5EF4-FFF2-40B4-BE49-F238E27FC236}">
                <a16:creationId xmlns:a16="http://schemas.microsoft.com/office/drawing/2014/main" id="{E7B93480-C4BA-C60E-DC53-B1AE68B1FE7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85788142"/>
              </p:ext>
            </p:extLst>
          </p:nvPr>
        </p:nvGraphicFramePr>
        <p:xfrm>
          <a:off x="1167599" y="1624887"/>
          <a:ext cx="2101381" cy="18288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469803">
                  <a:extLst>
                    <a:ext uri="{9D8B030D-6E8A-4147-A177-3AD203B41FA5}">
                      <a16:colId xmlns:a16="http://schemas.microsoft.com/office/drawing/2014/main" val="4806884"/>
                    </a:ext>
                  </a:extLst>
                </a:gridCol>
                <a:gridCol w="631578">
                  <a:extLst>
                    <a:ext uri="{9D8B030D-6E8A-4147-A177-3AD203B41FA5}">
                      <a16:colId xmlns:a16="http://schemas.microsoft.com/office/drawing/2014/main" val="3048127437"/>
                    </a:ext>
                  </a:extLst>
                </a:gridCol>
              </a:tblGrid>
              <a:tr h="203200"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effectLst/>
                        </a:rPr>
                        <a:t>Correlation Values 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Lucida Grande" panose="020B0600040502020204" pitchFamily="34" charset="0"/>
                      </a:endParaRPr>
                    </a:p>
                  </a:txBody>
                  <a:tcPr marL="9525" marR="9525" marT="9525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14105614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>
                          <a:effectLst/>
                        </a:rPr>
                        <a:t>Species 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Pearson 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09597722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alewife</a:t>
                      </a:r>
                    </a:p>
                  </a:txBody>
                  <a:tcPr marL="9525" marR="9525" marT="9525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Lucida Grande" panose="020B0600040502020204" pitchFamily="34" charset="0"/>
                        </a:rPr>
                        <a:t>0.6274</a:t>
                      </a:r>
                    </a:p>
                  </a:txBody>
                  <a:tcPr marL="9525" marR="9525" marT="9525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12676111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Atlantic silverside</a:t>
                      </a: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Lucida Grande" panose="020B0600040502020204" pitchFamily="34" charset="0"/>
                        </a:rPr>
                        <a:t>0.4723</a:t>
                      </a:r>
                    </a:p>
                  </a:txBody>
                  <a:tcPr marL="9525" marR="9525" marT="9525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34467217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blueback herring</a:t>
                      </a: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Lucida Grande" panose="020B0600040502020204" pitchFamily="34" charset="0"/>
                        </a:rPr>
                        <a:t>0.4691</a:t>
                      </a:r>
                    </a:p>
                  </a:txBody>
                  <a:tcPr marL="9525" marR="9525" marT="9525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13805077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Bay anchovy </a:t>
                      </a: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C00000"/>
                          </a:solidFill>
                          <a:effectLst/>
                          <a:latin typeface="Lucida Grande" panose="020B0600040502020204" pitchFamily="34" charset="0"/>
                        </a:rPr>
                        <a:t>-0.6144</a:t>
                      </a:r>
                    </a:p>
                  </a:txBody>
                  <a:tcPr marL="9525" marR="9525" marT="9525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02067660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gizzard shad</a:t>
                      </a: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C00000"/>
                          </a:solidFill>
                          <a:effectLst/>
                          <a:latin typeface="Lucida Grande" panose="020B0600040502020204" pitchFamily="34" charset="0"/>
                        </a:rPr>
                        <a:t>-0.5173</a:t>
                      </a:r>
                    </a:p>
                  </a:txBody>
                  <a:tcPr marL="9525" marR="9525" marT="9525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45318054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hogchoker</a:t>
                      </a: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C00000"/>
                          </a:solidFill>
                          <a:effectLst/>
                          <a:latin typeface="Lucida Grande" panose="020B0600040502020204" pitchFamily="34" charset="0"/>
                        </a:rPr>
                        <a:t>-0.3454</a:t>
                      </a:r>
                    </a:p>
                  </a:txBody>
                  <a:tcPr marL="9525" marR="9525" marT="9525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77419175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blackcheek tonguefish</a:t>
                      </a: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C00000"/>
                          </a:solidFill>
                          <a:effectLst/>
                          <a:latin typeface="Lucida Grande" panose="020B0600040502020204" pitchFamily="34" charset="0"/>
                        </a:rPr>
                        <a:t>-0.3312</a:t>
                      </a:r>
                    </a:p>
                  </a:txBody>
                  <a:tcPr marL="9525" marR="9525" marT="9525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46691193"/>
                  </a:ext>
                </a:extLst>
              </a:tr>
            </a:tbl>
          </a:graphicData>
        </a:graphic>
      </p:graphicFrame>
      <p:sp>
        <p:nvSpPr>
          <p:cNvPr id="15" name="TextBox 14">
            <a:extLst>
              <a:ext uri="{FF2B5EF4-FFF2-40B4-BE49-F238E27FC236}">
                <a16:creationId xmlns:a16="http://schemas.microsoft.com/office/drawing/2014/main" id="{D14ADFAD-88AB-6CA1-9D78-D2D0BDEDDED1}"/>
              </a:ext>
            </a:extLst>
          </p:cNvPr>
          <p:cNvSpPr txBox="1"/>
          <p:nvPr/>
        </p:nvSpPr>
        <p:spPr>
          <a:xfrm>
            <a:off x="5059899" y="2521732"/>
            <a:ext cx="3310359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dirty="0"/>
              <a:t>Negative</a:t>
            </a:r>
          </a:p>
        </p:txBody>
      </p:sp>
    </p:spTree>
    <p:extLst>
      <p:ext uri="{BB962C8B-B14F-4D97-AF65-F5344CB8AC3E}">
        <p14:creationId xmlns:p14="http://schemas.microsoft.com/office/powerpoint/2010/main" val="53088591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84;p30">
            <a:extLst>
              <a:ext uri="{FF2B5EF4-FFF2-40B4-BE49-F238E27FC236}">
                <a16:creationId xmlns:a16="http://schemas.microsoft.com/office/drawing/2014/main" id="{48C39B74-A7A8-E194-51BF-E3F0C5955020}"/>
              </a:ext>
            </a:extLst>
          </p:cNvPr>
          <p:cNvSpPr txBox="1">
            <a:spLocks/>
          </p:cNvSpPr>
          <p:nvPr/>
        </p:nvSpPr>
        <p:spPr>
          <a:xfrm>
            <a:off x="0" y="1212391"/>
            <a:ext cx="2573079" cy="998374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rmAutofit fontScale="975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700" kern="1200" spc="-45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</a:pPr>
            <a:r>
              <a:rPr lang="en-US" dirty="0">
                <a:solidFill>
                  <a:schemeClr val="tx2"/>
                </a:solidFill>
              </a:rPr>
              <a:t>Life History Cluster Analysis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Google Shape;185;p30">
                <a:extLst>
                  <a:ext uri="{FF2B5EF4-FFF2-40B4-BE49-F238E27FC236}">
                    <a16:creationId xmlns:a16="http://schemas.microsoft.com/office/drawing/2014/main" id="{4BA134B3-E32A-B6E0-0670-B4B7B9DA38EA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4522" y="2210765"/>
                <a:ext cx="2940627" cy="1416942"/>
              </a:xfrm>
              <a:prstGeom prst="rect">
                <a:avLst/>
              </a:prstGeom>
            </p:spPr>
            <p:txBody>
              <a:bodyPr spcFirstLastPara="1" wrap="square" lIns="91425" tIns="91425" rIns="91425" bIns="91425" anchor="t" anchorCtr="0">
                <a:normAutofit lnSpcReduction="10000"/>
              </a:bodyPr>
              <a:lstStyle>
                <a:lvl1pPr marL="137160" indent="-137160" algn="l" defTabSz="685800" rtl="0" eaLnBrk="1" latinLnBrk="0" hangingPunct="1">
                  <a:lnSpc>
                    <a:spcPct val="90000"/>
                  </a:lnSpc>
                  <a:spcBef>
                    <a:spcPts val="900"/>
                  </a:spcBef>
                  <a:buClr>
                    <a:schemeClr val="accent1"/>
                  </a:buClr>
                  <a:buFont typeface="Wingdings 2" pitchFamily="18" charset="2"/>
                  <a:buChar char=""/>
                  <a:defRPr sz="1500" kern="120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lvl1pPr>
                <a:lvl2pPr marL="514350" indent="-137160" algn="l" defTabSz="685800" rtl="0" eaLnBrk="1" latinLnBrk="0" hangingPunct="1">
                  <a:lnSpc>
                    <a:spcPct val="90000"/>
                  </a:lnSpc>
                  <a:spcBef>
                    <a:spcPts val="188"/>
                  </a:spcBef>
                  <a:spcAft>
                    <a:spcPts val="188"/>
                  </a:spcAft>
                  <a:buClr>
                    <a:schemeClr val="accent1"/>
                  </a:buClr>
                  <a:buFont typeface="Wingdings 2" pitchFamily="18" charset="2"/>
                  <a:buChar char=""/>
                  <a:defRPr sz="1350" kern="120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lvl2pPr>
                <a:lvl3pPr marL="857250" indent="-137160" algn="l" defTabSz="685800" rtl="0" eaLnBrk="1" latinLnBrk="0" hangingPunct="1">
                  <a:lnSpc>
                    <a:spcPct val="90000"/>
                  </a:lnSpc>
                  <a:spcBef>
                    <a:spcPts val="188"/>
                  </a:spcBef>
                  <a:spcAft>
                    <a:spcPts val="188"/>
                  </a:spcAft>
                  <a:buClr>
                    <a:schemeClr val="accent1"/>
                  </a:buClr>
                  <a:buFont typeface="Wingdings 2" pitchFamily="18" charset="2"/>
                  <a:buChar char=""/>
                  <a:defRPr sz="1200" kern="120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lvl3pPr>
                <a:lvl4pPr marL="1200150" indent="-137160" algn="l" defTabSz="685800" rtl="0" eaLnBrk="1" latinLnBrk="0" hangingPunct="1">
                  <a:lnSpc>
                    <a:spcPct val="90000"/>
                  </a:lnSpc>
                  <a:spcBef>
                    <a:spcPts val="188"/>
                  </a:spcBef>
                  <a:spcAft>
                    <a:spcPts val="188"/>
                  </a:spcAft>
                  <a:buClr>
                    <a:schemeClr val="accent1"/>
                  </a:buClr>
                  <a:buFont typeface="Wingdings 2" pitchFamily="18" charset="2"/>
                  <a:buChar char=""/>
                  <a:defRPr sz="1050" kern="120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lvl4pPr>
                <a:lvl5pPr marL="1543050" indent="-137160" algn="l" defTabSz="685800" rtl="0" eaLnBrk="1" latinLnBrk="0" hangingPunct="1">
                  <a:lnSpc>
                    <a:spcPct val="90000"/>
                  </a:lnSpc>
                  <a:spcBef>
                    <a:spcPts val="188"/>
                  </a:spcBef>
                  <a:spcAft>
                    <a:spcPts val="188"/>
                  </a:spcAft>
                  <a:buClr>
                    <a:schemeClr val="accent1"/>
                  </a:buClr>
                  <a:buFont typeface="Wingdings 2" pitchFamily="18" charset="2"/>
                  <a:buChar char=""/>
                  <a:defRPr sz="1050" kern="120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lvl5pPr>
                <a:lvl6pPr marL="1885950" indent="-171450" algn="l" defTabSz="685800" rtl="0" eaLnBrk="1" latinLnBrk="0" hangingPunct="1">
                  <a:lnSpc>
                    <a:spcPct val="90000"/>
                  </a:lnSpc>
                  <a:spcBef>
                    <a:spcPts val="188"/>
                  </a:spcBef>
                  <a:spcAft>
                    <a:spcPts val="188"/>
                  </a:spcAft>
                  <a:buClr>
                    <a:schemeClr val="accent1"/>
                  </a:buClr>
                  <a:buFont typeface="Wingdings 2" pitchFamily="18" charset="2"/>
                  <a:buChar char=""/>
                  <a:defRPr sz="1050" kern="120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2228850" indent="-171450" algn="l" defTabSz="685800" rtl="0" eaLnBrk="1" latinLnBrk="0" hangingPunct="1">
                  <a:lnSpc>
                    <a:spcPct val="90000"/>
                  </a:lnSpc>
                  <a:spcBef>
                    <a:spcPts val="188"/>
                  </a:spcBef>
                  <a:spcAft>
                    <a:spcPts val="188"/>
                  </a:spcAft>
                  <a:buClr>
                    <a:schemeClr val="accent1"/>
                  </a:buClr>
                  <a:buFont typeface="Wingdings 2" pitchFamily="18" charset="2"/>
                  <a:buChar char=""/>
                  <a:defRPr sz="1050" kern="120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lvl7pPr>
                <a:lvl8pPr marL="2571750" indent="-171450" algn="l" defTabSz="685800" rtl="0" eaLnBrk="1" latinLnBrk="0" hangingPunct="1">
                  <a:lnSpc>
                    <a:spcPct val="90000"/>
                  </a:lnSpc>
                  <a:spcBef>
                    <a:spcPts val="188"/>
                  </a:spcBef>
                  <a:spcAft>
                    <a:spcPts val="188"/>
                  </a:spcAft>
                  <a:buClr>
                    <a:schemeClr val="accent1"/>
                  </a:buClr>
                  <a:buFont typeface="Wingdings 2" pitchFamily="18" charset="2"/>
                  <a:buChar char=""/>
                  <a:defRPr sz="1050" kern="120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lvl8pPr>
                <a:lvl9pPr marL="2914650" indent="-171450" algn="l" defTabSz="685800" rtl="0" eaLnBrk="1" latinLnBrk="0" hangingPunct="1">
                  <a:lnSpc>
                    <a:spcPct val="90000"/>
                  </a:lnSpc>
                  <a:spcBef>
                    <a:spcPts val="188"/>
                  </a:spcBef>
                  <a:spcAft>
                    <a:spcPts val="188"/>
                  </a:spcAft>
                  <a:buClr>
                    <a:schemeClr val="accent1"/>
                  </a:buClr>
                  <a:buFont typeface="Wingdings 2" pitchFamily="18" charset="2"/>
                  <a:buChar char=""/>
                  <a:defRPr sz="1050" kern="120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spcBef>
                    <a:spcPts val="0"/>
                  </a:spcBef>
                  <a:buClr>
                    <a:schemeClr val="accent4"/>
                  </a:buClr>
                  <a:buSzPts val="1800"/>
                  <a:buNone/>
                </a:pPr>
                <a:r>
                  <a:rPr lang="en-US" sz="1600" b="1" dirty="0"/>
                  <a:t>Traits</a:t>
                </a:r>
              </a:p>
              <a:p>
                <a:pPr>
                  <a:spcBef>
                    <a:spcPts val="0"/>
                  </a:spcBef>
                  <a:buClr>
                    <a:schemeClr val="accent4"/>
                  </a:buClr>
                  <a:buSzPts val="1800"/>
                  <a:buFont typeface="Arial" panose="020B0604020202020204" pitchFamily="34" charset="0"/>
                  <a:buChar char="•"/>
                </a:pPr>
                <a:r>
                  <a:rPr lang="en-US" sz="1600" dirty="0"/>
                  <a:t>Habitat</a:t>
                </a:r>
              </a:p>
              <a:p>
                <a:pPr>
                  <a:spcBef>
                    <a:spcPts val="0"/>
                  </a:spcBef>
                  <a:buClr>
                    <a:schemeClr val="accent4"/>
                  </a:buClr>
                  <a:buSzPts val="1800"/>
                  <a:buFont typeface="Arial" panose="020B0604020202020204" pitchFamily="34" charset="0"/>
                  <a:buChar char="•"/>
                </a:pPr>
                <a:r>
                  <a:rPr lang="en-US" sz="1600" dirty="0"/>
                  <a:t>Feeding characteristics </a:t>
                </a:r>
              </a:p>
              <a:p>
                <a:pPr>
                  <a:spcBef>
                    <a:spcPts val="0"/>
                  </a:spcBef>
                  <a:buClr>
                    <a:schemeClr val="accent4"/>
                  </a:buClr>
                  <a:buSzPts val="1800"/>
                  <a:buFont typeface="Arial" panose="020B0604020202020204" pitchFamily="34" charset="0"/>
                  <a:buChar char="•"/>
                </a:pPr>
                <a:r>
                  <a:rPr lang="en-US" sz="1450" dirty="0"/>
                  <a:t>Growth parameters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45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50" b="0" i="1" smtClean="0"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en-US" sz="145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∞</m:t>
                        </m:r>
                      </m:sub>
                    </m:sSub>
                  </m:oMath>
                </a14:m>
                <a:r>
                  <a:rPr lang="en-US" sz="1450" dirty="0"/>
                  <a:t>, </a:t>
                </a:r>
                <a14:m>
                  <m:oMath xmlns:m="http://schemas.openxmlformats.org/officeDocument/2006/math">
                    <m:r>
                      <a:rPr lang="en-US" sz="1450" b="0" i="1" smtClean="0">
                        <a:latin typeface="Cambria Math" panose="02040503050406030204" pitchFamily="18" charset="0"/>
                      </a:rPr>
                      <m:t>𝐾</m:t>
                    </m:r>
                  </m:oMath>
                </a14:m>
                <a:r>
                  <a:rPr lang="en-US" sz="1450" dirty="0"/>
                  <a:t>)</a:t>
                </a:r>
              </a:p>
              <a:p>
                <a:pPr>
                  <a:spcBef>
                    <a:spcPts val="0"/>
                  </a:spcBef>
                  <a:buClr>
                    <a:schemeClr val="accent4"/>
                  </a:buClr>
                  <a:buSzPts val="1800"/>
                  <a:buFont typeface="Arial" panose="020B0604020202020204" pitchFamily="34" charset="0"/>
                  <a:buChar char="•"/>
                </a:pPr>
                <a:r>
                  <a:rPr lang="en-US" sz="1450" dirty="0"/>
                  <a:t>Size &amp; shape</a:t>
                </a:r>
              </a:p>
              <a:p>
                <a:pPr>
                  <a:spcBef>
                    <a:spcPts val="0"/>
                  </a:spcBef>
                  <a:buClr>
                    <a:schemeClr val="accent4"/>
                  </a:buClr>
                  <a:buSzPts val="1800"/>
                  <a:buFont typeface="Arial" panose="020B0604020202020204" pitchFamily="34" charset="0"/>
                  <a:buChar char="•"/>
                </a:pPr>
                <a:r>
                  <a:rPr lang="en-US" sz="1450" dirty="0"/>
                  <a:t>Reproduction </a:t>
                </a:r>
                <a:endParaRPr lang="en-US" sz="1750" dirty="0"/>
              </a:p>
              <a:p>
                <a:pPr marL="114300" indent="0">
                  <a:spcBef>
                    <a:spcPts val="0"/>
                  </a:spcBef>
                  <a:buSzPts val="1800"/>
                  <a:buFont typeface="Wingdings 2" pitchFamily="18" charset="2"/>
                  <a:buNone/>
                </a:pPr>
                <a:endParaRPr lang="en-US" sz="1600" dirty="0"/>
              </a:p>
            </p:txBody>
          </p:sp>
        </mc:Choice>
        <mc:Fallback xmlns="">
          <p:sp>
            <p:nvSpPr>
              <p:cNvPr id="2" name="Google Shape;185;p30">
                <a:extLst>
                  <a:ext uri="{FF2B5EF4-FFF2-40B4-BE49-F238E27FC236}">
                    <a16:creationId xmlns:a16="http://schemas.microsoft.com/office/drawing/2014/main" id="{4BA134B3-E32A-B6E0-0670-B4B7B9DA38E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522" y="2210765"/>
                <a:ext cx="2940627" cy="1416942"/>
              </a:xfrm>
              <a:prstGeom prst="rect">
                <a:avLst/>
              </a:prstGeom>
              <a:blipFill>
                <a:blip r:embed="rId3"/>
                <a:stretch>
                  <a:fillRect l="-1288" t="-89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Picture 10" descr="A circular arrangement of black and green text&#10;&#10;Description automatically generated">
            <a:extLst>
              <a:ext uri="{FF2B5EF4-FFF2-40B4-BE49-F238E27FC236}">
                <a16:creationId xmlns:a16="http://schemas.microsoft.com/office/drawing/2014/main" id="{8A9980A7-3BAB-025B-E243-5F06FF44AD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38719" y="517050"/>
            <a:ext cx="4204745" cy="4109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811433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Rectangle 188">
            <a:extLst>
              <a:ext uri="{FF2B5EF4-FFF2-40B4-BE49-F238E27FC236}">
                <a16:creationId xmlns:a16="http://schemas.microsoft.com/office/drawing/2014/main" id="{2ABBB681-F4D2-40F2-ACC3-DE0B4B4880E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1" name="Rectangle 190">
            <a:extLst>
              <a:ext uri="{FF2B5EF4-FFF2-40B4-BE49-F238E27FC236}">
                <a16:creationId xmlns:a16="http://schemas.microsoft.com/office/drawing/2014/main" id="{09388ED0-1FEF-4E11-B488-BD661D1AC1A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7759" y="343852"/>
            <a:ext cx="8428482" cy="442341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3EF2802-B0CB-7C5B-10C0-FC1310449DBB}"/>
              </a:ext>
            </a:extLst>
          </p:cNvPr>
          <p:cNvSpPr txBox="1"/>
          <p:nvPr/>
        </p:nvSpPr>
        <p:spPr>
          <a:xfrm>
            <a:off x="4948276" y="629629"/>
            <a:ext cx="1347788" cy="338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01727" defTabSz="406908">
              <a:spcAft>
                <a:spcPts val="600"/>
              </a:spcAft>
              <a:buSzPts val="1800"/>
            </a:pPr>
            <a:r>
              <a:rPr lang="en-US" sz="1602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rPr>
              <a:t>ChesMMAP</a:t>
            </a:r>
            <a:endParaRPr lang="en-US" sz="18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3" name="Picture 2" descr="A graph of a line&#10;&#10;Description automatically generated with medium confidence">
            <a:extLst>
              <a:ext uri="{FF2B5EF4-FFF2-40B4-BE49-F238E27FC236}">
                <a16:creationId xmlns:a16="http://schemas.microsoft.com/office/drawing/2014/main" id="{E011450A-EAFB-4544-B7BA-54C5250DBE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7019" y="1118898"/>
            <a:ext cx="3044899" cy="1732340"/>
          </a:xfrm>
          <a:prstGeom prst="rect">
            <a:avLst/>
          </a:prstGeom>
        </p:spPr>
      </p:pic>
      <p:pic>
        <p:nvPicPr>
          <p:cNvPr id="6" name="Picture 5" descr="A red line graph with white text&#10;&#10;Description automatically generated">
            <a:extLst>
              <a:ext uri="{FF2B5EF4-FFF2-40B4-BE49-F238E27FC236}">
                <a16:creationId xmlns:a16="http://schemas.microsoft.com/office/drawing/2014/main" id="{085227A6-4950-D31D-0147-6E721BE5F1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96630" y="1202329"/>
            <a:ext cx="3044899" cy="1732340"/>
          </a:xfrm>
          <a:prstGeom prst="rect">
            <a:avLst/>
          </a:prstGeom>
        </p:spPr>
      </p:pic>
      <p:pic>
        <p:nvPicPr>
          <p:cNvPr id="8" name="Picture 7" descr="A graph showing a line&#10;&#10;Description automatically generated with medium confidence">
            <a:extLst>
              <a:ext uri="{FF2B5EF4-FFF2-40B4-BE49-F238E27FC236}">
                <a16:creationId xmlns:a16="http://schemas.microsoft.com/office/drawing/2014/main" id="{2012A350-3997-C107-23D4-EC31E0DDB2F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96630" y="3032488"/>
            <a:ext cx="3044899" cy="1732340"/>
          </a:xfrm>
          <a:prstGeom prst="rect">
            <a:avLst/>
          </a:prstGeom>
        </p:spPr>
      </p:pic>
      <p:pic>
        <p:nvPicPr>
          <p:cNvPr id="10" name="Picture 9" descr="A graph of water temperature&#10;&#10;Description automatically generated">
            <a:extLst>
              <a:ext uri="{FF2B5EF4-FFF2-40B4-BE49-F238E27FC236}">
                <a16:creationId xmlns:a16="http://schemas.microsoft.com/office/drawing/2014/main" id="{D74D9209-6695-C564-FB36-B2718933ECC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07020" y="3034922"/>
            <a:ext cx="3044899" cy="1732340"/>
          </a:xfrm>
          <a:prstGeom prst="rect">
            <a:avLst/>
          </a:prstGeom>
        </p:spPr>
      </p:pic>
      <p:sp>
        <p:nvSpPr>
          <p:cNvPr id="13" name="Title 4">
            <a:extLst>
              <a:ext uri="{FF2B5EF4-FFF2-40B4-BE49-F238E27FC236}">
                <a16:creationId xmlns:a16="http://schemas.microsoft.com/office/drawing/2014/main" id="{2E5DE253-4CCB-AF4E-894C-2B9B3543BF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</p:spPr>
        <p:txBody>
          <a:bodyPr/>
          <a:lstStyle/>
          <a:p>
            <a:r>
              <a:rPr lang="en-US" dirty="0">
                <a:solidFill>
                  <a:schemeClr val="tx2"/>
                </a:solidFill>
              </a:rPr>
              <a:t>Effects of Environmental Factors</a:t>
            </a:r>
          </a:p>
        </p:txBody>
      </p:sp>
    </p:spTree>
    <p:extLst>
      <p:ext uri="{BB962C8B-B14F-4D97-AF65-F5344CB8AC3E}">
        <p14:creationId xmlns:p14="http://schemas.microsoft.com/office/powerpoint/2010/main" val="205247649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Rectangle 188">
            <a:extLst>
              <a:ext uri="{FF2B5EF4-FFF2-40B4-BE49-F238E27FC236}">
                <a16:creationId xmlns:a16="http://schemas.microsoft.com/office/drawing/2014/main" id="{2ABBB681-F4D2-40F2-ACC3-DE0B4B4880E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1" name="Rectangle 190">
            <a:extLst>
              <a:ext uri="{FF2B5EF4-FFF2-40B4-BE49-F238E27FC236}">
                <a16:creationId xmlns:a16="http://schemas.microsoft.com/office/drawing/2014/main" id="{09388ED0-1FEF-4E11-B488-BD661D1AC1A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7759" y="343852"/>
            <a:ext cx="8428482" cy="442341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3EF2802-B0CB-7C5B-10C0-FC1310449DBB}"/>
              </a:ext>
            </a:extLst>
          </p:cNvPr>
          <p:cNvSpPr txBox="1"/>
          <p:nvPr/>
        </p:nvSpPr>
        <p:spPr>
          <a:xfrm>
            <a:off x="4948276" y="629629"/>
            <a:ext cx="1347788" cy="338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01727" defTabSz="406908">
              <a:spcAft>
                <a:spcPts val="600"/>
              </a:spcAft>
              <a:buSzPts val="1800"/>
            </a:pPr>
            <a:r>
              <a:rPr lang="en-US" sz="1602" dirty="0">
                <a:solidFill>
                  <a:schemeClr val="tx1">
                    <a:lumMod val="65000"/>
                    <a:lumOff val="35000"/>
                  </a:schemeClr>
                </a:solidFill>
              </a:rPr>
              <a:t>VIMSYoY</a:t>
            </a:r>
            <a:endParaRPr lang="en-US" sz="18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3" name="Title 4">
            <a:extLst>
              <a:ext uri="{FF2B5EF4-FFF2-40B4-BE49-F238E27FC236}">
                <a16:creationId xmlns:a16="http://schemas.microsoft.com/office/drawing/2014/main" id="{2E5DE253-4CCB-AF4E-894C-2B9B3543BF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</p:spPr>
        <p:txBody>
          <a:bodyPr/>
          <a:lstStyle/>
          <a:p>
            <a:r>
              <a:rPr lang="en-US" dirty="0">
                <a:solidFill>
                  <a:schemeClr val="tx2"/>
                </a:solidFill>
              </a:rPr>
              <a:t>Effects of Environmental Factors</a:t>
            </a:r>
          </a:p>
        </p:txBody>
      </p:sp>
      <p:pic>
        <p:nvPicPr>
          <p:cNvPr id="2" name="Picture 1" descr="A graph of a curve&#10;&#10;Description automatically generated with medium confidence">
            <a:extLst>
              <a:ext uri="{FF2B5EF4-FFF2-40B4-BE49-F238E27FC236}">
                <a16:creationId xmlns:a16="http://schemas.microsoft.com/office/drawing/2014/main" id="{E05596AA-3D1F-F9AA-BF55-8361992748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7480" y="1315376"/>
            <a:ext cx="2681267" cy="1437195"/>
          </a:xfrm>
          <a:prstGeom prst="rect">
            <a:avLst/>
          </a:prstGeom>
        </p:spPr>
      </p:pic>
      <p:pic>
        <p:nvPicPr>
          <p:cNvPr id="5" name="Picture 4" descr="A red line graph&#10;&#10;Description automatically generated">
            <a:extLst>
              <a:ext uri="{FF2B5EF4-FFF2-40B4-BE49-F238E27FC236}">
                <a16:creationId xmlns:a16="http://schemas.microsoft.com/office/drawing/2014/main" id="{6B271243-B405-10DF-94D6-97C04966F6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31366" y="1298187"/>
            <a:ext cx="2681267" cy="1437195"/>
          </a:xfrm>
          <a:prstGeom prst="rect">
            <a:avLst/>
          </a:prstGeom>
        </p:spPr>
      </p:pic>
      <p:pic>
        <p:nvPicPr>
          <p:cNvPr id="7" name="Picture 6" descr="A graph with a red line&#10;&#10;Description automatically generated">
            <a:extLst>
              <a:ext uri="{FF2B5EF4-FFF2-40B4-BE49-F238E27FC236}">
                <a16:creationId xmlns:a16="http://schemas.microsoft.com/office/drawing/2014/main" id="{91BF9794-71DB-99E5-21F5-6C2B4A766BE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48276" y="3068815"/>
            <a:ext cx="2681267" cy="1437195"/>
          </a:xfrm>
          <a:prstGeom prst="rect">
            <a:avLst/>
          </a:prstGeom>
        </p:spPr>
      </p:pic>
      <p:pic>
        <p:nvPicPr>
          <p:cNvPr id="9" name="Picture 8" descr="A graph of water temperature&#10;&#10;Description automatically generated">
            <a:extLst>
              <a:ext uri="{FF2B5EF4-FFF2-40B4-BE49-F238E27FC236}">
                <a16:creationId xmlns:a16="http://schemas.microsoft.com/office/drawing/2014/main" id="{15B5BB0C-CA85-9D4F-117A-02410C926DA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55253" y="1298187"/>
            <a:ext cx="2681267" cy="1437195"/>
          </a:xfrm>
          <a:prstGeom prst="rect">
            <a:avLst/>
          </a:prstGeom>
        </p:spPr>
      </p:pic>
      <p:pic>
        <p:nvPicPr>
          <p:cNvPr id="11" name="Picture 10" descr="A graph of a line&#10;&#10;Description automatically generated with medium confidence">
            <a:extLst>
              <a:ext uri="{FF2B5EF4-FFF2-40B4-BE49-F238E27FC236}">
                <a16:creationId xmlns:a16="http://schemas.microsoft.com/office/drawing/2014/main" id="{85B5F445-96FA-BD9B-050D-026B4E5B0F8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71195" y="3068815"/>
            <a:ext cx="2681267" cy="1437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961027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25"/>
          <p:cNvSpPr txBox="1">
            <a:spLocks noGrp="1"/>
          </p:cNvSpPr>
          <p:nvPr>
            <p:ph type="ctrTitle"/>
          </p:nvPr>
        </p:nvSpPr>
        <p:spPr>
          <a:xfrm>
            <a:off x="776986" y="1351026"/>
            <a:ext cx="5486400" cy="244144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tx2"/>
                </a:solidFill>
              </a:rPr>
              <a:t>Bay &amp; large-</a:t>
            </a:r>
            <a:r>
              <a:rPr lang="en" dirty="0" err="1">
                <a:solidFill>
                  <a:schemeClr val="tx2"/>
                </a:solidFill>
              </a:rPr>
              <a:t>sc</a:t>
            </a:r>
            <a:r>
              <a:rPr lang="en-US" dirty="0">
                <a:solidFill>
                  <a:schemeClr val="tx2"/>
                </a:solidFill>
              </a:rPr>
              <a:t>al</a:t>
            </a:r>
            <a:r>
              <a:rPr lang="en" dirty="0">
                <a:solidFill>
                  <a:schemeClr val="tx2"/>
                </a:solidFill>
              </a:rPr>
              <a:t>e climate oscillations </a:t>
            </a:r>
            <a:endParaRPr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144624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84;p30">
            <a:extLst>
              <a:ext uri="{FF2B5EF4-FFF2-40B4-BE49-F238E27FC236}">
                <a16:creationId xmlns:a16="http://schemas.microsoft.com/office/drawing/2014/main" id="{793FAE03-E2C4-F532-27A9-8154BFA5AFD0}"/>
              </a:ext>
            </a:extLst>
          </p:cNvPr>
          <p:cNvSpPr txBox="1">
            <a:spLocks/>
          </p:cNvSpPr>
          <p:nvPr/>
        </p:nvSpPr>
        <p:spPr>
          <a:xfrm>
            <a:off x="-1" y="940189"/>
            <a:ext cx="2644406" cy="1307065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700" kern="1200" spc="-45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</a:pPr>
            <a:r>
              <a:rPr lang="en-US" dirty="0">
                <a:solidFill>
                  <a:schemeClr val="tx2"/>
                </a:solidFill>
              </a:rPr>
              <a:t>Bay Sea Surface Temperature (SST)</a:t>
            </a:r>
          </a:p>
        </p:txBody>
      </p:sp>
      <p:sp>
        <p:nvSpPr>
          <p:cNvPr id="7" name="Google Shape;101;p19">
            <a:extLst>
              <a:ext uri="{FF2B5EF4-FFF2-40B4-BE49-F238E27FC236}">
                <a16:creationId xmlns:a16="http://schemas.microsoft.com/office/drawing/2014/main" id="{69AD4AA9-4D62-F006-EC83-BBBF3FEA2F02}"/>
              </a:ext>
            </a:extLst>
          </p:cNvPr>
          <p:cNvSpPr txBox="1">
            <a:spLocks/>
          </p:cNvSpPr>
          <p:nvPr/>
        </p:nvSpPr>
        <p:spPr>
          <a:xfrm>
            <a:off x="33152" y="2247254"/>
            <a:ext cx="2578100" cy="227825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137160" indent="-137160" algn="l" defTabSz="685800" rtl="0" eaLnBrk="1" latinLnBrk="0" hangingPunct="1">
              <a:lnSpc>
                <a:spcPct val="90000"/>
              </a:lnSpc>
              <a:spcBef>
                <a:spcPts val="900"/>
              </a:spcBef>
              <a:buClr>
                <a:schemeClr val="accent1"/>
              </a:buClr>
              <a:buFont typeface="Wingdings 2" pitchFamily="18" charset="2"/>
              <a:buChar char=""/>
              <a:defRPr sz="15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14350" indent="-137160" algn="l" defTabSz="685800" rtl="0" eaLnBrk="1" latinLnBrk="0" hangingPunct="1">
              <a:lnSpc>
                <a:spcPct val="90000"/>
              </a:lnSpc>
              <a:spcBef>
                <a:spcPts val="188"/>
              </a:spcBef>
              <a:spcAft>
                <a:spcPts val="188"/>
              </a:spcAft>
              <a:buClr>
                <a:schemeClr val="accent1"/>
              </a:buClr>
              <a:buFont typeface="Wingdings 2" pitchFamily="18" charset="2"/>
              <a:buChar char=""/>
              <a:defRPr sz="135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57250" indent="-137160" algn="l" defTabSz="685800" rtl="0" eaLnBrk="1" latinLnBrk="0" hangingPunct="1">
              <a:lnSpc>
                <a:spcPct val="90000"/>
              </a:lnSpc>
              <a:spcBef>
                <a:spcPts val="188"/>
              </a:spcBef>
              <a:spcAft>
                <a:spcPts val="188"/>
              </a:spcAft>
              <a:buClr>
                <a:schemeClr val="accent1"/>
              </a:buClr>
              <a:buFont typeface="Wingdings 2" pitchFamily="18" charset="2"/>
              <a:buChar char=""/>
              <a:defRPr sz="1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00150" indent="-137160" algn="l" defTabSz="685800" rtl="0" eaLnBrk="1" latinLnBrk="0" hangingPunct="1">
              <a:lnSpc>
                <a:spcPct val="90000"/>
              </a:lnSpc>
              <a:spcBef>
                <a:spcPts val="188"/>
              </a:spcBef>
              <a:spcAft>
                <a:spcPts val="188"/>
              </a:spcAft>
              <a:buClr>
                <a:schemeClr val="accent1"/>
              </a:buClr>
              <a:buFont typeface="Wingdings 2" pitchFamily="18" charset="2"/>
              <a:buChar char=""/>
              <a:defRPr sz="105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543050" indent="-137160" algn="l" defTabSz="685800" rtl="0" eaLnBrk="1" latinLnBrk="0" hangingPunct="1">
              <a:lnSpc>
                <a:spcPct val="90000"/>
              </a:lnSpc>
              <a:spcBef>
                <a:spcPts val="188"/>
              </a:spcBef>
              <a:spcAft>
                <a:spcPts val="188"/>
              </a:spcAft>
              <a:buClr>
                <a:schemeClr val="accent1"/>
              </a:buClr>
              <a:buFont typeface="Wingdings 2" pitchFamily="18" charset="2"/>
              <a:buChar char=""/>
              <a:defRPr sz="105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188"/>
              </a:spcBef>
              <a:spcAft>
                <a:spcPts val="188"/>
              </a:spcAft>
              <a:buClr>
                <a:schemeClr val="accent1"/>
              </a:buClr>
              <a:buFont typeface="Wingdings 2" pitchFamily="18" charset="2"/>
              <a:buChar char=""/>
              <a:defRPr sz="105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188"/>
              </a:spcBef>
              <a:spcAft>
                <a:spcPts val="188"/>
              </a:spcAft>
              <a:buClr>
                <a:schemeClr val="accent1"/>
              </a:buClr>
              <a:buFont typeface="Wingdings 2" pitchFamily="18" charset="2"/>
              <a:buChar char=""/>
              <a:defRPr sz="105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188"/>
              </a:spcBef>
              <a:spcAft>
                <a:spcPts val="188"/>
              </a:spcAft>
              <a:buClr>
                <a:schemeClr val="accent1"/>
              </a:buClr>
              <a:buFont typeface="Wingdings 2" pitchFamily="18" charset="2"/>
              <a:buChar char=""/>
              <a:defRPr sz="105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188"/>
              </a:spcBef>
              <a:spcAft>
                <a:spcPts val="188"/>
              </a:spcAft>
              <a:buClr>
                <a:schemeClr val="accent1"/>
              </a:buClr>
              <a:buFont typeface="Wingdings 2" pitchFamily="18" charset="2"/>
              <a:buChar char=""/>
              <a:defRPr sz="105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buClr>
                <a:schemeClr val="accent4"/>
              </a:buClr>
              <a:buSzPts val="1800"/>
              <a:buFont typeface="Arial" panose="020B0604020202020204" pitchFamily="34" charset="0"/>
              <a:buChar char="•"/>
            </a:pPr>
            <a:r>
              <a:rPr lang="en-US" sz="1600" dirty="0"/>
              <a:t>Increasing</a:t>
            </a:r>
          </a:p>
          <a:p>
            <a:pPr>
              <a:spcBef>
                <a:spcPts val="0"/>
              </a:spcBef>
              <a:buClr>
                <a:schemeClr val="accent4"/>
              </a:buClr>
              <a:buSzPts val="1800"/>
              <a:buFont typeface="Arial" panose="020B0604020202020204" pitchFamily="34" charset="0"/>
              <a:buChar char="•"/>
            </a:pPr>
            <a:endParaRPr lang="en-US" sz="1600" dirty="0"/>
          </a:p>
          <a:p>
            <a:pPr>
              <a:spcBef>
                <a:spcPts val="0"/>
              </a:spcBef>
              <a:buClr>
                <a:schemeClr val="accent4"/>
              </a:buClr>
              <a:buSzPts val="1800"/>
              <a:buFont typeface="Arial" panose="020B0604020202020204" pitchFamily="34" charset="0"/>
              <a:buChar char="•"/>
            </a:pPr>
            <a:r>
              <a:rPr lang="en-US" sz="1600" dirty="0"/>
              <a:t>Change point occurred in 2006</a:t>
            </a:r>
          </a:p>
          <a:p>
            <a:pPr>
              <a:spcBef>
                <a:spcPts val="0"/>
              </a:spcBef>
              <a:buClr>
                <a:schemeClr val="accent4"/>
              </a:buClr>
              <a:buSzPts val="1800"/>
              <a:buFont typeface="Arial" panose="020B0604020202020204" pitchFamily="34" charset="0"/>
              <a:buChar char="•"/>
            </a:pPr>
            <a:endParaRPr lang="en-US" sz="1600" dirty="0"/>
          </a:p>
          <a:p>
            <a:pPr>
              <a:spcBef>
                <a:spcPts val="0"/>
              </a:spcBef>
              <a:buClr>
                <a:schemeClr val="accent4"/>
              </a:buClr>
              <a:buSzPts val="1800"/>
              <a:buFont typeface="Arial" panose="020B0604020202020204" pitchFamily="34" charset="0"/>
              <a:buChar char="•"/>
            </a:pPr>
            <a:r>
              <a:rPr lang="en-US" sz="1600" dirty="0"/>
              <a:t>Marine heat waves (MHWs) have occurred more frequently in the Bay since 2010</a:t>
            </a:r>
          </a:p>
          <a:p>
            <a:pPr marL="742950" indent="-285750">
              <a:spcBef>
                <a:spcPts val="1200"/>
              </a:spcBef>
              <a:spcAft>
                <a:spcPts val="1200"/>
              </a:spcAft>
              <a:buClr>
                <a:schemeClr val="accent4"/>
              </a:buClr>
              <a:buFont typeface="Arial" panose="020B0604020202020204" pitchFamily="34" charset="0"/>
              <a:buChar char="•"/>
            </a:pPr>
            <a:endParaRPr lang="en-US" sz="1600" dirty="0"/>
          </a:p>
        </p:txBody>
      </p:sp>
      <p:sp>
        <p:nvSpPr>
          <p:cNvPr id="10" name="Google Shape;184;p30">
            <a:extLst>
              <a:ext uri="{FF2B5EF4-FFF2-40B4-BE49-F238E27FC236}">
                <a16:creationId xmlns:a16="http://schemas.microsoft.com/office/drawing/2014/main" id="{B2A705BF-C79A-EBC4-5794-11137D742780}"/>
              </a:ext>
            </a:extLst>
          </p:cNvPr>
          <p:cNvSpPr txBox="1">
            <a:spLocks/>
          </p:cNvSpPr>
          <p:nvPr/>
        </p:nvSpPr>
        <p:spPr>
          <a:xfrm>
            <a:off x="2905932" y="1007391"/>
            <a:ext cx="3332136" cy="439688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rmAutofit fontScale="975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700" kern="1200" spc="-45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en-US" sz="1400" dirty="0">
                <a:solidFill>
                  <a:schemeClr val="tx2"/>
                </a:solidFill>
              </a:rPr>
              <a:t>Average Annual SST</a:t>
            </a:r>
          </a:p>
        </p:txBody>
      </p:sp>
      <p:pic>
        <p:nvPicPr>
          <p:cNvPr id="11" name="Picture 10" descr="A line graph with numbers and a line&#10;&#10;Description automatically generated">
            <a:extLst>
              <a:ext uri="{FF2B5EF4-FFF2-40B4-BE49-F238E27FC236}">
                <a16:creationId xmlns:a16="http://schemas.microsoft.com/office/drawing/2014/main" id="{0156B755-29C9-FCA0-27A0-94C3235A58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77558" y="1306286"/>
            <a:ext cx="5850123" cy="3116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969118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graph showing the growth of a company&#10;&#10;Description automatically generated with medium confidence">
            <a:extLst>
              <a:ext uri="{FF2B5EF4-FFF2-40B4-BE49-F238E27FC236}">
                <a16:creationId xmlns:a16="http://schemas.microsoft.com/office/drawing/2014/main" id="{970F0B7E-6A4F-552D-8D01-D655C362C4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44405" y="1306285"/>
            <a:ext cx="5850123" cy="3116870"/>
          </a:xfrm>
          <a:prstGeom prst="rect">
            <a:avLst/>
          </a:prstGeom>
        </p:spPr>
      </p:pic>
      <p:sp>
        <p:nvSpPr>
          <p:cNvPr id="6" name="Google Shape;184;p30">
            <a:extLst>
              <a:ext uri="{FF2B5EF4-FFF2-40B4-BE49-F238E27FC236}">
                <a16:creationId xmlns:a16="http://schemas.microsoft.com/office/drawing/2014/main" id="{793FAE03-E2C4-F532-27A9-8154BFA5AFD0}"/>
              </a:ext>
            </a:extLst>
          </p:cNvPr>
          <p:cNvSpPr txBox="1">
            <a:spLocks/>
          </p:cNvSpPr>
          <p:nvPr/>
        </p:nvSpPr>
        <p:spPr>
          <a:xfrm>
            <a:off x="-1" y="940189"/>
            <a:ext cx="2644406" cy="1307065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700" kern="1200" spc="-45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</a:pPr>
            <a:r>
              <a:rPr lang="en-US" dirty="0">
                <a:solidFill>
                  <a:schemeClr val="tx2"/>
                </a:solidFill>
              </a:rPr>
              <a:t>Bay Sea Surface Temperature (SST)</a:t>
            </a:r>
          </a:p>
        </p:txBody>
      </p:sp>
      <p:sp>
        <p:nvSpPr>
          <p:cNvPr id="7" name="Google Shape;101;p19">
            <a:extLst>
              <a:ext uri="{FF2B5EF4-FFF2-40B4-BE49-F238E27FC236}">
                <a16:creationId xmlns:a16="http://schemas.microsoft.com/office/drawing/2014/main" id="{69AD4AA9-4D62-F006-EC83-BBBF3FEA2F02}"/>
              </a:ext>
            </a:extLst>
          </p:cNvPr>
          <p:cNvSpPr txBox="1">
            <a:spLocks/>
          </p:cNvSpPr>
          <p:nvPr/>
        </p:nvSpPr>
        <p:spPr>
          <a:xfrm>
            <a:off x="33152" y="2247254"/>
            <a:ext cx="2578100" cy="227825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137160" indent="-137160" algn="l" defTabSz="685800" rtl="0" eaLnBrk="1" latinLnBrk="0" hangingPunct="1">
              <a:lnSpc>
                <a:spcPct val="90000"/>
              </a:lnSpc>
              <a:spcBef>
                <a:spcPts val="900"/>
              </a:spcBef>
              <a:buClr>
                <a:schemeClr val="accent1"/>
              </a:buClr>
              <a:buFont typeface="Wingdings 2" pitchFamily="18" charset="2"/>
              <a:buChar char=""/>
              <a:defRPr sz="15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14350" indent="-137160" algn="l" defTabSz="685800" rtl="0" eaLnBrk="1" latinLnBrk="0" hangingPunct="1">
              <a:lnSpc>
                <a:spcPct val="90000"/>
              </a:lnSpc>
              <a:spcBef>
                <a:spcPts val="188"/>
              </a:spcBef>
              <a:spcAft>
                <a:spcPts val="188"/>
              </a:spcAft>
              <a:buClr>
                <a:schemeClr val="accent1"/>
              </a:buClr>
              <a:buFont typeface="Wingdings 2" pitchFamily="18" charset="2"/>
              <a:buChar char=""/>
              <a:defRPr sz="135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57250" indent="-137160" algn="l" defTabSz="685800" rtl="0" eaLnBrk="1" latinLnBrk="0" hangingPunct="1">
              <a:lnSpc>
                <a:spcPct val="90000"/>
              </a:lnSpc>
              <a:spcBef>
                <a:spcPts val="188"/>
              </a:spcBef>
              <a:spcAft>
                <a:spcPts val="188"/>
              </a:spcAft>
              <a:buClr>
                <a:schemeClr val="accent1"/>
              </a:buClr>
              <a:buFont typeface="Wingdings 2" pitchFamily="18" charset="2"/>
              <a:buChar char=""/>
              <a:defRPr sz="1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00150" indent="-137160" algn="l" defTabSz="685800" rtl="0" eaLnBrk="1" latinLnBrk="0" hangingPunct="1">
              <a:lnSpc>
                <a:spcPct val="90000"/>
              </a:lnSpc>
              <a:spcBef>
                <a:spcPts val="188"/>
              </a:spcBef>
              <a:spcAft>
                <a:spcPts val="188"/>
              </a:spcAft>
              <a:buClr>
                <a:schemeClr val="accent1"/>
              </a:buClr>
              <a:buFont typeface="Wingdings 2" pitchFamily="18" charset="2"/>
              <a:buChar char=""/>
              <a:defRPr sz="105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543050" indent="-137160" algn="l" defTabSz="685800" rtl="0" eaLnBrk="1" latinLnBrk="0" hangingPunct="1">
              <a:lnSpc>
                <a:spcPct val="90000"/>
              </a:lnSpc>
              <a:spcBef>
                <a:spcPts val="188"/>
              </a:spcBef>
              <a:spcAft>
                <a:spcPts val="188"/>
              </a:spcAft>
              <a:buClr>
                <a:schemeClr val="accent1"/>
              </a:buClr>
              <a:buFont typeface="Wingdings 2" pitchFamily="18" charset="2"/>
              <a:buChar char=""/>
              <a:defRPr sz="105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188"/>
              </a:spcBef>
              <a:spcAft>
                <a:spcPts val="188"/>
              </a:spcAft>
              <a:buClr>
                <a:schemeClr val="accent1"/>
              </a:buClr>
              <a:buFont typeface="Wingdings 2" pitchFamily="18" charset="2"/>
              <a:buChar char=""/>
              <a:defRPr sz="105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188"/>
              </a:spcBef>
              <a:spcAft>
                <a:spcPts val="188"/>
              </a:spcAft>
              <a:buClr>
                <a:schemeClr val="accent1"/>
              </a:buClr>
              <a:buFont typeface="Wingdings 2" pitchFamily="18" charset="2"/>
              <a:buChar char=""/>
              <a:defRPr sz="105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188"/>
              </a:spcBef>
              <a:spcAft>
                <a:spcPts val="188"/>
              </a:spcAft>
              <a:buClr>
                <a:schemeClr val="accent1"/>
              </a:buClr>
              <a:buFont typeface="Wingdings 2" pitchFamily="18" charset="2"/>
              <a:buChar char=""/>
              <a:defRPr sz="105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188"/>
              </a:spcBef>
              <a:spcAft>
                <a:spcPts val="188"/>
              </a:spcAft>
              <a:buClr>
                <a:schemeClr val="accent1"/>
              </a:buClr>
              <a:buFont typeface="Wingdings 2" pitchFamily="18" charset="2"/>
              <a:buChar char=""/>
              <a:defRPr sz="105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buClr>
                <a:schemeClr val="accent4"/>
              </a:buClr>
              <a:buSzPts val="1800"/>
              <a:buFont typeface="Arial" panose="020B0604020202020204" pitchFamily="34" charset="0"/>
              <a:buChar char="•"/>
            </a:pPr>
            <a:r>
              <a:rPr lang="en-US" sz="1600" dirty="0"/>
              <a:t>Increasing</a:t>
            </a:r>
          </a:p>
          <a:p>
            <a:pPr>
              <a:spcBef>
                <a:spcPts val="0"/>
              </a:spcBef>
              <a:buClr>
                <a:schemeClr val="accent4"/>
              </a:buClr>
              <a:buSzPts val="1800"/>
              <a:buFont typeface="Arial" panose="020B0604020202020204" pitchFamily="34" charset="0"/>
              <a:buChar char="•"/>
            </a:pPr>
            <a:endParaRPr lang="en-US" sz="1600" dirty="0"/>
          </a:p>
          <a:p>
            <a:pPr>
              <a:spcBef>
                <a:spcPts val="0"/>
              </a:spcBef>
              <a:buClr>
                <a:schemeClr val="accent4"/>
              </a:buClr>
              <a:buSzPts val="1800"/>
              <a:buFont typeface="Arial" panose="020B0604020202020204" pitchFamily="34" charset="0"/>
              <a:buChar char="•"/>
            </a:pPr>
            <a:r>
              <a:rPr lang="en-US" sz="1600" dirty="0"/>
              <a:t>Change point occurred in 2006</a:t>
            </a:r>
          </a:p>
          <a:p>
            <a:pPr>
              <a:spcBef>
                <a:spcPts val="0"/>
              </a:spcBef>
              <a:buClr>
                <a:schemeClr val="accent4"/>
              </a:buClr>
              <a:buSzPts val="1800"/>
              <a:buFont typeface="Arial" panose="020B0604020202020204" pitchFamily="34" charset="0"/>
              <a:buChar char="•"/>
            </a:pPr>
            <a:endParaRPr lang="en-US" sz="1600" dirty="0"/>
          </a:p>
          <a:p>
            <a:pPr>
              <a:spcBef>
                <a:spcPts val="0"/>
              </a:spcBef>
              <a:buClr>
                <a:schemeClr val="accent4"/>
              </a:buClr>
              <a:buSzPts val="1800"/>
              <a:buFont typeface="Arial" panose="020B0604020202020204" pitchFamily="34" charset="0"/>
              <a:buChar char="•"/>
            </a:pPr>
            <a:r>
              <a:rPr lang="en-US" sz="1600" dirty="0"/>
              <a:t>Marine heat waves (MHWs) have occurred more frequently in the Bay since 2010</a:t>
            </a:r>
          </a:p>
          <a:p>
            <a:pPr marL="742950" indent="-285750">
              <a:spcBef>
                <a:spcPts val="1200"/>
              </a:spcBef>
              <a:spcAft>
                <a:spcPts val="1200"/>
              </a:spcAft>
              <a:buClr>
                <a:schemeClr val="accent4"/>
              </a:buClr>
              <a:buFont typeface="Arial" panose="020B0604020202020204" pitchFamily="34" charset="0"/>
              <a:buChar char="•"/>
            </a:pPr>
            <a:endParaRPr lang="en-US" sz="1600" dirty="0"/>
          </a:p>
        </p:txBody>
      </p:sp>
      <p:sp>
        <p:nvSpPr>
          <p:cNvPr id="10" name="Google Shape;184;p30">
            <a:extLst>
              <a:ext uri="{FF2B5EF4-FFF2-40B4-BE49-F238E27FC236}">
                <a16:creationId xmlns:a16="http://schemas.microsoft.com/office/drawing/2014/main" id="{B2A705BF-C79A-EBC4-5794-11137D742780}"/>
              </a:ext>
            </a:extLst>
          </p:cNvPr>
          <p:cNvSpPr txBox="1">
            <a:spLocks/>
          </p:cNvSpPr>
          <p:nvPr/>
        </p:nvSpPr>
        <p:spPr>
          <a:xfrm>
            <a:off x="2905932" y="1007391"/>
            <a:ext cx="3332136" cy="439688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rmAutofit fontScale="975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700" kern="1200" spc="-45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en-US" sz="1400" dirty="0">
                <a:solidFill>
                  <a:schemeClr val="tx2"/>
                </a:solidFill>
              </a:rPr>
              <a:t>Average Annual SST</a:t>
            </a:r>
          </a:p>
        </p:txBody>
      </p:sp>
    </p:spTree>
    <p:extLst>
      <p:ext uri="{BB962C8B-B14F-4D97-AF65-F5344CB8AC3E}">
        <p14:creationId xmlns:p14="http://schemas.microsoft.com/office/powerpoint/2010/main" val="198330264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line graph with numbers and lines&#10;&#10;Description automatically generated">
            <a:extLst>
              <a:ext uri="{FF2B5EF4-FFF2-40B4-BE49-F238E27FC236}">
                <a16:creationId xmlns:a16="http://schemas.microsoft.com/office/drawing/2014/main" id="{9DE82A4E-8FB1-ACE0-6CC6-A3939AD37A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44403" y="1306285"/>
            <a:ext cx="5850125" cy="3116870"/>
          </a:xfrm>
          <a:prstGeom prst="rect">
            <a:avLst/>
          </a:prstGeom>
        </p:spPr>
      </p:pic>
      <p:sp>
        <p:nvSpPr>
          <p:cNvPr id="6" name="Google Shape;184;p30">
            <a:extLst>
              <a:ext uri="{FF2B5EF4-FFF2-40B4-BE49-F238E27FC236}">
                <a16:creationId xmlns:a16="http://schemas.microsoft.com/office/drawing/2014/main" id="{793FAE03-E2C4-F532-27A9-8154BFA5AFD0}"/>
              </a:ext>
            </a:extLst>
          </p:cNvPr>
          <p:cNvSpPr txBox="1">
            <a:spLocks/>
          </p:cNvSpPr>
          <p:nvPr/>
        </p:nvSpPr>
        <p:spPr>
          <a:xfrm>
            <a:off x="-1" y="940189"/>
            <a:ext cx="2644406" cy="1307065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700" kern="1200" spc="-45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</a:pPr>
            <a:r>
              <a:rPr lang="en-US" dirty="0">
                <a:solidFill>
                  <a:schemeClr val="tx2"/>
                </a:solidFill>
              </a:rPr>
              <a:t>Bay Sea Surface Temperature (SST)</a:t>
            </a:r>
          </a:p>
        </p:txBody>
      </p:sp>
      <p:sp>
        <p:nvSpPr>
          <p:cNvPr id="7" name="Google Shape;101;p19">
            <a:extLst>
              <a:ext uri="{FF2B5EF4-FFF2-40B4-BE49-F238E27FC236}">
                <a16:creationId xmlns:a16="http://schemas.microsoft.com/office/drawing/2014/main" id="{69AD4AA9-4D62-F006-EC83-BBBF3FEA2F02}"/>
              </a:ext>
            </a:extLst>
          </p:cNvPr>
          <p:cNvSpPr txBox="1">
            <a:spLocks/>
          </p:cNvSpPr>
          <p:nvPr/>
        </p:nvSpPr>
        <p:spPr>
          <a:xfrm>
            <a:off x="33152" y="2247254"/>
            <a:ext cx="2578100" cy="227825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137160" indent="-137160" algn="l" defTabSz="685800" rtl="0" eaLnBrk="1" latinLnBrk="0" hangingPunct="1">
              <a:lnSpc>
                <a:spcPct val="90000"/>
              </a:lnSpc>
              <a:spcBef>
                <a:spcPts val="900"/>
              </a:spcBef>
              <a:buClr>
                <a:schemeClr val="accent1"/>
              </a:buClr>
              <a:buFont typeface="Wingdings 2" pitchFamily="18" charset="2"/>
              <a:buChar char=""/>
              <a:defRPr sz="15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14350" indent="-137160" algn="l" defTabSz="685800" rtl="0" eaLnBrk="1" latinLnBrk="0" hangingPunct="1">
              <a:lnSpc>
                <a:spcPct val="90000"/>
              </a:lnSpc>
              <a:spcBef>
                <a:spcPts val="188"/>
              </a:spcBef>
              <a:spcAft>
                <a:spcPts val="188"/>
              </a:spcAft>
              <a:buClr>
                <a:schemeClr val="accent1"/>
              </a:buClr>
              <a:buFont typeface="Wingdings 2" pitchFamily="18" charset="2"/>
              <a:buChar char=""/>
              <a:defRPr sz="135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57250" indent="-137160" algn="l" defTabSz="685800" rtl="0" eaLnBrk="1" latinLnBrk="0" hangingPunct="1">
              <a:lnSpc>
                <a:spcPct val="90000"/>
              </a:lnSpc>
              <a:spcBef>
                <a:spcPts val="188"/>
              </a:spcBef>
              <a:spcAft>
                <a:spcPts val="188"/>
              </a:spcAft>
              <a:buClr>
                <a:schemeClr val="accent1"/>
              </a:buClr>
              <a:buFont typeface="Wingdings 2" pitchFamily="18" charset="2"/>
              <a:buChar char=""/>
              <a:defRPr sz="1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00150" indent="-137160" algn="l" defTabSz="685800" rtl="0" eaLnBrk="1" latinLnBrk="0" hangingPunct="1">
              <a:lnSpc>
                <a:spcPct val="90000"/>
              </a:lnSpc>
              <a:spcBef>
                <a:spcPts val="188"/>
              </a:spcBef>
              <a:spcAft>
                <a:spcPts val="188"/>
              </a:spcAft>
              <a:buClr>
                <a:schemeClr val="accent1"/>
              </a:buClr>
              <a:buFont typeface="Wingdings 2" pitchFamily="18" charset="2"/>
              <a:buChar char=""/>
              <a:defRPr sz="105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543050" indent="-137160" algn="l" defTabSz="685800" rtl="0" eaLnBrk="1" latinLnBrk="0" hangingPunct="1">
              <a:lnSpc>
                <a:spcPct val="90000"/>
              </a:lnSpc>
              <a:spcBef>
                <a:spcPts val="188"/>
              </a:spcBef>
              <a:spcAft>
                <a:spcPts val="188"/>
              </a:spcAft>
              <a:buClr>
                <a:schemeClr val="accent1"/>
              </a:buClr>
              <a:buFont typeface="Wingdings 2" pitchFamily="18" charset="2"/>
              <a:buChar char=""/>
              <a:defRPr sz="105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188"/>
              </a:spcBef>
              <a:spcAft>
                <a:spcPts val="188"/>
              </a:spcAft>
              <a:buClr>
                <a:schemeClr val="accent1"/>
              </a:buClr>
              <a:buFont typeface="Wingdings 2" pitchFamily="18" charset="2"/>
              <a:buChar char=""/>
              <a:defRPr sz="105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188"/>
              </a:spcBef>
              <a:spcAft>
                <a:spcPts val="188"/>
              </a:spcAft>
              <a:buClr>
                <a:schemeClr val="accent1"/>
              </a:buClr>
              <a:buFont typeface="Wingdings 2" pitchFamily="18" charset="2"/>
              <a:buChar char=""/>
              <a:defRPr sz="105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188"/>
              </a:spcBef>
              <a:spcAft>
                <a:spcPts val="188"/>
              </a:spcAft>
              <a:buClr>
                <a:schemeClr val="accent1"/>
              </a:buClr>
              <a:buFont typeface="Wingdings 2" pitchFamily="18" charset="2"/>
              <a:buChar char=""/>
              <a:defRPr sz="105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188"/>
              </a:spcBef>
              <a:spcAft>
                <a:spcPts val="188"/>
              </a:spcAft>
              <a:buClr>
                <a:schemeClr val="accent1"/>
              </a:buClr>
              <a:buFont typeface="Wingdings 2" pitchFamily="18" charset="2"/>
              <a:buChar char=""/>
              <a:defRPr sz="105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buClr>
                <a:schemeClr val="accent4"/>
              </a:buClr>
              <a:buSzPts val="1800"/>
              <a:buFont typeface="Arial" panose="020B0604020202020204" pitchFamily="34" charset="0"/>
              <a:buChar char="•"/>
            </a:pPr>
            <a:r>
              <a:rPr lang="en-US" sz="1600" dirty="0"/>
              <a:t>Upper and lower bay SST increasing</a:t>
            </a:r>
          </a:p>
          <a:p>
            <a:pPr>
              <a:spcBef>
                <a:spcPts val="0"/>
              </a:spcBef>
              <a:buClr>
                <a:schemeClr val="accent4"/>
              </a:buClr>
              <a:buSzPts val="1800"/>
              <a:buFont typeface="Arial" panose="020B0604020202020204" pitchFamily="34" charset="0"/>
              <a:buChar char="•"/>
            </a:pPr>
            <a:endParaRPr lang="en-US" sz="1600" dirty="0"/>
          </a:p>
          <a:p>
            <a:pPr>
              <a:spcBef>
                <a:spcPts val="0"/>
              </a:spcBef>
              <a:buClr>
                <a:schemeClr val="accent4"/>
              </a:buClr>
              <a:buSzPts val="1800"/>
              <a:buFont typeface="Arial" panose="020B0604020202020204" pitchFamily="34" charset="0"/>
              <a:buChar char="•"/>
            </a:pPr>
            <a:r>
              <a:rPr lang="en-US" sz="1600" dirty="0"/>
              <a:t>Gradient has decreased </a:t>
            </a:r>
          </a:p>
          <a:p>
            <a:pPr>
              <a:spcBef>
                <a:spcPts val="0"/>
              </a:spcBef>
              <a:buClr>
                <a:schemeClr val="accent4"/>
              </a:buClr>
              <a:buSzPts val="1800"/>
              <a:buFont typeface="Arial" panose="020B0604020202020204" pitchFamily="34" charset="0"/>
              <a:buChar char="•"/>
            </a:pPr>
            <a:endParaRPr lang="en-US" sz="1600" dirty="0"/>
          </a:p>
          <a:p>
            <a:pPr>
              <a:spcBef>
                <a:spcPts val="0"/>
              </a:spcBef>
              <a:buClr>
                <a:schemeClr val="accent4"/>
              </a:buClr>
              <a:buSzPts val="1800"/>
              <a:buFont typeface="Arial" panose="020B0604020202020204" pitchFamily="34" charset="0"/>
              <a:buChar char="•"/>
            </a:pPr>
            <a:r>
              <a:rPr lang="en-US" sz="1600" dirty="0"/>
              <a:t>Range has decreased </a:t>
            </a:r>
          </a:p>
          <a:p>
            <a:pPr>
              <a:spcBef>
                <a:spcPts val="0"/>
              </a:spcBef>
              <a:buClr>
                <a:schemeClr val="accent4"/>
              </a:buClr>
              <a:buSzPts val="1800"/>
              <a:buFont typeface="Arial" panose="020B0604020202020204" pitchFamily="34" charset="0"/>
              <a:buChar char="•"/>
            </a:pPr>
            <a:endParaRPr lang="en-US" sz="1600" dirty="0"/>
          </a:p>
          <a:p>
            <a:pPr>
              <a:spcBef>
                <a:spcPts val="0"/>
              </a:spcBef>
              <a:buClr>
                <a:schemeClr val="accent4"/>
              </a:buClr>
              <a:buSzPts val="1800"/>
              <a:buFont typeface="Arial" panose="020B0604020202020204" pitchFamily="34" charset="0"/>
              <a:buChar char="•"/>
            </a:pPr>
            <a:endParaRPr lang="en-US" sz="1600" dirty="0"/>
          </a:p>
          <a:p>
            <a:pPr>
              <a:spcBef>
                <a:spcPts val="0"/>
              </a:spcBef>
              <a:buClr>
                <a:schemeClr val="accent4"/>
              </a:buClr>
              <a:buSzPts val="1800"/>
              <a:buFont typeface="Arial" panose="020B0604020202020204" pitchFamily="34" charset="0"/>
              <a:buChar char="•"/>
            </a:pPr>
            <a:endParaRPr lang="en-US" sz="1600" dirty="0"/>
          </a:p>
          <a:p>
            <a:pPr>
              <a:spcBef>
                <a:spcPts val="0"/>
              </a:spcBef>
              <a:buClr>
                <a:schemeClr val="accent4"/>
              </a:buClr>
              <a:buSzPts val="1800"/>
              <a:buFont typeface="Arial" panose="020B0604020202020204" pitchFamily="34" charset="0"/>
              <a:buChar char="•"/>
            </a:pPr>
            <a:endParaRPr lang="en-US" sz="1600" dirty="0"/>
          </a:p>
          <a:p>
            <a:pPr>
              <a:spcBef>
                <a:spcPts val="0"/>
              </a:spcBef>
              <a:buClr>
                <a:schemeClr val="accent4"/>
              </a:buClr>
              <a:buSzPts val="1800"/>
              <a:buFont typeface="Arial" panose="020B0604020202020204" pitchFamily="34" charset="0"/>
              <a:buChar char="•"/>
            </a:pPr>
            <a:endParaRPr lang="en-US" sz="1600" dirty="0"/>
          </a:p>
          <a:p>
            <a:pPr>
              <a:spcBef>
                <a:spcPts val="0"/>
              </a:spcBef>
              <a:buClr>
                <a:schemeClr val="accent4"/>
              </a:buClr>
              <a:buSzPts val="1800"/>
              <a:buFont typeface="Arial" panose="020B0604020202020204" pitchFamily="34" charset="0"/>
              <a:buChar char="•"/>
            </a:pPr>
            <a:endParaRPr lang="en-US" sz="1600" dirty="0"/>
          </a:p>
        </p:txBody>
      </p:sp>
      <p:sp>
        <p:nvSpPr>
          <p:cNvPr id="10" name="Google Shape;184;p30">
            <a:extLst>
              <a:ext uri="{FF2B5EF4-FFF2-40B4-BE49-F238E27FC236}">
                <a16:creationId xmlns:a16="http://schemas.microsoft.com/office/drawing/2014/main" id="{B2A705BF-C79A-EBC4-5794-11137D742780}"/>
              </a:ext>
            </a:extLst>
          </p:cNvPr>
          <p:cNvSpPr txBox="1">
            <a:spLocks/>
          </p:cNvSpPr>
          <p:nvPr/>
        </p:nvSpPr>
        <p:spPr>
          <a:xfrm>
            <a:off x="2905932" y="1007391"/>
            <a:ext cx="3332136" cy="439688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rmAutofit fontScale="9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700" kern="1200" spc="-45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en-US" sz="1400" dirty="0">
                <a:solidFill>
                  <a:schemeClr val="tx2"/>
                </a:solidFill>
              </a:rPr>
              <a:t>Average Annual Upper, Lower and Full Bay SST</a:t>
            </a:r>
          </a:p>
        </p:txBody>
      </p:sp>
      <p:pic>
        <p:nvPicPr>
          <p:cNvPr id="8" name="Picture 7" descr="Chart, line chart&#10;&#10;Description automatically generated">
            <a:extLst>
              <a:ext uri="{FF2B5EF4-FFF2-40B4-BE49-F238E27FC236}">
                <a16:creationId xmlns:a16="http://schemas.microsoft.com/office/drawing/2014/main" id="{88E18D50-008A-39B4-00A5-293CC9A0352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6845" t="34659" r="-49" b="40842"/>
          <a:stretch/>
        </p:blipFill>
        <p:spPr>
          <a:xfrm>
            <a:off x="7687005" y="2768137"/>
            <a:ext cx="807522" cy="948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242311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aph showing the growth of the company&#10;&#10;Description automatically generated">
            <a:extLst>
              <a:ext uri="{FF2B5EF4-FFF2-40B4-BE49-F238E27FC236}">
                <a16:creationId xmlns:a16="http://schemas.microsoft.com/office/drawing/2014/main" id="{AAA68474-4FBE-3805-0D48-65227291E5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44402" y="1306285"/>
            <a:ext cx="5850125" cy="3116870"/>
          </a:xfrm>
          <a:prstGeom prst="rect">
            <a:avLst/>
          </a:prstGeom>
        </p:spPr>
      </p:pic>
      <p:sp>
        <p:nvSpPr>
          <p:cNvPr id="6" name="Google Shape;184;p30">
            <a:extLst>
              <a:ext uri="{FF2B5EF4-FFF2-40B4-BE49-F238E27FC236}">
                <a16:creationId xmlns:a16="http://schemas.microsoft.com/office/drawing/2014/main" id="{793FAE03-E2C4-F532-27A9-8154BFA5AFD0}"/>
              </a:ext>
            </a:extLst>
          </p:cNvPr>
          <p:cNvSpPr txBox="1">
            <a:spLocks/>
          </p:cNvSpPr>
          <p:nvPr/>
        </p:nvSpPr>
        <p:spPr>
          <a:xfrm>
            <a:off x="-1" y="940189"/>
            <a:ext cx="2644406" cy="1307065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700" kern="1200" spc="-45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</a:pPr>
            <a:r>
              <a:rPr lang="en-US" dirty="0">
                <a:solidFill>
                  <a:schemeClr val="tx2"/>
                </a:solidFill>
              </a:rPr>
              <a:t>Bay Sea Surface Temperature (SST)</a:t>
            </a:r>
          </a:p>
        </p:txBody>
      </p:sp>
      <p:sp>
        <p:nvSpPr>
          <p:cNvPr id="7" name="Google Shape;101;p19">
            <a:extLst>
              <a:ext uri="{FF2B5EF4-FFF2-40B4-BE49-F238E27FC236}">
                <a16:creationId xmlns:a16="http://schemas.microsoft.com/office/drawing/2014/main" id="{69AD4AA9-4D62-F006-EC83-BBBF3FEA2F02}"/>
              </a:ext>
            </a:extLst>
          </p:cNvPr>
          <p:cNvSpPr txBox="1">
            <a:spLocks/>
          </p:cNvSpPr>
          <p:nvPr/>
        </p:nvSpPr>
        <p:spPr>
          <a:xfrm>
            <a:off x="33152" y="2247254"/>
            <a:ext cx="2578100" cy="227825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137160" indent="-137160" algn="l" defTabSz="685800" rtl="0" eaLnBrk="1" latinLnBrk="0" hangingPunct="1">
              <a:lnSpc>
                <a:spcPct val="90000"/>
              </a:lnSpc>
              <a:spcBef>
                <a:spcPts val="900"/>
              </a:spcBef>
              <a:buClr>
                <a:schemeClr val="accent1"/>
              </a:buClr>
              <a:buFont typeface="Wingdings 2" pitchFamily="18" charset="2"/>
              <a:buChar char=""/>
              <a:defRPr sz="15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14350" indent="-137160" algn="l" defTabSz="685800" rtl="0" eaLnBrk="1" latinLnBrk="0" hangingPunct="1">
              <a:lnSpc>
                <a:spcPct val="90000"/>
              </a:lnSpc>
              <a:spcBef>
                <a:spcPts val="188"/>
              </a:spcBef>
              <a:spcAft>
                <a:spcPts val="188"/>
              </a:spcAft>
              <a:buClr>
                <a:schemeClr val="accent1"/>
              </a:buClr>
              <a:buFont typeface="Wingdings 2" pitchFamily="18" charset="2"/>
              <a:buChar char=""/>
              <a:defRPr sz="135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57250" indent="-137160" algn="l" defTabSz="685800" rtl="0" eaLnBrk="1" latinLnBrk="0" hangingPunct="1">
              <a:lnSpc>
                <a:spcPct val="90000"/>
              </a:lnSpc>
              <a:spcBef>
                <a:spcPts val="188"/>
              </a:spcBef>
              <a:spcAft>
                <a:spcPts val="188"/>
              </a:spcAft>
              <a:buClr>
                <a:schemeClr val="accent1"/>
              </a:buClr>
              <a:buFont typeface="Wingdings 2" pitchFamily="18" charset="2"/>
              <a:buChar char=""/>
              <a:defRPr sz="1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00150" indent="-137160" algn="l" defTabSz="685800" rtl="0" eaLnBrk="1" latinLnBrk="0" hangingPunct="1">
              <a:lnSpc>
                <a:spcPct val="90000"/>
              </a:lnSpc>
              <a:spcBef>
                <a:spcPts val="188"/>
              </a:spcBef>
              <a:spcAft>
                <a:spcPts val="188"/>
              </a:spcAft>
              <a:buClr>
                <a:schemeClr val="accent1"/>
              </a:buClr>
              <a:buFont typeface="Wingdings 2" pitchFamily="18" charset="2"/>
              <a:buChar char=""/>
              <a:defRPr sz="105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543050" indent="-137160" algn="l" defTabSz="685800" rtl="0" eaLnBrk="1" latinLnBrk="0" hangingPunct="1">
              <a:lnSpc>
                <a:spcPct val="90000"/>
              </a:lnSpc>
              <a:spcBef>
                <a:spcPts val="188"/>
              </a:spcBef>
              <a:spcAft>
                <a:spcPts val="188"/>
              </a:spcAft>
              <a:buClr>
                <a:schemeClr val="accent1"/>
              </a:buClr>
              <a:buFont typeface="Wingdings 2" pitchFamily="18" charset="2"/>
              <a:buChar char=""/>
              <a:defRPr sz="105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188"/>
              </a:spcBef>
              <a:spcAft>
                <a:spcPts val="188"/>
              </a:spcAft>
              <a:buClr>
                <a:schemeClr val="accent1"/>
              </a:buClr>
              <a:buFont typeface="Wingdings 2" pitchFamily="18" charset="2"/>
              <a:buChar char=""/>
              <a:defRPr sz="105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188"/>
              </a:spcBef>
              <a:spcAft>
                <a:spcPts val="188"/>
              </a:spcAft>
              <a:buClr>
                <a:schemeClr val="accent1"/>
              </a:buClr>
              <a:buFont typeface="Wingdings 2" pitchFamily="18" charset="2"/>
              <a:buChar char=""/>
              <a:defRPr sz="105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188"/>
              </a:spcBef>
              <a:spcAft>
                <a:spcPts val="188"/>
              </a:spcAft>
              <a:buClr>
                <a:schemeClr val="accent1"/>
              </a:buClr>
              <a:buFont typeface="Wingdings 2" pitchFamily="18" charset="2"/>
              <a:buChar char=""/>
              <a:defRPr sz="105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188"/>
              </a:spcBef>
              <a:spcAft>
                <a:spcPts val="188"/>
              </a:spcAft>
              <a:buClr>
                <a:schemeClr val="accent1"/>
              </a:buClr>
              <a:buFont typeface="Wingdings 2" pitchFamily="18" charset="2"/>
              <a:buChar char=""/>
              <a:defRPr sz="105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buClr>
                <a:schemeClr val="accent4"/>
              </a:buClr>
              <a:buSzPts val="1800"/>
              <a:buFont typeface="Arial" panose="020B0604020202020204" pitchFamily="34" charset="0"/>
              <a:buChar char="•"/>
            </a:pPr>
            <a:r>
              <a:rPr lang="en-US" sz="1600" dirty="0"/>
              <a:t>Upper and lower bay SST increasing</a:t>
            </a:r>
          </a:p>
          <a:p>
            <a:pPr>
              <a:spcBef>
                <a:spcPts val="0"/>
              </a:spcBef>
              <a:buClr>
                <a:schemeClr val="accent4"/>
              </a:buClr>
              <a:buSzPts val="1800"/>
              <a:buFont typeface="Arial" panose="020B0604020202020204" pitchFamily="34" charset="0"/>
              <a:buChar char="•"/>
            </a:pPr>
            <a:endParaRPr lang="en-US" sz="1600" dirty="0"/>
          </a:p>
          <a:p>
            <a:pPr>
              <a:spcBef>
                <a:spcPts val="0"/>
              </a:spcBef>
              <a:buClr>
                <a:schemeClr val="accent4"/>
              </a:buClr>
              <a:buSzPts val="1800"/>
              <a:buFont typeface="Arial" panose="020B0604020202020204" pitchFamily="34" charset="0"/>
              <a:buChar char="•"/>
            </a:pPr>
            <a:r>
              <a:rPr lang="en-US" sz="1600" dirty="0"/>
              <a:t>Gradient has decreased </a:t>
            </a:r>
          </a:p>
          <a:p>
            <a:pPr>
              <a:spcBef>
                <a:spcPts val="0"/>
              </a:spcBef>
              <a:buClr>
                <a:schemeClr val="accent4"/>
              </a:buClr>
              <a:buSzPts val="1800"/>
              <a:buFont typeface="Arial" panose="020B0604020202020204" pitchFamily="34" charset="0"/>
              <a:buChar char="•"/>
            </a:pPr>
            <a:endParaRPr lang="en-US" sz="1600" dirty="0"/>
          </a:p>
          <a:p>
            <a:pPr>
              <a:spcBef>
                <a:spcPts val="0"/>
              </a:spcBef>
              <a:buClr>
                <a:schemeClr val="accent4"/>
              </a:buClr>
              <a:buSzPts val="1800"/>
              <a:buFont typeface="Arial" panose="020B0604020202020204" pitchFamily="34" charset="0"/>
              <a:buChar char="•"/>
            </a:pPr>
            <a:r>
              <a:rPr lang="en-US" sz="1600" dirty="0"/>
              <a:t>Range has decreased </a:t>
            </a:r>
          </a:p>
          <a:p>
            <a:pPr>
              <a:spcBef>
                <a:spcPts val="0"/>
              </a:spcBef>
              <a:buClr>
                <a:schemeClr val="accent4"/>
              </a:buClr>
              <a:buSzPts val="1800"/>
              <a:buFont typeface="Arial" panose="020B0604020202020204" pitchFamily="34" charset="0"/>
              <a:buChar char="•"/>
            </a:pPr>
            <a:endParaRPr lang="en-US" sz="1600" dirty="0"/>
          </a:p>
          <a:p>
            <a:pPr>
              <a:spcBef>
                <a:spcPts val="0"/>
              </a:spcBef>
              <a:buClr>
                <a:schemeClr val="accent4"/>
              </a:buClr>
              <a:buSzPts val="1800"/>
              <a:buFont typeface="Arial" panose="020B0604020202020204" pitchFamily="34" charset="0"/>
              <a:buChar char="•"/>
            </a:pPr>
            <a:endParaRPr lang="en-US" sz="1600" dirty="0"/>
          </a:p>
          <a:p>
            <a:pPr>
              <a:spcBef>
                <a:spcPts val="0"/>
              </a:spcBef>
              <a:buClr>
                <a:schemeClr val="accent4"/>
              </a:buClr>
              <a:buSzPts val="1800"/>
              <a:buFont typeface="Arial" panose="020B0604020202020204" pitchFamily="34" charset="0"/>
              <a:buChar char="•"/>
            </a:pPr>
            <a:endParaRPr lang="en-US" sz="1600" dirty="0"/>
          </a:p>
          <a:p>
            <a:pPr>
              <a:spcBef>
                <a:spcPts val="0"/>
              </a:spcBef>
              <a:buClr>
                <a:schemeClr val="accent4"/>
              </a:buClr>
              <a:buSzPts val="1800"/>
              <a:buFont typeface="Arial" panose="020B0604020202020204" pitchFamily="34" charset="0"/>
              <a:buChar char="•"/>
            </a:pPr>
            <a:endParaRPr lang="en-US" sz="1600" dirty="0"/>
          </a:p>
          <a:p>
            <a:pPr>
              <a:spcBef>
                <a:spcPts val="0"/>
              </a:spcBef>
              <a:buClr>
                <a:schemeClr val="accent4"/>
              </a:buClr>
              <a:buSzPts val="1800"/>
              <a:buFont typeface="Arial" panose="020B0604020202020204" pitchFamily="34" charset="0"/>
              <a:buChar char="•"/>
            </a:pPr>
            <a:endParaRPr lang="en-US" sz="1600" dirty="0"/>
          </a:p>
          <a:p>
            <a:pPr>
              <a:spcBef>
                <a:spcPts val="0"/>
              </a:spcBef>
              <a:buClr>
                <a:schemeClr val="accent4"/>
              </a:buClr>
              <a:buSzPts val="1800"/>
              <a:buFont typeface="Arial" panose="020B0604020202020204" pitchFamily="34" charset="0"/>
              <a:buChar char="•"/>
            </a:pPr>
            <a:endParaRPr lang="en-US" sz="1600" dirty="0"/>
          </a:p>
        </p:txBody>
      </p:sp>
      <p:sp>
        <p:nvSpPr>
          <p:cNvPr id="10" name="Google Shape;184;p30">
            <a:extLst>
              <a:ext uri="{FF2B5EF4-FFF2-40B4-BE49-F238E27FC236}">
                <a16:creationId xmlns:a16="http://schemas.microsoft.com/office/drawing/2014/main" id="{B2A705BF-C79A-EBC4-5794-11137D742780}"/>
              </a:ext>
            </a:extLst>
          </p:cNvPr>
          <p:cNvSpPr txBox="1">
            <a:spLocks/>
          </p:cNvSpPr>
          <p:nvPr/>
        </p:nvSpPr>
        <p:spPr>
          <a:xfrm>
            <a:off x="2905932" y="1007391"/>
            <a:ext cx="3332136" cy="439688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rmAutofit fontScale="975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700" kern="1200" spc="-45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en-US" sz="1400" dirty="0">
                <a:solidFill>
                  <a:schemeClr val="tx2"/>
                </a:solidFill>
              </a:rPr>
              <a:t>SST Gradient</a:t>
            </a:r>
          </a:p>
        </p:txBody>
      </p:sp>
      <p:pic>
        <p:nvPicPr>
          <p:cNvPr id="8" name="Picture 7" descr="Chart, line chart&#10;&#10;Description automatically generated">
            <a:extLst>
              <a:ext uri="{FF2B5EF4-FFF2-40B4-BE49-F238E27FC236}">
                <a16:creationId xmlns:a16="http://schemas.microsoft.com/office/drawing/2014/main" id="{8F9B4C3A-8F77-B1DE-B9EB-E34DCE0A238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6845" t="34659" r="-49" b="40842"/>
          <a:stretch/>
        </p:blipFill>
        <p:spPr>
          <a:xfrm>
            <a:off x="7687005" y="2768137"/>
            <a:ext cx="807522" cy="948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57102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6"/>
          <p:cNvSpPr txBox="1">
            <a:spLocks noGrp="1"/>
          </p:cNvSpPr>
          <p:nvPr>
            <p:ph type="title"/>
          </p:nvPr>
        </p:nvSpPr>
        <p:spPr>
          <a:xfrm>
            <a:off x="0" y="776209"/>
            <a:ext cx="2596696" cy="61489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tx2"/>
                </a:solidFill>
              </a:rPr>
              <a:t>Atlantic Coast Stock </a:t>
            </a:r>
            <a:endParaRPr dirty="0">
              <a:solidFill>
                <a:schemeClr val="tx2"/>
              </a:solidFill>
            </a:endParaRPr>
          </a:p>
        </p:txBody>
      </p:sp>
      <p:sp>
        <p:nvSpPr>
          <p:cNvPr id="76" name="Google Shape;76;p16"/>
          <p:cNvSpPr txBox="1">
            <a:spLocks noGrp="1"/>
          </p:cNvSpPr>
          <p:nvPr>
            <p:ph type="body" idx="1"/>
          </p:nvPr>
        </p:nvSpPr>
        <p:spPr>
          <a:xfrm>
            <a:off x="0" y="1323561"/>
            <a:ext cx="2511706" cy="304372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00050" indent="-285750">
              <a:buClr>
                <a:schemeClr val="accent4"/>
              </a:buClr>
              <a:buSzPts val="1800"/>
              <a:buFont typeface="Arial" panose="020B0604020202020204" pitchFamily="34" charset="0"/>
              <a:buChar char="•"/>
            </a:pPr>
            <a:r>
              <a:rPr lang="en" sz="1600" dirty="0"/>
              <a:t>Overfished </a:t>
            </a:r>
          </a:p>
          <a:p>
            <a:pPr marL="400050" indent="-285750">
              <a:buClr>
                <a:schemeClr val="accent4"/>
              </a:buClr>
              <a:buSzPts val="1800"/>
              <a:buFont typeface="Arial" panose="020B0604020202020204" pitchFamily="34" charset="0"/>
              <a:buChar char="•"/>
            </a:pPr>
            <a:endParaRPr sz="1600" dirty="0"/>
          </a:p>
          <a:p>
            <a:pPr marL="400050" indent="-285750">
              <a:buClr>
                <a:schemeClr val="accent4"/>
              </a:buClr>
              <a:buSzPts val="1800"/>
              <a:buFont typeface="Arial" panose="020B0604020202020204" pitchFamily="34" charset="0"/>
              <a:buChar char="•"/>
            </a:pPr>
            <a:r>
              <a:rPr lang="en" sz="1600" dirty="0"/>
              <a:t>Female spawning stock biomass was highest in 2003</a:t>
            </a:r>
          </a:p>
          <a:p>
            <a:pPr marL="400050" indent="-285750">
              <a:buClr>
                <a:schemeClr val="accent4"/>
              </a:buClr>
              <a:buSzPts val="1800"/>
              <a:buFont typeface="Arial" panose="020B0604020202020204" pitchFamily="34" charset="0"/>
              <a:buChar char="•"/>
            </a:pPr>
            <a:endParaRPr sz="1600" dirty="0"/>
          </a:p>
          <a:p>
            <a:pPr marL="400050" indent="-285750">
              <a:buClr>
                <a:schemeClr val="accent4"/>
              </a:buClr>
              <a:buSzPts val="1800"/>
              <a:buFont typeface="Arial" panose="020B0604020202020204" pitchFamily="34" charset="0"/>
              <a:buChar char="•"/>
            </a:pPr>
            <a:r>
              <a:rPr lang="en" sz="1600" dirty="0"/>
              <a:t>Recruitment is variable </a:t>
            </a:r>
          </a:p>
          <a:p>
            <a:pPr marL="400050" indent="-285750">
              <a:buClr>
                <a:schemeClr val="accent4"/>
              </a:buClr>
              <a:buSzPts val="1800"/>
              <a:buFont typeface="Arial" panose="020B0604020202020204" pitchFamily="34" charset="0"/>
              <a:buChar char="•"/>
            </a:pPr>
            <a:endParaRPr sz="1600" dirty="0"/>
          </a:p>
          <a:p>
            <a:pPr marL="400050" indent="-285750">
              <a:buClr>
                <a:schemeClr val="accent4"/>
              </a:buClr>
              <a:buSzPts val="1800"/>
              <a:buFont typeface="Arial" panose="020B0604020202020204" pitchFamily="34" charset="0"/>
              <a:buChar char="•"/>
            </a:pPr>
            <a:r>
              <a:rPr lang="en" sz="1600" dirty="0"/>
              <a:t>Overall, the population has been declining since 2010</a:t>
            </a:r>
            <a:endParaRPr sz="1600" dirty="0">
              <a:solidFill>
                <a:schemeClr val="accent4"/>
              </a:solidFill>
            </a:endParaRPr>
          </a:p>
        </p:txBody>
      </p:sp>
      <p:sp>
        <p:nvSpPr>
          <p:cNvPr id="78" name="Google Shape;78;p16"/>
          <p:cNvSpPr txBox="1"/>
          <p:nvPr/>
        </p:nvSpPr>
        <p:spPr>
          <a:xfrm>
            <a:off x="7080115" y="4050094"/>
            <a:ext cx="8325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dirty="0"/>
              <a:t>ASMFC</a:t>
            </a:r>
            <a:endParaRPr sz="1200" dirty="0"/>
          </a:p>
        </p:txBody>
      </p:sp>
      <p:pic>
        <p:nvPicPr>
          <p:cNvPr id="3" name="Picture 2" descr="A graph of a person's average salary&#10;&#10;Description automatically generated with medium confidence">
            <a:extLst>
              <a:ext uri="{FF2B5EF4-FFF2-40B4-BE49-F238E27FC236}">
                <a16:creationId xmlns:a16="http://schemas.microsoft.com/office/drawing/2014/main" id="{4D0A8E37-0EA4-A6C5-E1F5-416001B10D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45415" y="776209"/>
            <a:ext cx="4267200" cy="3273885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line graph with numbers and lines&#10;&#10;Description automatically generated">
            <a:extLst>
              <a:ext uri="{FF2B5EF4-FFF2-40B4-BE49-F238E27FC236}">
                <a16:creationId xmlns:a16="http://schemas.microsoft.com/office/drawing/2014/main" id="{9AB9B992-23AE-D650-6D59-1245E43205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44401" y="1306285"/>
            <a:ext cx="5850125" cy="3116870"/>
          </a:xfrm>
          <a:prstGeom prst="rect">
            <a:avLst/>
          </a:prstGeom>
        </p:spPr>
      </p:pic>
      <p:sp>
        <p:nvSpPr>
          <p:cNvPr id="6" name="Google Shape;184;p30">
            <a:extLst>
              <a:ext uri="{FF2B5EF4-FFF2-40B4-BE49-F238E27FC236}">
                <a16:creationId xmlns:a16="http://schemas.microsoft.com/office/drawing/2014/main" id="{793FAE03-E2C4-F532-27A9-8154BFA5AFD0}"/>
              </a:ext>
            </a:extLst>
          </p:cNvPr>
          <p:cNvSpPr txBox="1">
            <a:spLocks/>
          </p:cNvSpPr>
          <p:nvPr/>
        </p:nvSpPr>
        <p:spPr>
          <a:xfrm>
            <a:off x="-1" y="940189"/>
            <a:ext cx="2644406" cy="1307065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700" kern="1200" spc="-45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</a:pPr>
            <a:r>
              <a:rPr lang="en-US" dirty="0">
                <a:solidFill>
                  <a:schemeClr val="tx2"/>
                </a:solidFill>
              </a:rPr>
              <a:t>Bay Sea Surface Temperature (SST)</a:t>
            </a:r>
          </a:p>
        </p:txBody>
      </p:sp>
      <p:sp>
        <p:nvSpPr>
          <p:cNvPr id="7" name="Google Shape;101;p19">
            <a:extLst>
              <a:ext uri="{FF2B5EF4-FFF2-40B4-BE49-F238E27FC236}">
                <a16:creationId xmlns:a16="http://schemas.microsoft.com/office/drawing/2014/main" id="{69AD4AA9-4D62-F006-EC83-BBBF3FEA2F02}"/>
              </a:ext>
            </a:extLst>
          </p:cNvPr>
          <p:cNvSpPr txBox="1">
            <a:spLocks/>
          </p:cNvSpPr>
          <p:nvPr/>
        </p:nvSpPr>
        <p:spPr>
          <a:xfrm>
            <a:off x="33152" y="2247254"/>
            <a:ext cx="2578100" cy="227825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137160" indent="-137160" algn="l" defTabSz="685800" rtl="0" eaLnBrk="1" latinLnBrk="0" hangingPunct="1">
              <a:lnSpc>
                <a:spcPct val="90000"/>
              </a:lnSpc>
              <a:spcBef>
                <a:spcPts val="900"/>
              </a:spcBef>
              <a:buClr>
                <a:schemeClr val="accent1"/>
              </a:buClr>
              <a:buFont typeface="Wingdings 2" pitchFamily="18" charset="2"/>
              <a:buChar char=""/>
              <a:defRPr sz="15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14350" indent="-137160" algn="l" defTabSz="685800" rtl="0" eaLnBrk="1" latinLnBrk="0" hangingPunct="1">
              <a:lnSpc>
                <a:spcPct val="90000"/>
              </a:lnSpc>
              <a:spcBef>
                <a:spcPts val="188"/>
              </a:spcBef>
              <a:spcAft>
                <a:spcPts val="188"/>
              </a:spcAft>
              <a:buClr>
                <a:schemeClr val="accent1"/>
              </a:buClr>
              <a:buFont typeface="Wingdings 2" pitchFamily="18" charset="2"/>
              <a:buChar char=""/>
              <a:defRPr sz="135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57250" indent="-137160" algn="l" defTabSz="685800" rtl="0" eaLnBrk="1" latinLnBrk="0" hangingPunct="1">
              <a:lnSpc>
                <a:spcPct val="90000"/>
              </a:lnSpc>
              <a:spcBef>
                <a:spcPts val="188"/>
              </a:spcBef>
              <a:spcAft>
                <a:spcPts val="188"/>
              </a:spcAft>
              <a:buClr>
                <a:schemeClr val="accent1"/>
              </a:buClr>
              <a:buFont typeface="Wingdings 2" pitchFamily="18" charset="2"/>
              <a:buChar char=""/>
              <a:defRPr sz="1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00150" indent="-137160" algn="l" defTabSz="685800" rtl="0" eaLnBrk="1" latinLnBrk="0" hangingPunct="1">
              <a:lnSpc>
                <a:spcPct val="90000"/>
              </a:lnSpc>
              <a:spcBef>
                <a:spcPts val="188"/>
              </a:spcBef>
              <a:spcAft>
                <a:spcPts val="188"/>
              </a:spcAft>
              <a:buClr>
                <a:schemeClr val="accent1"/>
              </a:buClr>
              <a:buFont typeface="Wingdings 2" pitchFamily="18" charset="2"/>
              <a:buChar char=""/>
              <a:defRPr sz="105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543050" indent="-137160" algn="l" defTabSz="685800" rtl="0" eaLnBrk="1" latinLnBrk="0" hangingPunct="1">
              <a:lnSpc>
                <a:spcPct val="90000"/>
              </a:lnSpc>
              <a:spcBef>
                <a:spcPts val="188"/>
              </a:spcBef>
              <a:spcAft>
                <a:spcPts val="188"/>
              </a:spcAft>
              <a:buClr>
                <a:schemeClr val="accent1"/>
              </a:buClr>
              <a:buFont typeface="Wingdings 2" pitchFamily="18" charset="2"/>
              <a:buChar char=""/>
              <a:defRPr sz="105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188"/>
              </a:spcBef>
              <a:spcAft>
                <a:spcPts val="188"/>
              </a:spcAft>
              <a:buClr>
                <a:schemeClr val="accent1"/>
              </a:buClr>
              <a:buFont typeface="Wingdings 2" pitchFamily="18" charset="2"/>
              <a:buChar char=""/>
              <a:defRPr sz="105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188"/>
              </a:spcBef>
              <a:spcAft>
                <a:spcPts val="188"/>
              </a:spcAft>
              <a:buClr>
                <a:schemeClr val="accent1"/>
              </a:buClr>
              <a:buFont typeface="Wingdings 2" pitchFamily="18" charset="2"/>
              <a:buChar char=""/>
              <a:defRPr sz="105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188"/>
              </a:spcBef>
              <a:spcAft>
                <a:spcPts val="188"/>
              </a:spcAft>
              <a:buClr>
                <a:schemeClr val="accent1"/>
              </a:buClr>
              <a:buFont typeface="Wingdings 2" pitchFamily="18" charset="2"/>
              <a:buChar char=""/>
              <a:defRPr sz="105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188"/>
              </a:spcBef>
              <a:spcAft>
                <a:spcPts val="188"/>
              </a:spcAft>
              <a:buClr>
                <a:schemeClr val="accent1"/>
              </a:buClr>
              <a:buFont typeface="Wingdings 2" pitchFamily="18" charset="2"/>
              <a:buChar char=""/>
              <a:defRPr sz="105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buClr>
                <a:schemeClr val="accent4"/>
              </a:buClr>
              <a:buSzPts val="1800"/>
              <a:buFont typeface="Arial" panose="020B0604020202020204" pitchFamily="34" charset="0"/>
              <a:buChar char="•"/>
            </a:pPr>
            <a:r>
              <a:rPr lang="en-US" sz="1600" dirty="0"/>
              <a:t>Upper and lower bay SST increasing</a:t>
            </a:r>
          </a:p>
          <a:p>
            <a:pPr>
              <a:spcBef>
                <a:spcPts val="0"/>
              </a:spcBef>
              <a:buClr>
                <a:schemeClr val="accent4"/>
              </a:buClr>
              <a:buSzPts val="1800"/>
              <a:buFont typeface="Arial" panose="020B0604020202020204" pitchFamily="34" charset="0"/>
              <a:buChar char="•"/>
            </a:pPr>
            <a:endParaRPr lang="en-US" sz="1600" dirty="0"/>
          </a:p>
          <a:p>
            <a:pPr>
              <a:spcBef>
                <a:spcPts val="0"/>
              </a:spcBef>
              <a:buClr>
                <a:schemeClr val="accent4"/>
              </a:buClr>
              <a:buSzPts val="1800"/>
              <a:buFont typeface="Arial" panose="020B0604020202020204" pitchFamily="34" charset="0"/>
              <a:buChar char="•"/>
            </a:pPr>
            <a:r>
              <a:rPr lang="en-US" sz="1600" dirty="0"/>
              <a:t>Gradient has decreased </a:t>
            </a:r>
          </a:p>
          <a:p>
            <a:pPr>
              <a:spcBef>
                <a:spcPts val="0"/>
              </a:spcBef>
              <a:buClr>
                <a:schemeClr val="accent4"/>
              </a:buClr>
              <a:buSzPts val="1800"/>
              <a:buFont typeface="Arial" panose="020B0604020202020204" pitchFamily="34" charset="0"/>
              <a:buChar char="•"/>
            </a:pPr>
            <a:endParaRPr lang="en-US" sz="1600" dirty="0"/>
          </a:p>
          <a:p>
            <a:pPr>
              <a:spcBef>
                <a:spcPts val="0"/>
              </a:spcBef>
              <a:buClr>
                <a:schemeClr val="accent4"/>
              </a:buClr>
              <a:buSzPts val="1800"/>
              <a:buFont typeface="Arial" panose="020B0604020202020204" pitchFamily="34" charset="0"/>
              <a:buChar char="•"/>
            </a:pPr>
            <a:r>
              <a:rPr lang="en-US" sz="1600" dirty="0"/>
              <a:t>Range has decreased </a:t>
            </a:r>
          </a:p>
          <a:p>
            <a:pPr>
              <a:spcBef>
                <a:spcPts val="0"/>
              </a:spcBef>
              <a:buClr>
                <a:schemeClr val="accent4"/>
              </a:buClr>
              <a:buSzPts val="1800"/>
              <a:buFont typeface="Arial" panose="020B0604020202020204" pitchFamily="34" charset="0"/>
              <a:buChar char="•"/>
            </a:pPr>
            <a:endParaRPr lang="en-US" sz="1600" dirty="0"/>
          </a:p>
          <a:p>
            <a:pPr>
              <a:spcBef>
                <a:spcPts val="0"/>
              </a:spcBef>
              <a:buClr>
                <a:schemeClr val="accent4"/>
              </a:buClr>
              <a:buSzPts val="1800"/>
              <a:buFont typeface="Arial" panose="020B0604020202020204" pitchFamily="34" charset="0"/>
              <a:buChar char="•"/>
            </a:pPr>
            <a:endParaRPr lang="en-US" sz="1600" dirty="0"/>
          </a:p>
          <a:p>
            <a:pPr>
              <a:spcBef>
                <a:spcPts val="0"/>
              </a:spcBef>
              <a:buClr>
                <a:schemeClr val="accent4"/>
              </a:buClr>
              <a:buSzPts val="1800"/>
              <a:buFont typeface="Arial" panose="020B0604020202020204" pitchFamily="34" charset="0"/>
              <a:buChar char="•"/>
            </a:pPr>
            <a:endParaRPr lang="en-US" sz="1600" dirty="0"/>
          </a:p>
          <a:p>
            <a:pPr>
              <a:spcBef>
                <a:spcPts val="0"/>
              </a:spcBef>
              <a:buClr>
                <a:schemeClr val="accent4"/>
              </a:buClr>
              <a:buSzPts val="1800"/>
              <a:buFont typeface="Arial" panose="020B0604020202020204" pitchFamily="34" charset="0"/>
              <a:buChar char="•"/>
            </a:pPr>
            <a:endParaRPr lang="en-US" sz="1600" dirty="0"/>
          </a:p>
          <a:p>
            <a:pPr>
              <a:spcBef>
                <a:spcPts val="0"/>
              </a:spcBef>
              <a:buClr>
                <a:schemeClr val="accent4"/>
              </a:buClr>
              <a:buSzPts val="1800"/>
              <a:buFont typeface="Arial" panose="020B0604020202020204" pitchFamily="34" charset="0"/>
              <a:buChar char="•"/>
            </a:pPr>
            <a:endParaRPr lang="en-US" sz="1600" dirty="0"/>
          </a:p>
          <a:p>
            <a:pPr>
              <a:spcBef>
                <a:spcPts val="0"/>
              </a:spcBef>
              <a:buClr>
                <a:schemeClr val="accent4"/>
              </a:buClr>
              <a:buSzPts val="1800"/>
              <a:buFont typeface="Arial" panose="020B0604020202020204" pitchFamily="34" charset="0"/>
              <a:buChar char="•"/>
            </a:pPr>
            <a:endParaRPr lang="en-US" sz="1600" dirty="0"/>
          </a:p>
        </p:txBody>
      </p:sp>
      <p:sp>
        <p:nvSpPr>
          <p:cNvPr id="10" name="Google Shape;184;p30">
            <a:extLst>
              <a:ext uri="{FF2B5EF4-FFF2-40B4-BE49-F238E27FC236}">
                <a16:creationId xmlns:a16="http://schemas.microsoft.com/office/drawing/2014/main" id="{B2A705BF-C79A-EBC4-5794-11137D742780}"/>
              </a:ext>
            </a:extLst>
          </p:cNvPr>
          <p:cNvSpPr txBox="1">
            <a:spLocks/>
          </p:cNvSpPr>
          <p:nvPr/>
        </p:nvSpPr>
        <p:spPr>
          <a:xfrm>
            <a:off x="2905932" y="1007391"/>
            <a:ext cx="3332136" cy="439688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rmAutofit fontScale="975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700" kern="1200" spc="-45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en-US" sz="1400" dirty="0">
                <a:solidFill>
                  <a:schemeClr val="tx2"/>
                </a:solidFill>
              </a:rPr>
              <a:t>Average Annual SST Gradient and Range</a:t>
            </a:r>
          </a:p>
        </p:txBody>
      </p:sp>
    </p:spTree>
    <p:extLst>
      <p:ext uri="{BB962C8B-B14F-4D97-AF65-F5344CB8AC3E}">
        <p14:creationId xmlns:p14="http://schemas.microsoft.com/office/powerpoint/2010/main" val="379833741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Rectangle 188">
            <a:extLst>
              <a:ext uri="{FF2B5EF4-FFF2-40B4-BE49-F238E27FC236}">
                <a16:creationId xmlns:a16="http://schemas.microsoft.com/office/drawing/2014/main" id="{2ABBB681-F4D2-40F2-ACC3-DE0B4B4880E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1" name="Rectangle 190">
            <a:extLst>
              <a:ext uri="{FF2B5EF4-FFF2-40B4-BE49-F238E27FC236}">
                <a16:creationId xmlns:a16="http://schemas.microsoft.com/office/drawing/2014/main" id="{09388ED0-1FEF-4E11-B488-BD661D1AC1A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7759" y="343852"/>
            <a:ext cx="8428482" cy="442341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3EF2802-B0CB-7C5B-10C0-FC1310449DBB}"/>
              </a:ext>
            </a:extLst>
          </p:cNvPr>
          <p:cNvSpPr txBox="1"/>
          <p:nvPr/>
        </p:nvSpPr>
        <p:spPr>
          <a:xfrm>
            <a:off x="3095120" y="560522"/>
            <a:ext cx="1294000" cy="341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01727" defTabSz="406908">
              <a:spcAft>
                <a:spcPts val="600"/>
              </a:spcAft>
              <a:buSzPts val="1800"/>
            </a:pPr>
            <a:r>
              <a:rPr lang="en-US" sz="1602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rPr>
              <a:t>ChesMMAP</a:t>
            </a:r>
            <a:endParaRPr lang="en-US" sz="18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3" name="Title 4">
            <a:extLst>
              <a:ext uri="{FF2B5EF4-FFF2-40B4-BE49-F238E27FC236}">
                <a16:creationId xmlns:a16="http://schemas.microsoft.com/office/drawing/2014/main" id="{2E5DE253-4CCB-AF4E-894C-2B9B3543BF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tx2"/>
                </a:solidFill>
              </a:rPr>
              <a:t>Bay SST Correlation</a:t>
            </a:r>
          </a:p>
        </p:txBody>
      </p:sp>
      <p:pic>
        <p:nvPicPr>
          <p:cNvPr id="2" name="Picture 1" descr="A line graph with numbers and lines&#10;&#10;Description automatically generated">
            <a:extLst>
              <a:ext uri="{FF2B5EF4-FFF2-40B4-BE49-F238E27FC236}">
                <a16:creationId xmlns:a16="http://schemas.microsoft.com/office/drawing/2014/main" id="{BDE65E66-4E5D-92AB-324B-124AE28512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0738" y="2595660"/>
            <a:ext cx="3427676" cy="1826221"/>
          </a:xfrm>
          <a:prstGeom prst="rect">
            <a:avLst/>
          </a:prstGeom>
        </p:spPr>
      </p:pic>
      <p:pic>
        <p:nvPicPr>
          <p:cNvPr id="5" name="Picture 4" descr="Chart, line chart&#10;&#10;Description automatically generated">
            <a:extLst>
              <a:ext uri="{FF2B5EF4-FFF2-40B4-BE49-F238E27FC236}">
                <a16:creationId xmlns:a16="http://schemas.microsoft.com/office/drawing/2014/main" id="{C89CD993-A20F-5BF5-F052-E95BD2CCE58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6845" t="34659" r="-49" b="40842"/>
          <a:stretch/>
        </p:blipFill>
        <p:spPr>
          <a:xfrm>
            <a:off x="3468913" y="3404082"/>
            <a:ext cx="546414" cy="642037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17A18333-1573-AE2E-4B39-B3F5ACB5A564}"/>
              </a:ext>
            </a:extLst>
          </p:cNvPr>
          <p:cNvSpPr txBox="1"/>
          <p:nvPr/>
        </p:nvSpPr>
        <p:spPr>
          <a:xfrm>
            <a:off x="4660678" y="2841285"/>
            <a:ext cx="290916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Abundance positively correlates with increasing Bay SST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Abundance lags 5 years behind Bay SST</a:t>
            </a: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A83CA148-E4FE-8A0D-4DE0-AA240DBE36C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0738" y="1017725"/>
            <a:ext cx="2395069" cy="1358702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10D03D1D-6937-3137-85B9-CF0DA653D12F}"/>
              </a:ext>
            </a:extLst>
          </p:cNvPr>
          <p:cNvSpPr txBox="1"/>
          <p:nvPr/>
        </p:nvSpPr>
        <p:spPr>
          <a:xfrm>
            <a:off x="897381" y="1154973"/>
            <a:ext cx="102002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i="1" dirty="0"/>
              <a:t>r</a:t>
            </a:r>
            <a:r>
              <a:rPr lang="en-US" sz="1400" dirty="0"/>
              <a:t> = 0.538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7321D222-7B92-1589-440D-F2020E9E65F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09922" y="1017725"/>
            <a:ext cx="2395069" cy="1358702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EB9153F0-A189-A94E-322A-A8C71340F82F}"/>
              </a:ext>
            </a:extLst>
          </p:cNvPr>
          <p:cNvSpPr txBox="1"/>
          <p:nvPr/>
        </p:nvSpPr>
        <p:spPr>
          <a:xfrm>
            <a:off x="6267428" y="1154972"/>
            <a:ext cx="102002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i="1" dirty="0"/>
              <a:t>r</a:t>
            </a:r>
            <a:r>
              <a:rPr lang="en-US" sz="1400" dirty="0"/>
              <a:t> = 0.583</a:t>
            </a: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00ABB33B-9B5B-8CA0-038D-8DB29514A7C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53313" y="1017725"/>
            <a:ext cx="2395069" cy="1358702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4B8F87F1-0054-A187-F7D1-53590DD2F2E0}"/>
              </a:ext>
            </a:extLst>
          </p:cNvPr>
          <p:cNvSpPr txBox="1"/>
          <p:nvPr/>
        </p:nvSpPr>
        <p:spPr>
          <a:xfrm>
            <a:off x="3640651" y="1158641"/>
            <a:ext cx="102002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i="1" dirty="0"/>
              <a:t>r</a:t>
            </a:r>
            <a:r>
              <a:rPr lang="en-US" sz="1400" dirty="0"/>
              <a:t> = 0.593</a:t>
            </a:r>
          </a:p>
        </p:txBody>
      </p:sp>
    </p:spTree>
    <p:extLst>
      <p:ext uri="{BB962C8B-B14F-4D97-AF65-F5344CB8AC3E}">
        <p14:creationId xmlns:p14="http://schemas.microsoft.com/office/powerpoint/2010/main" val="11680721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16A68DC-6E87-5E41-D14C-17478745A37F}"/>
              </a:ext>
            </a:extLst>
          </p:cNvPr>
          <p:cNvSpPr txBox="1"/>
          <p:nvPr/>
        </p:nvSpPr>
        <p:spPr>
          <a:xfrm>
            <a:off x="3433342" y="833260"/>
            <a:ext cx="3310359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sz="1400" dirty="0"/>
          </a:p>
        </p:txBody>
      </p:sp>
      <p:sp>
        <p:nvSpPr>
          <p:cNvPr id="4" name="Google Shape;184;p30">
            <a:extLst>
              <a:ext uri="{FF2B5EF4-FFF2-40B4-BE49-F238E27FC236}">
                <a16:creationId xmlns:a16="http://schemas.microsoft.com/office/drawing/2014/main" id="{AEF36621-CA0A-8A41-EFF9-29BCBD963959}"/>
              </a:ext>
            </a:extLst>
          </p:cNvPr>
          <p:cNvSpPr txBox="1">
            <a:spLocks/>
          </p:cNvSpPr>
          <p:nvPr/>
        </p:nvSpPr>
        <p:spPr>
          <a:xfrm>
            <a:off x="-1" y="833260"/>
            <a:ext cx="2644406" cy="1057533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700" kern="1200" spc="-45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</a:pP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8" name="Google Shape;184;p30">
            <a:extLst>
              <a:ext uri="{FF2B5EF4-FFF2-40B4-BE49-F238E27FC236}">
                <a16:creationId xmlns:a16="http://schemas.microsoft.com/office/drawing/2014/main" id="{A8EC6047-1141-B92C-0940-5F9F854B7D02}"/>
              </a:ext>
            </a:extLst>
          </p:cNvPr>
          <p:cNvSpPr txBox="1">
            <a:spLocks/>
          </p:cNvSpPr>
          <p:nvPr/>
        </p:nvSpPr>
        <p:spPr>
          <a:xfrm>
            <a:off x="-1" y="940189"/>
            <a:ext cx="2644406" cy="1307065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700" kern="1200" spc="-45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</a:pPr>
            <a:r>
              <a:rPr lang="en-US" dirty="0">
                <a:solidFill>
                  <a:schemeClr val="tx2"/>
                </a:solidFill>
              </a:rPr>
              <a:t>SST Correlation with striped bass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E6CBF25-5776-F050-AFD7-45CF6CF357A5}"/>
              </a:ext>
            </a:extLst>
          </p:cNvPr>
          <p:cNvSpPr txBox="1"/>
          <p:nvPr/>
        </p:nvSpPr>
        <p:spPr>
          <a:xfrm>
            <a:off x="6565982" y="589660"/>
            <a:ext cx="1595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i="1" dirty="0"/>
              <a:t>r</a:t>
            </a:r>
            <a:r>
              <a:rPr lang="en-US" sz="1400" dirty="0"/>
              <a:t> = -0.478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9D7AF9E-8AAF-4714-01B6-4A2E7AD0EE61}"/>
              </a:ext>
            </a:extLst>
          </p:cNvPr>
          <p:cNvSpPr txBox="1"/>
          <p:nvPr/>
        </p:nvSpPr>
        <p:spPr>
          <a:xfrm>
            <a:off x="6441203" y="2620589"/>
            <a:ext cx="18453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i="1" dirty="0"/>
              <a:t>r </a:t>
            </a:r>
            <a:r>
              <a:rPr lang="en-US" sz="1400" dirty="0"/>
              <a:t>=  -0.490</a:t>
            </a:r>
          </a:p>
        </p:txBody>
      </p:sp>
      <p:pic>
        <p:nvPicPr>
          <p:cNvPr id="21" name="Picture 20" descr="A graph with red and blue lines&#10;&#10;Description automatically generated">
            <a:extLst>
              <a:ext uri="{FF2B5EF4-FFF2-40B4-BE49-F238E27FC236}">
                <a16:creationId xmlns:a16="http://schemas.microsoft.com/office/drawing/2014/main" id="{B4CF1BE8-1CE6-229F-1FA2-A197647E39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44405" y="777007"/>
            <a:ext cx="3265846" cy="1763557"/>
          </a:xfrm>
          <a:prstGeom prst="rect">
            <a:avLst/>
          </a:prstGeom>
        </p:spPr>
      </p:pic>
      <p:pic>
        <p:nvPicPr>
          <p:cNvPr id="23" name="Picture 22" descr="A graph with red and green lines&#10;&#10;Description automatically generated">
            <a:extLst>
              <a:ext uri="{FF2B5EF4-FFF2-40B4-BE49-F238E27FC236}">
                <a16:creationId xmlns:a16="http://schemas.microsoft.com/office/drawing/2014/main" id="{A1100D66-2B85-6267-4980-4961EAD1AD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44405" y="2774478"/>
            <a:ext cx="3265846" cy="1763557"/>
          </a:xfrm>
          <a:prstGeom prst="rect">
            <a:avLst/>
          </a:prstGeom>
        </p:spPr>
      </p:pic>
      <p:sp>
        <p:nvSpPr>
          <p:cNvPr id="24" name="Google Shape;101;p19">
            <a:extLst>
              <a:ext uri="{FF2B5EF4-FFF2-40B4-BE49-F238E27FC236}">
                <a16:creationId xmlns:a16="http://schemas.microsoft.com/office/drawing/2014/main" id="{4F70D22E-A68C-4E14-C4C8-F685619C7848}"/>
              </a:ext>
            </a:extLst>
          </p:cNvPr>
          <p:cNvSpPr txBox="1">
            <a:spLocks/>
          </p:cNvSpPr>
          <p:nvPr/>
        </p:nvSpPr>
        <p:spPr>
          <a:xfrm>
            <a:off x="33152" y="2247254"/>
            <a:ext cx="2578100" cy="227825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137160" indent="-137160" algn="l" defTabSz="685800" rtl="0" eaLnBrk="1" latinLnBrk="0" hangingPunct="1">
              <a:lnSpc>
                <a:spcPct val="90000"/>
              </a:lnSpc>
              <a:spcBef>
                <a:spcPts val="900"/>
              </a:spcBef>
              <a:buClr>
                <a:schemeClr val="accent1"/>
              </a:buClr>
              <a:buFont typeface="Wingdings 2" pitchFamily="18" charset="2"/>
              <a:buChar char=""/>
              <a:defRPr sz="15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14350" indent="-137160" algn="l" defTabSz="685800" rtl="0" eaLnBrk="1" latinLnBrk="0" hangingPunct="1">
              <a:lnSpc>
                <a:spcPct val="90000"/>
              </a:lnSpc>
              <a:spcBef>
                <a:spcPts val="188"/>
              </a:spcBef>
              <a:spcAft>
                <a:spcPts val="188"/>
              </a:spcAft>
              <a:buClr>
                <a:schemeClr val="accent1"/>
              </a:buClr>
              <a:buFont typeface="Wingdings 2" pitchFamily="18" charset="2"/>
              <a:buChar char=""/>
              <a:defRPr sz="135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57250" indent="-137160" algn="l" defTabSz="685800" rtl="0" eaLnBrk="1" latinLnBrk="0" hangingPunct="1">
              <a:lnSpc>
                <a:spcPct val="90000"/>
              </a:lnSpc>
              <a:spcBef>
                <a:spcPts val="188"/>
              </a:spcBef>
              <a:spcAft>
                <a:spcPts val="188"/>
              </a:spcAft>
              <a:buClr>
                <a:schemeClr val="accent1"/>
              </a:buClr>
              <a:buFont typeface="Wingdings 2" pitchFamily="18" charset="2"/>
              <a:buChar char=""/>
              <a:defRPr sz="1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00150" indent="-137160" algn="l" defTabSz="685800" rtl="0" eaLnBrk="1" latinLnBrk="0" hangingPunct="1">
              <a:lnSpc>
                <a:spcPct val="90000"/>
              </a:lnSpc>
              <a:spcBef>
                <a:spcPts val="188"/>
              </a:spcBef>
              <a:spcAft>
                <a:spcPts val="188"/>
              </a:spcAft>
              <a:buClr>
                <a:schemeClr val="accent1"/>
              </a:buClr>
              <a:buFont typeface="Wingdings 2" pitchFamily="18" charset="2"/>
              <a:buChar char=""/>
              <a:defRPr sz="105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543050" indent="-137160" algn="l" defTabSz="685800" rtl="0" eaLnBrk="1" latinLnBrk="0" hangingPunct="1">
              <a:lnSpc>
                <a:spcPct val="90000"/>
              </a:lnSpc>
              <a:spcBef>
                <a:spcPts val="188"/>
              </a:spcBef>
              <a:spcAft>
                <a:spcPts val="188"/>
              </a:spcAft>
              <a:buClr>
                <a:schemeClr val="accent1"/>
              </a:buClr>
              <a:buFont typeface="Wingdings 2" pitchFamily="18" charset="2"/>
              <a:buChar char=""/>
              <a:defRPr sz="105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188"/>
              </a:spcBef>
              <a:spcAft>
                <a:spcPts val="188"/>
              </a:spcAft>
              <a:buClr>
                <a:schemeClr val="accent1"/>
              </a:buClr>
              <a:buFont typeface="Wingdings 2" pitchFamily="18" charset="2"/>
              <a:buChar char=""/>
              <a:defRPr sz="105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188"/>
              </a:spcBef>
              <a:spcAft>
                <a:spcPts val="188"/>
              </a:spcAft>
              <a:buClr>
                <a:schemeClr val="accent1"/>
              </a:buClr>
              <a:buFont typeface="Wingdings 2" pitchFamily="18" charset="2"/>
              <a:buChar char=""/>
              <a:defRPr sz="105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188"/>
              </a:spcBef>
              <a:spcAft>
                <a:spcPts val="188"/>
              </a:spcAft>
              <a:buClr>
                <a:schemeClr val="accent1"/>
              </a:buClr>
              <a:buFont typeface="Wingdings 2" pitchFamily="18" charset="2"/>
              <a:buChar char=""/>
              <a:defRPr sz="105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188"/>
              </a:spcBef>
              <a:spcAft>
                <a:spcPts val="188"/>
              </a:spcAft>
              <a:buClr>
                <a:schemeClr val="accent1"/>
              </a:buClr>
              <a:buFont typeface="Wingdings 2" pitchFamily="18" charset="2"/>
              <a:buChar char=""/>
              <a:defRPr sz="105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buClr>
                <a:schemeClr val="accent4"/>
              </a:buClr>
              <a:buSzPts val="1800"/>
              <a:buFont typeface="Arial" panose="020B0604020202020204" pitchFamily="34" charset="0"/>
              <a:buChar char="•"/>
            </a:pPr>
            <a:r>
              <a:rPr lang="en-US" sz="1600" dirty="0"/>
              <a:t>Abundance negatively correlates with Bay SST gradient and range</a:t>
            </a:r>
          </a:p>
          <a:p>
            <a:pPr>
              <a:spcBef>
                <a:spcPts val="0"/>
              </a:spcBef>
              <a:buClr>
                <a:schemeClr val="accent4"/>
              </a:buClr>
              <a:buSzPts val="1800"/>
              <a:buFont typeface="Arial" panose="020B0604020202020204" pitchFamily="34" charset="0"/>
              <a:buChar char="•"/>
            </a:pPr>
            <a:endParaRPr lang="en-US" sz="1600" dirty="0"/>
          </a:p>
          <a:p>
            <a:pPr>
              <a:spcBef>
                <a:spcPts val="0"/>
              </a:spcBef>
              <a:buClr>
                <a:schemeClr val="accent4"/>
              </a:buClr>
              <a:buSzPts val="1800"/>
              <a:buFont typeface="Arial" panose="020B0604020202020204" pitchFamily="34" charset="0"/>
              <a:buChar char="•"/>
            </a:pPr>
            <a:r>
              <a:rPr lang="en-US" sz="1600" dirty="0"/>
              <a:t>Abundance lags 5 years behind gradient and range</a:t>
            </a:r>
          </a:p>
          <a:p>
            <a:pPr>
              <a:spcBef>
                <a:spcPts val="0"/>
              </a:spcBef>
              <a:buClr>
                <a:schemeClr val="accent4"/>
              </a:buClr>
              <a:buSzPts val="1800"/>
              <a:buFont typeface="Arial" panose="020B0604020202020204" pitchFamily="34" charset="0"/>
              <a:buChar char="•"/>
            </a:pPr>
            <a:endParaRPr lang="en-US" sz="1600" dirty="0"/>
          </a:p>
          <a:p>
            <a:pPr>
              <a:spcBef>
                <a:spcPts val="0"/>
              </a:spcBef>
              <a:buClr>
                <a:schemeClr val="accent4"/>
              </a:buClr>
              <a:buSzPts val="1800"/>
              <a:buFont typeface="Arial" panose="020B0604020202020204" pitchFamily="34" charset="0"/>
              <a:buChar char="•"/>
            </a:pPr>
            <a:endParaRPr lang="en-US" sz="1600" dirty="0"/>
          </a:p>
          <a:p>
            <a:pPr>
              <a:spcBef>
                <a:spcPts val="0"/>
              </a:spcBef>
              <a:buClr>
                <a:schemeClr val="accent4"/>
              </a:buClr>
              <a:buSzPts val="1800"/>
              <a:buFont typeface="Arial" panose="020B0604020202020204" pitchFamily="34" charset="0"/>
              <a:buChar char="•"/>
            </a:pPr>
            <a:endParaRPr lang="en-US" sz="1600" dirty="0"/>
          </a:p>
          <a:p>
            <a:pPr>
              <a:spcBef>
                <a:spcPts val="0"/>
              </a:spcBef>
              <a:buClr>
                <a:schemeClr val="accent4"/>
              </a:buClr>
              <a:buSzPts val="1800"/>
              <a:buFont typeface="Arial" panose="020B0604020202020204" pitchFamily="34" charset="0"/>
              <a:buChar char="•"/>
            </a:pPr>
            <a:endParaRPr lang="en-US" sz="1600" dirty="0"/>
          </a:p>
          <a:p>
            <a:pPr>
              <a:spcBef>
                <a:spcPts val="0"/>
              </a:spcBef>
              <a:buClr>
                <a:schemeClr val="accent4"/>
              </a:buClr>
              <a:buSzPts val="1800"/>
              <a:buFont typeface="Arial" panose="020B0604020202020204" pitchFamily="34" charset="0"/>
              <a:buChar char="•"/>
            </a:pPr>
            <a:endParaRPr lang="en-US" sz="1600" dirty="0"/>
          </a:p>
        </p:txBody>
      </p:sp>
      <p:sp>
        <p:nvSpPr>
          <p:cNvPr id="25" name="Google Shape;184;p30">
            <a:extLst>
              <a:ext uri="{FF2B5EF4-FFF2-40B4-BE49-F238E27FC236}">
                <a16:creationId xmlns:a16="http://schemas.microsoft.com/office/drawing/2014/main" id="{7A89055E-8762-120E-8257-D4F49957547A}"/>
              </a:ext>
            </a:extLst>
          </p:cNvPr>
          <p:cNvSpPr txBox="1">
            <a:spLocks/>
          </p:cNvSpPr>
          <p:nvPr/>
        </p:nvSpPr>
        <p:spPr>
          <a:xfrm>
            <a:off x="2904459" y="441177"/>
            <a:ext cx="2745737" cy="33583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rmAutofit fontScale="90000" lnSpcReduction="2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700" kern="1200" spc="-45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en-US" sz="1400" dirty="0">
                <a:solidFill>
                  <a:schemeClr val="tx2"/>
                </a:solidFill>
              </a:rPr>
              <a:t>Bay SST Gradient</a:t>
            </a:r>
          </a:p>
        </p:txBody>
      </p:sp>
      <p:sp>
        <p:nvSpPr>
          <p:cNvPr id="26" name="Google Shape;184;p30">
            <a:extLst>
              <a:ext uri="{FF2B5EF4-FFF2-40B4-BE49-F238E27FC236}">
                <a16:creationId xmlns:a16="http://schemas.microsoft.com/office/drawing/2014/main" id="{8C6470E9-FDC5-A10D-31E8-CA5FAF51F154}"/>
              </a:ext>
            </a:extLst>
          </p:cNvPr>
          <p:cNvSpPr txBox="1">
            <a:spLocks/>
          </p:cNvSpPr>
          <p:nvPr/>
        </p:nvSpPr>
        <p:spPr>
          <a:xfrm>
            <a:off x="2778515" y="2489606"/>
            <a:ext cx="2745737" cy="33583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rmAutofit fontScale="90000" lnSpcReduction="2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700" kern="1200" spc="-45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en-US" sz="1400" dirty="0">
                <a:solidFill>
                  <a:schemeClr val="tx2"/>
                </a:solidFill>
              </a:rPr>
              <a:t>Bay SST Range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C58FEDA8-0749-0C85-3783-010521ABEC5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21745" y="2871953"/>
            <a:ext cx="2765081" cy="1568606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A8FDFB0E-4E2A-C8D7-CAC0-A1FB139673F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21745" y="921001"/>
            <a:ext cx="2765079" cy="1568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810230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84;p30">
            <a:extLst>
              <a:ext uri="{FF2B5EF4-FFF2-40B4-BE49-F238E27FC236}">
                <a16:creationId xmlns:a16="http://schemas.microsoft.com/office/drawing/2014/main" id="{AEF36621-CA0A-8A41-EFF9-29BCBD963959}"/>
              </a:ext>
            </a:extLst>
          </p:cNvPr>
          <p:cNvSpPr txBox="1">
            <a:spLocks/>
          </p:cNvSpPr>
          <p:nvPr/>
        </p:nvSpPr>
        <p:spPr>
          <a:xfrm>
            <a:off x="-1" y="833260"/>
            <a:ext cx="2644406" cy="1057533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700" kern="1200" spc="-45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</a:pP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8" name="Google Shape;184;p30">
            <a:extLst>
              <a:ext uri="{FF2B5EF4-FFF2-40B4-BE49-F238E27FC236}">
                <a16:creationId xmlns:a16="http://schemas.microsoft.com/office/drawing/2014/main" id="{A8EC6047-1141-B92C-0940-5F9F854B7D02}"/>
              </a:ext>
            </a:extLst>
          </p:cNvPr>
          <p:cNvSpPr txBox="1">
            <a:spLocks/>
          </p:cNvSpPr>
          <p:nvPr/>
        </p:nvSpPr>
        <p:spPr>
          <a:xfrm>
            <a:off x="0" y="1781847"/>
            <a:ext cx="2644406" cy="1307065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700" kern="1200" spc="-45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</a:pPr>
            <a:r>
              <a:rPr lang="en-US" dirty="0">
                <a:solidFill>
                  <a:schemeClr val="tx2"/>
                </a:solidFill>
              </a:rPr>
              <a:t>Global Climate Oscillations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9A94777-3288-EA6E-9796-28588D6695EC}"/>
              </a:ext>
            </a:extLst>
          </p:cNvPr>
          <p:cNvSpPr txBox="1"/>
          <p:nvPr/>
        </p:nvSpPr>
        <p:spPr>
          <a:xfrm>
            <a:off x="5913978" y="212046"/>
            <a:ext cx="29254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Abundance lags 1 year behind NAO index</a:t>
            </a:r>
          </a:p>
          <a:p>
            <a:pPr algn="ctr"/>
            <a:endParaRPr lang="en-US" sz="1200" i="1" dirty="0"/>
          </a:p>
          <a:p>
            <a:pPr algn="ctr"/>
            <a:r>
              <a:rPr lang="en-US" sz="1200" i="1" dirty="0"/>
              <a:t>r</a:t>
            </a:r>
            <a:r>
              <a:rPr lang="en-US" sz="1200" dirty="0"/>
              <a:t> = 0.516</a:t>
            </a:r>
          </a:p>
        </p:txBody>
      </p:sp>
      <p:sp>
        <p:nvSpPr>
          <p:cNvPr id="9" name="Google Shape;184;p30">
            <a:extLst>
              <a:ext uri="{FF2B5EF4-FFF2-40B4-BE49-F238E27FC236}">
                <a16:creationId xmlns:a16="http://schemas.microsoft.com/office/drawing/2014/main" id="{9AD4F9FB-3317-0FC1-1D41-58C299F7213D}"/>
              </a:ext>
            </a:extLst>
          </p:cNvPr>
          <p:cNvSpPr txBox="1">
            <a:spLocks/>
          </p:cNvSpPr>
          <p:nvPr/>
        </p:nvSpPr>
        <p:spPr>
          <a:xfrm>
            <a:off x="2918582" y="367297"/>
            <a:ext cx="2745737" cy="33583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rmAutofit fontScale="90000" lnSpcReduction="2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700" kern="1200" spc="-45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en-US" sz="1400" dirty="0">
                <a:solidFill>
                  <a:schemeClr val="tx2"/>
                </a:solidFill>
              </a:rPr>
              <a:t>North Atlantic Oscillation - MMAP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4270D66-70A7-2A69-D78C-F2DA343BA1F2}"/>
              </a:ext>
            </a:extLst>
          </p:cNvPr>
          <p:cNvSpPr txBox="1"/>
          <p:nvPr/>
        </p:nvSpPr>
        <p:spPr>
          <a:xfrm>
            <a:off x="6079631" y="2735885"/>
            <a:ext cx="29254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Abundance lags 2 year behind GSI index</a:t>
            </a:r>
          </a:p>
          <a:p>
            <a:pPr algn="ctr"/>
            <a:endParaRPr lang="en-US" sz="1200" i="1" dirty="0"/>
          </a:p>
          <a:p>
            <a:pPr algn="ctr"/>
            <a:r>
              <a:rPr lang="en-US" sz="1200" i="1" dirty="0"/>
              <a:t>r</a:t>
            </a:r>
            <a:r>
              <a:rPr lang="en-US" sz="1200" dirty="0"/>
              <a:t> = 0.503</a:t>
            </a:r>
          </a:p>
        </p:txBody>
      </p:sp>
      <p:sp>
        <p:nvSpPr>
          <p:cNvPr id="18" name="Google Shape;184;p30">
            <a:extLst>
              <a:ext uri="{FF2B5EF4-FFF2-40B4-BE49-F238E27FC236}">
                <a16:creationId xmlns:a16="http://schemas.microsoft.com/office/drawing/2014/main" id="{C732F7A6-A0AD-DBDA-39B5-640480AD660E}"/>
              </a:ext>
            </a:extLst>
          </p:cNvPr>
          <p:cNvSpPr txBox="1">
            <a:spLocks/>
          </p:cNvSpPr>
          <p:nvPr/>
        </p:nvSpPr>
        <p:spPr>
          <a:xfrm>
            <a:off x="2894063" y="2814739"/>
            <a:ext cx="2745737" cy="33583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rmAutofit fontScale="90000" lnSpcReduction="2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700" kern="1200" spc="-45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en-US" sz="1400" dirty="0">
                <a:solidFill>
                  <a:schemeClr val="tx2"/>
                </a:solidFill>
              </a:rPr>
              <a:t>Gulf Stream Index - VIMSYoY</a:t>
            </a:r>
          </a:p>
        </p:txBody>
      </p:sp>
      <p:pic>
        <p:nvPicPr>
          <p:cNvPr id="20" name="Picture 19" descr="A graph with red and purple lines&#10;&#10;Description automatically generated">
            <a:extLst>
              <a:ext uri="{FF2B5EF4-FFF2-40B4-BE49-F238E27FC236}">
                <a16:creationId xmlns:a16="http://schemas.microsoft.com/office/drawing/2014/main" id="{D204ADBC-5771-833D-97E8-E6F5FA2244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44403" y="656488"/>
            <a:ext cx="3245055" cy="1869060"/>
          </a:xfrm>
          <a:prstGeom prst="rect">
            <a:avLst/>
          </a:prstGeom>
        </p:spPr>
      </p:pic>
      <p:pic>
        <p:nvPicPr>
          <p:cNvPr id="24" name="Picture 23" descr="A graph with red and blue lines&#10;&#10;Description automatically generated">
            <a:extLst>
              <a:ext uri="{FF2B5EF4-FFF2-40B4-BE49-F238E27FC236}">
                <a16:creationId xmlns:a16="http://schemas.microsoft.com/office/drawing/2014/main" id="{8D55CA71-DF82-1551-A34A-C1B35C5B36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68921" y="3150569"/>
            <a:ext cx="3245057" cy="1869061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695DF4BA-B27D-4764-20A5-26E985B6596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33882" y="823258"/>
            <a:ext cx="2706757" cy="1535520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A3B5DC94-A4B9-56A8-1068-94E618CC2AB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33882" y="3317339"/>
            <a:ext cx="2706757" cy="1535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712290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graph with numbers and lines&#10;&#10;Description automatically generated">
            <a:extLst>
              <a:ext uri="{FF2B5EF4-FFF2-40B4-BE49-F238E27FC236}">
                <a16:creationId xmlns:a16="http://schemas.microsoft.com/office/drawing/2014/main" id="{F9BDFB2B-92C8-11EC-37E1-648812BD10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25764" y="162451"/>
            <a:ext cx="3684810" cy="2409299"/>
          </a:xfrm>
          <a:prstGeom prst="rect">
            <a:avLst/>
          </a:prstGeom>
        </p:spPr>
      </p:pic>
      <p:sp>
        <p:nvSpPr>
          <p:cNvPr id="13" name="Google Shape;184;p30">
            <a:extLst>
              <a:ext uri="{FF2B5EF4-FFF2-40B4-BE49-F238E27FC236}">
                <a16:creationId xmlns:a16="http://schemas.microsoft.com/office/drawing/2014/main" id="{65C954C9-B6F8-F741-F946-D98F39300333}"/>
              </a:ext>
            </a:extLst>
          </p:cNvPr>
          <p:cNvSpPr txBox="1">
            <a:spLocks/>
          </p:cNvSpPr>
          <p:nvPr/>
        </p:nvSpPr>
        <p:spPr>
          <a:xfrm>
            <a:off x="0" y="1834260"/>
            <a:ext cx="2644406" cy="1307065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700" kern="1200" spc="-45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</a:pPr>
            <a:r>
              <a:rPr lang="en-US" dirty="0">
                <a:solidFill>
                  <a:schemeClr val="tx2"/>
                </a:solidFill>
              </a:rPr>
              <a:t>Chesapeake Bay SST &amp; Water Quality </a:t>
            </a:r>
            <a:r>
              <a:rPr lang="en-US" dirty="0" err="1">
                <a:solidFill>
                  <a:schemeClr val="tx2"/>
                </a:solidFill>
              </a:rPr>
              <a:t>nMDS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14" name="Google Shape;184;p30">
            <a:extLst>
              <a:ext uri="{FF2B5EF4-FFF2-40B4-BE49-F238E27FC236}">
                <a16:creationId xmlns:a16="http://schemas.microsoft.com/office/drawing/2014/main" id="{B15FA12D-7AF0-A2A8-D515-06145E82B6F5}"/>
              </a:ext>
            </a:extLst>
          </p:cNvPr>
          <p:cNvSpPr txBox="1">
            <a:spLocks/>
          </p:cNvSpPr>
          <p:nvPr/>
        </p:nvSpPr>
        <p:spPr>
          <a:xfrm>
            <a:off x="3967893" y="2487793"/>
            <a:ext cx="2745737" cy="33583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rmAutofit fontScale="90000" lnSpcReduction="2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700" kern="1200" spc="-45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en-US" sz="1400" dirty="0">
                <a:solidFill>
                  <a:schemeClr val="tx2"/>
                </a:solidFill>
              </a:rPr>
              <a:t>Water Quality</a:t>
            </a:r>
          </a:p>
        </p:txBody>
      </p:sp>
      <p:sp>
        <p:nvSpPr>
          <p:cNvPr id="15" name="Google Shape;184;p30">
            <a:extLst>
              <a:ext uri="{FF2B5EF4-FFF2-40B4-BE49-F238E27FC236}">
                <a16:creationId xmlns:a16="http://schemas.microsoft.com/office/drawing/2014/main" id="{4FA31B0A-9D26-30AD-8CE4-43BE74E1B95D}"/>
              </a:ext>
            </a:extLst>
          </p:cNvPr>
          <p:cNvSpPr txBox="1">
            <a:spLocks/>
          </p:cNvSpPr>
          <p:nvPr/>
        </p:nvSpPr>
        <p:spPr>
          <a:xfrm>
            <a:off x="3967893" y="50113"/>
            <a:ext cx="1769967" cy="335830"/>
          </a:xfrm>
          <a:prstGeom prst="rect">
            <a:avLst/>
          </a:prstGeom>
          <a:solidFill>
            <a:schemeClr val="bg1"/>
          </a:solidFill>
        </p:spPr>
        <p:txBody>
          <a:bodyPr spcFirstLastPara="1" vert="horz" wrap="square" lIns="91425" tIns="91425" rIns="91425" bIns="91425" rtlCol="0" anchor="b" anchorCtr="0">
            <a:normAutofit fontScale="92500" lnSpcReduction="2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700" kern="1200" spc="-45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en-US" sz="1400" dirty="0">
                <a:solidFill>
                  <a:schemeClr val="tx2"/>
                </a:solidFill>
              </a:rPr>
              <a:t>    SST</a:t>
            </a:r>
          </a:p>
        </p:txBody>
      </p:sp>
      <p:pic>
        <p:nvPicPr>
          <p:cNvPr id="17" name="Picture 16" descr="A diagram of a network&#10;&#10;Description automatically generated with medium confidence">
            <a:extLst>
              <a:ext uri="{FF2B5EF4-FFF2-40B4-BE49-F238E27FC236}">
                <a16:creationId xmlns:a16="http://schemas.microsoft.com/office/drawing/2014/main" id="{85BE7B3E-17BC-1795-E00E-39D9066AE8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25764" y="2809413"/>
            <a:ext cx="368808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550110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84;p30">
            <a:extLst>
              <a:ext uri="{FF2B5EF4-FFF2-40B4-BE49-F238E27FC236}">
                <a16:creationId xmlns:a16="http://schemas.microsoft.com/office/drawing/2014/main" id="{6DF182D2-5EBF-D27A-2B10-E5995A94403E}"/>
              </a:ext>
            </a:extLst>
          </p:cNvPr>
          <p:cNvSpPr txBox="1">
            <a:spLocks/>
          </p:cNvSpPr>
          <p:nvPr/>
        </p:nvSpPr>
        <p:spPr>
          <a:xfrm>
            <a:off x="-14991" y="1071798"/>
            <a:ext cx="2644406" cy="1307065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700" kern="1200" spc="-45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</a:pPr>
            <a:r>
              <a:rPr lang="en-US" dirty="0">
                <a:solidFill>
                  <a:schemeClr val="tx2"/>
                </a:solidFill>
              </a:rPr>
              <a:t>Chesapeake Bay Community </a:t>
            </a:r>
          </a:p>
        </p:txBody>
      </p:sp>
      <p:sp>
        <p:nvSpPr>
          <p:cNvPr id="7" name="Google Shape;101;p19">
            <a:extLst>
              <a:ext uri="{FF2B5EF4-FFF2-40B4-BE49-F238E27FC236}">
                <a16:creationId xmlns:a16="http://schemas.microsoft.com/office/drawing/2014/main" id="{D4363E77-26D5-0700-7B5C-E680A5E73A1C}"/>
              </a:ext>
            </a:extLst>
          </p:cNvPr>
          <p:cNvSpPr txBox="1">
            <a:spLocks/>
          </p:cNvSpPr>
          <p:nvPr/>
        </p:nvSpPr>
        <p:spPr>
          <a:xfrm>
            <a:off x="33152" y="2247254"/>
            <a:ext cx="2578100" cy="227825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137160" indent="-137160" algn="l" defTabSz="685800" rtl="0" eaLnBrk="1" latinLnBrk="0" hangingPunct="1">
              <a:lnSpc>
                <a:spcPct val="90000"/>
              </a:lnSpc>
              <a:spcBef>
                <a:spcPts val="900"/>
              </a:spcBef>
              <a:buClr>
                <a:schemeClr val="accent1"/>
              </a:buClr>
              <a:buFont typeface="Wingdings 2" pitchFamily="18" charset="2"/>
              <a:buChar char=""/>
              <a:defRPr sz="15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14350" indent="-137160" algn="l" defTabSz="685800" rtl="0" eaLnBrk="1" latinLnBrk="0" hangingPunct="1">
              <a:lnSpc>
                <a:spcPct val="90000"/>
              </a:lnSpc>
              <a:spcBef>
                <a:spcPts val="188"/>
              </a:spcBef>
              <a:spcAft>
                <a:spcPts val="188"/>
              </a:spcAft>
              <a:buClr>
                <a:schemeClr val="accent1"/>
              </a:buClr>
              <a:buFont typeface="Wingdings 2" pitchFamily="18" charset="2"/>
              <a:buChar char=""/>
              <a:defRPr sz="135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57250" indent="-137160" algn="l" defTabSz="685800" rtl="0" eaLnBrk="1" latinLnBrk="0" hangingPunct="1">
              <a:lnSpc>
                <a:spcPct val="90000"/>
              </a:lnSpc>
              <a:spcBef>
                <a:spcPts val="188"/>
              </a:spcBef>
              <a:spcAft>
                <a:spcPts val="188"/>
              </a:spcAft>
              <a:buClr>
                <a:schemeClr val="accent1"/>
              </a:buClr>
              <a:buFont typeface="Wingdings 2" pitchFamily="18" charset="2"/>
              <a:buChar char=""/>
              <a:defRPr sz="1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00150" indent="-137160" algn="l" defTabSz="685800" rtl="0" eaLnBrk="1" latinLnBrk="0" hangingPunct="1">
              <a:lnSpc>
                <a:spcPct val="90000"/>
              </a:lnSpc>
              <a:spcBef>
                <a:spcPts val="188"/>
              </a:spcBef>
              <a:spcAft>
                <a:spcPts val="188"/>
              </a:spcAft>
              <a:buClr>
                <a:schemeClr val="accent1"/>
              </a:buClr>
              <a:buFont typeface="Wingdings 2" pitchFamily="18" charset="2"/>
              <a:buChar char=""/>
              <a:defRPr sz="105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543050" indent="-137160" algn="l" defTabSz="685800" rtl="0" eaLnBrk="1" latinLnBrk="0" hangingPunct="1">
              <a:lnSpc>
                <a:spcPct val="90000"/>
              </a:lnSpc>
              <a:spcBef>
                <a:spcPts val="188"/>
              </a:spcBef>
              <a:spcAft>
                <a:spcPts val="188"/>
              </a:spcAft>
              <a:buClr>
                <a:schemeClr val="accent1"/>
              </a:buClr>
              <a:buFont typeface="Wingdings 2" pitchFamily="18" charset="2"/>
              <a:buChar char=""/>
              <a:defRPr sz="105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188"/>
              </a:spcBef>
              <a:spcAft>
                <a:spcPts val="188"/>
              </a:spcAft>
              <a:buClr>
                <a:schemeClr val="accent1"/>
              </a:buClr>
              <a:buFont typeface="Wingdings 2" pitchFamily="18" charset="2"/>
              <a:buChar char=""/>
              <a:defRPr sz="105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188"/>
              </a:spcBef>
              <a:spcAft>
                <a:spcPts val="188"/>
              </a:spcAft>
              <a:buClr>
                <a:schemeClr val="accent1"/>
              </a:buClr>
              <a:buFont typeface="Wingdings 2" pitchFamily="18" charset="2"/>
              <a:buChar char=""/>
              <a:defRPr sz="105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188"/>
              </a:spcBef>
              <a:spcAft>
                <a:spcPts val="188"/>
              </a:spcAft>
              <a:buClr>
                <a:schemeClr val="accent1"/>
              </a:buClr>
              <a:buFont typeface="Wingdings 2" pitchFamily="18" charset="2"/>
              <a:buChar char=""/>
              <a:defRPr sz="105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188"/>
              </a:spcBef>
              <a:spcAft>
                <a:spcPts val="188"/>
              </a:spcAft>
              <a:buClr>
                <a:schemeClr val="accent1"/>
              </a:buClr>
              <a:buFont typeface="Wingdings 2" pitchFamily="18" charset="2"/>
              <a:buChar char=""/>
              <a:defRPr sz="105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buClr>
                <a:schemeClr val="accent4"/>
              </a:buClr>
              <a:buSzPts val="1800"/>
              <a:buFont typeface="Arial" panose="020B0604020202020204" pitchFamily="34" charset="0"/>
              <a:buChar char="•"/>
            </a:pPr>
            <a:r>
              <a:rPr lang="en-US" sz="1600" dirty="0"/>
              <a:t>Species that contributed most to dissimilarity:</a:t>
            </a:r>
          </a:p>
          <a:p>
            <a:pPr lvl="1">
              <a:spcBef>
                <a:spcPts val="0"/>
              </a:spcBef>
              <a:buClr>
                <a:schemeClr val="accent4"/>
              </a:buClr>
              <a:buSzPts val="1800"/>
              <a:buFont typeface="Arial" panose="020B0604020202020204" pitchFamily="34" charset="0"/>
              <a:buChar char="•"/>
            </a:pPr>
            <a:r>
              <a:rPr lang="en-US" sz="1450" dirty="0"/>
              <a:t>Atlantic croaker </a:t>
            </a:r>
          </a:p>
          <a:p>
            <a:pPr lvl="1">
              <a:spcBef>
                <a:spcPts val="0"/>
              </a:spcBef>
              <a:buClr>
                <a:schemeClr val="accent4"/>
              </a:buClr>
              <a:buSzPts val="1800"/>
              <a:buFont typeface="Arial" panose="020B0604020202020204" pitchFamily="34" charset="0"/>
              <a:buChar char="•"/>
            </a:pPr>
            <a:r>
              <a:rPr lang="en-US" sz="1450" dirty="0"/>
              <a:t>Summer flounder </a:t>
            </a:r>
          </a:p>
          <a:p>
            <a:pPr lvl="1">
              <a:spcBef>
                <a:spcPts val="0"/>
              </a:spcBef>
              <a:buClr>
                <a:schemeClr val="accent4"/>
              </a:buClr>
              <a:buSzPts val="1800"/>
              <a:buFont typeface="Arial" panose="020B0604020202020204" pitchFamily="34" charset="0"/>
              <a:buChar char="•"/>
            </a:pPr>
            <a:r>
              <a:rPr lang="en-US" sz="1450" dirty="0"/>
              <a:t>Spot</a:t>
            </a:r>
          </a:p>
          <a:p>
            <a:pPr lvl="1">
              <a:spcBef>
                <a:spcPts val="0"/>
              </a:spcBef>
              <a:buClr>
                <a:schemeClr val="accent4"/>
              </a:buClr>
              <a:buSzPts val="1800"/>
              <a:buFont typeface="Arial" panose="020B0604020202020204" pitchFamily="34" charset="0"/>
              <a:buChar char="•"/>
            </a:pPr>
            <a:r>
              <a:rPr lang="en-US" sz="1450" dirty="0"/>
              <a:t>Weakfish</a:t>
            </a:r>
          </a:p>
        </p:txBody>
      </p:sp>
      <p:sp>
        <p:nvSpPr>
          <p:cNvPr id="9" name="Google Shape;184;p30">
            <a:extLst>
              <a:ext uri="{FF2B5EF4-FFF2-40B4-BE49-F238E27FC236}">
                <a16:creationId xmlns:a16="http://schemas.microsoft.com/office/drawing/2014/main" id="{0D435ABA-03D3-3875-8D11-0D804B199AFF}"/>
              </a:ext>
            </a:extLst>
          </p:cNvPr>
          <p:cNvSpPr txBox="1">
            <a:spLocks/>
          </p:cNvSpPr>
          <p:nvPr/>
        </p:nvSpPr>
        <p:spPr>
          <a:xfrm>
            <a:off x="3698130" y="1124607"/>
            <a:ext cx="1747739" cy="33583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rmAutofit fontScale="82500" lnSpcReduction="1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700" kern="1200" spc="-45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</a:pPr>
            <a:r>
              <a:rPr lang="en-US" sz="1400" dirty="0">
                <a:solidFill>
                  <a:schemeClr val="tx2"/>
                </a:solidFill>
              </a:rPr>
              <a:t>Fish Community Biomass </a:t>
            </a:r>
          </a:p>
        </p:txBody>
      </p:sp>
      <p:pic>
        <p:nvPicPr>
          <p:cNvPr id="6" name="Picture 5" descr="A graph with numbers and lines&#10;&#10;Description automatically generated">
            <a:extLst>
              <a:ext uri="{FF2B5EF4-FFF2-40B4-BE49-F238E27FC236}">
                <a16:creationId xmlns:a16="http://schemas.microsoft.com/office/drawing/2014/main" id="{17047C17-A0E3-453C-6EAA-266F3CAA2CE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299"/>
          <a:stretch/>
        </p:blipFill>
        <p:spPr>
          <a:xfrm>
            <a:off x="3520168" y="1391784"/>
            <a:ext cx="4321081" cy="2627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648680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84;p30">
            <a:extLst>
              <a:ext uri="{FF2B5EF4-FFF2-40B4-BE49-F238E27FC236}">
                <a16:creationId xmlns:a16="http://schemas.microsoft.com/office/drawing/2014/main" id="{6DF182D2-5EBF-D27A-2B10-E5995A94403E}"/>
              </a:ext>
            </a:extLst>
          </p:cNvPr>
          <p:cNvSpPr txBox="1">
            <a:spLocks/>
          </p:cNvSpPr>
          <p:nvPr/>
        </p:nvSpPr>
        <p:spPr>
          <a:xfrm>
            <a:off x="0" y="1976279"/>
            <a:ext cx="2644406" cy="1307065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700" kern="1200" spc="-45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</a:pPr>
            <a:r>
              <a:rPr lang="en-US" dirty="0">
                <a:solidFill>
                  <a:schemeClr val="tx2"/>
                </a:solidFill>
              </a:rPr>
              <a:t>Chesapeake Bay Community </a:t>
            </a:r>
          </a:p>
        </p:txBody>
      </p:sp>
      <p:sp>
        <p:nvSpPr>
          <p:cNvPr id="9" name="Google Shape;184;p30">
            <a:extLst>
              <a:ext uri="{FF2B5EF4-FFF2-40B4-BE49-F238E27FC236}">
                <a16:creationId xmlns:a16="http://schemas.microsoft.com/office/drawing/2014/main" id="{0D435ABA-03D3-3875-8D11-0D804B199AFF}"/>
              </a:ext>
            </a:extLst>
          </p:cNvPr>
          <p:cNvSpPr txBox="1">
            <a:spLocks/>
          </p:cNvSpPr>
          <p:nvPr/>
        </p:nvSpPr>
        <p:spPr>
          <a:xfrm>
            <a:off x="3649235" y="787759"/>
            <a:ext cx="2090640" cy="335830"/>
          </a:xfrm>
          <a:prstGeom prst="rect">
            <a:avLst/>
          </a:prstGeom>
          <a:noFill/>
        </p:spPr>
        <p:txBody>
          <a:bodyPr spcFirstLastPara="1" vert="horz" wrap="square" lIns="91425" tIns="91425" rIns="91425" bIns="91425" rtlCol="0" anchor="t" anchorCtr="0">
            <a:normAutofit fontScale="90000" lnSpcReduction="2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700" kern="1200" spc="-45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en-US" sz="1400" dirty="0">
                <a:solidFill>
                  <a:schemeClr val="tx2"/>
                </a:solidFill>
              </a:rPr>
              <a:t>Fish YoY Abundance  </a:t>
            </a:r>
          </a:p>
        </p:txBody>
      </p:sp>
      <p:pic>
        <p:nvPicPr>
          <p:cNvPr id="14" name="Picture 13" descr="A graph with numbers and lines&#10;&#10;Description automatically generated">
            <a:extLst>
              <a:ext uri="{FF2B5EF4-FFF2-40B4-BE49-F238E27FC236}">
                <a16:creationId xmlns:a16="http://schemas.microsoft.com/office/drawing/2014/main" id="{B5AC2913-5678-87C3-206A-4A1C7592E0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13946" y="1071798"/>
            <a:ext cx="4851859" cy="3116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678465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84;p30">
            <a:extLst>
              <a:ext uri="{FF2B5EF4-FFF2-40B4-BE49-F238E27FC236}">
                <a16:creationId xmlns:a16="http://schemas.microsoft.com/office/drawing/2014/main" id="{6E56DF1D-E2A8-CD9C-4C82-69AB1F7DBA34}"/>
              </a:ext>
            </a:extLst>
          </p:cNvPr>
          <p:cNvSpPr txBox="1">
            <a:spLocks/>
          </p:cNvSpPr>
          <p:nvPr/>
        </p:nvSpPr>
        <p:spPr>
          <a:xfrm>
            <a:off x="1470904" y="775948"/>
            <a:ext cx="4111954" cy="46817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rmAutofit fontScale="975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700" kern="1200" spc="-45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</a:pPr>
            <a:r>
              <a:rPr lang="en-US" sz="1800" dirty="0">
                <a:solidFill>
                  <a:schemeClr val="tx2"/>
                </a:solidFill>
              </a:rPr>
              <a:t>Principle Response Curve</a:t>
            </a:r>
          </a:p>
        </p:txBody>
      </p:sp>
      <p:sp>
        <p:nvSpPr>
          <p:cNvPr id="13" name="Google Shape;184;p30">
            <a:extLst>
              <a:ext uri="{FF2B5EF4-FFF2-40B4-BE49-F238E27FC236}">
                <a16:creationId xmlns:a16="http://schemas.microsoft.com/office/drawing/2014/main" id="{321881E6-7FE5-9303-13B1-173F59F4C54C}"/>
              </a:ext>
            </a:extLst>
          </p:cNvPr>
          <p:cNvSpPr txBox="1">
            <a:spLocks/>
          </p:cNvSpPr>
          <p:nvPr/>
        </p:nvSpPr>
        <p:spPr>
          <a:xfrm>
            <a:off x="-53829" y="153921"/>
            <a:ext cx="5351490" cy="622027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700" kern="1200" spc="-45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</a:pPr>
            <a:r>
              <a:rPr lang="en-US" dirty="0">
                <a:solidFill>
                  <a:schemeClr val="tx2"/>
                </a:solidFill>
              </a:rPr>
              <a:t>Traits Based Community Assessment </a:t>
            </a:r>
          </a:p>
        </p:txBody>
      </p:sp>
      <p:pic>
        <p:nvPicPr>
          <p:cNvPr id="18" name="Picture 17" descr="A graph with lines and numbers&#10;&#10;Description automatically generated">
            <a:extLst>
              <a:ext uri="{FF2B5EF4-FFF2-40B4-BE49-F238E27FC236}">
                <a16:creationId xmlns:a16="http://schemas.microsoft.com/office/drawing/2014/main" id="{C578244F-4840-5E8A-EEB5-3359C84BA7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6969" y="1244118"/>
            <a:ext cx="5499824" cy="3295887"/>
          </a:xfrm>
          <a:prstGeom prst="rect">
            <a:avLst/>
          </a:prstGeom>
        </p:spPr>
      </p:pic>
      <p:pic>
        <p:nvPicPr>
          <p:cNvPr id="14" name="Picture 13" descr="A map of the country&#10;&#10;Description automatically generated">
            <a:extLst>
              <a:ext uri="{FF2B5EF4-FFF2-40B4-BE49-F238E27FC236}">
                <a16:creationId xmlns:a16="http://schemas.microsoft.com/office/drawing/2014/main" id="{FF9D4281-9039-ABF8-FC49-DF87F1B134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51482" y="454155"/>
            <a:ext cx="1496028" cy="4356082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B4D11790-DF13-BFE9-917C-5C09FF301DAE}"/>
              </a:ext>
            </a:extLst>
          </p:cNvPr>
          <p:cNvSpPr/>
          <p:nvPr/>
        </p:nvSpPr>
        <p:spPr>
          <a:xfrm>
            <a:off x="5397364" y="2268086"/>
            <a:ext cx="276492" cy="278294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2A55A6EA-86AA-6BDF-5B27-55E043D4BB57}"/>
              </a:ext>
            </a:extLst>
          </p:cNvPr>
          <p:cNvSpPr/>
          <p:nvPr/>
        </p:nvSpPr>
        <p:spPr>
          <a:xfrm>
            <a:off x="4595607" y="1579460"/>
            <a:ext cx="276492" cy="278294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00812F65-9960-E8BC-3F29-1B1949AB72A6}"/>
              </a:ext>
            </a:extLst>
          </p:cNvPr>
          <p:cNvSpPr/>
          <p:nvPr/>
        </p:nvSpPr>
        <p:spPr>
          <a:xfrm>
            <a:off x="1603258" y="2181931"/>
            <a:ext cx="276492" cy="278294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3BF20F34-3A15-CC9E-E63D-E8809B1ED954}"/>
              </a:ext>
            </a:extLst>
          </p:cNvPr>
          <p:cNvSpPr/>
          <p:nvPr/>
        </p:nvSpPr>
        <p:spPr>
          <a:xfrm>
            <a:off x="2284388" y="2328532"/>
            <a:ext cx="276492" cy="278294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5E13D8DF-76AF-6854-312C-F1C27E9E55AE}"/>
              </a:ext>
            </a:extLst>
          </p:cNvPr>
          <p:cNvSpPr/>
          <p:nvPr/>
        </p:nvSpPr>
        <p:spPr>
          <a:xfrm>
            <a:off x="2981528" y="2752914"/>
            <a:ext cx="276492" cy="278294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5B4F41A6-64F0-3ED4-8217-5CBD5C5B2CB3}"/>
              </a:ext>
            </a:extLst>
          </p:cNvPr>
          <p:cNvSpPr/>
          <p:nvPr/>
        </p:nvSpPr>
        <p:spPr>
          <a:xfrm>
            <a:off x="3920758" y="2391178"/>
            <a:ext cx="276492" cy="278294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562B168-6D70-BEC2-F565-916EF5CD94ED}"/>
              </a:ext>
            </a:extLst>
          </p:cNvPr>
          <p:cNvSpPr txBox="1"/>
          <p:nvPr/>
        </p:nvSpPr>
        <p:spPr>
          <a:xfrm>
            <a:off x="1593132" y="3216745"/>
            <a:ext cx="3985025" cy="13800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1BE6A123-96F8-6ECF-50C5-1F2B14853675}"/>
              </a:ext>
            </a:extLst>
          </p:cNvPr>
          <p:cNvCxnSpPr>
            <a:cxnSpLocks/>
          </p:cNvCxnSpPr>
          <p:nvPr/>
        </p:nvCxnSpPr>
        <p:spPr>
          <a:xfrm>
            <a:off x="1538739" y="3255407"/>
            <a:ext cx="4093809" cy="0"/>
          </a:xfrm>
          <a:prstGeom prst="line">
            <a:avLst/>
          </a:prstGeom>
          <a:ln w="19050">
            <a:prstDash val="dash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055F8FE1-FA2C-B044-F41E-D6CAB7545266}"/>
              </a:ext>
            </a:extLst>
          </p:cNvPr>
          <p:cNvCxnSpPr>
            <a:cxnSpLocks/>
          </p:cNvCxnSpPr>
          <p:nvPr/>
        </p:nvCxnSpPr>
        <p:spPr>
          <a:xfrm>
            <a:off x="1478510" y="4686778"/>
            <a:ext cx="401240" cy="0"/>
          </a:xfrm>
          <a:prstGeom prst="line">
            <a:avLst/>
          </a:prstGeom>
          <a:ln w="19050">
            <a:prstDash val="dash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076DA0C4-EF05-4480-2FB2-E28D9AEC1EF2}"/>
              </a:ext>
            </a:extLst>
          </p:cNvPr>
          <p:cNvSpPr txBox="1"/>
          <p:nvPr/>
        </p:nvSpPr>
        <p:spPr>
          <a:xfrm>
            <a:off x="1925182" y="4521260"/>
            <a:ext cx="1134673" cy="307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2002 - 2011</a:t>
            </a: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D6E780E3-3943-532C-C0AA-CF93C1900A80}"/>
              </a:ext>
            </a:extLst>
          </p:cNvPr>
          <p:cNvCxnSpPr>
            <a:cxnSpLocks/>
          </p:cNvCxnSpPr>
          <p:nvPr/>
        </p:nvCxnSpPr>
        <p:spPr>
          <a:xfrm>
            <a:off x="1470904" y="4951957"/>
            <a:ext cx="401240" cy="0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A13EB4F8-7A19-F14F-0D9F-6076FDC6C0B5}"/>
              </a:ext>
            </a:extLst>
          </p:cNvPr>
          <p:cNvSpPr txBox="1"/>
          <p:nvPr/>
        </p:nvSpPr>
        <p:spPr>
          <a:xfrm>
            <a:off x="1879750" y="4810237"/>
            <a:ext cx="1134673" cy="307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2012 - 2018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C24E6882-2F49-03F1-D3E6-DE2651475E47}"/>
              </a:ext>
            </a:extLst>
          </p:cNvPr>
          <p:cNvSpPr txBox="1"/>
          <p:nvPr/>
        </p:nvSpPr>
        <p:spPr>
          <a:xfrm>
            <a:off x="6679193" y="629255"/>
            <a:ext cx="797714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  <a:p>
            <a:endParaRPr lang="en-US" dirty="0"/>
          </a:p>
          <a:p>
            <a:r>
              <a:rPr lang="en-US" dirty="0"/>
              <a:t>6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    5</a:t>
            </a:r>
          </a:p>
          <a:p>
            <a:endParaRPr lang="en-US" dirty="0"/>
          </a:p>
          <a:p>
            <a:r>
              <a:rPr lang="en-US" dirty="0"/>
              <a:t>      4</a:t>
            </a:r>
          </a:p>
          <a:p>
            <a:endParaRPr lang="en-US" dirty="0"/>
          </a:p>
          <a:p>
            <a:r>
              <a:rPr lang="en-US" dirty="0"/>
              <a:t>      3</a:t>
            </a:r>
          </a:p>
          <a:p>
            <a:endParaRPr lang="en-US" dirty="0"/>
          </a:p>
          <a:p>
            <a:r>
              <a:rPr lang="en-US" dirty="0"/>
              <a:t>      2</a:t>
            </a:r>
          </a:p>
          <a:p>
            <a:endParaRPr lang="en-US" dirty="0"/>
          </a:p>
          <a:p>
            <a:r>
              <a:rPr lang="en-US" dirty="0"/>
              <a:t>       1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6777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1" grpId="0" animBg="1"/>
      <p:bldP spid="12" grpId="0" animBg="1"/>
      <p:bldP spid="15" grpId="0" animBg="1"/>
      <p:bldP spid="16" grpId="0" animBg="1"/>
      <p:bldP spid="17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84;p30">
            <a:extLst>
              <a:ext uri="{FF2B5EF4-FFF2-40B4-BE49-F238E27FC236}">
                <a16:creationId xmlns:a16="http://schemas.microsoft.com/office/drawing/2014/main" id="{6E56DF1D-E2A8-CD9C-4C82-69AB1F7DBA34}"/>
              </a:ext>
            </a:extLst>
          </p:cNvPr>
          <p:cNvSpPr txBox="1">
            <a:spLocks/>
          </p:cNvSpPr>
          <p:nvPr/>
        </p:nvSpPr>
        <p:spPr>
          <a:xfrm>
            <a:off x="834800" y="940465"/>
            <a:ext cx="4111954" cy="46817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rmAutofit fontScale="975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700" kern="1200" spc="-45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</a:pPr>
            <a:r>
              <a:rPr lang="en-US" sz="1800" dirty="0">
                <a:solidFill>
                  <a:schemeClr val="tx2"/>
                </a:solidFill>
              </a:rPr>
              <a:t>Principle Response Curve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0AC290B-56D7-3475-BBB7-BF6738C3FD92}"/>
              </a:ext>
            </a:extLst>
          </p:cNvPr>
          <p:cNvSpPr txBox="1"/>
          <p:nvPr/>
        </p:nvSpPr>
        <p:spPr>
          <a:xfrm>
            <a:off x="5885936" y="1426352"/>
            <a:ext cx="252827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accent6"/>
              </a:buClr>
              <a:buSzPct val="104000"/>
              <a:buFont typeface="System Font Regular"/>
              <a:buChar char="+"/>
            </a:pPr>
            <a:r>
              <a:rPr lang="en-US" sz="1200" dirty="0"/>
              <a:t>Large maximum length (110-400 cm)</a:t>
            </a:r>
          </a:p>
          <a:p>
            <a:pPr marL="285750" indent="-285750">
              <a:buClr>
                <a:schemeClr val="accent6"/>
              </a:buClr>
              <a:buSzPct val="104000"/>
              <a:buFont typeface="System Font Regular"/>
              <a:buChar char="+"/>
            </a:pPr>
            <a:r>
              <a:rPr lang="en-US" sz="1200" dirty="0"/>
              <a:t>High maturation age (4-25 years)</a:t>
            </a:r>
          </a:p>
          <a:p>
            <a:pPr marL="285750" indent="-285750">
              <a:buClr>
                <a:schemeClr val="accent6"/>
              </a:buClr>
              <a:buSzPct val="104000"/>
              <a:buFont typeface="System Font Regular"/>
              <a:buChar char="+"/>
            </a:pPr>
            <a:r>
              <a:rPr lang="en-US" sz="1200" dirty="0"/>
              <a:t>Large offspring size (4.41-450 mm)</a:t>
            </a:r>
          </a:p>
          <a:p>
            <a:pPr marL="285750" indent="-285750">
              <a:buClr>
                <a:schemeClr val="accent6"/>
              </a:buClr>
              <a:buSzPct val="104000"/>
              <a:buFont typeface="System Font Regular"/>
              <a:buChar char="+"/>
            </a:pPr>
            <a:r>
              <a:rPr lang="en-US" sz="1200" dirty="0"/>
              <a:t>Bearers</a:t>
            </a:r>
          </a:p>
          <a:p>
            <a:pPr marL="285750" indent="-285750">
              <a:buClr>
                <a:schemeClr val="accent6"/>
              </a:buClr>
              <a:buSzPct val="104000"/>
              <a:buFont typeface="System Font Regular"/>
              <a:buChar char="+"/>
            </a:pPr>
            <a:endParaRPr lang="en-US" sz="12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07C9306-FE2C-F66E-3A07-24C124481570}"/>
              </a:ext>
            </a:extLst>
          </p:cNvPr>
          <p:cNvSpPr txBox="1"/>
          <p:nvPr/>
        </p:nvSpPr>
        <p:spPr>
          <a:xfrm>
            <a:off x="5885936" y="2917431"/>
            <a:ext cx="252827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accent6"/>
              </a:buClr>
              <a:buSzPct val="104000"/>
              <a:buFont typeface="System Font Regular"/>
              <a:buChar char="−"/>
            </a:pPr>
            <a:r>
              <a:rPr lang="en-US" sz="1200" dirty="0"/>
              <a:t>Non-guarders</a:t>
            </a:r>
          </a:p>
          <a:p>
            <a:pPr marL="285750" indent="-285750">
              <a:buClr>
                <a:schemeClr val="accent6"/>
              </a:buClr>
              <a:buSzPct val="104000"/>
              <a:buFont typeface="System Font Regular"/>
              <a:buChar char="−"/>
            </a:pPr>
            <a:r>
              <a:rPr lang="en-US" sz="1200" dirty="0"/>
              <a:t>Demersal</a:t>
            </a:r>
          </a:p>
          <a:p>
            <a:pPr marL="285750" indent="-285750">
              <a:buClr>
                <a:schemeClr val="accent6"/>
              </a:buClr>
              <a:buSzPct val="104000"/>
              <a:buFont typeface="System Font Regular"/>
              <a:buChar char="−"/>
            </a:pPr>
            <a:r>
              <a:rPr lang="en-US" sz="1200" dirty="0"/>
              <a:t>Subtropical</a:t>
            </a:r>
          </a:p>
          <a:p>
            <a:pPr marL="285750" indent="-285750">
              <a:buClr>
                <a:schemeClr val="accent6"/>
              </a:buClr>
              <a:buSzPct val="104000"/>
              <a:buFont typeface="System Font Regular"/>
              <a:buChar char="−"/>
            </a:pPr>
            <a:r>
              <a:rPr lang="en-US" sz="1200" dirty="0"/>
              <a:t>Small offspring size (0.19-0.80 mm)</a:t>
            </a:r>
          </a:p>
          <a:p>
            <a:pPr marL="285750" indent="-285750">
              <a:buClr>
                <a:schemeClr val="accent6"/>
              </a:buClr>
              <a:buSzPct val="104000"/>
              <a:buFont typeface="System Font Regular"/>
              <a:buChar char="−"/>
            </a:pPr>
            <a:r>
              <a:rPr lang="en-US" sz="1200" dirty="0"/>
              <a:t>Small maximum length (30-46 cm)</a:t>
            </a:r>
          </a:p>
          <a:p>
            <a:pPr marL="285750" indent="-285750">
              <a:buClr>
                <a:schemeClr val="accent6"/>
              </a:buClr>
              <a:buSzPct val="104000"/>
              <a:buFont typeface="System Font Regular"/>
              <a:buChar char="−"/>
            </a:pPr>
            <a:r>
              <a:rPr lang="en-US" sz="1200" dirty="0"/>
              <a:t>Generalists</a:t>
            </a:r>
          </a:p>
        </p:txBody>
      </p:sp>
      <p:sp>
        <p:nvSpPr>
          <p:cNvPr id="13" name="Google Shape;184;p30">
            <a:extLst>
              <a:ext uri="{FF2B5EF4-FFF2-40B4-BE49-F238E27FC236}">
                <a16:creationId xmlns:a16="http://schemas.microsoft.com/office/drawing/2014/main" id="{321881E6-7FE5-9303-13B1-173F59F4C54C}"/>
              </a:ext>
            </a:extLst>
          </p:cNvPr>
          <p:cNvSpPr txBox="1">
            <a:spLocks/>
          </p:cNvSpPr>
          <p:nvPr/>
        </p:nvSpPr>
        <p:spPr>
          <a:xfrm>
            <a:off x="-53829" y="153921"/>
            <a:ext cx="5351490" cy="622027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700" kern="1200" spc="-45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</a:pPr>
            <a:r>
              <a:rPr lang="en-US" dirty="0">
                <a:solidFill>
                  <a:schemeClr val="tx2"/>
                </a:solidFill>
              </a:rPr>
              <a:t>Traits Based Community Assessment </a:t>
            </a:r>
          </a:p>
        </p:txBody>
      </p:sp>
      <p:pic>
        <p:nvPicPr>
          <p:cNvPr id="18" name="Picture 17" descr="A graph with lines and numbers&#10;&#10;Description automatically generated">
            <a:extLst>
              <a:ext uri="{FF2B5EF4-FFF2-40B4-BE49-F238E27FC236}">
                <a16:creationId xmlns:a16="http://schemas.microsoft.com/office/drawing/2014/main" id="{C578244F-4840-5E8A-EEB5-3359C84BA7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865" y="1408635"/>
            <a:ext cx="5499824" cy="3295887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B4D11790-DF13-BFE9-917C-5C09FF301DAE}"/>
              </a:ext>
            </a:extLst>
          </p:cNvPr>
          <p:cNvSpPr/>
          <p:nvPr/>
        </p:nvSpPr>
        <p:spPr>
          <a:xfrm>
            <a:off x="4761260" y="2432603"/>
            <a:ext cx="276492" cy="278294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2A55A6EA-86AA-6BDF-5B27-55E043D4BB57}"/>
              </a:ext>
            </a:extLst>
          </p:cNvPr>
          <p:cNvSpPr/>
          <p:nvPr/>
        </p:nvSpPr>
        <p:spPr>
          <a:xfrm>
            <a:off x="3959503" y="1743977"/>
            <a:ext cx="276492" cy="278294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00812F65-9960-E8BC-3F29-1B1949AB72A6}"/>
              </a:ext>
            </a:extLst>
          </p:cNvPr>
          <p:cNvSpPr/>
          <p:nvPr/>
        </p:nvSpPr>
        <p:spPr>
          <a:xfrm>
            <a:off x="967154" y="2346448"/>
            <a:ext cx="276492" cy="278294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3BF20F34-3A15-CC9E-E63D-E8809B1ED954}"/>
              </a:ext>
            </a:extLst>
          </p:cNvPr>
          <p:cNvSpPr/>
          <p:nvPr/>
        </p:nvSpPr>
        <p:spPr>
          <a:xfrm>
            <a:off x="1648284" y="2493049"/>
            <a:ext cx="276492" cy="278294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5E13D8DF-76AF-6854-312C-F1C27E9E55AE}"/>
              </a:ext>
            </a:extLst>
          </p:cNvPr>
          <p:cNvSpPr/>
          <p:nvPr/>
        </p:nvSpPr>
        <p:spPr>
          <a:xfrm>
            <a:off x="2345424" y="2917431"/>
            <a:ext cx="276492" cy="278294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5B4F41A6-64F0-3ED4-8217-5CBD5C5B2CB3}"/>
              </a:ext>
            </a:extLst>
          </p:cNvPr>
          <p:cNvSpPr/>
          <p:nvPr/>
        </p:nvSpPr>
        <p:spPr>
          <a:xfrm>
            <a:off x="3284654" y="2555695"/>
            <a:ext cx="276492" cy="278294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450537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951037-984D-DD4D-8E39-AAB8EB7404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pPr algn="ctr" defTabSz="914400"/>
            <a:r>
              <a:rPr lang="en-US" sz="3600" spc="-6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Conclusion </a:t>
            </a:r>
            <a:endParaRPr lang="en-US" sz="3600" spc="-60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14693B3-5C2D-93D9-7BD6-6AFCD26CBBB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072382" y="760328"/>
            <a:ext cx="5408678" cy="3622844"/>
          </a:xfrm>
        </p:spPr>
        <p:txBody>
          <a:bodyPr>
            <a:normAutofit/>
          </a:bodyPr>
          <a:lstStyle/>
          <a:p>
            <a:r>
              <a:rPr lang="en-US" sz="2000" dirty="0"/>
              <a:t>Local environmental factors influence relative abundance</a:t>
            </a:r>
          </a:p>
          <a:p>
            <a:r>
              <a:rPr lang="en-US" sz="2000" dirty="0"/>
              <a:t>Correlation with larger scale climate factors </a:t>
            </a:r>
          </a:p>
          <a:p>
            <a:r>
              <a:rPr lang="en-US" sz="2000" dirty="0"/>
              <a:t>Changing Bay environment ~2010</a:t>
            </a:r>
          </a:p>
          <a:p>
            <a:r>
              <a:rPr lang="en-US" sz="2000" dirty="0"/>
              <a:t>Species exhibited similar abundance trends that tend to belong to the same functional groups</a:t>
            </a:r>
          </a:p>
          <a:p>
            <a:r>
              <a:rPr lang="en-US" sz="2000" dirty="0"/>
              <a:t>In future include fishing effect</a:t>
            </a:r>
          </a:p>
          <a:p>
            <a:r>
              <a:rPr lang="en-US" sz="2000" dirty="0"/>
              <a:t>Fisheries management should reflect ecosystem changes</a:t>
            </a:r>
          </a:p>
        </p:txBody>
      </p:sp>
    </p:spTree>
    <p:extLst>
      <p:ext uri="{BB962C8B-B14F-4D97-AF65-F5344CB8AC3E}">
        <p14:creationId xmlns:p14="http://schemas.microsoft.com/office/powerpoint/2010/main" val="14287697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17"/>
          <p:cNvSpPr txBox="1">
            <a:spLocks noGrp="1"/>
          </p:cNvSpPr>
          <p:nvPr>
            <p:ph type="title"/>
          </p:nvPr>
        </p:nvSpPr>
        <p:spPr>
          <a:xfrm>
            <a:off x="46299" y="2159104"/>
            <a:ext cx="2584174" cy="62501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tx2"/>
                </a:solidFill>
              </a:rPr>
              <a:t>Trends in the Chesapeake Bay </a:t>
            </a:r>
            <a:endParaRPr dirty="0">
              <a:solidFill>
                <a:schemeClr val="tx2"/>
              </a:solidFill>
            </a:endParaRPr>
          </a:p>
        </p:txBody>
      </p:sp>
      <p:pic>
        <p:nvPicPr>
          <p:cNvPr id="8" name="Picture 7" descr="A graph of a graph showing the number of years&#10;&#10;Description automatically generated with medium confidence">
            <a:extLst>
              <a:ext uri="{FF2B5EF4-FFF2-40B4-BE49-F238E27FC236}">
                <a16:creationId xmlns:a16="http://schemas.microsoft.com/office/drawing/2014/main" id="{22CE8A7F-F2BE-C036-5DA9-3789FB9207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4601" y="1006106"/>
            <a:ext cx="5848350" cy="355603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64B2E90-F107-3D67-EE11-1A4FE2775157}"/>
              </a:ext>
            </a:extLst>
          </p:cNvPr>
          <p:cNvSpPr txBox="1"/>
          <p:nvPr/>
        </p:nvSpPr>
        <p:spPr>
          <a:xfrm>
            <a:off x="4664351" y="698329"/>
            <a:ext cx="22288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Relative Abundance </a:t>
            </a:r>
          </a:p>
        </p:txBody>
      </p:sp>
    </p:spTree>
    <p:extLst>
      <p:ext uri="{BB962C8B-B14F-4D97-AF65-F5344CB8AC3E}">
        <p14:creationId xmlns:p14="http://schemas.microsoft.com/office/powerpoint/2010/main" val="297528418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1275B6-CD3C-184C-A2A6-2B7ED216A8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000" dirty="0">
                <a:solidFill>
                  <a:schemeClr val="tx2"/>
                </a:solidFill>
              </a:rPr>
              <a:t>Acknowledgements</a:t>
            </a:r>
          </a:p>
        </p:txBody>
      </p:sp>
      <p:pic>
        <p:nvPicPr>
          <p:cNvPr id="4" name="Picture 3" descr="A picture containing logo&#10;&#10;Description automatically generated">
            <a:extLst>
              <a:ext uri="{FF2B5EF4-FFF2-40B4-BE49-F238E27FC236}">
                <a16:creationId xmlns:a16="http://schemas.microsoft.com/office/drawing/2014/main" id="{AE4429DC-D0A3-214D-AB2E-6230758F50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06163" y="3054525"/>
            <a:ext cx="2386957" cy="1017789"/>
          </a:xfrm>
          <a:prstGeom prst="rect">
            <a:avLst/>
          </a:prstGeom>
        </p:spPr>
      </p:pic>
      <p:pic>
        <p:nvPicPr>
          <p:cNvPr id="6" name="Picture 5" descr="Icon&#10;&#10;Description automatically generated">
            <a:extLst>
              <a:ext uri="{FF2B5EF4-FFF2-40B4-BE49-F238E27FC236}">
                <a16:creationId xmlns:a16="http://schemas.microsoft.com/office/drawing/2014/main" id="{1F60161C-D7B0-BD4F-BEDC-7F61F851CC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46902" y="1952630"/>
            <a:ext cx="2959639" cy="82092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DDCFFE2-959A-B445-9CD5-E083C8F9C4F6}"/>
              </a:ext>
            </a:extLst>
          </p:cNvPr>
          <p:cNvSpPr txBox="1"/>
          <p:nvPr/>
        </p:nvSpPr>
        <p:spPr>
          <a:xfrm>
            <a:off x="2868295" y="2568321"/>
            <a:ext cx="221061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Lab mates:</a:t>
            </a:r>
          </a:p>
          <a:p>
            <a:r>
              <a:rPr lang="en-US" dirty="0"/>
              <a:t>Jon Low </a:t>
            </a:r>
          </a:p>
          <a:p>
            <a:r>
              <a:rPr lang="en-US" dirty="0"/>
              <a:t>Chad Wong </a:t>
            </a:r>
          </a:p>
          <a:p>
            <a:r>
              <a:rPr lang="en-US" dirty="0"/>
              <a:t>Iman Pakzad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442233E-C8E2-3E43-9B43-877797959AC1}"/>
              </a:ext>
            </a:extLst>
          </p:cNvPr>
          <p:cNvSpPr txBox="1"/>
          <p:nvPr/>
        </p:nvSpPr>
        <p:spPr>
          <a:xfrm>
            <a:off x="2868295" y="1071492"/>
            <a:ext cx="39313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Supporters:</a:t>
            </a:r>
          </a:p>
          <a:p>
            <a:r>
              <a:rPr lang="en-US" dirty="0"/>
              <a:t>NOAA Chesapeake Bay Fisheries Research Program </a:t>
            </a:r>
          </a:p>
          <a:p>
            <a:r>
              <a:rPr lang="en-US" dirty="0"/>
              <a:t>Virginia Tech </a:t>
            </a:r>
          </a:p>
        </p:txBody>
      </p:sp>
    </p:spTree>
    <p:extLst>
      <p:ext uri="{BB962C8B-B14F-4D97-AF65-F5344CB8AC3E}">
        <p14:creationId xmlns:p14="http://schemas.microsoft.com/office/powerpoint/2010/main" val="367459332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D1BEF0-268D-7746-98E5-C712EBDEA3D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02386" y="2149983"/>
            <a:ext cx="5486400" cy="843534"/>
          </a:xfrm>
        </p:spPr>
        <p:txBody>
          <a:bodyPr/>
          <a:lstStyle/>
          <a:p>
            <a:pPr algn="ctr"/>
            <a:r>
              <a:rPr lang="en-US" dirty="0">
                <a:solidFill>
                  <a:schemeClr val="tx2"/>
                </a:solidFill>
              </a:rPr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378599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8"/>
          <p:cNvSpPr txBox="1">
            <a:spLocks noGrp="1"/>
          </p:cNvSpPr>
          <p:nvPr>
            <p:ph type="title"/>
          </p:nvPr>
        </p:nvSpPr>
        <p:spPr>
          <a:xfrm>
            <a:off x="0" y="745434"/>
            <a:ext cx="2578100" cy="67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tx2"/>
                </a:solidFill>
              </a:rPr>
              <a:t>Striped Bass</a:t>
            </a:r>
            <a:endParaRPr dirty="0">
              <a:solidFill>
                <a:schemeClr val="tx2"/>
              </a:solidFill>
            </a:endParaRPr>
          </a:p>
        </p:txBody>
      </p:sp>
      <p:sp>
        <p:nvSpPr>
          <p:cNvPr id="92" name="Google Shape;92;p18"/>
          <p:cNvSpPr txBox="1">
            <a:spLocks noGrp="1"/>
          </p:cNvSpPr>
          <p:nvPr>
            <p:ph type="body" idx="1"/>
          </p:nvPr>
        </p:nvSpPr>
        <p:spPr>
          <a:xfrm>
            <a:off x="0" y="1270000"/>
            <a:ext cx="25781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800"/>
              <a:buFont typeface="Arial" panose="020B0604020202020204" pitchFamily="34" charset="0"/>
              <a:buChar char="•"/>
            </a:pPr>
            <a:r>
              <a:rPr lang="en" sz="1600" dirty="0"/>
              <a:t>Long-lived migratory species</a:t>
            </a: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800"/>
              <a:buFont typeface="Arial" panose="020B0604020202020204" pitchFamily="34" charset="0"/>
              <a:buChar char="•"/>
            </a:pPr>
            <a:endParaRPr sz="1600" dirty="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800"/>
              <a:buFont typeface="Arial" panose="020B0604020202020204" pitchFamily="34" charset="0"/>
              <a:buChar char="•"/>
            </a:pPr>
            <a:r>
              <a:rPr lang="en" sz="1600" dirty="0"/>
              <a:t>Anadromous</a:t>
            </a: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800"/>
              <a:buFont typeface="Arial" panose="020B0604020202020204" pitchFamily="34" charset="0"/>
              <a:buChar char="•"/>
            </a:pPr>
            <a:endParaRPr sz="1600" dirty="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800"/>
              <a:buFont typeface="Arial" panose="020B0604020202020204" pitchFamily="34" charset="0"/>
              <a:buChar char="•"/>
            </a:pPr>
            <a:r>
              <a:rPr lang="en" sz="1600" dirty="0"/>
              <a:t>Live in estuaries for 2 to 4 years</a:t>
            </a: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800"/>
              <a:buFont typeface="Arial" panose="020B0604020202020204" pitchFamily="34" charset="0"/>
              <a:buChar char="•"/>
            </a:pPr>
            <a:endParaRPr sz="1600" dirty="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800"/>
              <a:buFont typeface="Arial" panose="020B0604020202020204" pitchFamily="34" charset="0"/>
              <a:buChar char="•"/>
            </a:pPr>
            <a:r>
              <a:rPr lang="en" sz="1600" dirty="0"/>
              <a:t>Majority of the stock originates from the Chesapeake Bay</a:t>
            </a: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800"/>
              <a:buFont typeface="Arial" panose="020B0604020202020204" pitchFamily="34" charset="0"/>
              <a:buChar char="•"/>
            </a:pPr>
            <a:endParaRPr sz="1600" dirty="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800"/>
              <a:buFont typeface="Arial" panose="020B0604020202020204" pitchFamily="34" charset="0"/>
              <a:buChar char="•"/>
            </a:pPr>
            <a:r>
              <a:rPr lang="en" sz="1600" dirty="0"/>
              <a:t>Piscivorous </a:t>
            </a:r>
            <a:endParaRPr sz="1600" dirty="0"/>
          </a:p>
        </p:txBody>
      </p:sp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EEC1A158-C2DF-D04D-A0E9-463713F2BC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97694" y="495562"/>
            <a:ext cx="2843811" cy="4152376"/>
          </a:xfrm>
          <a:prstGeom prst="rect">
            <a:avLst/>
          </a:prstGeom>
        </p:spPr>
      </p:pic>
      <p:pic>
        <p:nvPicPr>
          <p:cNvPr id="9" name="Picture 8" descr="A close-up of a fish&#10;&#10;Description automatically generated">
            <a:extLst>
              <a:ext uri="{FF2B5EF4-FFF2-40B4-BE49-F238E27FC236}">
                <a16:creationId xmlns:a16="http://schemas.microsoft.com/office/drawing/2014/main" id="{70613F84-882B-C64B-8944-FC39E56EDD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18491" y="930100"/>
            <a:ext cx="2733742" cy="1327150"/>
          </a:xfrm>
          <a:prstGeom prst="rect">
            <a:avLst/>
          </a:prstGeom>
        </p:spPr>
      </p:pic>
      <p:pic>
        <p:nvPicPr>
          <p:cNvPr id="15" name="Picture 14" descr="A fish swimming in water&#10;&#10;Description automatically generated with low confidence">
            <a:extLst>
              <a:ext uri="{FF2B5EF4-FFF2-40B4-BE49-F238E27FC236}">
                <a16:creationId xmlns:a16="http://schemas.microsoft.com/office/drawing/2014/main" id="{DC5A52CF-58F9-DC4E-8C7D-E4A3BFA1980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75966" y="3065273"/>
            <a:ext cx="2418788" cy="767153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895C3B8B-D480-614D-8AAA-47D4E30A366E}"/>
              </a:ext>
            </a:extLst>
          </p:cNvPr>
          <p:cNvSpPr txBox="1"/>
          <p:nvPr/>
        </p:nvSpPr>
        <p:spPr>
          <a:xfrm>
            <a:off x="8151951" y="3570816"/>
            <a:ext cx="52793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VIMS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BE641AE-22EA-1E4C-B92F-1C33BF47FD04}"/>
              </a:ext>
            </a:extLst>
          </p:cNvPr>
          <p:cNvSpPr txBox="1"/>
          <p:nvPr/>
        </p:nvSpPr>
        <p:spPr>
          <a:xfrm>
            <a:off x="6383324" y="560768"/>
            <a:ext cx="20040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Atlantic Menhaden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4681067-885E-4E4A-9883-BDF2AA71AD2F}"/>
              </a:ext>
            </a:extLst>
          </p:cNvPr>
          <p:cNvSpPr txBox="1"/>
          <p:nvPr/>
        </p:nvSpPr>
        <p:spPr>
          <a:xfrm>
            <a:off x="6653685" y="2571750"/>
            <a:ext cx="14617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Bay Anchovy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0" grpId="0"/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19"/>
          <p:cNvSpPr txBox="1">
            <a:spLocks noGrp="1"/>
          </p:cNvSpPr>
          <p:nvPr>
            <p:ph type="title"/>
          </p:nvPr>
        </p:nvSpPr>
        <p:spPr>
          <a:xfrm>
            <a:off x="0" y="113"/>
            <a:ext cx="25781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>
                <a:solidFill>
                  <a:schemeClr val="tx2"/>
                </a:solidFill>
              </a:rPr>
              <a:t>Life in the Bay </a:t>
            </a:r>
            <a:endParaRPr sz="2400" dirty="0">
              <a:solidFill>
                <a:schemeClr val="tx2"/>
              </a:solidFill>
            </a:endParaRPr>
          </a:p>
        </p:txBody>
      </p:sp>
      <p:sp>
        <p:nvSpPr>
          <p:cNvPr id="101" name="Google Shape;101;p19"/>
          <p:cNvSpPr txBox="1">
            <a:spLocks noGrp="1"/>
          </p:cNvSpPr>
          <p:nvPr>
            <p:ph type="body" idx="1"/>
          </p:nvPr>
        </p:nvSpPr>
        <p:spPr>
          <a:xfrm>
            <a:off x="0" y="719469"/>
            <a:ext cx="2578100" cy="370456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buClr>
                <a:schemeClr val="accent4"/>
              </a:buClr>
              <a:buFont typeface="Arial" panose="020B0604020202020204" pitchFamily="34" charset="0"/>
              <a:buChar char="•"/>
            </a:pPr>
            <a:r>
              <a:rPr lang="en-US" sz="1600" dirty="0"/>
              <a:t>Species interactions</a:t>
            </a:r>
          </a:p>
          <a:p>
            <a:pPr>
              <a:buClr>
                <a:schemeClr val="accent4"/>
              </a:buClr>
              <a:buFont typeface="Arial" panose="020B0604020202020204" pitchFamily="34" charset="0"/>
              <a:buChar char="•"/>
            </a:pPr>
            <a:endParaRPr lang="en" sz="1600" dirty="0"/>
          </a:p>
          <a:p>
            <a:pPr lvl="0" algn="l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800"/>
              <a:buFont typeface="Arial" panose="020B0604020202020204" pitchFamily="34" charset="0"/>
              <a:buChar char="•"/>
            </a:pPr>
            <a:r>
              <a:rPr lang="en" sz="1600" dirty="0"/>
              <a:t>Estuarine-coastal ecosystems are changing which is affecting fish species </a:t>
            </a:r>
          </a:p>
          <a:p>
            <a:pPr lvl="0" algn="l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800"/>
              <a:buFont typeface="Arial" panose="020B0604020202020204" pitchFamily="34" charset="0"/>
              <a:buChar char="•"/>
            </a:pPr>
            <a:endParaRPr sz="1600" dirty="0"/>
          </a:p>
          <a:p>
            <a:pPr lvl="0" algn="l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800"/>
              <a:buFont typeface="Arial" panose="020B0604020202020204" pitchFamily="34" charset="0"/>
              <a:buChar char="•"/>
            </a:pPr>
            <a:r>
              <a:rPr lang="en" sz="1600" dirty="0"/>
              <a:t>Responses of multiple species to environmental change can be similar</a:t>
            </a:r>
          </a:p>
          <a:p>
            <a:pPr lvl="0" algn="l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800"/>
              <a:buFont typeface="Arial" panose="020B0604020202020204" pitchFamily="34" charset="0"/>
              <a:buChar char="•"/>
            </a:pPr>
            <a:endParaRPr sz="1600" dirty="0"/>
          </a:p>
          <a:p>
            <a:pPr lvl="0" algn="l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800"/>
              <a:buFont typeface="Arial" panose="020B0604020202020204" pitchFamily="34" charset="0"/>
              <a:buChar char="•"/>
            </a:pPr>
            <a:r>
              <a:rPr lang="en" sz="1600" dirty="0"/>
              <a:t>How are these factors contributing the abundance and productivity?</a:t>
            </a:r>
            <a:endParaRPr sz="1600" dirty="0"/>
          </a:p>
          <a:p>
            <a:pPr marL="742950" lvl="0" indent="-285750" algn="l" rtl="0">
              <a:spcBef>
                <a:spcPts val="1200"/>
              </a:spcBef>
              <a:spcAft>
                <a:spcPts val="1200"/>
              </a:spcAft>
              <a:buClr>
                <a:schemeClr val="accent4"/>
              </a:buClr>
              <a:buFont typeface="Arial" panose="020B0604020202020204" pitchFamily="34" charset="0"/>
              <a:buChar char="•"/>
            </a:pPr>
            <a:endParaRPr sz="1600" dirty="0"/>
          </a:p>
        </p:txBody>
      </p:sp>
      <p:pic>
        <p:nvPicPr>
          <p:cNvPr id="102" name="Google Shape;102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51638" y="224276"/>
            <a:ext cx="3859999" cy="1926225"/>
          </a:xfrm>
          <a:prstGeom prst="rect">
            <a:avLst/>
          </a:prstGeom>
          <a:noFill/>
          <a:ln>
            <a:noFill/>
          </a:ln>
        </p:spPr>
      </p:pic>
      <p:sp>
        <p:nvSpPr>
          <p:cNvPr id="103" name="Google Shape;103;p19"/>
          <p:cNvSpPr txBox="1"/>
          <p:nvPr/>
        </p:nvSpPr>
        <p:spPr>
          <a:xfrm>
            <a:off x="5314675" y="2082795"/>
            <a:ext cx="18705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/>
              <a:t>Chesapeake Bay Program</a:t>
            </a:r>
            <a:endParaRPr sz="1100"/>
          </a:p>
        </p:txBody>
      </p:sp>
      <p:pic>
        <p:nvPicPr>
          <p:cNvPr id="104" name="Google Shape;104;p19"/>
          <p:cNvPicPr preferRelativeResize="0"/>
          <p:nvPr/>
        </p:nvPicPr>
        <p:blipFill rotWithShape="1">
          <a:blip r:embed="rId4">
            <a:alphaModFix/>
          </a:blip>
          <a:srcRect l="10538"/>
          <a:stretch/>
        </p:blipFill>
        <p:spPr>
          <a:xfrm>
            <a:off x="4881637" y="2571750"/>
            <a:ext cx="3775351" cy="1926225"/>
          </a:xfrm>
          <a:prstGeom prst="rect">
            <a:avLst/>
          </a:prstGeom>
          <a:noFill/>
          <a:ln>
            <a:noFill/>
          </a:ln>
        </p:spPr>
      </p:pic>
      <p:sp>
        <p:nvSpPr>
          <p:cNvPr id="105" name="Google Shape;105;p19"/>
          <p:cNvSpPr txBox="1"/>
          <p:nvPr/>
        </p:nvSpPr>
        <p:spPr>
          <a:xfrm>
            <a:off x="8052488" y="4455930"/>
            <a:ext cx="6045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dirty="0"/>
              <a:t>NOAA</a:t>
            </a:r>
            <a:endParaRPr sz="1100" dirty="0"/>
          </a:p>
        </p:txBody>
      </p:sp>
    </p:spTree>
    <p:extLst>
      <p:ext uri="{BB962C8B-B14F-4D97-AF65-F5344CB8AC3E}">
        <p14:creationId xmlns:p14="http://schemas.microsoft.com/office/powerpoint/2010/main" val="23202795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10;p20">
            <a:extLst>
              <a:ext uri="{FF2B5EF4-FFF2-40B4-BE49-F238E27FC236}">
                <a16:creationId xmlns:a16="http://schemas.microsoft.com/office/drawing/2014/main" id="{64DB7C86-0DE8-9C48-AC59-CFAABC44AEB2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0" y="587093"/>
            <a:ext cx="6858000" cy="685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tx2"/>
                </a:solidFill>
              </a:rPr>
              <a:t>Objectives </a:t>
            </a:r>
            <a:endParaRPr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60408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10;p20">
            <a:extLst>
              <a:ext uri="{FF2B5EF4-FFF2-40B4-BE49-F238E27FC236}">
                <a16:creationId xmlns:a16="http://schemas.microsoft.com/office/drawing/2014/main" id="{64DB7C86-0DE8-9C48-AC59-CFAABC44AEB2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0" y="587093"/>
            <a:ext cx="6858000" cy="685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tx2"/>
                </a:solidFill>
              </a:rPr>
              <a:t>Objectives </a:t>
            </a:r>
            <a:endParaRPr dirty="0">
              <a:solidFill>
                <a:schemeClr val="tx2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F06E2C5-51B6-92B2-F8FB-A1EDA7E3583F}"/>
              </a:ext>
            </a:extLst>
          </p:cNvPr>
          <p:cNvSpPr txBox="1"/>
          <p:nvPr/>
        </p:nvSpPr>
        <p:spPr>
          <a:xfrm>
            <a:off x="454304" y="1272893"/>
            <a:ext cx="59493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1. </a:t>
            </a:r>
            <a:r>
              <a:rPr lang="en" sz="1800" dirty="0">
                <a:solidFill>
                  <a:schemeClr val="dk1"/>
                </a:solidFill>
              </a:rPr>
              <a:t>Assess striped bass in the Chesapeake Bay to better understand the mechanisms of their change</a:t>
            </a:r>
          </a:p>
        </p:txBody>
      </p:sp>
    </p:spTree>
    <p:extLst>
      <p:ext uri="{BB962C8B-B14F-4D97-AF65-F5344CB8AC3E}">
        <p14:creationId xmlns:p14="http://schemas.microsoft.com/office/powerpoint/2010/main" val="138046566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10;p20">
            <a:extLst>
              <a:ext uri="{FF2B5EF4-FFF2-40B4-BE49-F238E27FC236}">
                <a16:creationId xmlns:a16="http://schemas.microsoft.com/office/drawing/2014/main" id="{64DB7C86-0DE8-9C48-AC59-CFAABC44AEB2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0" y="587093"/>
            <a:ext cx="6858000" cy="685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tx2"/>
                </a:solidFill>
              </a:rPr>
              <a:t>Objectives </a:t>
            </a:r>
            <a:endParaRPr dirty="0">
              <a:solidFill>
                <a:schemeClr val="tx2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F06E2C5-51B6-92B2-F8FB-A1EDA7E3583F}"/>
              </a:ext>
            </a:extLst>
          </p:cNvPr>
          <p:cNvSpPr txBox="1"/>
          <p:nvPr/>
        </p:nvSpPr>
        <p:spPr>
          <a:xfrm>
            <a:off x="454304" y="1272893"/>
            <a:ext cx="59493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1. </a:t>
            </a:r>
            <a:r>
              <a:rPr lang="en" sz="1800" dirty="0">
                <a:solidFill>
                  <a:schemeClr val="dk1"/>
                </a:solidFill>
              </a:rPr>
              <a:t>Assess striped bass in the Chesapeake Bay to better understand the mechanisms of their change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0BD0732-A207-BEAE-7341-BD6C67970A4E}"/>
              </a:ext>
            </a:extLst>
          </p:cNvPr>
          <p:cNvSpPr txBox="1"/>
          <p:nvPr/>
        </p:nvSpPr>
        <p:spPr>
          <a:xfrm>
            <a:off x="454303" y="2090098"/>
            <a:ext cx="59493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2. </a:t>
            </a:r>
            <a:r>
              <a:rPr lang="en" sz="1800" dirty="0">
                <a:solidFill>
                  <a:schemeClr val="dk1"/>
                </a:solidFill>
              </a:rPr>
              <a:t>Assess how environmental variables affect striped bass abundance</a:t>
            </a:r>
          </a:p>
        </p:txBody>
      </p:sp>
    </p:spTree>
    <p:extLst>
      <p:ext uri="{BB962C8B-B14F-4D97-AF65-F5344CB8AC3E}">
        <p14:creationId xmlns:p14="http://schemas.microsoft.com/office/powerpoint/2010/main" val="3639048255"/>
      </p:ext>
    </p:extLst>
  </p:cSld>
  <p:clrMapOvr>
    <a:masterClrMapping/>
  </p:clrMapOvr>
</p:sld>
</file>

<file path=ppt/theme/theme1.xml><?xml version="1.0" encoding="utf-8"?>
<a:theme xmlns:a="http://schemas.openxmlformats.org/drawingml/2006/main" name="Frame">
  <a:themeElements>
    <a:clrScheme name="Custom 1">
      <a:dk1>
        <a:srgbClr val="000000"/>
      </a:dk1>
      <a:lt1>
        <a:srgbClr val="FFFFFF"/>
      </a:lt1>
      <a:dk2>
        <a:srgbClr val="373545"/>
      </a:dk2>
      <a:lt2>
        <a:srgbClr val="CEDBE6"/>
      </a:lt2>
      <a:accent1>
        <a:srgbClr val="CEDDE0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2683C6"/>
      </a:accent6>
      <a:hlink>
        <a:srgbClr val="6B9F25"/>
      </a:hlink>
      <a:folHlink>
        <a:srgbClr val="9F6715"/>
      </a:folHlink>
    </a:clrScheme>
    <a:fontScheme name="Frame">
      <a:majorFont>
        <a:latin typeface="Corbel" panose="020B0503020204020204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Fram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20000"/>
                <a:lumMod val="102000"/>
              </a:schemeClr>
            </a:gs>
            <a:gs pos="48000">
              <a:schemeClr val="phClr">
                <a:tint val="98000"/>
                <a:shade val="90000"/>
                <a:satMod val="110000"/>
                <a:lumMod val="103000"/>
              </a:schemeClr>
            </a:gs>
            <a:gs pos="100000">
              <a:schemeClr val="phClr">
                <a:tint val="98000"/>
                <a:shade val="80000"/>
                <a:satMod val="10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rame" id="{F226E7A2-7162-461C-9490-D27D9DC04E43}" vid="{629A0216-3BBD-45C0-B63F-2683BEA18F60}"/>
    </a:ext>
  </a:extLst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{17642C38-DFC8-504A-B94C-42D23AC62D67}tf10001124</Template>
  <TotalTime>238051</TotalTime>
  <Words>987</Words>
  <Application>Microsoft Office PowerPoint</Application>
  <PresentationFormat>On-screen Show (16:9)</PresentationFormat>
  <Paragraphs>311</Paragraphs>
  <Slides>41</Slides>
  <Notes>40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50" baseType="lpstr">
      <vt:lpstr>Arial</vt:lpstr>
      <vt:lpstr>Calibri</vt:lpstr>
      <vt:lpstr>Cambria Math</vt:lpstr>
      <vt:lpstr>Corbel</vt:lpstr>
      <vt:lpstr>Lucida Grande</vt:lpstr>
      <vt:lpstr>System Font Regular</vt:lpstr>
      <vt:lpstr>Times New Roman</vt:lpstr>
      <vt:lpstr>Wingdings 2</vt:lpstr>
      <vt:lpstr>Frame</vt:lpstr>
      <vt:lpstr>Change of striped bass abundance in the Chesapeake Bay, an ecosystem-based evaluation </vt:lpstr>
      <vt:lpstr>Introduction </vt:lpstr>
      <vt:lpstr>Atlantic Coast Stock </vt:lpstr>
      <vt:lpstr>Trends in the Chesapeake Bay </vt:lpstr>
      <vt:lpstr>Striped Bass</vt:lpstr>
      <vt:lpstr>Life in the Bay </vt:lpstr>
      <vt:lpstr>Objectives </vt:lpstr>
      <vt:lpstr>Objectives </vt:lpstr>
      <vt:lpstr>Objectives </vt:lpstr>
      <vt:lpstr>Objectives </vt:lpstr>
      <vt:lpstr>Objectives </vt:lpstr>
      <vt:lpstr>Methods</vt:lpstr>
      <vt:lpstr>Data and Survey Locations </vt:lpstr>
      <vt:lpstr>PowerPoint Presentation</vt:lpstr>
      <vt:lpstr>Catch-Effort Standardization</vt:lpstr>
      <vt:lpstr>PowerPoint Presentation</vt:lpstr>
      <vt:lpstr>PowerPoint Presentation</vt:lpstr>
      <vt:lpstr>Results</vt:lpstr>
      <vt:lpstr>PowerPoint Presentation</vt:lpstr>
      <vt:lpstr>Abundance Correlation Analysis</vt:lpstr>
      <vt:lpstr>Abundance Correlation Analysis</vt:lpstr>
      <vt:lpstr>PowerPoint Presentation</vt:lpstr>
      <vt:lpstr>Effects of Environmental Factors</vt:lpstr>
      <vt:lpstr>Effects of Environmental Factors</vt:lpstr>
      <vt:lpstr>Bay &amp; large-scale climate oscillations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Bay SST Correlation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Conclusion </vt:lpstr>
      <vt:lpstr>Acknowledgements</vt:lpstr>
      <vt:lpstr>Questions?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Abundance Trends of Striped Bass and Summer Flounder in the Chesapeake Bay: An Empirical Ecosystem Based Evaluation</dc:title>
  <dc:creator>Bailey.Robertory</dc:creator>
  <cp:lastModifiedBy>Bailey.Robertory</cp:lastModifiedBy>
  <cp:revision>53</cp:revision>
  <dcterms:modified xsi:type="dcterms:W3CDTF">2023-09-14T11:51:41Z</dcterms:modified>
</cp:coreProperties>
</file>