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73" r:id="rId3"/>
    <p:sldId id="285" r:id="rId4"/>
    <p:sldId id="284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601" autoAdjust="0"/>
    <p:restoredTop sz="71460" autoAdjust="0"/>
  </p:normalViewPr>
  <p:slideViewPr>
    <p:cSldViewPr>
      <p:cViewPr>
        <p:scale>
          <a:sx n="66" d="100"/>
          <a:sy n="66" d="100"/>
        </p:scale>
        <p:origin x="-1123" y="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D53AFB0-E457-4CB8-99FD-DDBE24130E03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72E4DA8-486D-4D6C-AEF2-9D984F19B88B}">
      <dgm:prSet phldrT="[Text]"/>
      <dgm:spPr/>
      <dgm:t>
        <a:bodyPr/>
        <a:lstStyle/>
        <a:p>
          <a:r>
            <a:rPr lang="en-US" dirty="0" smtClean="0"/>
            <a:t>Reducing Pollution</a:t>
          </a:r>
          <a:endParaRPr lang="en-US" dirty="0"/>
        </a:p>
      </dgm:t>
    </dgm:pt>
    <dgm:pt modelId="{22AFDFF8-82C8-4374-9810-3EDDA0646DF6}" type="parTrans" cxnId="{4717BA9F-29D5-4B20-BC72-14199783BA32}">
      <dgm:prSet/>
      <dgm:spPr/>
      <dgm:t>
        <a:bodyPr/>
        <a:lstStyle/>
        <a:p>
          <a:endParaRPr lang="en-US"/>
        </a:p>
      </dgm:t>
    </dgm:pt>
    <dgm:pt modelId="{7AC40773-32CE-48B9-B520-CBC6B0001704}" type="sibTrans" cxnId="{4717BA9F-29D5-4B20-BC72-14199783BA32}">
      <dgm:prSet/>
      <dgm:spPr/>
      <dgm:t>
        <a:bodyPr/>
        <a:lstStyle/>
        <a:p>
          <a:endParaRPr lang="en-US"/>
        </a:p>
      </dgm:t>
    </dgm:pt>
    <dgm:pt modelId="{E2901E42-11D5-4557-902E-43BC11C16D58}">
      <dgm:prSet phldrT="[Text]"/>
      <dgm:spPr/>
      <dgm:t>
        <a:bodyPr/>
        <a:lstStyle/>
        <a:p>
          <a:r>
            <a:rPr lang="en-US" b="0" dirty="0" smtClean="0">
              <a:solidFill>
                <a:srgbClr val="00B050"/>
              </a:solidFill>
            </a:rPr>
            <a:t>Reducing N Pollution</a:t>
          </a:r>
          <a:endParaRPr lang="en-US" b="0" dirty="0">
            <a:solidFill>
              <a:srgbClr val="00B050"/>
            </a:solidFill>
          </a:endParaRPr>
        </a:p>
      </dgm:t>
    </dgm:pt>
    <dgm:pt modelId="{4EBB6381-449F-46C8-962E-3B0B90329C03}" type="parTrans" cxnId="{B14B7C24-2926-45A6-BC25-AAA29D25663A}">
      <dgm:prSet/>
      <dgm:spPr/>
      <dgm:t>
        <a:bodyPr/>
        <a:lstStyle/>
        <a:p>
          <a:endParaRPr lang="en-US"/>
        </a:p>
      </dgm:t>
    </dgm:pt>
    <dgm:pt modelId="{4EF9E8D6-F019-449E-BC78-F17BC8EA55BB}" type="sibTrans" cxnId="{B14B7C24-2926-45A6-BC25-AAA29D25663A}">
      <dgm:prSet/>
      <dgm:spPr/>
      <dgm:t>
        <a:bodyPr/>
        <a:lstStyle/>
        <a:p>
          <a:endParaRPr lang="en-US"/>
        </a:p>
      </dgm:t>
    </dgm:pt>
    <dgm:pt modelId="{6DC1074F-93E0-4822-8FCA-F61F7187747D}">
      <dgm:prSet phldrT="[Text]"/>
      <dgm:spPr/>
      <dgm:t>
        <a:bodyPr/>
        <a:lstStyle/>
        <a:p>
          <a:r>
            <a:rPr lang="en-US" dirty="0" smtClean="0"/>
            <a:t>Restoring Habitats</a:t>
          </a:r>
          <a:endParaRPr lang="en-US" dirty="0"/>
        </a:p>
      </dgm:t>
    </dgm:pt>
    <dgm:pt modelId="{926CD28A-E6C4-489A-9EE5-42327373F2E5}" type="parTrans" cxnId="{158F11A3-4B7C-4E1C-9373-FB7BA1F7BF72}">
      <dgm:prSet/>
      <dgm:spPr/>
      <dgm:t>
        <a:bodyPr/>
        <a:lstStyle/>
        <a:p>
          <a:endParaRPr lang="en-US"/>
        </a:p>
      </dgm:t>
    </dgm:pt>
    <dgm:pt modelId="{89867660-A82F-4420-8114-E6330D69C2C2}" type="sibTrans" cxnId="{158F11A3-4B7C-4E1C-9373-FB7BA1F7BF72}">
      <dgm:prSet/>
      <dgm:spPr/>
      <dgm:t>
        <a:bodyPr/>
        <a:lstStyle/>
        <a:p>
          <a:endParaRPr lang="en-US"/>
        </a:p>
      </dgm:t>
    </dgm:pt>
    <dgm:pt modelId="{977CA762-34E3-4B7B-A79A-D780920ABEAC}">
      <dgm:prSet phldrT="[Text]"/>
      <dgm:spPr/>
      <dgm:t>
        <a:bodyPr/>
        <a:lstStyle/>
        <a:p>
          <a:r>
            <a:rPr lang="en-US" dirty="0" smtClean="0">
              <a:solidFill>
                <a:srgbClr val="00B050"/>
              </a:solidFill>
            </a:rPr>
            <a:t>Restoring Wetlands</a:t>
          </a:r>
          <a:endParaRPr lang="en-US" dirty="0">
            <a:solidFill>
              <a:srgbClr val="00B050"/>
            </a:solidFill>
          </a:endParaRPr>
        </a:p>
      </dgm:t>
    </dgm:pt>
    <dgm:pt modelId="{D52C48E9-A339-4182-950E-B7D1A7B4CACF}" type="parTrans" cxnId="{C609F67C-DE5E-4273-BAAD-CE8CAC81246A}">
      <dgm:prSet/>
      <dgm:spPr/>
      <dgm:t>
        <a:bodyPr/>
        <a:lstStyle/>
        <a:p>
          <a:endParaRPr lang="en-US"/>
        </a:p>
      </dgm:t>
    </dgm:pt>
    <dgm:pt modelId="{90B949C0-929D-4BCD-A460-EAAE99880FCB}" type="sibTrans" cxnId="{C609F67C-DE5E-4273-BAAD-CE8CAC81246A}">
      <dgm:prSet/>
      <dgm:spPr/>
      <dgm:t>
        <a:bodyPr/>
        <a:lstStyle/>
        <a:p>
          <a:endParaRPr lang="en-US"/>
        </a:p>
      </dgm:t>
    </dgm:pt>
    <dgm:pt modelId="{D328B76A-34EB-4061-B915-9AD44739C082}">
      <dgm:prSet phldrT="[Text]"/>
      <dgm:spPr/>
      <dgm:t>
        <a:bodyPr/>
        <a:lstStyle/>
        <a:p>
          <a:r>
            <a:rPr lang="en-US" b="0" dirty="0" smtClean="0"/>
            <a:t>Protecting Watersheds</a:t>
          </a:r>
          <a:endParaRPr lang="en-US" b="0" dirty="0"/>
        </a:p>
      </dgm:t>
    </dgm:pt>
    <dgm:pt modelId="{EAEFD0BA-6744-4E2C-904E-0BE2CA758F1F}" type="parTrans" cxnId="{D8D1AA87-A3A6-4D5B-8CD3-E5257BE9F34A}">
      <dgm:prSet/>
      <dgm:spPr/>
      <dgm:t>
        <a:bodyPr/>
        <a:lstStyle/>
        <a:p>
          <a:endParaRPr lang="en-US"/>
        </a:p>
      </dgm:t>
    </dgm:pt>
    <dgm:pt modelId="{240560C8-7180-4D3D-9856-08AA0693232C}" type="sibTrans" cxnId="{D8D1AA87-A3A6-4D5B-8CD3-E5257BE9F34A}">
      <dgm:prSet/>
      <dgm:spPr/>
      <dgm:t>
        <a:bodyPr/>
        <a:lstStyle/>
        <a:p>
          <a:endParaRPr lang="en-US"/>
        </a:p>
      </dgm:t>
    </dgm:pt>
    <dgm:pt modelId="{EB3E3C04-AD50-4C89-A961-21559F757A73}">
      <dgm:prSet phldrT="[Text]"/>
      <dgm:spPr/>
      <dgm:t>
        <a:bodyPr/>
        <a:lstStyle/>
        <a:p>
          <a:r>
            <a:rPr lang="en-US" dirty="0" smtClean="0">
              <a:solidFill>
                <a:srgbClr val="00B050"/>
              </a:solidFill>
            </a:rPr>
            <a:t>Public Access Sites </a:t>
          </a:r>
          <a:endParaRPr lang="en-US" strike="sngStrike" baseline="0" dirty="0">
            <a:solidFill>
              <a:srgbClr val="00B050"/>
            </a:solidFill>
          </a:endParaRPr>
        </a:p>
      </dgm:t>
    </dgm:pt>
    <dgm:pt modelId="{DC14E7F4-4E77-4CE6-9CBC-67902CC5D9B0}" type="parTrans" cxnId="{6B53A437-45E5-4308-A5F0-2B998A166256}">
      <dgm:prSet/>
      <dgm:spPr/>
      <dgm:t>
        <a:bodyPr/>
        <a:lstStyle/>
        <a:p>
          <a:endParaRPr lang="en-US"/>
        </a:p>
      </dgm:t>
    </dgm:pt>
    <dgm:pt modelId="{F14C9398-1082-405B-8B59-99C27CF5C0FA}" type="sibTrans" cxnId="{6B53A437-45E5-4308-A5F0-2B998A166256}">
      <dgm:prSet/>
      <dgm:spPr/>
      <dgm:t>
        <a:bodyPr/>
        <a:lstStyle/>
        <a:p>
          <a:endParaRPr lang="en-US"/>
        </a:p>
      </dgm:t>
    </dgm:pt>
    <dgm:pt modelId="{F3DD5744-8262-47BC-9300-9B45391D689C}">
      <dgm:prSet phldrT="[Text]"/>
      <dgm:spPr/>
      <dgm:t>
        <a:bodyPr/>
        <a:lstStyle/>
        <a:p>
          <a:r>
            <a:rPr lang="en-US" b="0" dirty="0" smtClean="0">
              <a:solidFill>
                <a:srgbClr val="00B050"/>
              </a:solidFill>
            </a:rPr>
            <a:t>Reducing P Pollution</a:t>
          </a:r>
          <a:endParaRPr lang="en-US" b="0" dirty="0">
            <a:solidFill>
              <a:srgbClr val="00B050"/>
            </a:solidFill>
          </a:endParaRPr>
        </a:p>
      </dgm:t>
    </dgm:pt>
    <dgm:pt modelId="{70C6D066-2CE8-4A26-A126-45C30E15DB92}" type="parTrans" cxnId="{151BA51C-C7E9-4640-8ECA-2711FB892573}">
      <dgm:prSet/>
      <dgm:spPr/>
      <dgm:t>
        <a:bodyPr/>
        <a:lstStyle/>
        <a:p>
          <a:endParaRPr lang="en-US"/>
        </a:p>
      </dgm:t>
    </dgm:pt>
    <dgm:pt modelId="{A3ACEA31-9086-4153-91AB-5D6C9274313E}" type="sibTrans" cxnId="{151BA51C-C7E9-4640-8ECA-2711FB892573}">
      <dgm:prSet/>
      <dgm:spPr/>
      <dgm:t>
        <a:bodyPr/>
        <a:lstStyle/>
        <a:p>
          <a:endParaRPr lang="en-US"/>
        </a:p>
      </dgm:t>
    </dgm:pt>
    <dgm:pt modelId="{5CCD9317-DFC3-4598-9EED-4B0D3BE764D5}">
      <dgm:prSet phldrT="[Text]"/>
      <dgm:spPr/>
      <dgm:t>
        <a:bodyPr/>
        <a:lstStyle/>
        <a:p>
          <a:r>
            <a:rPr lang="en-US" b="0" dirty="0" smtClean="0">
              <a:solidFill>
                <a:srgbClr val="00B050"/>
              </a:solidFill>
            </a:rPr>
            <a:t>Reducing S Pollution</a:t>
          </a:r>
          <a:endParaRPr lang="en-US" b="0" dirty="0">
            <a:solidFill>
              <a:srgbClr val="00B050"/>
            </a:solidFill>
          </a:endParaRPr>
        </a:p>
      </dgm:t>
    </dgm:pt>
    <dgm:pt modelId="{1C959D45-1D67-4A2B-A904-A94C803A3170}" type="parTrans" cxnId="{51F48034-8938-4511-BC2C-7E6A799489E5}">
      <dgm:prSet/>
      <dgm:spPr/>
      <dgm:t>
        <a:bodyPr/>
        <a:lstStyle/>
        <a:p>
          <a:endParaRPr lang="en-US"/>
        </a:p>
      </dgm:t>
    </dgm:pt>
    <dgm:pt modelId="{4C588354-7C2B-4574-A980-C110798EBAB6}" type="sibTrans" cxnId="{51F48034-8938-4511-BC2C-7E6A799489E5}">
      <dgm:prSet/>
      <dgm:spPr/>
      <dgm:t>
        <a:bodyPr/>
        <a:lstStyle/>
        <a:p>
          <a:endParaRPr lang="en-US"/>
        </a:p>
      </dgm:t>
    </dgm:pt>
    <dgm:pt modelId="{FAA1D17E-E472-4549-8D85-1D8E6AB681A7}">
      <dgm:prSet phldrT="[Text]"/>
      <dgm:spPr/>
      <dgm:t>
        <a:bodyPr/>
        <a:lstStyle/>
        <a:p>
          <a:r>
            <a:rPr lang="en-US" dirty="0" smtClean="0"/>
            <a:t>Managing Fisheries</a:t>
          </a:r>
          <a:endParaRPr lang="en-US" dirty="0"/>
        </a:p>
      </dgm:t>
    </dgm:pt>
    <dgm:pt modelId="{9CB77A31-31C0-413C-AA9E-99213B914B4E}" type="parTrans" cxnId="{89A97F00-CAE9-4806-86A5-55381F6934F5}">
      <dgm:prSet/>
      <dgm:spPr/>
      <dgm:t>
        <a:bodyPr/>
        <a:lstStyle/>
        <a:p>
          <a:endParaRPr lang="en-US"/>
        </a:p>
      </dgm:t>
    </dgm:pt>
    <dgm:pt modelId="{4182FCEB-DEB2-4E0E-AA0F-F4F82D24A4B6}" type="sibTrans" cxnId="{89A97F00-CAE9-4806-86A5-55381F6934F5}">
      <dgm:prSet/>
      <dgm:spPr/>
      <dgm:t>
        <a:bodyPr/>
        <a:lstStyle/>
        <a:p>
          <a:endParaRPr lang="en-US"/>
        </a:p>
      </dgm:t>
    </dgm:pt>
    <dgm:pt modelId="{A8C4FC24-8B6F-4D52-AF43-3E4036030D3F}">
      <dgm:prSet phldrT="[Text]"/>
      <dgm:spPr/>
      <dgm:t>
        <a:bodyPr/>
        <a:lstStyle/>
        <a:p>
          <a:r>
            <a:rPr lang="en-US" b="0" dirty="0" smtClean="0"/>
            <a:t>Fostering Stewardship</a:t>
          </a:r>
          <a:endParaRPr lang="en-US" b="0" dirty="0"/>
        </a:p>
      </dgm:t>
    </dgm:pt>
    <dgm:pt modelId="{7987919B-60CD-44F7-8339-E8162F44533B}" type="parTrans" cxnId="{854B1B42-2C95-42BF-B782-9B36F92595FD}">
      <dgm:prSet/>
      <dgm:spPr/>
      <dgm:t>
        <a:bodyPr/>
        <a:lstStyle/>
        <a:p>
          <a:endParaRPr lang="en-US"/>
        </a:p>
      </dgm:t>
    </dgm:pt>
    <dgm:pt modelId="{14196ED5-AE8C-4A81-893F-66F2F07D9844}" type="sibTrans" cxnId="{854B1B42-2C95-42BF-B782-9B36F92595FD}">
      <dgm:prSet/>
      <dgm:spPr/>
      <dgm:t>
        <a:bodyPr/>
        <a:lstStyle/>
        <a:p>
          <a:endParaRPr lang="en-US"/>
        </a:p>
      </dgm:t>
    </dgm:pt>
    <dgm:pt modelId="{67BF7B41-CEE2-40E2-ABA3-421ACFC637B7}">
      <dgm:prSet phldrT="[Text]"/>
      <dgm:spPr/>
      <dgm:t>
        <a:bodyPr/>
        <a:lstStyle/>
        <a:p>
          <a:r>
            <a:rPr lang="en-US" dirty="0" smtClean="0">
              <a:solidFill>
                <a:srgbClr val="00B050"/>
              </a:solidFill>
            </a:rPr>
            <a:t>Blue Crab Fishery Management</a:t>
          </a:r>
          <a:endParaRPr lang="en-US" dirty="0">
            <a:solidFill>
              <a:srgbClr val="00B050"/>
            </a:solidFill>
          </a:endParaRPr>
        </a:p>
      </dgm:t>
    </dgm:pt>
    <dgm:pt modelId="{CDCDD9AE-E39F-4CE6-90BE-B858358E3897}" type="parTrans" cxnId="{1FFF5A49-31CF-408E-8E15-1CCB95AA670E}">
      <dgm:prSet/>
      <dgm:spPr/>
      <dgm:t>
        <a:bodyPr/>
        <a:lstStyle/>
        <a:p>
          <a:endParaRPr lang="en-US"/>
        </a:p>
      </dgm:t>
    </dgm:pt>
    <dgm:pt modelId="{A04E1CD3-83C8-4D73-8BD3-E4802182C097}" type="sibTrans" cxnId="{1FFF5A49-31CF-408E-8E15-1CCB95AA670E}">
      <dgm:prSet/>
      <dgm:spPr/>
      <dgm:t>
        <a:bodyPr/>
        <a:lstStyle/>
        <a:p>
          <a:endParaRPr lang="en-US"/>
        </a:p>
      </dgm:t>
    </dgm:pt>
    <dgm:pt modelId="{6C6BDD58-256E-4F24-BAC8-81E8C9F1EE6E}">
      <dgm:prSet phldrT="[Text]"/>
      <dgm:spPr/>
      <dgm:t>
        <a:bodyPr/>
        <a:lstStyle/>
        <a:p>
          <a:r>
            <a:rPr lang="en-US" b="0" dirty="0" smtClean="0">
              <a:solidFill>
                <a:srgbClr val="00B050"/>
              </a:solidFill>
            </a:rPr>
            <a:t>Planting Forest Buffers </a:t>
          </a:r>
          <a:endParaRPr lang="en-US" b="0" dirty="0">
            <a:solidFill>
              <a:srgbClr val="00B050"/>
            </a:solidFill>
          </a:endParaRPr>
        </a:p>
      </dgm:t>
    </dgm:pt>
    <dgm:pt modelId="{A54827A9-7160-4E5D-8C55-BD93F5F80DB8}" type="parTrans" cxnId="{8B8AE96D-FAA9-4115-ADAB-77734F7B0268}">
      <dgm:prSet/>
      <dgm:spPr/>
      <dgm:t>
        <a:bodyPr/>
        <a:lstStyle/>
        <a:p>
          <a:endParaRPr lang="en-US"/>
        </a:p>
      </dgm:t>
    </dgm:pt>
    <dgm:pt modelId="{13625726-1CB0-4CB1-954C-BA2214B18655}" type="sibTrans" cxnId="{8B8AE96D-FAA9-4115-ADAB-77734F7B0268}">
      <dgm:prSet/>
      <dgm:spPr/>
      <dgm:t>
        <a:bodyPr/>
        <a:lstStyle/>
        <a:p>
          <a:endParaRPr lang="en-US"/>
        </a:p>
      </dgm:t>
    </dgm:pt>
    <dgm:pt modelId="{CB5386FB-63A9-4A31-B840-F041B6171C4D}">
      <dgm:prSet phldrT="[Text]"/>
      <dgm:spPr/>
      <dgm:t>
        <a:bodyPr/>
        <a:lstStyle/>
        <a:p>
          <a:r>
            <a:rPr lang="en-US" b="0" strike="noStrike" baseline="0" dirty="0" smtClean="0">
              <a:solidFill>
                <a:srgbClr val="FF0000"/>
              </a:solidFill>
            </a:rPr>
            <a:t>Developing Watershed Management Plans</a:t>
          </a:r>
          <a:endParaRPr lang="en-US" b="0" strike="noStrike" baseline="0" dirty="0">
            <a:solidFill>
              <a:srgbClr val="FF0000"/>
            </a:solidFill>
          </a:endParaRPr>
        </a:p>
      </dgm:t>
    </dgm:pt>
    <dgm:pt modelId="{58B78E2B-4B63-468F-B7C0-E8D5E550836F}" type="parTrans" cxnId="{2F944F20-36C1-4EE7-BD6F-A7288617E801}">
      <dgm:prSet/>
      <dgm:spPr/>
      <dgm:t>
        <a:bodyPr/>
        <a:lstStyle/>
        <a:p>
          <a:endParaRPr lang="en-US"/>
        </a:p>
      </dgm:t>
    </dgm:pt>
    <dgm:pt modelId="{BA65FDEB-0A33-4F92-87FB-A18BF8CF5873}" type="sibTrans" cxnId="{2F944F20-36C1-4EE7-BD6F-A7288617E801}">
      <dgm:prSet/>
      <dgm:spPr/>
      <dgm:t>
        <a:bodyPr/>
        <a:lstStyle/>
        <a:p>
          <a:endParaRPr lang="en-US"/>
        </a:p>
      </dgm:t>
    </dgm:pt>
    <dgm:pt modelId="{F370E0CA-D56E-45A5-A6C7-4D92C536C048}">
      <dgm:prSet phldrT="[Text]"/>
      <dgm:spPr/>
      <dgm:t>
        <a:bodyPr/>
        <a:lstStyle/>
        <a:p>
          <a:r>
            <a:rPr lang="en-US" i="0" dirty="0" smtClean="0">
              <a:solidFill>
                <a:srgbClr val="00B050"/>
              </a:solidFill>
            </a:rPr>
            <a:t>Wastewater Treatment Plant Upgrades</a:t>
          </a:r>
          <a:endParaRPr lang="en-US" i="0" dirty="0">
            <a:solidFill>
              <a:srgbClr val="00B050"/>
            </a:solidFill>
          </a:endParaRPr>
        </a:p>
      </dgm:t>
    </dgm:pt>
    <dgm:pt modelId="{F53F3F32-1342-4709-9622-7628A92C3F95}" type="parTrans" cxnId="{5C67F15C-5E44-48AE-89CB-948F15E63941}">
      <dgm:prSet/>
      <dgm:spPr/>
      <dgm:t>
        <a:bodyPr/>
        <a:lstStyle/>
        <a:p>
          <a:endParaRPr lang="en-US"/>
        </a:p>
      </dgm:t>
    </dgm:pt>
    <dgm:pt modelId="{55547B43-C0D2-48D1-847F-D9E3B6F6BC74}" type="sibTrans" cxnId="{5C67F15C-5E44-48AE-89CB-948F15E63941}">
      <dgm:prSet/>
      <dgm:spPr/>
      <dgm:t>
        <a:bodyPr/>
        <a:lstStyle/>
        <a:p>
          <a:endParaRPr lang="en-US"/>
        </a:p>
      </dgm:t>
    </dgm:pt>
    <dgm:pt modelId="{2A9173A5-695A-4552-B360-674777B0FE09}">
      <dgm:prSet phldrT="[Text]"/>
      <dgm:spPr/>
      <dgm:t>
        <a:bodyPr/>
        <a:lstStyle/>
        <a:p>
          <a:r>
            <a:rPr lang="en-US" b="0" dirty="0" smtClean="0">
              <a:solidFill>
                <a:schemeClr val="bg1"/>
              </a:solidFill>
            </a:rPr>
            <a:t>Protected Land</a:t>
          </a:r>
          <a:endParaRPr lang="en-US" b="0" dirty="0">
            <a:solidFill>
              <a:schemeClr val="bg1"/>
            </a:solidFill>
          </a:endParaRPr>
        </a:p>
      </dgm:t>
    </dgm:pt>
    <dgm:pt modelId="{7653B82A-FA83-40D9-A883-4352E49CC1D7}" type="parTrans" cxnId="{460268DD-D7C6-46BD-B898-B52AB5FA69B6}">
      <dgm:prSet/>
      <dgm:spPr/>
      <dgm:t>
        <a:bodyPr/>
        <a:lstStyle/>
        <a:p>
          <a:endParaRPr lang="en-US"/>
        </a:p>
      </dgm:t>
    </dgm:pt>
    <dgm:pt modelId="{B9CC5A31-F55D-4FFD-8BCF-76B61D613ABC}" type="sibTrans" cxnId="{460268DD-D7C6-46BD-B898-B52AB5FA69B6}">
      <dgm:prSet/>
      <dgm:spPr/>
      <dgm:t>
        <a:bodyPr/>
        <a:lstStyle/>
        <a:p>
          <a:endParaRPr lang="en-US"/>
        </a:p>
      </dgm:t>
    </dgm:pt>
    <dgm:pt modelId="{4D9D606D-538F-4CCA-95E5-3F2D1729B5CD}">
      <dgm:prSet phldrT="[Text]"/>
      <dgm:spPr/>
      <dgm:t>
        <a:bodyPr/>
        <a:lstStyle/>
        <a:p>
          <a:r>
            <a:rPr lang="en-US" i="1" strike="noStrike" baseline="0" dirty="0" smtClean="0">
              <a:solidFill>
                <a:schemeClr val="bg1"/>
              </a:solidFill>
            </a:rPr>
            <a:t>Water Trails</a:t>
          </a:r>
          <a:endParaRPr lang="en-US" i="1" strike="noStrike" baseline="0" dirty="0">
            <a:solidFill>
              <a:schemeClr val="bg1"/>
            </a:solidFill>
          </a:endParaRPr>
        </a:p>
      </dgm:t>
    </dgm:pt>
    <dgm:pt modelId="{6849FA64-E46A-4294-8C7C-F51ED897A7C8}" type="parTrans" cxnId="{566480BF-F80C-430B-81F2-E66344B93935}">
      <dgm:prSet/>
      <dgm:spPr/>
      <dgm:t>
        <a:bodyPr/>
        <a:lstStyle/>
        <a:p>
          <a:endParaRPr lang="en-US"/>
        </a:p>
      </dgm:t>
    </dgm:pt>
    <dgm:pt modelId="{6035832E-9D8A-4E82-84B8-1855B985729D}" type="sibTrans" cxnId="{566480BF-F80C-430B-81F2-E66344B93935}">
      <dgm:prSet/>
      <dgm:spPr/>
      <dgm:t>
        <a:bodyPr/>
        <a:lstStyle/>
        <a:p>
          <a:endParaRPr lang="en-US"/>
        </a:p>
      </dgm:t>
    </dgm:pt>
    <dgm:pt modelId="{2BE0865C-4270-4426-A0F0-D3214AE41383}">
      <dgm:prSet phldrT="[Text]"/>
      <dgm:spPr/>
      <dgm:t>
        <a:bodyPr/>
        <a:lstStyle/>
        <a:p>
          <a:r>
            <a:rPr lang="en-US" i="1" strike="noStrike" baseline="0" dirty="0" smtClean="0">
              <a:solidFill>
                <a:schemeClr val="bg1"/>
              </a:solidFill>
            </a:rPr>
            <a:t>Bay Gateways</a:t>
          </a:r>
          <a:endParaRPr lang="en-US" i="1" strike="noStrike" baseline="0" dirty="0">
            <a:solidFill>
              <a:schemeClr val="bg1"/>
            </a:solidFill>
          </a:endParaRPr>
        </a:p>
      </dgm:t>
    </dgm:pt>
    <dgm:pt modelId="{BDBC4612-5C9C-44F4-9399-17F86475F282}" type="parTrans" cxnId="{8DFB7338-A6F9-48F2-9A26-B2F4AC681331}">
      <dgm:prSet/>
      <dgm:spPr/>
      <dgm:t>
        <a:bodyPr/>
        <a:lstStyle/>
        <a:p>
          <a:endParaRPr lang="en-US"/>
        </a:p>
      </dgm:t>
    </dgm:pt>
    <dgm:pt modelId="{EE1747C1-B144-42E9-99ED-71D7B98ED6ED}" type="sibTrans" cxnId="{8DFB7338-A6F9-48F2-9A26-B2F4AC681331}">
      <dgm:prSet/>
      <dgm:spPr/>
      <dgm:t>
        <a:bodyPr/>
        <a:lstStyle/>
        <a:p>
          <a:endParaRPr lang="en-US"/>
        </a:p>
      </dgm:t>
    </dgm:pt>
    <dgm:pt modelId="{CC0FA868-7739-4ECE-9897-7C7E76FCED96}">
      <dgm:prSet phldrT="[Text]"/>
      <dgm:spPr/>
      <dgm:t>
        <a:bodyPr/>
        <a:lstStyle/>
        <a:p>
          <a:r>
            <a:rPr lang="en-US" dirty="0" smtClean="0">
              <a:solidFill>
                <a:schemeClr val="bg1"/>
              </a:solidFill>
            </a:rPr>
            <a:t>K-12 Education (R)</a:t>
          </a:r>
          <a:endParaRPr lang="en-US" dirty="0">
            <a:solidFill>
              <a:schemeClr val="bg1"/>
            </a:solidFill>
          </a:endParaRPr>
        </a:p>
      </dgm:t>
    </dgm:pt>
    <dgm:pt modelId="{2AD3E286-9D5D-4E8A-A428-1817E6A1F084}" type="sibTrans" cxnId="{C1CCB586-3F26-4759-9E5F-25A98EE7690A}">
      <dgm:prSet/>
      <dgm:spPr/>
      <dgm:t>
        <a:bodyPr/>
        <a:lstStyle/>
        <a:p>
          <a:endParaRPr lang="en-US"/>
        </a:p>
      </dgm:t>
    </dgm:pt>
    <dgm:pt modelId="{99A1BF82-DD7A-4984-8B1F-C1D93CB9E8D6}" type="parTrans" cxnId="{C1CCB586-3F26-4759-9E5F-25A98EE7690A}">
      <dgm:prSet/>
      <dgm:spPr/>
      <dgm:t>
        <a:bodyPr/>
        <a:lstStyle/>
        <a:p>
          <a:endParaRPr lang="en-US"/>
        </a:p>
      </dgm:t>
    </dgm:pt>
    <dgm:pt modelId="{3A95B2F9-A536-42ED-9879-E3412D1947F0}">
      <dgm:prSet/>
      <dgm:spPr/>
      <dgm:t>
        <a:bodyPr/>
        <a:lstStyle/>
        <a:p>
          <a:r>
            <a:rPr lang="en-US" strike="sngStrike" baseline="0" smtClean="0">
              <a:solidFill>
                <a:schemeClr val="bg1"/>
              </a:solidFill>
            </a:rPr>
            <a:t>Wetlands Enhance/ Rehab.</a:t>
          </a:r>
          <a:endParaRPr lang="en-US" dirty="0">
            <a:solidFill>
              <a:schemeClr val="bg1"/>
            </a:solidFill>
          </a:endParaRPr>
        </a:p>
      </dgm:t>
    </dgm:pt>
    <dgm:pt modelId="{2B780A53-6F93-4912-9F3D-B4D2BC543886}" type="parTrans" cxnId="{05E4199D-A2D1-4660-882A-3AA0385B335F}">
      <dgm:prSet/>
      <dgm:spPr/>
      <dgm:t>
        <a:bodyPr/>
        <a:lstStyle/>
        <a:p>
          <a:endParaRPr lang="en-US"/>
        </a:p>
      </dgm:t>
    </dgm:pt>
    <dgm:pt modelId="{E8FCEF75-F421-4A00-9C87-E8E4F5F0B203}" type="sibTrans" cxnId="{05E4199D-A2D1-4660-882A-3AA0385B335F}">
      <dgm:prSet/>
      <dgm:spPr/>
      <dgm:t>
        <a:bodyPr/>
        <a:lstStyle/>
        <a:p>
          <a:endParaRPr lang="en-US"/>
        </a:p>
      </dgm:t>
    </dgm:pt>
    <dgm:pt modelId="{81CE68AC-47C7-45F4-BA61-FA0F933DCC9D}">
      <dgm:prSet/>
      <dgm:spPr/>
      <dgm:t>
        <a:bodyPr/>
        <a:lstStyle/>
        <a:p>
          <a:r>
            <a:rPr lang="en-US" smtClean="0">
              <a:solidFill>
                <a:srgbClr val="00B050"/>
              </a:solidFill>
            </a:rPr>
            <a:t>Reopening Fish Passage</a:t>
          </a:r>
          <a:endParaRPr lang="en-US" dirty="0">
            <a:solidFill>
              <a:srgbClr val="00B050"/>
            </a:solidFill>
          </a:endParaRPr>
        </a:p>
      </dgm:t>
    </dgm:pt>
    <dgm:pt modelId="{C0A38A00-01B5-4124-963E-3612BA4630ED}" type="parTrans" cxnId="{69B800C4-1020-4A3C-8F58-BC756B1A4E43}">
      <dgm:prSet/>
      <dgm:spPr/>
      <dgm:t>
        <a:bodyPr/>
        <a:lstStyle/>
        <a:p>
          <a:endParaRPr lang="en-US"/>
        </a:p>
      </dgm:t>
    </dgm:pt>
    <dgm:pt modelId="{D8810967-02F8-49E5-BCD0-5B799C9AFA10}" type="sibTrans" cxnId="{69B800C4-1020-4A3C-8F58-BC756B1A4E43}">
      <dgm:prSet/>
      <dgm:spPr/>
      <dgm:t>
        <a:bodyPr/>
        <a:lstStyle/>
        <a:p>
          <a:endParaRPr lang="en-US"/>
        </a:p>
      </dgm:t>
    </dgm:pt>
    <dgm:pt modelId="{CCC16183-0983-4CE4-9D9A-C89DC9522F63}">
      <dgm:prSet/>
      <dgm:spPr/>
      <dgm:t>
        <a:bodyPr/>
        <a:lstStyle/>
        <a:p>
          <a:r>
            <a:rPr lang="en-US" smtClean="0">
              <a:solidFill>
                <a:srgbClr val="00B050"/>
              </a:solidFill>
            </a:rPr>
            <a:t>Planting Bay Grasses (R)</a:t>
          </a:r>
          <a:endParaRPr lang="en-US" dirty="0">
            <a:solidFill>
              <a:srgbClr val="00B050"/>
            </a:solidFill>
          </a:endParaRPr>
        </a:p>
      </dgm:t>
    </dgm:pt>
    <dgm:pt modelId="{5D9F65DF-F242-4E91-8E40-EA94BE4404D7}" type="parTrans" cxnId="{3685E69B-F178-4E3B-BB2A-DC0243012108}">
      <dgm:prSet/>
      <dgm:spPr/>
      <dgm:t>
        <a:bodyPr/>
        <a:lstStyle/>
        <a:p>
          <a:endParaRPr lang="en-US"/>
        </a:p>
      </dgm:t>
    </dgm:pt>
    <dgm:pt modelId="{FCF10B7A-1535-4144-962E-96B11895F6C0}" type="sibTrans" cxnId="{3685E69B-F178-4E3B-BB2A-DC0243012108}">
      <dgm:prSet/>
      <dgm:spPr/>
      <dgm:t>
        <a:bodyPr/>
        <a:lstStyle/>
        <a:p>
          <a:endParaRPr lang="en-US"/>
        </a:p>
      </dgm:t>
    </dgm:pt>
    <dgm:pt modelId="{A052A692-BA57-48F7-A83B-6FA11241D6BA}">
      <dgm:prSet/>
      <dgm:spPr/>
      <dgm:t>
        <a:bodyPr/>
        <a:lstStyle/>
        <a:p>
          <a:r>
            <a:rPr lang="en-US" strike="noStrike" baseline="0" dirty="0" smtClean="0"/>
            <a:t>Restoring Oyster Reefs (R)</a:t>
          </a:r>
          <a:endParaRPr lang="en-US" dirty="0">
            <a:solidFill>
              <a:srgbClr val="00B050"/>
            </a:solidFill>
          </a:endParaRPr>
        </a:p>
      </dgm:t>
    </dgm:pt>
    <dgm:pt modelId="{D27D6300-FEF1-4C90-B3A4-E4E13C66C58D}" type="parTrans" cxnId="{D78A79E2-64B8-46A0-A53C-418E3DBCB81B}">
      <dgm:prSet/>
      <dgm:spPr/>
      <dgm:t>
        <a:bodyPr/>
        <a:lstStyle/>
        <a:p>
          <a:endParaRPr lang="en-US"/>
        </a:p>
      </dgm:t>
    </dgm:pt>
    <dgm:pt modelId="{890BA2A1-11DA-4DFE-8071-6A6DB2B6B2E9}" type="sibTrans" cxnId="{D78A79E2-64B8-46A0-A53C-418E3DBCB81B}">
      <dgm:prSet/>
      <dgm:spPr/>
      <dgm:t>
        <a:bodyPr/>
        <a:lstStyle/>
        <a:p>
          <a:endParaRPr lang="en-US"/>
        </a:p>
      </dgm:t>
    </dgm:pt>
    <dgm:pt modelId="{AC3AE116-C0AD-417E-ACC2-004D04691C8B}" type="pres">
      <dgm:prSet presAssocID="{9D53AFB0-E457-4CB8-99FD-DDBE24130E0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60FA9EC-F663-41F4-8E65-C7BA16E85929}" type="pres">
      <dgm:prSet presAssocID="{272E4DA8-486D-4D6C-AEF2-9D984F19B88B}" presName="composite" presStyleCnt="0"/>
      <dgm:spPr/>
    </dgm:pt>
    <dgm:pt modelId="{AC7957A6-FFBE-422D-81D8-3FCA11901C37}" type="pres">
      <dgm:prSet presAssocID="{272E4DA8-486D-4D6C-AEF2-9D984F19B88B}" presName="parTx" presStyleLbl="alignNode1" presStyleIdx="0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67060AC-2964-488E-87EC-FAA8C826B8AA}" type="pres">
      <dgm:prSet presAssocID="{272E4DA8-486D-4D6C-AEF2-9D984F19B88B}" presName="desTx" presStyleLbl="alignAccFollow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00C290C-FA5E-4ACA-8F03-7389A15CBFB7}" type="pres">
      <dgm:prSet presAssocID="{7AC40773-32CE-48B9-B520-CBC6B0001704}" presName="space" presStyleCnt="0"/>
      <dgm:spPr/>
    </dgm:pt>
    <dgm:pt modelId="{619E738A-8C5F-4C64-BFDA-4A5D45BCDD8A}" type="pres">
      <dgm:prSet presAssocID="{6DC1074F-93E0-4822-8FCA-F61F7187747D}" presName="composite" presStyleCnt="0"/>
      <dgm:spPr/>
    </dgm:pt>
    <dgm:pt modelId="{3770F5E7-AA55-41C1-A315-646C2B17385F}" type="pres">
      <dgm:prSet presAssocID="{6DC1074F-93E0-4822-8FCA-F61F7187747D}" presName="parTx" presStyleLbl="alignNode1" presStyleIdx="1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00E4545-13F8-4798-9724-A3B8582CF3DF}" type="pres">
      <dgm:prSet presAssocID="{6DC1074F-93E0-4822-8FCA-F61F7187747D}" presName="desTx" presStyleLbl="alignAccFollow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6419D81-5629-4EFD-9293-4D6689F7CD78}" type="pres">
      <dgm:prSet presAssocID="{89867660-A82F-4420-8114-E6330D69C2C2}" presName="space" presStyleCnt="0"/>
      <dgm:spPr/>
    </dgm:pt>
    <dgm:pt modelId="{6366979B-1CB2-4E8D-9155-5885AB09F037}" type="pres">
      <dgm:prSet presAssocID="{FAA1D17E-E472-4549-8D85-1D8E6AB681A7}" presName="composite" presStyleCnt="0"/>
      <dgm:spPr/>
    </dgm:pt>
    <dgm:pt modelId="{6A1F66C4-6DF3-4AFB-9E4D-50B570470C97}" type="pres">
      <dgm:prSet presAssocID="{FAA1D17E-E472-4549-8D85-1D8E6AB681A7}" presName="parTx" presStyleLbl="alignNode1" presStyleIdx="2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DFE0270-AB3C-4F72-81B8-752564E10165}" type="pres">
      <dgm:prSet presAssocID="{FAA1D17E-E472-4549-8D85-1D8E6AB681A7}" presName="desTx" presStyleLbl="alignAccFollow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8E82519-3C6B-415F-978D-4DB1DD5FF382}" type="pres">
      <dgm:prSet presAssocID="{4182FCEB-DEB2-4E0E-AA0F-F4F82D24A4B6}" presName="space" presStyleCnt="0"/>
      <dgm:spPr/>
    </dgm:pt>
    <dgm:pt modelId="{EBDF6FA7-2919-4403-83D9-3A33A5C0D126}" type="pres">
      <dgm:prSet presAssocID="{D328B76A-34EB-4061-B915-9AD44739C082}" presName="composite" presStyleCnt="0"/>
      <dgm:spPr/>
    </dgm:pt>
    <dgm:pt modelId="{1D764D36-DD55-4DC4-AFE5-069DC4DC5C57}" type="pres">
      <dgm:prSet presAssocID="{D328B76A-34EB-4061-B915-9AD44739C082}" presName="parTx" presStyleLbl="alignNode1" presStyleIdx="3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0CC4933-A460-4F5E-9869-A62C9CB63D65}" type="pres">
      <dgm:prSet presAssocID="{D328B76A-34EB-4061-B915-9AD44739C082}" presName="desTx" presStyleLbl="alignAccFollow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76653A8-E7F8-46EA-A054-C9C8DF98996A}" type="pres">
      <dgm:prSet presAssocID="{240560C8-7180-4D3D-9856-08AA0693232C}" presName="space" presStyleCnt="0"/>
      <dgm:spPr/>
    </dgm:pt>
    <dgm:pt modelId="{C1B265FF-D66A-4598-8623-ABCB3DDE53EF}" type="pres">
      <dgm:prSet presAssocID="{A8C4FC24-8B6F-4D52-AF43-3E4036030D3F}" presName="composite" presStyleCnt="0"/>
      <dgm:spPr/>
    </dgm:pt>
    <dgm:pt modelId="{053F3F19-D739-4624-AC6C-899238D5DBEA}" type="pres">
      <dgm:prSet presAssocID="{A8C4FC24-8B6F-4D52-AF43-3E4036030D3F}" presName="parTx" presStyleLbl="alignNode1" presStyleIdx="4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A625942-48C0-4025-812B-3098D487D90D}" type="pres">
      <dgm:prSet presAssocID="{A8C4FC24-8B6F-4D52-AF43-3E4036030D3F}" presName="desTx" presStyleLbl="alignAccFollow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8D1AA87-A3A6-4D5B-8CD3-E5257BE9F34A}" srcId="{9D53AFB0-E457-4CB8-99FD-DDBE24130E03}" destId="{D328B76A-34EB-4061-B915-9AD44739C082}" srcOrd="3" destOrd="0" parTransId="{EAEFD0BA-6744-4E2C-904E-0BE2CA758F1F}" sibTransId="{240560C8-7180-4D3D-9856-08AA0693232C}"/>
    <dgm:cxn modelId="{3AB1A777-E36C-49DB-9AA9-6C630B5900E5}" type="presOf" srcId="{67BF7B41-CEE2-40E2-ABA3-421ACFC637B7}" destId="{2DFE0270-AB3C-4F72-81B8-752564E10165}" srcOrd="0" destOrd="0" presId="urn:microsoft.com/office/officeart/2005/8/layout/hList1"/>
    <dgm:cxn modelId="{69B800C4-1020-4A3C-8F58-BC756B1A4E43}" srcId="{6DC1074F-93E0-4822-8FCA-F61F7187747D}" destId="{81CE68AC-47C7-45F4-BA61-FA0F933DCC9D}" srcOrd="1" destOrd="0" parTransId="{C0A38A00-01B5-4124-963E-3612BA4630ED}" sibTransId="{D8810967-02F8-49E5-BCD0-5B799C9AFA10}"/>
    <dgm:cxn modelId="{89A97F00-CAE9-4806-86A5-55381F6934F5}" srcId="{9D53AFB0-E457-4CB8-99FD-DDBE24130E03}" destId="{FAA1D17E-E472-4549-8D85-1D8E6AB681A7}" srcOrd="2" destOrd="0" parTransId="{9CB77A31-31C0-413C-AA9E-99213B914B4E}" sibTransId="{4182FCEB-DEB2-4E0E-AA0F-F4F82D24A4B6}"/>
    <dgm:cxn modelId="{460268DD-D7C6-46BD-B898-B52AB5FA69B6}" srcId="{D328B76A-34EB-4061-B915-9AD44739C082}" destId="{2A9173A5-695A-4552-B360-674777B0FE09}" srcOrd="1" destOrd="0" parTransId="{7653B82A-FA83-40D9-A883-4352E49CC1D7}" sibTransId="{B9CC5A31-F55D-4FFD-8BCF-76B61D613ABC}"/>
    <dgm:cxn modelId="{E93ABF71-BC17-445C-8730-33B2C67BC7E7}" type="presOf" srcId="{272E4DA8-486D-4D6C-AEF2-9D984F19B88B}" destId="{AC7957A6-FFBE-422D-81D8-3FCA11901C37}" srcOrd="0" destOrd="0" presId="urn:microsoft.com/office/officeart/2005/8/layout/hList1"/>
    <dgm:cxn modelId="{B14B7C24-2926-45A6-BC25-AAA29D25663A}" srcId="{272E4DA8-486D-4D6C-AEF2-9D984F19B88B}" destId="{E2901E42-11D5-4557-902E-43BC11C16D58}" srcOrd="0" destOrd="0" parTransId="{4EBB6381-449F-46C8-962E-3B0B90329C03}" sibTransId="{4EF9E8D6-F019-449E-BC78-F17BC8EA55BB}"/>
    <dgm:cxn modelId="{5C67F15C-5E44-48AE-89CB-948F15E63941}" srcId="{5CCD9317-DFC3-4598-9EED-4B0D3BE764D5}" destId="{F370E0CA-D56E-45A5-A6C7-4D92C536C048}" srcOrd="0" destOrd="0" parTransId="{F53F3F32-1342-4709-9622-7628A92C3F95}" sibTransId="{55547B43-C0D2-48D1-847F-D9E3B6F6BC74}"/>
    <dgm:cxn modelId="{C1CCB586-3F26-4759-9E5F-25A98EE7690A}" srcId="{A8C4FC24-8B6F-4D52-AF43-3E4036030D3F}" destId="{CC0FA868-7739-4ECE-9897-7C7E76FCED96}" srcOrd="1" destOrd="0" parTransId="{99A1BF82-DD7A-4984-8B1F-C1D93CB9E8D6}" sibTransId="{2AD3E286-9D5D-4E8A-A428-1817E6A1F084}"/>
    <dgm:cxn modelId="{15AB1F70-8B77-4E89-A9B9-4E95CB6C3A15}" type="presOf" srcId="{F3DD5744-8262-47BC-9300-9B45391D689C}" destId="{267060AC-2964-488E-87EC-FAA8C826B8AA}" srcOrd="0" destOrd="1" presId="urn:microsoft.com/office/officeart/2005/8/layout/hList1"/>
    <dgm:cxn modelId="{8DFB7338-A6F9-48F2-9A26-B2F4AC681331}" srcId="{EB3E3C04-AD50-4C89-A961-21559F757A73}" destId="{2BE0865C-4270-4426-A0F0-D3214AE41383}" srcOrd="1" destOrd="0" parTransId="{BDBC4612-5C9C-44F4-9399-17F86475F282}" sibTransId="{EE1747C1-B144-42E9-99ED-71D7B98ED6ED}"/>
    <dgm:cxn modelId="{41546FD5-2633-4E78-8A4A-EBA0C5CDF33A}" type="presOf" srcId="{A8C4FC24-8B6F-4D52-AF43-3E4036030D3F}" destId="{053F3F19-D739-4624-AC6C-899238D5DBEA}" srcOrd="0" destOrd="0" presId="urn:microsoft.com/office/officeart/2005/8/layout/hList1"/>
    <dgm:cxn modelId="{BFE62D54-7668-4183-9654-47F6B2827B76}" type="presOf" srcId="{977CA762-34E3-4B7B-A79A-D780920ABEAC}" destId="{E00E4545-13F8-4798-9724-A3B8582CF3DF}" srcOrd="0" destOrd="0" presId="urn:microsoft.com/office/officeart/2005/8/layout/hList1"/>
    <dgm:cxn modelId="{3685E69B-F178-4E3B-BB2A-DC0243012108}" srcId="{6DC1074F-93E0-4822-8FCA-F61F7187747D}" destId="{CCC16183-0983-4CE4-9D9A-C89DC9522F63}" srcOrd="2" destOrd="0" parTransId="{5D9F65DF-F242-4E91-8E40-EA94BE4404D7}" sibTransId="{FCF10B7A-1535-4144-962E-96B11895F6C0}"/>
    <dgm:cxn modelId="{FD9620CE-E163-46C6-A7BB-8BF917E58B50}" type="presOf" srcId="{A052A692-BA57-48F7-A83B-6FA11241D6BA}" destId="{E00E4545-13F8-4798-9724-A3B8582CF3DF}" srcOrd="0" destOrd="4" presId="urn:microsoft.com/office/officeart/2005/8/layout/hList1"/>
    <dgm:cxn modelId="{58661221-5513-4D5C-8A29-1DDFEA564751}" type="presOf" srcId="{D328B76A-34EB-4061-B915-9AD44739C082}" destId="{1D764D36-DD55-4DC4-AFE5-069DC4DC5C57}" srcOrd="0" destOrd="0" presId="urn:microsoft.com/office/officeart/2005/8/layout/hList1"/>
    <dgm:cxn modelId="{E612FCD0-6E05-4CB0-B3B5-E68486A82CD7}" type="presOf" srcId="{CC0FA868-7739-4ECE-9897-7C7E76FCED96}" destId="{3A625942-48C0-4025-812B-3098D487D90D}" srcOrd="0" destOrd="3" presId="urn:microsoft.com/office/officeart/2005/8/layout/hList1"/>
    <dgm:cxn modelId="{F991E0A1-9402-421C-97D1-E85828B8669B}" type="presOf" srcId="{5CCD9317-DFC3-4598-9EED-4B0D3BE764D5}" destId="{267060AC-2964-488E-87EC-FAA8C826B8AA}" srcOrd="0" destOrd="2" presId="urn:microsoft.com/office/officeart/2005/8/layout/hList1"/>
    <dgm:cxn modelId="{158F11A3-4B7C-4E1C-9373-FB7BA1F7BF72}" srcId="{9D53AFB0-E457-4CB8-99FD-DDBE24130E03}" destId="{6DC1074F-93E0-4822-8FCA-F61F7187747D}" srcOrd="1" destOrd="0" parTransId="{926CD28A-E6C4-489A-9EE5-42327373F2E5}" sibTransId="{89867660-A82F-4420-8114-E6330D69C2C2}"/>
    <dgm:cxn modelId="{00B5F674-44A9-4DA2-855E-4C0E038FB005}" type="presOf" srcId="{9D53AFB0-E457-4CB8-99FD-DDBE24130E03}" destId="{AC3AE116-C0AD-417E-ACC2-004D04691C8B}" srcOrd="0" destOrd="0" presId="urn:microsoft.com/office/officeart/2005/8/layout/hList1"/>
    <dgm:cxn modelId="{A76BF063-CA67-4DCF-9292-1AAA6FA18243}" type="presOf" srcId="{4D9D606D-538F-4CCA-95E5-3F2D1729B5CD}" destId="{3A625942-48C0-4025-812B-3098D487D90D}" srcOrd="0" destOrd="1" presId="urn:microsoft.com/office/officeart/2005/8/layout/hList1"/>
    <dgm:cxn modelId="{51F48034-8938-4511-BC2C-7E6A799489E5}" srcId="{272E4DA8-486D-4D6C-AEF2-9D984F19B88B}" destId="{5CCD9317-DFC3-4598-9EED-4B0D3BE764D5}" srcOrd="2" destOrd="0" parTransId="{1C959D45-1D67-4A2B-A904-A94C803A3170}" sibTransId="{4C588354-7C2B-4574-A980-C110798EBAB6}"/>
    <dgm:cxn modelId="{2F944F20-36C1-4EE7-BD6F-A7288617E801}" srcId="{D328B76A-34EB-4061-B915-9AD44739C082}" destId="{CB5386FB-63A9-4A31-B840-F041B6171C4D}" srcOrd="2" destOrd="0" parTransId="{58B78E2B-4B63-468F-B7C0-E8D5E550836F}" sibTransId="{BA65FDEB-0A33-4F92-87FB-A18BF8CF5873}"/>
    <dgm:cxn modelId="{6395A1F4-6A1E-49A5-97EF-9D894ABE2975}" type="presOf" srcId="{6C6BDD58-256E-4F24-BAC8-81E8C9F1EE6E}" destId="{60CC4933-A460-4F5E-9869-A62C9CB63D65}" srcOrd="0" destOrd="0" presId="urn:microsoft.com/office/officeart/2005/8/layout/hList1"/>
    <dgm:cxn modelId="{566480BF-F80C-430B-81F2-E66344B93935}" srcId="{EB3E3C04-AD50-4C89-A961-21559F757A73}" destId="{4D9D606D-538F-4CCA-95E5-3F2D1729B5CD}" srcOrd="0" destOrd="0" parTransId="{6849FA64-E46A-4294-8C7C-F51ED897A7C8}" sibTransId="{6035832E-9D8A-4E82-84B8-1855B985729D}"/>
    <dgm:cxn modelId="{9AA1EACA-927F-455B-A464-45DBFF80FE0F}" type="presOf" srcId="{F370E0CA-D56E-45A5-A6C7-4D92C536C048}" destId="{267060AC-2964-488E-87EC-FAA8C826B8AA}" srcOrd="0" destOrd="3" presId="urn:microsoft.com/office/officeart/2005/8/layout/hList1"/>
    <dgm:cxn modelId="{854B1B42-2C95-42BF-B782-9B36F92595FD}" srcId="{9D53AFB0-E457-4CB8-99FD-DDBE24130E03}" destId="{A8C4FC24-8B6F-4D52-AF43-3E4036030D3F}" srcOrd="4" destOrd="0" parTransId="{7987919B-60CD-44F7-8339-E8162F44533B}" sibTransId="{14196ED5-AE8C-4A81-893F-66F2F07D9844}"/>
    <dgm:cxn modelId="{5819763B-308F-4DFD-B92B-D661CB54488D}" type="presOf" srcId="{CCC16183-0983-4CE4-9D9A-C89DC9522F63}" destId="{E00E4545-13F8-4798-9724-A3B8582CF3DF}" srcOrd="0" destOrd="3" presId="urn:microsoft.com/office/officeart/2005/8/layout/hList1"/>
    <dgm:cxn modelId="{F595EAE4-56A6-4EB0-97E1-ED189D988078}" type="presOf" srcId="{81CE68AC-47C7-45F4-BA61-FA0F933DCC9D}" destId="{E00E4545-13F8-4798-9724-A3B8582CF3DF}" srcOrd="0" destOrd="2" presId="urn:microsoft.com/office/officeart/2005/8/layout/hList1"/>
    <dgm:cxn modelId="{97EE3AE7-65EF-40DA-80B8-D311CE17B9CF}" type="presOf" srcId="{CB5386FB-63A9-4A31-B840-F041B6171C4D}" destId="{60CC4933-A460-4F5E-9869-A62C9CB63D65}" srcOrd="0" destOrd="2" presId="urn:microsoft.com/office/officeart/2005/8/layout/hList1"/>
    <dgm:cxn modelId="{3F74E2FD-7DD3-4CAB-82B1-CBBB7579C74C}" type="presOf" srcId="{FAA1D17E-E472-4549-8D85-1D8E6AB681A7}" destId="{6A1F66C4-6DF3-4AFB-9E4D-50B570470C97}" srcOrd="0" destOrd="0" presId="urn:microsoft.com/office/officeart/2005/8/layout/hList1"/>
    <dgm:cxn modelId="{6B53A437-45E5-4308-A5F0-2B998A166256}" srcId="{A8C4FC24-8B6F-4D52-AF43-3E4036030D3F}" destId="{EB3E3C04-AD50-4C89-A961-21559F757A73}" srcOrd="0" destOrd="0" parTransId="{DC14E7F4-4E77-4CE6-9CBC-67902CC5D9B0}" sibTransId="{F14C9398-1082-405B-8B59-99C27CF5C0FA}"/>
    <dgm:cxn modelId="{4717BA9F-29D5-4B20-BC72-14199783BA32}" srcId="{9D53AFB0-E457-4CB8-99FD-DDBE24130E03}" destId="{272E4DA8-486D-4D6C-AEF2-9D984F19B88B}" srcOrd="0" destOrd="0" parTransId="{22AFDFF8-82C8-4374-9810-3EDDA0646DF6}" sibTransId="{7AC40773-32CE-48B9-B520-CBC6B0001704}"/>
    <dgm:cxn modelId="{4CBE816D-C509-4C5B-9F40-A6805F7297E4}" type="presOf" srcId="{EB3E3C04-AD50-4C89-A961-21559F757A73}" destId="{3A625942-48C0-4025-812B-3098D487D90D}" srcOrd="0" destOrd="0" presId="urn:microsoft.com/office/officeart/2005/8/layout/hList1"/>
    <dgm:cxn modelId="{C80E4C58-213C-46D8-837C-D453D3143046}" type="presOf" srcId="{E2901E42-11D5-4557-902E-43BC11C16D58}" destId="{267060AC-2964-488E-87EC-FAA8C826B8AA}" srcOrd="0" destOrd="0" presId="urn:microsoft.com/office/officeart/2005/8/layout/hList1"/>
    <dgm:cxn modelId="{0EAC3EC8-3A39-4F8C-BDC4-47BE6B6CA3E4}" type="presOf" srcId="{2BE0865C-4270-4426-A0F0-D3214AE41383}" destId="{3A625942-48C0-4025-812B-3098D487D90D}" srcOrd="0" destOrd="2" presId="urn:microsoft.com/office/officeart/2005/8/layout/hList1"/>
    <dgm:cxn modelId="{C95295F5-533F-4B21-8E3C-B14535D9E20A}" type="presOf" srcId="{3A95B2F9-A536-42ED-9879-E3412D1947F0}" destId="{E00E4545-13F8-4798-9724-A3B8582CF3DF}" srcOrd="0" destOrd="1" presId="urn:microsoft.com/office/officeart/2005/8/layout/hList1"/>
    <dgm:cxn modelId="{05E4199D-A2D1-4660-882A-3AA0385B335F}" srcId="{977CA762-34E3-4B7B-A79A-D780920ABEAC}" destId="{3A95B2F9-A536-42ED-9879-E3412D1947F0}" srcOrd="0" destOrd="0" parTransId="{2B780A53-6F93-4912-9F3D-B4D2BC543886}" sibTransId="{E8FCEF75-F421-4A00-9C87-E8E4F5F0B203}"/>
    <dgm:cxn modelId="{8B8AE96D-FAA9-4115-ADAB-77734F7B0268}" srcId="{D328B76A-34EB-4061-B915-9AD44739C082}" destId="{6C6BDD58-256E-4F24-BAC8-81E8C9F1EE6E}" srcOrd="0" destOrd="0" parTransId="{A54827A9-7160-4E5D-8C55-BD93F5F80DB8}" sibTransId="{13625726-1CB0-4CB1-954C-BA2214B18655}"/>
    <dgm:cxn modelId="{0794A0F3-9784-472E-ABFE-E6A0C484A35B}" type="presOf" srcId="{2A9173A5-695A-4552-B360-674777B0FE09}" destId="{60CC4933-A460-4F5E-9869-A62C9CB63D65}" srcOrd="0" destOrd="1" presId="urn:microsoft.com/office/officeart/2005/8/layout/hList1"/>
    <dgm:cxn modelId="{151BA51C-C7E9-4640-8ECA-2711FB892573}" srcId="{272E4DA8-486D-4D6C-AEF2-9D984F19B88B}" destId="{F3DD5744-8262-47BC-9300-9B45391D689C}" srcOrd="1" destOrd="0" parTransId="{70C6D066-2CE8-4A26-A126-45C30E15DB92}" sibTransId="{A3ACEA31-9086-4153-91AB-5D6C9274313E}"/>
    <dgm:cxn modelId="{1FFF5A49-31CF-408E-8E15-1CCB95AA670E}" srcId="{FAA1D17E-E472-4549-8D85-1D8E6AB681A7}" destId="{67BF7B41-CEE2-40E2-ABA3-421ACFC637B7}" srcOrd="0" destOrd="0" parTransId="{CDCDD9AE-E39F-4CE6-90BE-B858358E3897}" sibTransId="{A04E1CD3-83C8-4D73-8BD3-E4802182C097}"/>
    <dgm:cxn modelId="{83E0CCCC-816A-44BC-ADAA-3726647DAE9D}" type="presOf" srcId="{6DC1074F-93E0-4822-8FCA-F61F7187747D}" destId="{3770F5E7-AA55-41C1-A315-646C2B17385F}" srcOrd="0" destOrd="0" presId="urn:microsoft.com/office/officeart/2005/8/layout/hList1"/>
    <dgm:cxn modelId="{C609F67C-DE5E-4273-BAAD-CE8CAC81246A}" srcId="{6DC1074F-93E0-4822-8FCA-F61F7187747D}" destId="{977CA762-34E3-4B7B-A79A-D780920ABEAC}" srcOrd="0" destOrd="0" parTransId="{D52C48E9-A339-4182-950E-B7D1A7B4CACF}" sibTransId="{90B949C0-929D-4BCD-A460-EAAE99880FCB}"/>
    <dgm:cxn modelId="{D78A79E2-64B8-46A0-A53C-418E3DBCB81B}" srcId="{6DC1074F-93E0-4822-8FCA-F61F7187747D}" destId="{A052A692-BA57-48F7-A83B-6FA11241D6BA}" srcOrd="3" destOrd="0" parTransId="{D27D6300-FEF1-4C90-B3A4-E4E13C66C58D}" sibTransId="{890BA2A1-11DA-4DFE-8071-6A6DB2B6B2E9}"/>
    <dgm:cxn modelId="{8998A5DA-494B-404F-A04D-59441D0B2E75}" type="presParOf" srcId="{AC3AE116-C0AD-417E-ACC2-004D04691C8B}" destId="{960FA9EC-F663-41F4-8E65-C7BA16E85929}" srcOrd="0" destOrd="0" presId="urn:microsoft.com/office/officeart/2005/8/layout/hList1"/>
    <dgm:cxn modelId="{FE6B19A9-E195-45CB-B095-75033A064F17}" type="presParOf" srcId="{960FA9EC-F663-41F4-8E65-C7BA16E85929}" destId="{AC7957A6-FFBE-422D-81D8-3FCA11901C37}" srcOrd="0" destOrd="0" presId="urn:microsoft.com/office/officeart/2005/8/layout/hList1"/>
    <dgm:cxn modelId="{335C5391-20D6-4146-871B-97DEC23A30C9}" type="presParOf" srcId="{960FA9EC-F663-41F4-8E65-C7BA16E85929}" destId="{267060AC-2964-488E-87EC-FAA8C826B8AA}" srcOrd="1" destOrd="0" presId="urn:microsoft.com/office/officeart/2005/8/layout/hList1"/>
    <dgm:cxn modelId="{211E6C84-2BCB-425F-A04C-FDF42FF24F0B}" type="presParOf" srcId="{AC3AE116-C0AD-417E-ACC2-004D04691C8B}" destId="{E00C290C-FA5E-4ACA-8F03-7389A15CBFB7}" srcOrd="1" destOrd="0" presId="urn:microsoft.com/office/officeart/2005/8/layout/hList1"/>
    <dgm:cxn modelId="{88A92EB7-D5D4-46C9-A4B2-CB9B81C7134A}" type="presParOf" srcId="{AC3AE116-C0AD-417E-ACC2-004D04691C8B}" destId="{619E738A-8C5F-4C64-BFDA-4A5D45BCDD8A}" srcOrd="2" destOrd="0" presId="urn:microsoft.com/office/officeart/2005/8/layout/hList1"/>
    <dgm:cxn modelId="{A1039CF0-26D7-43B1-BB3F-F6ED5CD66AE0}" type="presParOf" srcId="{619E738A-8C5F-4C64-BFDA-4A5D45BCDD8A}" destId="{3770F5E7-AA55-41C1-A315-646C2B17385F}" srcOrd="0" destOrd="0" presId="urn:microsoft.com/office/officeart/2005/8/layout/hList1"/>
    <dgm:cxn modelId="{2A3F8259-F2C3-4A67-B4F4-4DC12FE5155A}" type="presParOf" srcId="{619E738A-8C5F-4C64-BFDA-4A5D45BCDD8A}" destId="{E00E4545-13F8-4798-9724-A3B8582CF3DF}" srcOrd="1" destOrd="0" presId="urn:microsoft.com/office/officeart/2005/8/layout/hList1"/>
    <dgm:cxn modelId="{B8D68DDB-D0B8-4958-9902-92FBE6E45ABB}" type="presParOf" srcId="{AC3AE116-C0AD-417E-ACC2-004D04691C8B}" destId="{E6419D81-5629-4EFD-9293-4D6689F7CD78}" srcOrd="3" destOrd="0" presId="urn:microsoft.com/office/officeart/2005/8/layout/hList1"/>
    <dgm:cxn modelId="{AF41F393-042E-436C-9C41-7880A4029272}" type="presParOf" srcId="{AC3AE116-C0AD-417E-ACC2-004D04691C8B}" destId="{6366979B-1CB2-4E8D-9155-5885AB09F037}" srcOrd="4" destOrd="0" presId="urn:microsoft.com/office/officeart/2005/8/layout/hList1"/>
    <dgm:cxn modelId="{D86C1DC1-468F-4EF6-81E9-DB4B881D4870}" type="presParOf" srcId="{6366979B-1CB2-4E8D-9155-5885AB09F037}" destId="{6A1F66C4-6DF3-4AFB-9E4D-50B570470C97}" srcOrd="0" destOrd="0" presId="urn:microsoft.com/office/officeart/2005/8/layout/hList1"/>
    <dgm:cxn modelId="{3688953F-EC59-47C2-BB6C-ABA8278A403F}" type="presParOf" srcId="{6366979B-1CB2-4E8D-9155-5885AB09F037}" destId="{2DFE0270-AB3C-4F72-81B8-752564E10165}" srcOrd="1" destOrd="0" presId="urn:microsoft.com/office/officeart/2005/8/layout/hList1"/>
    <dgm:cxn modelId="{C5BDFD81-0B31-4785-A601-7BEBFB660586}" type="presParOf" srcId="{AC3AE116-C0AD-417E-ACC2-004D04691C8B}" destId="{78E82519-3C6B-415F-978D-4DB1DD5FF382}" srcOrd="5" destOrd="0" presId="urn:microsoft.com/office/officeart/2005/8/layout/hList1"/>
    <dgm:cxn modelId="{ED919025-1069-4666-977C-9993A63BA2BB}" type="presParOf" srcId="{AC3AE116-C0AD-417E-ACC2-004D04691C8B}" destId="{EBDF6FA7-2919-4403-83D9-3A33A5C0D126}" srcOrd="6" destOrd="0" presId="urn:microsoft.com/office/officeart/2005/8/layout/hList1"/>
    <dgm:cxn modelId="{6FADA23A-D2B7-45B3-AFBD-CFA0AF2812AA}" type="presParOf" srcId="{EBDF6FA7-2919-4403-83D9-3A33A5C0D126}" destId="{1D764D36-DD55-4DC4-AFE5-069DC4DC5C57}" srcOrd="0" destOrd="0" presId="urn:microsoft.com/office/officeart/2005/8/layout/hList1"/>
    <dgm:cxn modelId="{F880318B-136A-4755-B905-48EACDFF7026}" type="presParOf" srcId="{EBDF6FA7-2919-4403-83D9-3A33A5C0D126}" destId="{60CC4933-A460-4F5E-9869-A62C9CB63D65}" srcOrd="1" destOrd="0" presId="urn:microsoft.com/office/officeart/2005/8/layout/hList1"/>
    <dgm:cxn modelId="{E3BAEAB7-2887-4D01-B644-8FE882BC56F2}" type="presParOf" srcId="{AC3AE116-C0AD-417E-ACC2-004D04691C8B}" destId="{976653A8-E7F8-46EA-A054-C9C8DF98996A}" srcOrd="7" destOrd="0" presId="urn:microsoft.com/office/officeart/2005/8/layout/hList1"/>
    <dgm:cxn modelId="{2BDDCBD6-B8D8-475B-9823-5A41834AAD05}" type="presParOf" srcId="{AC3AE116-C0AD-417E-ACC2-004D04691C8B}" destId="{C1B265FF-D66A-4598-8623-ABCB3DDE53EF}" srcOrd="8" destOrd="0" presId="urn:microsoft.com/office/officeart/2005/8/layout/hList1"/>
    <dgm:cxn modelId="{C54649FB-491C-4BFE-8AF3-6181970600EB}" type="presParOf" srcId="{C1B265FF-D66A-4598-8623-ABCB3DDE53EF}" destId="{053F3F19-D739-4624-AC6C-899238D5DBEA}" srcOrd="0" destOrd="0" presId="urn:microsoft.com/office/officeart/2005/8/layout/hList1"/>
    <dgm:cxn modelId="{60F11FE6-77B7-4702-A613-1C74A1630434}" type="presParOf" srcId="{C1B265FF-D66A-4598-8623-ABCB3DDE53EF}" destId="{3A625942-48C0-4025-812B-3098D487D90D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C7957A6-FFBE-422D-81D8-3FCA11901C37}">
      <dsp:nvSpPr>
        <dsp:cNvPr id="0" name=""/>
        <dsp:cNvSpPr/>
      </dsp:nvSpPr>
      <dsp:spPr>
        <a:xfrm>
          <a:off x="4286" y="838907"/>
          <a:ext cx="1643062" cy="6153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69088" rIns="120904" bIns="69088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Reducing Pollution</a:t>
          </a:r>
          <a:endParaRPr lang="en-US" sz="1700" kern="1200" dirty="0"/>
        </a:p>
      </dsp:txBody>
      <dsp:txXfrm>
        <a:off x="4286" y="838907"/>
        <a:ext cx="1643062" cy="615318"/>
      </dsp:txXfrm>
    </dsp:sp>
    <dsp:sp modelId="{267060AC-2964-488E-87EC-FAA8C826B8AA}">
      <dsp:nvSpPr>
        <dsp:cNvPr id="0" name=""/>
        <dsp:cNvSpPr/>
      </dsp:nvSpPr>
      <dsp:spPr>
        <a:xfrm>
          <a:off x="4286" y="1454226"/>
          <a:ext cx="1643062" cy="326946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678" tIns="90678" rIns="120904" bIns="136017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b="0" kern="1200" dirty="0" smtClean="0">
              <a:solidFill>
                <a:srgbClr val="00B050"/>
              </a:solidFill>
            </a:rPr>
            <a:t>Reducing N Pollution</a:t>
          </a:r>
          <a:endParaRPr lang="en-US" sz="1700" b="0" kern="1200" dirty="0">
            <a:solidFill>
              <a:srgbClr val="00B050"/>
            </a:solidFill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b="0" kern="1200" dirty="0" smtClean="0">
              <a:solidFill>
                <a:srgbClr val="00B050"/>
              </a:solidFill>
            </a:rPr>
            <a:t>Reducing P Pollution</a:t>
          </a:r>
          <a:endParaRPr lang="en-US" sz="1700" b="0" kern="1200" dirty="0">
            <a:solidFill>
              <a:srgbClr val="00B050"/>
            </a:solidFill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b="0" kern="1200" dirty="0" smtClean="0">
              <a:solidFill>
                <a:srgbClr val="00B050"/>
              </a:solidFill>
            </a:rPr>
            <a:t>Reducing S Pollution</a:t>
          </a:r>
          <a:endParaRPr lang="en-US" sz="1700" b="0" kern="1200" dirty="0">
            <a:solidFill>
              <a:srgbClr val="00B050"/>
            </a:solidFill>
          </a:endParaRPr>
        </a:p>
        <a:p>
          <a:pPr marL="342900" lvl="2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i="0" kern="1200" dirty="0" smtClean="0">
              <a:solidFill>
                <a:srgbClr val="00B050"/>
              </a:solidFill>
            </a:rPr>
            <a:t>Wastewater Treatment Plant Upgrades</a:t>
          </a:r>
          <a:endParaRPr lang="en-US" sz="1700" i="0" kern="1200" dirty="0">
            <a:solidFill>
              <a:srgbClr val="00B050"/>
            </a:solidFill>
          </a:endParaRPr>
        </a:p>
      </dsp:txBody>
      <dsp:txXfrm>
        <a:off x="4286" y="1454226"/>
        <a:ext cx="1643062" cy="3269466"/>
      </dsp:txXfrm>
    </dsp:sp>
    <dsp:sp modelId="{3770F5E7-AA55-41C1-A315-646C2B17385F}">
      <dsp:nvSpPr>
        <dsp:cNvPr id="0" name=""/>
        <dsp:cNvSpPr/>
      </dsp:nvSpPr>
      <dsp:spPr>
        <a:xfrm>
          <a:off x="1877377" y="838907"/>
          <a:ext cx="1643062" cy="6153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69088" rIns="120904" bIns="69088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Restoring Habitats</a:t>
          </a:r>
          <a:endParaRPr lang="en-US" sz="1700" kern="1200" dirty="0"/>
        </a:p>
      </dsp:txBody>
      <dsp:txXfrm>
        <a:off x="1877377" y="838907"/>
        <a:ext cx="1643062" cy="615318"/>
      </dsp:txXfrm>
    </dsp:sp>
    <dsp:sp modelId="{E00E4545-13F8-4798-9724-A3B8582CF3DF}">
      <dsp:nvSpPr>
        <dsp:cNvPr id="0" name=""/>
        <dsp:cNvSpPr/>
      </dsp:nvSpPr>
      <dsp:spPr>
        <a:xfrm>
          <a:off x="1877377" y="1454226"/>
          <a:ext cx="1643062" cy="326946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678" tIns="90678" rIns="120904" bIns="136017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>
              <a:solidFill>
                <a:srgbClr val="00B050"/>
              </a:solidFill>
            </a:rPr>
            <a:t>Restoring Wetlands</a:t>
          </a:r>
          <a:endParaRPr lang="en-US" sz="1700" kern="1200" dirty="0">
            <a:solidFill>
              <a:srgbClr val="00B050"/>
            </a:solidFill>
          </a:endParaRPr>
        </a:p>
        <a:p>
          <a:pPr marL="342900" lvl="2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strike="sngStrike" kern="1200" baseline="0" smtClean="0">
              <a:solidFill>
                <a:schemeClr val="bg1"/>
              </a:solidFill>
            </a:rPr>
            <a:t>Wetlands Enhance/ Rehab.</a:t>
          </a:r>
          <a:endParaRPr lang="en-US" sz="1700" kern="1200" dirty="0">
            <a:solidFill>
              <a:schemeClr val="bg1"/>
            </a:solidFill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smtClean="0">
              <a:solidFill>
                <a:srgbClr val="00B050"/>
              </a:solidFill>
            </a:rPr>
            <a:t>Reopening Fish Passage</a:t>
          </a:r>
          <a:endParaRPr lang="en-US" sz="1700" kern="1200" dirty="0">
            <a:solidFill>
              <a:srgbClr val="00B050"/>
            </a:solidFill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smtClean="0">
              <a:solidFill>
                <a:srgbClr val="00B050"/>
              </a:solidFill>
            </a:rPr>
            <a:t>Planting Bay Grasses (R)</a:t>
          </a:r>
          <a:endParaRPr lang="en-US" sz="1700" kern="1200" dirty="0">
            <a:solidFill>
              <a:srgbClr val="00B050"/>
            </a:solidFill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strike="noStrike" kern="1200" baseline="0" dirty="0" smtClean="0"/>
            <a:t>Restoring Oyster Reefs (R)</a:t>
          </a:r>
          <a:endParaRPr lang="en-US" sz="1700" kern="1200" dirty="0">
            <a:solidFill>
              <a:srgbClr val="00B050"/>
            </a:solidFill>
          </a:endParaRPr>
        </a:p>
      </dsp:txBody>
      <dsp:txXfrm>
        <a:off x="1877377" y="1454226"/>
        <a:ext cx="1643062" cy="3269466"/>
      </dsp:txXfrm>
    </dsp:sp>
    <dsp:sp modelId="{6A1F66C4-6DF3-4AFB-9E4D-50B570470C97}">
      <dsp:nvSpPr>
        <dsp:cNvPr id="0" name=""/>
        <dsp:cNvSpPr/>
      </dsp:nvSpPr>
      <dsp:spPr>
        <a:xfrm>
          <a:off x="3750468" y="838907"/>
          <a:ext cx="1643062" cy="6153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69088" rIns="120904" bIns="69088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Managing Fisheries</a:t>
          </a:r>
          <a:endParaRPr lang="en-US" sz="1700" kern="1200" dirty="0"/>
        </a:p>
      </dsp:txBody>
      <dsp:txXfrm>
        <a:off x="3750468" y="838907"/>
        <a:ext cx="1643062" cy="615318"/>
      </dsp:txXfrm>
    </dsp:sp>
    <dsp:sp modelId="{2DFE0270-AB3C-4F72-81B8-752564E10165}">
      <dsp:nvSpPr>
        <dsp:cNvPr id="0" name=""/>
        <dsp:cNvSpPr/>
      </dsp:nvSpPr>
      <dsp:spPr>
        <a:xfrm>
          <a:off x="3750468" y="1454226"/>
          <a:ext cx="1643062" cy="326946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678" tIns="90678" rIns="120904" bIns="136017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>
              <a:solidFill>
                <a:srgbClr val="00B050"/>
              </a:solidFill>
            </a:rPr>
            <a:t>Blue Crab Fishery Management</a:t>
          </a:r>
          <a:endParaRPr lang="en-US" sz="1700" kern="1200" dirty="0">
            <a:solidFill>
              <a:srgbClr val="00B050"/>
            </a:solidFill>
          </a:endParaRPr>
        </a:p>
      </dsp:txBody>
      <dsp:txXfrm>
        <a:off x="3750468" y="1454226"/>
        <a:ext cx="1643062" cy="3269466"/>
      </dsp:txXfrm>
    </dsp:sp>
    <dsp:sp modelId="{1D764D36-DD55-4DC4-AFE5-069DC4DC5C57}">
      <dsp:nvSpPr>
        <dsp:cNvPr id="0" name=""/>
        <dsp:cNvSpPr/>
      </dsp:nvSpPr>
      <dsp:spPr>
        <a:xfrm>
          <a:off x="5623560" y="838907"/>
          <a:ext cx="1643062" cy="6153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69088" rIns="120904" bIns="69088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0" kern="1200" dirty="0" smtClean="0"/>
            <a:t>Protecting Watersheds</a:t>
          </a:r>
          <a:endParaRPr lang="en-US" sz="1700" b="0" kern="1200" dirty="0"/>
        </a:p>
      </dsp:txBody>
      <dsp:txXfrm>
        <a:off x="5623560" y="838907"/>
        <a:ext cx="1643062" cy="615318"/>
      </dsp:txXfrm>
    </dsp:sp>
    <dsp:sp modelId="{60CC4933-A460-4F5E-9869-A62C9CB63D65}">
      <dsp:nvSpPr>
        <dsp:cNvPr id="0" name=""/>
        <dsp:cNvSpPr/>
      </dsp:nvSpPr>
      <dsp:spPr>
        <a:xfrm>
          <a:off x="5623560" y="1454226"/>
          <a:ext cx="1643062" cy="326946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678" tIns="90678" rIns="120904" bIns="136017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b="0" kern="1200" dirty="0" smtClean="0">
              <a:solidFill>
                <a:srgbClr val="00B050"/>
              </a:solidFill>
            </a:rPr>
            <a:t>Planting Forest Buffers </a:t>
          </a:r>
          <a:endParaRPr lang="en-US" sz="1700" b="0" kern="1200" dirty="0">
            <a:solidFill>
              <a:srgbClr val="00B050"/>
            </a:solidFill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b="0" kern="1200" dirty="0" smtClean="0">
              <a:solidFill>
                <a:schemeClr val="bg1"/>
              </a:solidFill>
            </a:rPr>
            <a:t>Protected Land</a:t>
          </a:r>
          <a:endParaRPr lang="en-US" sz="1700" b="0" kern="1200" dirty="0">
            <a:solidFill>
              <a:schemeClr val="bg1"/>
            </a:solidFill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b="0" strike="noStrike" kern="1200" baseline="0" dirty="0" smtClean="0">
              <a:solidFill>
                <a:srgbClr val="FF0000"/>
              </a:solidFill>
            </a:rPr>
            <a:t>Developing Watershed Management Plans</a:t>
          </a:r>
          <a:endParaRPr lang="en-US" sz="1700" b="0" strike="noStrike" kern="1200" baseline="0" dirty="0">
            <a:solidFill>
              <a:srgbClr val="FF0000"/>
            </a:solidFill>
          </a:endParaRPr>
        </a:p>
      </dsp:txBody>
      <dsp:txXfrm>
        <a:off x="5623560" y="1454226"/>
        <a:ext cx="1643062" cy="3269466"/>
      </dsp:txXfrm>
    </dsp:sp>
    <dsp:sp modelId="{053F3F19-D739-4624-AC6C-899238D5DBEA}">
      <dsp:nvSpPr>
        <dsp:cNvPr id="0" name=""/>
        <dsp:cNvSpPr/>
      </dsp:nvSpPr>
      <dsp:spPr>
        <a:xfrm>
          <a:off x="7496651" y="838907"/>
          <a:ext cx="1643062" cy="6153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69088" rIns="120904" bIns="69088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0" kern="1200" dirty="0" smtClean="0"/>
            <a:t>Fostering Stewardship</a:t>
          </a:r>
          <a:endParaRPr lang="en-US" sz="1700" b="0" kern="1200" dirty="0"/>
        </a:p>
      </dsp:txBody>
      <dsp:txXfrm>
        <a:off x="7496651" y="838907"/>
        <a:ext cx="1643062" cy="615318"/>
      </dsp:txXfrm>
    </dsp:sp>
    <dsp:sp modelId="{3A625942-48C0-4025-812B-3098D487D90D}">
      <dsp:nvSpPr>
        <dsp:cNvPr id="0" name=""/>
        <dsp:cNvSpPr/>
      </dsp:nvSpPr>
      <dsp:spPr>
        <a:xfrm>
          <a:off x="7496651" y="1454226"/>
          <a:ext cx="1643062" cy="326946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678" tIns="90678" rIns="120904" bIns="136017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>
              <a:solidFill>
                <a:srgbClr val="00B050"/>
              </a:solidFill>
            </a:rPr>
            <a:t>Public Access Sites </a:t>
          </a:r>
          <a:endParaRPr lang="en-US" sz="1700" strike="sngStrike" kern="1200" baseline="0" dirty="0">
            <a:solidFill>
              <a:srgbClr val="00B050"/>
            </a:solidFill>
          </a:endParaRPr>
        </a:p>
        <a:p>
          <a:pPr marL="342900" lvl="2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i="1" strike="noStrike" kern="1200" baseline="0" dirty="0" smtClean="0">
              <a:solidFill>
                <a:schemeClr val="bg1"/>
              </a:solidFill>
            </a:rPr>
            <a:t>Water Trails</a:t>
          </a:r>
          <a:endParaRPr lang="en-US" sz="1700" i="1" strike="noStrike" kern="1200" baseline="0" dirty="0">
            <a:solidFill>
              <a:schemeClr val="bg1"/>
            </a:solidFill>
          </a:endParaRPr>
        </a:p>
        <a:p>
          <a:pPr marL="342900" lvl="2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i="1" strike="noStrike" kern="1200" baseline="0" dirty="0" smtClean="0">
              <a:solidFill>
                <a:schemeClr val="bg1"/>
              </a:solidFill>
            </a:rPr>
            <a:t>Bay Gateways</a:t>
          </a:r>
          <a:endParaRPr lang="en-US" sz="1700" i="1" strike="noStrike" kern="1200" baseline="0" dirty="0">
            <a:solidFill>
              <a:schemeClr val="bg1"/>
            </a:solidFill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>
              <a:solidFill>
                <a:schemeClr val="bg1"/>
              </a:solidFill>
            </a:rPr>
            <a:t>K-12 Education (R)</a:t>
          </a:r>
          <a:endParaRPr lang="en-US" sz="1700" kern="1200" dirty="0">
            <a:solidFill>
              <a:schemeClr val="bg1"/>
            </a:solidFill>
          </a:endParaRPr>
        </a:p>
      </dsp:txBody>
      <dsp:txXfrm>
        <a:off x="7496651" y="1454226"/>
        <a:ext cx="1643062" cy="326946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1FB790-33CF-4C74-BADE-17E6B801D613}" type="datetimeFigureOut">
              <a:rPr lang="en-US" smtClean="0"/>
              <a:pPr/>
              <a:t>11/22/2013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9DF7FF-9F6E-41DF-AAA5-B6858ACA66F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9DF7FF-9F6E-41DF-AAA5-B6858ACA66FE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u="none" dirty="0" smtClean="0"/>
              <a:t>Restoration</a:t>
            </a:r>
            <a:r>
              <a:rPr lang="en-US" u="none" baseline="0" dirty="0" smtClean="0"/>
              <a:t> and Protection Effort indicators featured in “Track Our Progress” section of ChesapeakeBay.net</a:t>
            </a:r>
            <a:endParaRPr lang="en-US" u="none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u="sng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Wetlands</a:t>
            </a:r>
            <a:r>
              <a:rPr lang="en-US" sz="1200" u="sng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Enhancement and Rehabilitation (supplemental indicator): </a:t>
            </a: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unable to update due to lack of cooperation from jurisdictions; </a:t>
            </a: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dirty="0" smtClean="0"/>
              <a:t>requested MB concurrence to remove from “Track the Progress” section</a:t>
            </a:r>
            <a:r>
              <a:rPr lang="en-US" baseline="0" dirty="0" smtClean="0"/>
              <a:t> of website</a:t>
            </a:r>
            <a:endParaRPr lang="en-US" sz="1200" u="non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u="non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MB agreed</a:t>
            </a: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u="non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Indicator removed from </a:t>
            </a:r>
            <a:r>
              <a:rPr lang="en-US" u="none" baseline="0" dirty="0" smtClean="0"/>
              <a:t>“Track Our Progress” section </a:t>
            </a:r>
            <a:endParaRPr lang="en-US" sz="1200" u="none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u="sng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Water Trails and Bay Gateways (supplemental indicators): </a:t>
            </a: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u="non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were components of the old Public Access Index; </a:t>
            </a: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tracking discontinued after commitments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were met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; </a:t>
            </a: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dirty="0" smtClean="0"/>
              <a:t>Requested</a:t>
            </a:r>
            <a:r>
              <a:rPr lang="en-US" baseline="0" dirty="0" smtClean="0"/>
              <a:t> MB</a:t>
            </a:r>
            <a:r>
              <a:rPr lang="en-US" dirty="0" smtClean="0"/>
              <a:t> concurrence to remove from “Track the Progress”</a:t>
            </a:r>
            <a:endParaRPr lang="en-US" baseline="0" dirty="0" smtClean="0"/>
          </a:p>
          <a:p>
            <a:pPr marL="457200" marR="0" lvl="2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baseline="0" dirty="0" smtClean="0"/>
              <a:t>MB decided to keep and revise text on </a:t>
            </a:r>
            <a:r>
              <a:rPr lang="en-US" baseline="0" dirty="0" err="1" smtClean="0"/>
              <a:t>webpages</a:t>
            </a:r>
            <a:r>
              <a:rPr lang="en-US" baseline="0" dirty="0" smtClean="0"/>
              <a:t> to indicate “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Tracking has been discontinued since the goal was achieved”</a:t>
            </a:r>
            <a:endParaRPr lang="en-US" sz="1200" u="non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u="sng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Developing Watershed Management Plans</a:t>
            </a:r>
            <a:r>
              <a:rPr lang="en-US" sz="1200" u="non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 next slide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en-US" sz="1200" u="sng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9DF7FF-9F6E-41DF-AAA5-B6858ACA66FE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1200" u="sng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Developing Watershed Management Plans</a:t>
            </a:r>
            <a:r>
              <a:rPr lang="en-US" sz="1200" u="non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 </a:t>
            </a: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tracking discontinued; </a:t>
            </a: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not essential to support adaptive management of GITs' strategies</a:t>
            </a: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dirty="0" smtClean="0"/>
              <a:t>requested MB concurrence to remove from “Track the Progress”</a:t>
            </a:r>
            <a:endParaRPr lang="en-US" baseline="0" dirty="0" smtClean="0"/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baseline="0" dirty="0" smtClean="0">
                <a:solidFill>
                  <a:srgbClr val="FF0000"/>
                </a:solidFill>
              </a:rPr>
              <a:t>MB decided to keep and revise text on webpage to indicate “</a:t>
            </a:r>
            <a:r>
              <a:rPr lang="en-US" sz="1200" b="0" i="0" kern="1200" dirty="0" smtClean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Tracking has been discontinued since the goal was achieved</a:t>
            </a:r>
            <a:r>
              <a:rPr lang="en-US" sz="1200" b="0" i="0" kern="1200" baseline="0" dirty="0" smtClean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 (pending provision of new data from PA in anticipation that it will show achievement of commitment)</a:t>
            </a:r>
            <a:endParaRPr lang="en-US" baseline="0" dirty="0" smtClean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9DF7FF-9F6E-41DF-AAA5-B6858ACA66FE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9DF7FF-9F6E-41DF-AAA5-B6858ACA66FE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10/22/2013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34341-123A-4F3F-9320-6A8D98278E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10/22/2013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34341-123A-4F3F-9320-6A8D98278E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10/22/2013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34341-123A-4F3F-9320-6A8D98278E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>
            <a:normAutofit/>
          </a:bodyPr>
          <a:lstStyle>
            <a:lvl1pPr>
              <a:defRPr sz="28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18160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10/22/2013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34341-123A-4F3F-9320-6A8D98278E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10/22/2013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34341-123A-4F3F-9320-6A8D98278E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10/22/2013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34341-123A-4F3F-9320-6A8D98278E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10/22/2013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34341-123A-4F3F-9320-6A8D98278E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10/22/2013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34341-123A-4F3F-9320-6A8D98278E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10/22/2013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34341-123A-4F3F-9320-6A8D98278E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10/22/2013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34341-123A-4F3F-9320-6A8D98278E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10/22/2013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34341-123A-4F3F-9320-6A8D98278E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10/22/2013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534341-123A-4F3F-9320-6A8D98278EA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219200"/>
            <a:ext cx="8229600" cy="30480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800" b="1" dirty="0" smtClean="0"/>
              <a:t>Update to the Management Board </a:t>
            </a:r>
            <a:br>
              <a:rPr lang="en-US" sz="2800" b="1" dirty="0" smtClean="0"/>
            </a:br>
            <a:r>
              <a:rPr lang="en-US" sz="2400" dirty="0" smtClean="0"/>
              <a:t>regarding</a:t>
            </a:r>
            <a:r>
              <a:rPr lang="en-US" sz="2800" b="1" dirty="0" smtClean="0"/>
              <a:t/>
            </a:r>
            <a:br>
              <a:rPr lang="en-US" sz="2800" b="1" dirty="0" smtClean="0"/>
            </a:br>
            <a:r>
              <a:rPr lang="en-US" sz="2800" b="1" dirty="0" smtClean="0"/>
              <a:t>Developing Watershed Management Plans Indicator</a:t>
            </a:r>
            <a:br>
              <a:rPr lang="en-US" sz="2800" b="1" dirty="0" smtClean="0"/>
            </a:br>
            <a:endParaRPr lang="en-US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4038600"/>
            <a:ext cx="7010400" cy="1066800"/>
          </a:xfrm>
        </p:spPr>
        <p:txBody>
          <a:bodyPr>
            <a:normAutofit fontScale="92500" lnSpcReduction="20000"/>
          </a:bodyPr>
          <a:lstStyle/>
          <a:p>
            <a:r>
              <a:rPr lang="en-US" sz="2400" dirty="0" smtClean="0"/>
              <a:t>November  2013</a:t>
            </a:r>
          </a:p>
          <a:p>
            <a:r>
              <a:rPr lang="en-US" sz="2400" dirty="0" smtClean="0"/>
              <a:t>Nita Sylvester, EPA CBPO</a:t>
            </a:r>
          </a:p>
          <a:p>
            <a:r>
              <a:rPr lang="en-US" sz="2400" dirty="0" smtClean="0"/>
              <a:t>Chair of STAR’s Indicators Workgroup</a:t>
            </a:r>
            <a:endParaRPr lang="en-US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11/21/2013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34341-123A-4F3F-9320-6A8D98278EAE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Restoration and Protection Efforts</a:t>
            </a:r>
          </a:p>
        </p:txBody>
      </p:sp>
      <p:graphicFrame>
        <p:nvGraphicFramePr>
          <p:cNvPr id="3" name="Diagram 2"/>
          <p:cNvGraphicFramePr/>
          <p:nvPr/>
        </p:nvGraphicFramePr>
        <p:xfrm>
          <a:off x="0" y="76200"/>
          <a:ext cx="9144000" cy="5562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0" y="4876801"/>
            <a:ext cx="8229600" cy="181588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marL="228600" indent="-228600">
              <a:buFont typeface="Arial" pitchFamily="34" charset="0"/>
              <a:buChar char="•"/>
            </a:pPr>
            <a:r>
              <a:rPr lang="en-US" sz="1600" dirty="0" smtClean="0">
                <a:solidFill>
                  <a:srgbClr val="00B050"/>
                </a:solidFill>
              </a:rPr>
              <a:t>Green: </a:t>
            </a:r>
            <a:r>
              <a:rPr lang="en-US" sz="1600" dirty="0" smtClean="0">
                <a:solidFill>
                  <a:schemeClr val="bg1"/>
                </a:solidFill>
              </a:rPr>
              <a:t>previously reported indicator already updated</a:t>
            </a:r>
          </a:p>
          <a:p>
            <a:pPr marL="228600" indent="-228600">
              <a:buFont typeface="Arial" pitchFamily="34" charset="0"/>
              <a:buChar char="•"/>
            </a:pPr>
            <a:r>
              <a:rPr lang="en-US" sz="1600" dirty="0" smtClean="0">
                <a:solidFill>
                  <a:srgbClr val="00B050"/>
                </a:solidFill>
              </a:rPr>
              <a:t>Green w/ “(R)”: </a:t>
            </a:r>
            <a:r>
              <a:rPr lang="en-US" sz="1600" dirty="0" smtClean="0">
                <a:solidFill>
                  <a:schemeClr val="bg1"/>
                </a:solidFill>
              </a:rPr>
              <a:t>previously reported indicator already updated and revised</a:t>
            </a:r>
          </a:p>
          <a:p>
            <a:pPr marL="228600" indent="-228600">
              <a:buFont typeface="Arial" pitchFamily="34" charset="0"/>
              <a:buChar char="•"/>
            </a:pPr>
            <a:r>
              <a:rPr lang="en-US" sz="1600" dirty="0" smtClean="0">
                <a:solidFill>
                  <a:schemeClr val="bg1"/>
                </a:solidFill>
              </a:rPr>
              <a:t>Black: previously reported indicator to be updated</a:t>
            </a:r>
          </a:p>
          <a:p>
            <a:pPr marL="228600" indent="-228600">
              <a:buFont typeface="Arial" pitchFamily="34" charset="0"/>
              <a:buChar char="•"/>
            </a:pPr>
            <a:r>
              <a:rPr lang="en-US" sz="1600" dirty="0" smtClean="0">
                <a:solidFill>
                  <a:schemeClr val="bg1"/>
                </a:solidFill>
              </a:rPr>
              <a:t>Black w/ “(R)”: previously reported indicator to be replaced with new indicator</a:t>
            </a:r>
          </a:p>
          <a:p>
            <a:pPr marL="228600" indent="-228600">
              <a:buFont typeface="Arial" pitchFamily="34" charset="0"/>
              <a:buChar char="•"/>
            </a:pPr>
            <a:r>
              <a:rPr lang="en-US" sz="1600" strike="sngStrike" dirty="0" smtClean="0">
                <a:solidFill>
                  <a:schemeClr val="bg1"/>
                </a:solidFill>
              </a:rPr>
              <a:t>Black w/ strikeout: </a:t>
            </a:r>
            <a:r>
              <a:rPr lang="en-US" sz="1600" dirty="0" smtClean="0">
                <a:solidFill>
                  <a:schemeClr val="bg1"/>
                </a:solidFill>
              </a:rPr>
              <a:t>previously reported indicator no longer tracked or updated and removed</a:t>
            </a:r>
          </a:p>
          <a:p>
            <a:pPr marL="228600" indent="-228600">
              <a:buFont typeface="Arial" pitchFamily="34" charset="0"/>
              <a:buChar char="•"/>
            </a:pPr>
            <a:r>
              <a:rPr lang="en-US" sz="1600" i="1" dirty="0" smtClean="0">
                <a:solidFill>
                  <a:schemeClr val="bg1"/>
                </a:solidFill>
              </a:rPr>
              <a:t>Black Italicized</a:t>
            </a:r>
            <a:r>
              <a:rPr lang="en-US" sz="1600" dirty="0" smtClean="0">
                <a:solidFill>
                  <a:schemeClr val="bg1"/>
                </a:solidFill>
              </a:rPr>
              <a:t>:  previously reported indicator no longer tracked or updated; commitment met</a:t>
            </a:r>
          </a:p>
          <a:p>
            <a:pPr marL="228600" indent="-228600">
              <a:buFont typeface="Arial" pitchFamily="34" charset="0"/>
              <a:buChar char="•"/>
            </a:pPr>
            <a:r>
              <a:rPr lang="en-US" sz="1600" dirty="0" smtClean="0">
                <a:solidFill>
                  <a:srgbClr val="FF0000"/>
                </a:solidFill>
              </a:rPr>
              <a:t>Red</a:t>
            </a:r>
            <a:r>
              <a:rPr lang="en-US" sz="1600" dirty="0" smtClean="0">
                <a:solidFill>
                  <a:schemeClr val="bg1"/>
                </a:solidFill>
              </a:rPr>
              <a:t>: previously reported indicator no longer tracked or updated; commitment NOT met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11/21/2013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34341-123A-4F3F-9320-6A8D98278EAE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Developing Watershed Management Plans</a:t>
            </a:r>
            <a:endParaRPr lang="en-US" sz="2800" dirty="0" smtClean="0"/>
          </a:p>
          <a:p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4038600"/>
            <a:ext cx="8610600" cy="1981200"/>
          </a:xfrm>
        </p:spPr>
        <p:txBody>
          <a:bodyPr>
            <a:noAutofit/>
          </a:bodyPr>
          <a:lstStyle/>
          <a:p>
            <a:r>
              <a:rPr lang="en-US" sz="2000" dirty="0" smtClean="0"/>
              <a:t>MB decision: keep and revise text on webpage to indicate “Tracking has been discontinued since the goal was achieved.”</a:t>
            </a:r>
          </a:p>
          <a:p>
            <a:pPr lvl="1"/>
            <a:r>
              <a:rPr lang="en-US" sz="1800" dirty="0" smtClean="0"/>
              <a:t>pending provision of new data from PA in anticipation that it will show achievement of commitment</a:t>
            </a:r>
          </a:p>
          <a:p>
            <a:r>
              <a:rPr lang="en-US" sz="2000" dirty="0" smtClean="0"/>
              <a:t>PA </a:t>
            </a:r>
            <a:r>
              <a:rPr lang="en-US" sz="2000" dirty="0" smtClean="0"/>
              <a:t>subsequently determined there were n</a:t>
            </a:r>
            <a:r>
              <a:rPr lang="en-US" sz="2000" dirty="0" smtClean="0"/>
              <a:t>o </a:t>
            </a:r>
            <a:r>
              <a:rPr lang="en-US" sz="2000" dirty="0" smtClean="0"/>
              <a:t>new River Conservation Plans in the Bay watershed since 2008</a:t>
            </a:r>
            <a:endParaRPr lang="en-US" sz="2000" dirty="0" smtClean="0"/>
          </a:p>
          <a:p>
            <a:r>
              <a:rPr lang="en-US" sz="2000" dirty="0" smtClean="0"/>
              <a:t>A</a:t>
            </a:r>
            <a:r>
              <a:rPr lang="en-US" sz="2000" dirty="0" smtClean="0"/>
              <a:t>chievement </a:t>
            </a:r>
            <a:r>
              <a:rPr lang="en-US" sz="2000" dirty="0" smtClean="0"/>
              <a:t>remains at ~62%</a:t>
            </a:r>
          </a:p>
        </p:txBody>
      </p:sp>
      <p:pic>
        <p:nvPicPr>
          <p:cNvPr id="11" name="Picture 10" descr="watershd-man-plan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057400" y="685800"/>
            <a:ext cx="4724400" cy="3256709"/>
          </a:xfrm>
          <a:prstGeom prst="rect">
            <a:avLst/>
          </a:prstGeom>
        </p:spPr>
      </p:pic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11/21/2013</a:t>
            </a:r>
            <a:endParaRPr lang="en-US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34341-123A-4F3F-9320-6A8D98278EAE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2578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Remove the page</a:t>
            </a:r>
          </a:p>
          <a:p>
            <a:r>
              <a:rPr lang="en-US" sz="2400" dirty="0" smtClean="0"/>
              <a:t>Keep the page and say: “Tracking has been discontinued.  The goal was not achieved.”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10/22/2013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34341-123A-4F3F-9320-6A8D98278EAE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961</TotalTime>
  <Words>467</Words>
  <Application>Microsoft Office PowerPoint</Application>
  <PresentationFormat>On-screen Show (4:3)</PresentationFormat>
  <Paragraphs>71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Update to the Management Board  regarding Developing Watershed Management Plans Indicator </vt:lpstr>
      <vt:lpstr>Restoration and Protection Efforts</vt:lpstr>
      <vt:lpstr>Developing Watershed Management Plans </vt:lpstr>
      <vt:lpstr>Options</vt:lpstr>
    </vt:vector>
  </TitlesOfParts>
  <Company>US-EPA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Indicator Status Updates Overview</dc:title>
  <dc:creator>nsylvest</dc:creator>
  <cp:lastModifiedBy>nsylvest</cp:lastModifiedBy>
  <cp:revision>456</cp:revision>
  <dcterms:created xsi:type="dcterms:W3CDTF">2012-03-29T12:06:36Z</dcterms:created>
  <dcterms:modified xsi:type="dcterms:W3CDTF">2013-11-22T21:46:13Z</dcterms:modified>
</cp:coreProperties>
</file>