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9" r:id="rId7"/>
    <p:sldId id="260" r:id="rId8"/>
    <p:sldId id="258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7.2374753844145406E-2"/>
          <c:y val="0.12636986600443359"/>
          <c:w val="0.8991912976445311"/>
          <c:h val="0.58532364068247522"/>
        </c:manualLayout>
      </c:layout>
      <c:barChart>
        <c:barDir val="col"/>
        <c:grouping val="clustered"/>
        <c:ser>
          <c:idx val="1"/>
          <c:order val="0"/>
          <c:tx>
            <c:strRef>
              <c:f>Sheet1!$D$3</c:f>
              <c:strCache>
                <c:ptCount val="1"/>
                <c:pt idx="0">
                  <c:v>Failure rate of 7 day mean criterion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25400" cap="flat" cmpd="sng" algn="ctr">
              <a:noFill/>
              <a:round/>
            </a:ln>
            <a:effectLst/>
          </c:spPr>
          <c:dLbls>
            <c:dLbl>
              <c:idx val="0"/>
              <c:layout>
                <c:manualLayout>
                  <c:x val="-1.629009481671443E-17"/>
                  <c:y val="0.16339801688584074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Sheet1!$C$4:$C$7</c:f>
              <c:numCache>
                <c:formatCode>General</c:formatCode>
                <c:ptCount val="4"/>
                <c:pt idx="0">
                  <c:v>5.01</c:v>
                </c:pt>
                <c:pt idx="1">
                  <c:v>5.67</c:v>
                </c:pt>
                <c:pt idx="2">
                  <c:v>6.34</c:v>
                </c:pt>
                <c:pt idx="3">
                  <c:v>7.01</c:v>
                </c:pt>
              </c:numCache>
            </c:numRef>
          </c:cat>
          <c:val>
            <c:numRef>
              <c:f>Sheet1!$D$4:$D$7</c:f>
              <c:numCache>
                <c:formatCode>General</c:formatCode>
                <c:ptCount val="4"/>
                <c:pt idx="0">
                  <c:v>17.7</c:v>
                </c:pt>
                <c:pt idx="1">
                  <c:v>5.5</c:v>
                </c:pt>
                <c:pt idx="2">
                  <c:v>2.1</c:v>
                </c:pt>
                <c:pt idx="3">
                  <c:v>2</c:v>
                </c:pt>
              </c:numCache>
            </c:numRef>
          </c:val>
        </c:ser>
        <c:ser>
          <c:idx val="2"/>
          <c:order val="1"/>
          <c:tx>
            <c:strRef>
              <c:f>Sheet1!$E$3</c:f>
              <c:strCache>
                <c:ptCount val="1"/>
                <c:pt idx="0">
                  <c:v>Failure rate of Instantaneous minimum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25400" cap="flat" cmpd="sng" algn="ctr">
              <a:noFill/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Sheet1!$C$4:$C$7</c:f>
              <c:numCache>
                <c:formatCode>General</c:formatCode>
                <c:ptCount val="4"/>
                <c:pt idx="0">
                  <c:v>5.01</c:v>
                </c:pt>
                <c:pt idx="1">
                  <c:v>5.67</c:v>
                </c:pt>
                <c:pt idx="2">
                  <c:v>6.34</c:v>
                </c:pt>
                <c:pt idx="3">
                  <c:v>7.01</c:v>
                </c:pt>
              </c:numCache>
            </c:numRef>
          </c:cat>
          <c:val>
            <c:numRef>
              <c:f>Sheet1!$E$4:$E$7</c:f>
              <c:numCache>
                <c:formatCode>General</c:formatCode>
                <c:ptCount val="4"/>
                <c:pt idx="0">
                  <c:v>44.9</c:v>
                </c:pt>
                <c:pt idx="1">
                  <c:v>34.300000000000004</c:v>
                </c:pt>
                <c:pt idx="2">
                  <c:v>25.4</c:v>
                </c:pt>
                <c:pt idx="3">
                  <c:v>16.600000000000001</c:v>
                </c:pt>
              </c:numCache>
            </c:numRef>
          </c:val>
        </c:ser>
        <c:dLbls>
          <c:showVal val="1"/>
        </c:dLbls>
        <c:axId val="87933696"/>
        <c:axId val="879352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Sheet1!$C$3</c15:sqref>
                        </c15:formulaRef>
                      </c:ext>
                    </c:extLst>
                    <c:strCache>
                      <c:ptCount val="1"/>
                      <c:pt idx="0">
                        <c:v>Monthly mean DO mg/L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1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1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25400" cap="flat" cmpd="sng" algn="ctr">
                    <a:noFill/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Sheet1!$C$4:$C$7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5.01</c:v>
                      </c:pt>
                      <c:pt idx="1">
                        <c:v>5.67</c:v>
                      </c:pt>
                      <c:pt idx="2">
                        <c:v>6.34</c:v>
                      </c:pt>
                      <c:pt idx="3">
                        <c:v>7.01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Sheet1!$C$4:$C$7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5.01</c:v>
                      </c:pt>
                      <c:pt idx="1">
                        <c:v>5.67</c:v>
                      </c:pt>
                      <c:pt idx="2">
                        <c:v>6.34</c:v>
                      </c:pt>
                      <c:pt idx="3">
                        <c:v>7.01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879336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35232"/>
        <c:crosses val="autoZero"/>
        <c:auto val="1"/>
        <c:lblAlgn val="ctr"/>
        <c:lblOffset val="100"/>
      </c:catAx>
      <c:valAx>
        <c:axId val="879352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336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1791429711265"/>
          <c:y val="5.8635527738824265E-2"/>
          <c:w val="0.65754273954763154"/>
          <c:h val="0.1201584432190742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Sheet2!$E$5</c:f>
              <c:strCache>
                <c:ptCount val="1"/>
                <c:pt idx="0">
                  <c:v>Risk of violating the 7-day mean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Sheet2!$D$6:$D$21</c:f>
              <c:numCache>
                <c:formatCode>General</c:formatCode>
                <c:ptCount val="16"/>
                <c:pt idx="0">
                  <c:v>5</c:v>
                </c:pt>
                <c:pt idx="1">
                  <c:v>5.0999999999999996</c:v>
                </c:pt>
                <c:pt idx="2">
                  <c:v>5.2</c:v>
                </c:pt>
                <c:pt idx="3">
                  <c:v>5.3</c:v>
                </c:pt>
                <c:pt idx="4">
                  <c:v>5.4</c:v>
                </c:pt>
                <c:pt idx="5">
                  <c:v>5.5</c:v>
                </c:pt>
                <c:pt idx="6">
                  <c:v>5.6</c:v>
                </c:pt>
                <c:pt idx="7">
                  <c:v>5.7</c:v>
                </c:pt>
                <c:pt idx="8">
                  <c:v>5.8</c:v>
                </c:pt>
                <c:pt idx="9">
                  <c:v>5.9</c:v>
                </c:pt>
                <c:pt idx="10">
                  <c:v>6</c:v>
                </c:pt>
                <c:pt idx="11">
                  <c:v>6.1</c:v>
                </c:pt>
                <c:pt idx="12">
                  <c:v>6.2</c:v>
                </c:pt>
                <c:pt idx="13">
                  <c:v>6.3</c:v>
                </c:pt>
                <c:pt idx="14">
                  <c:v>6.4</c:v>
                </c:pt>
                <c:pt idx="15">
                  <c:v>6.5</c:v>
                </c:pt>
              </c:numCache>
            </c:numRef>
          </c:xVal>
          <c:yVal>
            <c:numRef>
              <c:f>Sheet2!$E$6:$E$21</c:f>
              <c:numCache>
                <c:formatCode>General</c:formatCode>
                <c:ptCount val="16"/>
                <c:pt idx="0">
                  <c:v>16</c:v>
                </c:pt>
                <c:pt idx="1">
                  <c:v>14</c:v>
                </c:pt>
                <c:pt idx="2">
                  <c:v>12</c:v>
                </c:pt>
                <c:pt idx="3">
                  <c:v>10</c:v>
                </c:pt>
                <c:pt idx="4">
                  <c:v>8</c:v>
                </c:pt>
                <c:pt idx="5">
                  <c:v>7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0.5</c:v>
                </c:pt>
                <c:pt idx="15">
                  <c:v>0.5</c:v>
                </c:pt>
              </c:numCache>
            </c:numRef>
          </c:yVal>
        </c:ser>
        <c:ser>
          <c:idx val="1"/>
          <c:order val="1"/>
          <c:tx>
            <c:strRef>
              <c:f>Sheet2!$F$5</c:f>
              <c:strCache>
                <c:ptCount val="1"/>
                <c:pt idx="0">
                  <c:v>Risk of violating the 7-day mean (2)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Sheet2!$D$6:$D$21</c:f>
              <c:numCache>
                <c:formatCode>General</c:formatCode>
                <c:ptCount val="16"/>
                <c:pt idx="0">
                  <c:v>5</c:v>
                </c:pt>
                <c:pt idx="1">
                  <c:v>5.0999999999999996</c:v>
                </c:pt>
                <c:pt idx="2">
                  <c:v>5.2</c:v>
                </c:pt>
                <c:pt idx="3">
                  <c:v>5.3</c:v>
                </c:pt>
                <c:pt idx="4">
                  <c:v>5.4</c:v>
                </c:pt>
                <c:pt idx="5">
                  <c:v>5.5</c:v>
                </c:pt>
                <c:pt idx="6">
                  <c:v>5.6</c:v>
                </c:pt>
                <c:pt idx="7">
                  <c:v>5.7</c:v>
                </c:pt>
                <c:pt idx="8">
                  <c:v>5.8</c:v>
                </c:pt>
                <c:pt idx="9">
                  <c:v>5.9</c:v>
                </c:pt>
                <c:pt idx="10">
                  <c:v>6</c:v>
                </c:pt>
                <c:pt idx="11">
                  <c:v>6.1</c:v>
                </c:pt>
                <c:pt idx="12">
                  <c:v>6.2</c:v>
                </c:pt>
                <c:pt idx="13">
                  <c:v>6.3</c:v>
                </c:pt>
                <c:pt idx="14">
                  <c:v>6.4</c:v>
                </c:pt>
                <c:pt idx="15">
                  <c:v>6.5</c:v>
                </c:pt>
              </c:numCache>
            </c:numRef>
          </c:xVal>
          <c:yVal>
            <c:numRef>
              <c:f>Sheet2!$F$6:$F$21</c:f>
              <c:numCache>
                <c:formatCode>General</c:formatCode>
                <c:ptCount val="16"/>
                <c:pt idx="0">
                  <c:v>27</c:v>
                </c:pt>
                <c:pt idx="1">
                  <c:v>25</c:v>
                </c:pt>
                <c:pt idx="2">
                  <c:v>23</c:v>
                </c:pt>
                <c:pt idx="3">
                  <c:v>21</c:v>
                </c:pt>
                <c:pt idx="4">
                  <c:v>19</c:v>
                </c:pt>
                <c:pt idx="5">
                  <c:v>18</c:v>
                </c:pt>
                <c:pt idx="6">
                  <c:v>16</c:v>
                </c:pt>
                <c:pt idx="7">
                  <c:v>14</c:v>
                </c:pt>
                <c:pt idx="8">
                  <c:v>13</c:v>
                </c:pt>
                <c:pt idx="9">
                  <c:v>12</c:v>
                </c:pt>
                <c:pt idx="10">
                  <c:v>11</c:v>
                </c:pt>
                <c:pt idx="11">
                  <c:v>10</c:v>
                </c:pt>
                <c:pt idx="12">
                  <c:v>9</c:v>
                </c:pt>
                <c:pt idx="13">
                  <c:v>8</c:v>
                </c:pt>
                <c:pt idx="14">
                  <c:v>7</c:v>
                </c:pt>
                <c:pt idx="15">
                  <c:v>6</c:v>
                </c:pt>
              </c:numCache>
            </c:numRef>
          </c:yVal>
        </c:ser>
        <c:ser>
          <c:idx val="2"/>
          <c:order val="2"/>
          <c:tx>
            <c:strRef>
              <c:f>Sheet2!$G$5</c:f>
              <c:strCache>
                <c:ptCount val="1"/>
                <c:pt idx="0">
                  <c:v>Risk of violating the 7-day mean (3)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Sheet2!$D$6:$D$21</c:f>
              <c:numCache>
                <c:formatCode>General</c:formatCode>
                <c:ptCount val="16"/>
                <c:pt idx="0">
                  <c:v>5</c:v>
                </c:pt>
                <c:pt idx="1">
                  <c:v>5.0999999999999996</c:v>
                </c:pt>
                <c:pt idx="2">
                  <c:v>5.2</c:v>
                </c:pt>
                <c:pt idx="3">
                  <c:v>5.3</c:v>
                </c:pt>
                <c:pt idx="4">
                  <c:v>5.4</c:v>
                </c:pt>
                <c:pt idx="5">
                  <c:v>5.5</c:v>
                </c:pt>
                <c:pt idx="6">
                  <c:v>5.6</c:v>
                </c:pt>
                <c:pt idx="7">
                  <c:v>5.7</c:v>
                </c:pt>
                <c:pt idx="8">
                  <c:v>5.8</c:v>
                </c:pt>
                <c:pt idx="9">
                  <c:v>5.9</c:v>
                </c:pt>
                <c:pt idx="10">
                  <c:v>6</c:v>
                </c:pt>
                <c:pt idx="11">
                  <c:v>6.1</c:v>
                </c:pt>
                <c:pt idx="12">
                  <c:v>6.2</c:v>
                </c:pt>
                <c:pt idx="13">
                  <c:v>6.3</c:v>
                </c:pt>
                <c:pt idx="14">
                  <c:v>6.4</c:v>
                </c:pt>
                <c:pt idx="15">
                  <c:v>6.5</c:v>
                </c:pt>
              </c:numCache>
            </c:numRef>
          </c:xVal>
          <c:yVal>
            <c:numRef>
              <c:f>Sheet2!$G$6:$G$21</c:f>
              <c:numCache>
                <c:formatCode>General</c:formatCode>
                <c:ptCount val="16"/>
                <c:pt idx="0">
                  <c:v>30</c:v>
                </c:pt>
                <c:pt idx="1">
                  <c:v>28</c:v>
                </c:pt>
                <c:pt idx="2">
                  <c:v>27</c:v>
                </c:pt>
                <c:pt idx="3">
                  <c:v>25</c:v>
                </c:pt>
                <c:pt idx="4">
                  <c:v>24</c:v>
                </c:pt>
                <c:pt idx="5">
                  <c:v>22</c:v>
                </c:pt>
                <c:pt idx="6">
                  <c:v>20</c:v>
                </c:pt>
                <c:pt idx="7">
                  <c:v>19</c:v>
                </c:pt>
                <c:pt idx="8">
                  <c:v>18</c:v>
                </c:pt>
                <c:pt idx="9">
                  <c:v>16</c:v>
                </c:pt>
                <c:pt idx="10">
                  <c:v>15</c:v>
                </c:pt>
                <c:pt idx="11">
                  <c:v>14</c:v>
                </c:pt>
                <c:pt idx="12">
                  <c:v>13</c:v>
                </c:pt>
                <c:pt idx="13">
                  <c:v>12</c:v>
                </c:pt>
                <c:pt idx="14">
                  <c:v>11</c:v>
                </c:pt>
                <c:pt idx="15">
                  <c:v>10</c:v>
                </c:pt>
              </c:numCache>
            </c:numRef>
          </c:yVal>
        </c:ser>
        <c:axId val="90439680"/>
        <c:axId val="90441600"/>
      </c:scatterChart>
      <c:valAx>
        <c:axId val="90439680"/>
        <c:scaling>
          <c:orientation val="minMax"/>
          <c:min val="5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441600"/>
        <c:crosses val="autoZero"/>
        <c:crossBetween val="midCat"/>
      </c:valAx>
      <c:valAx>
        <c:axId val="904416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439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0.1856</cdr:x>
      <cdr:y>0.82787</cdr:y>
    </cdr:from>
    <cdr:to>
      <cdr:x>0.73789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4752" y="3602350"/>
          <a:ext cx="2960159" cy="748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Monthly Mean Dissolved Oxygen (mg/L)</a:t>
          </a:r>
          <a:endParaRPr lang="en-US" sz="1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361F-43F4-4C53-B41C-0BD16CB07164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44F9-B269-43BE-AD5D-635356A22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361F-43F4-4C53-B41C-0BD16CB07164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44F9-B269-43BE-AD5D-635356A22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361F-43F4-4C53-B41C-0BD16CB07164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44F9-B269-43BE-AD5D-635356A22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361F-43F4-4C53-B41C-0BD16CB07164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44F9-B269-43BE-AD5D-635356A22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361F-43F4-4C53-B41C-0BD16CB07164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44F9-B269-43BE-AD5D-635356A22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361F-43F4-4C53-B41C-0BD16CB07164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44F9-B269-43BE-AD5D-635356A22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361F-43F4-4C53-B41C-0BD16CB07164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44F9-B269-43BE-AD5D-635356A22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361F-43F4-4C53-B41C-0BD16CB07164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44F9-B269-43BE-AD5D-635356A22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361F-43F4-4C53-B41C-0BD16CB07164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44F9-B269-43BE-AD5D-635356A22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361F-43F4-4C53-B41C-0BD16CB07164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44F9-B269-43BE-AD5D-635356A22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361F-43F4-4C53-B41C-0BD16CB07164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44F9-B269-43BE-AD5D-635356A22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361F-43F4-4C53-B41C-0BD16CB07164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44F9-B269-43BE-AD5D-635356A22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 Overview of the next Chesapeake Bay Ambient Water Quality Criteria Technical Addendum:</a:t>
            </a:r>
            <a:br>
              <a:rPr lang="en-US" dirty="0" smtClean="0"/>
            </a:br>
            <a:r>
              <a:rPr lang="en-US" dirty="0" smtClean="0"/>
              <a:t>Final needs/decisions.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dirty="0" smtClean="0"/>
              <a:t>Peter Tango</a:t>
            </a:r>
          </a:p>
          <a:p>
            <a:r>
              <a:rPr lang="en-US" dirty="0" smtClean="0"/>
              <a:t>USGS@CBPO</a:t>
            </a:r>
          </a:p>
          <a:p>
            <a:r>
              <a:rPr lang="en-US" dirty="0" smtClean="0"/>
              <a:t>April 3, 2014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309" y="106058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Enter Umbrella Criterion: </a:t>
            </a:r>
            <a:br>
              <a:rPr lang="en-US" sz="2800" dirty="0" smtClean="0"/>
            </a:br>
            <a:r>
              <a:rPr lang="en-US" sz="2800" dirty="0" smtClean="0"/>
              <a:t>Chesapeake </a:t>
            </a:r>
            <a:r>
              <a:rPr lang="en-US" sz="2800" dirty="0"/>
              <a:t>Bay EMAP sensor data set was evaluated to compare criterion failure rates. </a:t>
            </a:r>
            <a:br>
              <a:rPr lang="en-US" sz="2800" dirty="0"/>
            </a:br>
            <a:r>
              <a:rPr lang="en-US" sz="2800" dirty="0"/>
              <a:t>Does passing the Open Water 30-day mean DO criterion (5.0 mg/L) provide an adequate measure of protection for passing the 7-day mean DO criterion?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5614217"/>
              </p:ext>
            </p:extLst>
          </p:nvPr>
        </p:nvGraphicFramePr>
        <p:xfrm>
          <a:off x="609600" y="2971800"/>
          <a:ext cx="8000999" cy="3137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499"/>
                <a:gridCol w="2000250"/>
                <a:gridCol w="2000250"/>
              </a:tblGrid>
              <a:tr h="21317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Monthly Mean </a:t>
                      </a:r>
                    </a:p>
                    <a:p>
                      <a:pPr algn="ctr"/>
                      <a:r>
                        <a:rPr lang="en-US" sz="2400" dirty="0" smtClean="0"/>
                        <a:t>Dissolved Oxygen </a:t>
                      </a:r>
                    </a:p>
                    <a:p>
                      <a:pPr algn="ctr"/>
                      <a:r>
                        <a:rPr lang="en-US" sz="2400" dirty="0" smtClean="0"/>
                        <a:t>(mg/L)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Failure rate of the Open</a:t>
                      </a:r>
                      <a:r>
                        <a:rPr lang="en-US" sz="2400" baseline="0" dirty="0" smtClean="0"/>
                        <a:t> Water </a:t>
                      </a:r>
                    </a:p>
                    <a:p>
                      <a:pPr algn="ctr"/>
                      <a:r>
                        <a:rPr lang="en-US" sz="2400" dirty="0" smtClean="0"/>
                        <a:t>7-day mean dissolved oxygen criterion 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Failure rate of the OW Instantaneous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minimum DO criterion</a:t>
                      </a:r>
                      <a:endParaRPr lang="en-US" sz="24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  <a:tr h="4854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5.01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17.7%</a:t>
                      </a:r>
                      <a:endParaRPr lang="en-US" sz="2400" dirty="0"/>
                    </a:p>
                  </a:txBody>
                  <a:tcPr marL="68580" marR="6858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44.9%</a:t>
                      </a:r>
                      <a:endParaRPr lang="en-US" sz="2400" dirty="0"/>
                    </a:p>
                  </a:txBody>
                  <a:tcPr marL="68580" marR="6858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Documents and Settings\PTANGO\Local Settings\Temporary Internet Files\Content.IE5\D6UGJZ6B\MC90043982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10000"/>
            <a:ext cx="1371600" cy="182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81400" y="3962400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?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3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388" y="365126"/>
            <a:ext cx="8157962" cy="1325563"/>
          </a:xfrm>
        </p:spPr>
        <p:txBody>
          <a:bodyPr>
            <a:noAutofit/>
          </a:bodyPr>
          <a:lstStyle/>
          <a:p>
            <a:r>
              <a:rPr lang="en-US" sz="2800" dirty="0" smtClean="0"/>
              <a:t>EPA Rule of Thumb level of protection with criterion assessments: 10% allowable </a:t>
            </a:r>
            <a:r>
              <a:rPr lang="en-US" sz="2800" dirty="0" err="1" smtClean="0"/>
              <a:t>exceedances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>So, is our glass half full or half empty?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622898"/>
            <a:ext cx="2819400" cy="4798979"/>
          </a:xfrm>
        </p:spPr>
      </p:pic>
      <p:sp>
        <p:nvSpPr>
          <p:cNvPr id="5" name="TextBox 4"/>
          <p:cNvSpPr txBox="1"/>
          <p:nvPr/>
        </p:nvSpPr>
        <p:spPr>
          <a:xfrm>
            <a:off x="3048000" y="1905000"/>
            <a:ext cx="5791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Half Empty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 meet the 30-day mean DO criterion, but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</a:t>
            </a:r>
            <a:r>
              <a:rPr lang="en-US" sz="2000" dirty="0" smtClean="0"/>
              <a:t>e fail to meet the 7 day and instantaneous minimum criteria…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…even with a 10% allowable </a:t>
            </a:r>
            <a:r>
              <a:rPr lang="en-US" sz="2000" dirty="0" err="1" smtClean="0"/>
              <a:t>exceedance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 smtClean="0">
                <a:solidFill>
                  <a:srgbClr val="00B050"/>
                </a:solidFill>
              </a:rPr>
              <a:t>Half Full</a:t>
            </a:r>
            <a:r>
              <a:rPr lang="en-US" sz="2000" dirty="0" smtClean="0">
                <a:solidFill>
                  <a:srgbClr val="00B050"/>
                </a:solidFill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 meet the 30-day mean DO criterion,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Our short-duration criteria might be considered protected: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Protected IF our criteria or allowable </a:t>
            </a:r>
            <a:r>
              <a:rPr lang="en-US" sz="2000" dirty="0" err="1" smtClean="0"/>
              <a:t>exceedance</a:t>
            </a:r>
            <a:r>
              <a:rPr lang="en-US" sz="2000" dirty="0"/>
              <a:t> </a:t>
            </a:r>
            <a:r>
              <a:rPr lang="en-US" sz="2000" dirty="0" smtClean="0"/>
              <a:t>for violations were different.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(Or, there might be another option….)</a:t>
            </a:r>
          </a:p>
          <a:p>
            <a:pPr lvl="1"/>
            <a:r>
              <a:rPr lang="en-US" sz="2000" dirty="0" smtClean="0"/>
              <a:t>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1634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As the </a:t>
            </a:r>
            <a:r>
              <a:rPr lang="en-US" sz="2800" dirty="0"/>
              <a:t>m</a:t>
            </a:r>
            <a:r>
              <a:rPr lang="en-US" sz="2800" dirty="0" smtClean="0"/>
              <a:t>onthly mean dissolved oxygen concentration increases, the associated violation rate for short-duration criteria declines.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3387" y="1825625"/>
            <a:ext cx="2785405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Suggestion: Instead of basing protection for short-duration criteria only on the pass-fail assessment, use the information on monthly means to understand the level of risk of violating short-duration criteria. </a:t>
            </a:r>
            <a:endParaRPr lang="en-US" sz="2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37883119"/>
              </p:ext>
            </p:extLst>
          </p:nvPr>
        </p:nvGraphicFramePr>
        <p:xfrm>
          <a:off x="529248" y="1807850"/>
          <a:ext cx="535979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904728" y="4360984"/>
            <a:ext cx="4792688" cy="904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875198" y="3703901"/>
            <a:ext cx="439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duration DO criterion violation rate (%)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5334000"/>
            <a:ext cx="1449284" cy="128503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934200" y="5638800"/>
            <a:ext cx="1012397" cy="409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59110" y="1825627"/>
            <a:ext cx="695459" cy="247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56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Our </a:t>
            </a:r>
            <a:r>
              <a:rPr lang="en-US" sz="2000" dirty="0" smtClean="0">
                <a:solidFill>
                  <a:srgbClr val="C00000"/>
                </a:solidFill>
              </a:rPr>
              <a:t>low frequency data </a:t>
            </a:r>
            <a:r>
              <a:rPr lang="en-US" sz="2000" dirty="0" smtClean="0"/>
              <a:t>(2x/month) requires that we achieve a higher monthly mean to establish a low risk of nonattainment for short-duration criteria compared with </a:t>
            </a:r>
            <a:r>
              <a:rPr lang="en-US" sz="2000" dirty="0" smtClean="0">
                <a:solidFill>
                  <a:schemeClr val="tx2"/>
                </a:solidFill>
              </a:rPr>
              <a:t>near real-time </a:t>
            </a:r>
            <a:r>
              <a:rPr lang="en-US" sz="2000" dirty="0" smtClean="0"/>
              <a:t>(15 min) assessments. </a:t>
            </a:r>
            <a:endParaRPr lang="en-US" sz="2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01696890"/>
              </p:ext>
            </p:extLst>
          </p:nvPr>
        </p:nvGraphicFramePr>
        <p:xfrm>
          <a:off x="400929" y="1825624"/>
          <a:ext cx="8743071" cy="4743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12" descr="a photo the R/V Kerhin in the water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223" y="2603388"/>
            <a:ext cx="1936016" cy="180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Hard at wo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4346" y="5086002"/>
            <a:ext cx="968890" cy="172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ent Arrow 4"/>
          <p:cNvSpPr/>
          <p:nvPr/>
        </p:nvSpPr>
        <p:spPr>
          <a:xfrm>
            <a:off x="1031314" y="2751143"/>
            <a:ext cx="761010" cy="337445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667000"/>
            <a:ext cx="503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Risk of violating the 7-day mean when collecting 2 samples per month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0393" y="6514630"/>
            <a:ext cx="395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Monthly Mean Dissolved Oxygen (mg/L)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800732" y="3816628"/>
            <a:ext cx="408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Risk of violating the 7-day mean criterion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46514" y="5258102"/>
            <a:ext cx="3771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Near true risk of violating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7-day mean from Continuous Monitoring data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flipV="1">
            <a:off x="1066800" y="4571999"/>
            <a:ext cx="413239" cy="118029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31325" y="4965895"/>
            <a:ext cx="7340479" cy="1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p Arrow 16"/>
          <p:cNvSpPr/>
          <p:nvPr/>
        </p:nvSpPr>
        <p:spPr>
          <a:xfrm>
            <a:off x="2057400" y="6096000"/>
            <a:ext cx="497530" cy="558212"/>
          </a:xfrm>
          <a:prstGeom prst="up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5943600" y="5943600"/>
            <a:ext cx="457200" cy="533400"/>
          </a:xfrm>
          <a:prstGeom prst="upArrow">
            <a:avLst>
              <a:gd name="adj1" fmla="val 26778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5400000">
            <a:off x="6034454" y="4404946"/>
            <a:ext cx="351692" cy="1600200"/>
          </a:xfrm>
          <a:prstGeom prst="rightBrac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275007" y="5025751"/>
            <a:ext cx="0" cy="333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Diagonal Stripe 21"/>
          <p:cNvSpPr/>
          <p:nvPr/>
        </p:nvSpPr>
        <p:spPr>
          <a:xfrm rot="16200000">
            <a:off x="3238500" y="800100"/>
            <a:ext cx="1981200" cy="6324600"/>
          </a:xfrm>
          <a:prstGeom prst="diagStripe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9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27522" y="1808372"/>
            <a:ext cx="3886200" cy="4351338"/>
          </a:xfrm>
        </p:spPr>
        <p:txBody>
          <a:bodyPr>
            <a:normAutofit fontScale="92500" lnSpcReduction="20000"/>
          </a:bodyPr>
          <a:lstStyle/>
          <a:p>
            <a:pPr marL="514350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Measure water quality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at high temporal frequency.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Apply CFD approach.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 the Umbrella Criterion Approach defining the acceptable risk of nonattainment for the unmeasured criteria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Chapter 4. Assessing Short-Duration Criteria in Chesapeake Bay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1447800"/>
            <a:ext cx="3026528" cy="2254370"/>
          </a:xfrm>
          <a:noFill/>
          <a:ln/>
        </p:spPr>
      </p:pic>
      <p:pic>
        <p:nvPicPr>
          <p:cNvPr id="2050" name="Picture 2" descr="C:\Documents and Settings\PTANGO\Local Settings\Temporary Internet Files\Content.IE5\D6UGJZ6B\MC90043982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733800"/>
            <a:ext cx="2057400" cy="27432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086600" y="1371600"/>
            <a:ext cx="1824700" cy="2214527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5257800" y="3718679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Recommendation needed in CAP WG: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For assessment purposes, when we apply the Umbrella Criterion with 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something other than the instantaneous minimum: 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Option 1: All DO surfaces must have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&lt;10% risk to protect against nonattainment in each cell.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Option 2. All DO surfaces must have&lt;10% average risk for the surface.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7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0" y="1828800"/>
            <a:ext cx="3886200" cy="4351338"/>
          </a:xfrm>
        </p:spPr>
        <p:txBody>
          <a:bodyPr>
            <a:normAutofit fontScale="77500" lnSpcReduction="20000"/>
          </a:bodyPr>
          <a:lstStyle/>
          <a:p>
            <a:pPr marL="514350" indent="-514350"/>
            <a:r>
              <a:rPr lang="en-US" dirty="0" smtClean="0">
                <a:solidFill>
                  <a:schemeClr val="bg1"/>
                </a:solidFill>
              </a:rPr>
              <a:t>Measure water quality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	at high temporal frequency.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b="1" u="sng" dirty="0" smtClean="0">
                <a:solidFill>
                  <a:srgbClr val="00B0F0"/>
                </a:solidFill>
              </a:rPr>
              <a:t>NEW Recommendation!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Apply Zone approach to support partial </a:t>
            </a:r>
            <a:r>
              <a:rPr lang="en-US" dirty="0" err="1" smtClean="0">
                <a:solidFill>
                  <a:srgbClr val="FFFF00"/>
                </a:solidFill>
              </a:rPr>
              <a:t>delistings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using Instantaneous minimum assessments.</a:t>
            </a:r>
            <a:endParaRPr lang="en-US" dirty="0">
              <a:solidFill>
                <a:srgbClr val="FFFF00"/>
              </a:solidFill>
            </a:endParaRP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 the Umbrella Criterion Approach defining the acceptable risk of nonattainment for the unmeasured criteria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Chapter 4. Assessing Short-Duration DO Criteria in Chesapeake Bay: (Part 2).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1676400"/>
            <a:ext cx="3026528" cy="2254370"/>
          </a:xfrm>
          <a:noFill/>
          <a:ln/>
        </p:spPr>
      </p:pic>
      <p:pic>
        <p:nvPicPr>
          <p:cNvPr id="2050" name="Picture 2" descr="C:\Documents and Settings\PTANGO\Local Settings\Temporary Internet Files\Content.IE5\D6UGJZ6B\MC90043982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626" y="4114800"/>
            <a:ext cx="2057400" cy="2743200"/>
          </a:xfrm>
          <a:prstGeom prst="rect">
            <a:avLst/>
          </a:prstGeom>
          <a:noFill/>
        </p:spPr>
      </p:pic>
      <p:sp>
        <p:nvSpPr>
          <p:cNvPr id="7" name="Diagonal Stripe 6"/>
          <p:cNvSpPr/>
          <p:nvPr/>
        </p:nvSpPr>
        <p:spPr>
          <a:xfrm rot="16200000">
            <a:off x="7277100" y="1485900"/>
            <a:ext cx="1828800" cy="19050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16200000">
            <a:off x="7353300" y="2171700"/>
            <a:ext cx="1676400" cy="1905000"/>
          </a:xfrm>
          <a:prstGeom prst="diagStripe">
            <a:avLst>
              <a:gd name="adj" fmla="val 508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Triangle 10"/>
          <p:cNvSpPr/>
          <p:nvPr/>
        </p:nvSpPr>
        <p:spPr>
          <a:xfrm>
            <a:off x="7239000" y="30480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580050">
            <a:off x="7459385" y="2424562"/>
            <a:ext cx="99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Offshore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2580050">
            <a:off x="7225394" y="2957961"/>
            <a:ext cx="1161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Nearshore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580050">
            <a:off x="7090937" y="3363088"/>
            <a:ext cx="940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Sub-</a:t>
            </a:r>
          </a:p>
          <a:p>
            <a:r>
              <a:rPr lang="en-US" sz="1600" dirty="0" smtClean="0"/>
              <a:t>estuaries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7086600" y="1524000"/>
            <a:ext cx="2057400" cy="2590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579661" y="1524000"/>
            <a:ext cx="1533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 Zones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f Assessment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7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 DO Assessment Zones for Instantaneous minimum assessment recommendation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 smtClean="0"/>
              <a:t>Caffrey</a:t>
            </a:r>
            <a:r>
              <a:rPr lang="en-US" sz="2400" dirty="0" smtClean="0"/>
              <a:t> (2004), VADEQ, </a:t>
            </a:r>
            <a:r>
              <a:rPr lang="en-US" sz="2400" dirty="0" err="1" smtClean="0"/>
              <a:t>Boyton</a:t>
            </a:r>
            <a:r>
              <a:rPr lang="en-US" sz="2400" dirty="0" smtClean="0"/>
              <a:t> (in progress)</a:t>
            </a:r>
          </a:p>
          <a:p>
            <a:pPr lvl="1"/>
            <a:r>
              <a:rPr lang="en-US" sz="2400" dirty="0" smtClean="0"/>
              <a:t>Habitat adjacent to monitoring sites can explain general patterns of DO dynamics across sites.</a:t>
            </a:r>
          </a:p>
          <a:p>
            <a:pPr lvl="2"/>
            <a:r>
              <a:rPr lang="en-US" dirty="0" err="1" smtClean="0"/>
              <a:t>Caffrey</a:t>
            </a:r>
            <a:r>
              <a:rPr lang="en-US" dirty="0" smtClean="0"/>
              <a:t> 2004: Adjacent habitat, estuarine area and salinity explained 58% of variation in Net Ecosystem Metabolism at NERR sites. </a:t>
            </a:r>
          </a:p>
          <a:p>
            <a:pPr lvl="3"/>
            <a:r>
              <a:rPr lang="en-US" dirty="0" smtClean="0"/>
              <a:t>Nutrient loading can explain 68% of NEM variation</a:t>
            </a:r>
          </a:p>
          <a:p>
            <a:pPr lvl="2"/>
            <a:r>
              <a:rPr lang="en-US" dirty="0" smtClean="0"/>
              <a:t>Blends understanding of regional and local geomorphology effects and management interest</a:t>
            </a:r>
          </a:p>
          <a:p>
            <a:pPr lvl="2"/>
            <a:r>
              <a:rPr lang="en-US" dirty="0" smtClean="0"/>
              <a:t>Blends use of monitoring approaches and data abundance</a:t>
            </a:r>
          </a:p>
          <a:p>
            <a:pPr lvl="2"/>
            <a:r>
              <a:rPr lang="en-US" dirty="0" smtClean="0"/>
              <a:t>Support for States when requesting cons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IM DO 3-Zone Assessment Recommendation to Support States in Partial Delisting Options to Promote Status and Incremental Progress Reporting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Offshore</a:t>
            </a:r>
            <a:r>
              <a:rPr lang="en-US" dirty="0" smtClean="0"/>
              <a:t>: Subject to Open Water Criterion Assessment</a:t>
            </a:r>
          </a:p>
          <a:p>
            <a:r>
              <a:rPr lang="en-US" b="1" dirty="0" err="1" smtClean="0"/>
              <a:t>Nearshore</a:t>
            </a:r>
            <a:r>
              <a:rPr lang="en-US" b="1" dirty="0" smtClean="0"/>
              <a:t> of </a:t>
            </a:r>
            <a:r>
              <a:rPr lang="en-US" b="1" dirty="0" err="1" smtClean="0"/>
              <a:t>mainchannel</a:t>
            </a:r>
            <a:r>
              <a:rPr lang="en-US" b="1" dirty="0" smtClean="0"/>
              <a:t> Bay or primary tributary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Zoned on a case by case basis.</a:t>
            </a:r>
          </a:p>
          <a:p>
            <a:pPr lvl="1"/>
            <a:r>
              <a:rPr lang="en-US" dirty="0" smtClean="0"/>
              <a:t>Coordinated between the jurisdiction and EPA</a:t>
            </a:r>
          </a:p>
          <a:p>
            <a:pPr lvl="1"/>
            <a:r>
              <a:rPr lang="en-US" dirty="0" smtClean="0"/>
              <a:t>Use 3 Full Seasons of one or more Con Mon data sets in the segment.</a:t>
            </a:r>
          </a:p>
          <a:p>
            <a:pPr lvl="1"/>
            <a:r>
              <a:rPr lang="en-US" dirty="0" smtClean="0"/>
              <a:t>Apply 1% nonattainment rule: compensating for spatial resolution</a:t>
            </a:r>
          </a:p>
          <a:p>
            <a:r>
              <a:rPr lang="en-US" b="1" dirty="0" err="1" smtClean="0"/>
              <a:t>Subestuary</a:t>
            </a:r>
            <a:r>
              <a:rPr lang="en-US" b="1" dirty="0" smtClean="0"/>
              <a:t>: </a:t>
            </a:r>
            <a:r>
              <a:rPr lang="en-US" b="1" dirty="0" err="1" smtClean="0"/>
              <a:t>Tribs</a:t>
            </a:r>
            <a:r>
              <a:rPr lang="en-US" b="1" dirty="0" smtClean="0"/>
              <a:t> of </a:t>
            </a:r>
            <a:r>
              <a:rPr lang="en-US" b="1" dirty="0" err="1" smtClean="0"/>
              <a:t>tribs</a:t>
            </a:r>
            <a:r>
              <a:rPr lang="en-US" b="1" dirty="0" smtClean="0"/>
              <a:t>, small waters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3 years of synoptic sampling, 10+ samples per year, 10% rule of assessment applied to meet IM standard. </a:t>
            </a:r>
          </a:p>
          <a:p>
            <a:pPr lvl="1"/>
            <a:r>
              <a:rPr lang="en-US" dirty="0" smtClean="0"/>
              <a:t>(We should probably discuss time of day as a factor in data collection rules here).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343400" cy="4351338"/>
          </a:xfrm>
        </p:spPr>
        <p:txBody>
          <a:bodyPr>
            <a:normAutofit fontScale="85000" lnSpcReduction="10000"/>
          </a:bodyPr>
          <a:lstStyle/>
          <a:p>
            <a:pPr marL="514350" indent="-514350"/>
            <a:r>
              <a:rPr lang="en-US" sz="2400" dirty="0" smtClean="0">
                <a:solidFill>
                  <a:schemeClr val="bg1"/>
                </a:solidFill>
              </a:rPr>
              <a:t>Measure water quality </a:t>
            </a:r>
          </a:p>
          <a:p>
            <a:pPr marL="514350" indent="-51435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	at high temporal frequency.</a:t>
            </a:r>
          </a:p>
          <a:p>
            <a:pPr marL="514350" indent="-514350"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Apply CFD.</a:t>
            </a:r>
          </a:p>
          <a:p>
            <a:pPr marL="514350" indent="-51435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	</a:t>
            </a:r>
          </a:p>
          <a:p>
            <a:pPr marL="514350" indent="-514350"/>
            <a:r>
              <a:rPr lang="en-US" sz="2400" dirty="0" smtClean="0">
                <a:solidFill>
                  <a:schemeClr val="bg1"/>
                </a:solidFill>
              </a:rPr>
              <a:t>Use the Umbrella Criterion Approach defining the acceptable risk of nonattainment for the unmeasured criteria</a:t>
            </a:r>
          </a:p>
          <a:p>
            <a:pPr marL="914400" lvl="1" indent="-514350"/>
            <a:r>
              <a:rPr lang="en-US" sz="2000" b="1" u="sng" dirty="0" smtClean="0">
                <a:solidFill>
                  <a:srgbClr val="00B0F0"/>
                </a:solidFill>
              </a:rPr>
              <a:t>NEW Recommendation!</a:t>
            </a:r>
            <a:r>
              <a:rPr lang="en-US" sz="2000" b="1" u="sng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Apply Zone approach to support partial </a:t>
            </a:r>
            <a:r>
              <a:rPr lang="en-US" sz="2000" dirty="0" err="1" smtClean="0">
                <a:solidFill>
                  <a:srgbClr val="FFFF00"/>
                </a:solidFill>
              </a:rPr>
              <a:t>delistings</a:t>
            </a:r>
            <a:r>
              <a:rPr lang="en-US" sz="2000" dirty="0" smtClean="0">
                <a:solidFill>
                  <a:srgbClr val="FFFF00"/>
                </a:solidFill>
              </a:rPr>
              <a:t> using Instantaneous minimum assessments.</a:t>
            </a:r>
          </a:p>
          <a:p>
            <a:pPr marL="914400" lvl="1" indent="-514350"/>
            <a:r>
              <a:rPr lang="en-US" sz="2000" dirty="0" smtClean="0">
                <a:solidFill>
                  <a:srgbClr val="FFFF00"/>
                </a:solidFill>
              </a:rPr>
              <a:t>Further  Interpretation Note: Meeting IM represents an Umbrella for all other applicable DO Criteria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Chapter 4. Assessing Short-Duration DO Criteria in Chesapeake Bay: In Total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676400"/>
            <a:ext cx="2971800" cy="2254370"/>
          </a:xfrm>
          <a:noFill/>
          <a:ln/>
        </p:spPr>
      </p:pic>
      <p:pic>
        <p:nvPicPr>
          <p:cNvPr id="2050" name="Picture 2" descr="C:\Documents and Settings\PTANGO\Local Settings\Temporary Internet Files\Content.IE5\D6UGJZ6B\MC90043982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962400"/>
            <a:ext cx="1543050" cy="2057400"/>
          </a:xfrm>
          <a:prstGeom prst="rect">
            <a:avLst/>
          </a:prstGeom>
          <a:noFill/>
        </p:spPr>
      </p:pic>
      <p:sp>
        <p:nvSpPr>
          <p:cNvPr id="7" name="Diagonal Stripe 6"/>
          <p:cNvSpPr/>
          <p:nvPr/>
        </p:nvSpPr>
        <p:spPr>
          <a:xfrm rot="16200000">
            <a:off x="7277100" y="1485900"/>
            <a:ext cx="1828800" cy="19050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16200000">
            <a:off x="7353300" y="2171700"/>
            <a:ext cx="1676400" cy="1905000"/>
          </a:xfrm>
          <a:prstGeom prst="diagStripe">
            <a:avLst>
              <a:gd name="adj" fmla="val 508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Triangle 10"/>
          <p:cNvSpPr/>
          <p:nvPr/>
        </p:nvSpPr>
        <p:spPr>
          <a:xfrm>
            <a:off x="7239000" y="30480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580050">
            <a:off x="7459385" y="2424562"/>
            <a:ext cx="99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Offshore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2580050">
            <a:off x="7225394" y="2957961"/>
            <a:ext cx="1161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Nearshore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580050">
            <a:off x="7090937" y="3363088"/>
            <a:ext cx="940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Sub-</a:t>
            </a:r>
          </a:p>
          <a:p>
            <a:r>
              <a:rPr lang="en-US" sz="1600" dirty="0" smtClean="0"/>
              <a:t>estuaries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7086600" y="1524000"/>
            <a:ext cx="2057400" cy="2590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579661" y="1524000"/>
            <a:ext cx="1533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 Zones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f Assessment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66" y="5842337"/>
            <a:ext cx="90670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Decision requested</a:t>
            </a:r>
            <a:r>
              <a:rPr 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</a:t>
            </a:r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Support for presenting the 3 Zone approach for EPA to consider</a:t>
            </a:r>
          </a:p>
          <a:p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To make the best use of our understanding of the Bay system and the best available</a:t>
            </a:r>
          </a:p>
          <a:p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Monitoring resources we have to support impairment assessments.  </a:t>
            </a:r>
            <a:endParaRPr lang="en-US" sz="2000" b="1" u="sng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7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4724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Chapter 5. </a:t>
            </a:r>
            <a:br>
              <a:rPr lang="en-US" sz="2400" dirty="0" smtClean="0"/>
            </a:br>
            <a:r>
              <a:rPr lang="en-US" sz="2400" dirty="0" smtClean="0"/>
              <a:t>Interim Rules for </a:t>
            </a:r>
            <a:br>
              <a:rPr lang="en-US" sz="2400" dirty="0" smtClean="0"/>
            </a:br>
            <a:r>
              <a:rPr lang="en-US" sz="2400" dirty="0" smtClean="0"/>
              <a:t>Using BIBI to support </a:t>
            </a:r>
            <a:br>
              <a:rPr lang="en-US" sz="2400" dirty="0" smtClean="0"/>
            </a:br>
            <a:r>
              <a:rPr lang="en-US" sz="2400" dirty="0" smtClean="0"/>
              <a:t>Aquatic Life Use </a:t>
            </a:r>
            <a:br>
              <a:rPr lang="en-US" sz="2400" dirty="0" smtClean="0"/>
            </a:br>
            <a:r>
              <a:rPr lang="en-US" sz="2400" dirty="0" smtClean="0"/>
              <a:t>Assessments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0" y="335661"/>
          <a:ext cx="6299521" cy="6522339"/>
        </p:xfrm>
        <a:graphic>
          <a:graphicData uri="http://schemas.openxmlformats.org/drawingml/2006/table">
            <a:tbl>
              <a:tblPr/>
              <a:tblGrid>
                <a:gridCol w="1432785"/>
                <a:gridCol w="4866736"/>
              </a:tblGrid>
              <a:tr h="622360"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>
                          <a:solidFill>
                            <a:srgbClr val="151515"/>
                          </a:solidFill>
                          <a:latin typeface="Times New Roman"/>
                          <a:ea typeface="Times New Roman"/>
                        </a:rPr>
                        <a:t>Classification Category for Water Quality Status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solidFill>
                            <a:srgbClr val="151515"/>
                          </a:solidFill>
                          <a:latin typeface="Times New Roman"/>
                          <a:ea typeface="Times New Roman"/>
                        </a:rPr>
                        <a:t>Description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66"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solidFill>
                            <a:srgbClr val="151515"/>
                          </a:solidFill>
                          <a:latin typeface="Times New Roman"/>
                          <a:ea typeface="Times New Roman"/>
                        </a:rPr>
                        <a:t>Category 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solidFill>
                            <a:srgbClr val="151515"/>
                          </a:solidFill>
                          <a:latin typeface="Times New Roman"/>
                          <a:ea typeface="Times New Roman"/>
                        </a:rPr>
                        <a:t>All designated uses are supported, no use is threatened.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332"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solidFill>
                            <a:srgbClr val="151515"/>
                          </a:solidFill>
                          <a:latin typeface="Times New Roman"/>
                          <a:ea typeface="Times New Roman"/>
                        </a:rPr>
                        <a:t>Category 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solidFill>
                            <a:srgbClr val="151515"/>
                          </a:solidFill>
                          <a:latin typeface="Times New Roman"/>
                          <a:ea typeface="Times New Roman"/>
                        </a:rPr>
                        <a:t>Available data and/or information indicate that some, but not all, designated uses are supported.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332"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>
                          <a:solidFill>
                            <a:srgbClr val="151515"/>
                          </a:solidFill>
                          <a:latin typeface="Times New Roman"/>
                          <a:ea typeface="Times New Roman"/>
                        </a:rPr>
                        <a:t>Category 3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solidFill>
                            <a:srgbClr val="151515"/>
                          </a:solidFill>
                          <a:latin typeface="Times New Roman"/>
                          <a:ea typeface="Times New Roman"/>
                        </a:rPr>
                        <a:t>There is insufficient available data and/or information to make a use support determination.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89998">
                <a:tc>
                  <a:txBody>
                    <a:bodyPr/>
                    <a:lstStyle/>
                    <a:p>
                      <a:pPr marL="342900" marR="0" lvl="0" indent="-342900"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151515"/>
                          </a:solidFill>
                          <a:latin typeface="Times New Roman"/>
                          <a:ea typeface="Times New Roman"/>
                        </a:rPr>
                        <a:t>Category 3a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rgbClr val="151515"/>
                          </a:solidFill>
                          <a:latin typeface="Times New Roman"/>
                          <a:ea typeface="Calibri"/>
                        </a:rPr>
                        <a:t>VA:</a:t>
                      </a:r>
                      <a:r>
                        <a:rPr lang="en-US" sz="1200">
                          <a:latin typeface="Times New Roman"/>
                          <a:ea typeface="Calibri"/>
                        </a:rPr>
                        <a:t> no data are available within the data window of the current assessment</a:t>
                      </a:r>
                      <a:r>
                        <a:rPr lang="en-US" sz="1200" b="1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Calibri"/>
                        </a:rPr>
                        <a:t>to determine if any designated use is attained and the water was not previously listed as impaired.</a:t>
                      </a: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9998">
                <a:tc>
                  <a:txBody>
                    <a:bodyPr/>
                    <a:lstStyle/>
                    <a:p>
                      <a:pPr marL="342900" marR="0" lvl="0" indent="-342900"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151515"/>
                          </a:solidFill>
                          <a:latin typeface="Times New Roman"/>
                          <a:ea typeface="Times New Roman"/>
                        </a:rPr>
                        <a:t>Category 3b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151515"/>
                          </a:solidFill>
                          <a:latin typeface="Times New Roman"/>
                          <a:ea typeface="Calibri"/>
                        </a:rPr>
                        <a:t>VA: </a:t>
                      </a:r>
                      <a:r>
                        <a:rPr lang="en-US" sz="1200" dirty="0">
                          <a:latin typeface="Times New Roman"/>
                          <a:ea typeface="Calibri"/>
                        </a:rPr>
                        <a:t>some data exist but are insufficient to determine support of designated uses.  Such waters will be prioritized for follow up monitoring, as needed.</a:t>
                      </a: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79995">
                <a:tc>
                  <a:txBody>
                    <a:bodyPr/>
                    <a:lstStyle/>
                    <a:p>
                      <a:pPr marL="342900" marR="0" lvl="0" indent="-342900"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151515"/>
                          </a:solidFill>
                          <a:latin typeface="Times New Roman"/>
                          <a:ea typeface="Times New Roman"/>
                        </a:rPr>
                        <a:t>Category 3c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</a:rPr>
                        <a:t>VA: data collected by a citizen monitoring or another organization indicating water quality problems may exist but the methodology and/or data quality has not been approved for a determination of support of designated use(s). These waters are considered as having insufficient data with observed effects. Such waters will be prioritized by DEQ for follow up monitoring.</a:t>
                      </a: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9998">
                <a:tc>
                  <a:txBody>
                    <a:bodyPr/>
                    <a:lstStyle/>
                    <a:p>
                      <a:pPr marL="342900" marR="0" lvl="0" indent="-342900"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151515"/>
                          </a:solidFill>
                          <a:latin typeface="Times New Roman"/>
                          <a:ea typeface="Times New Roman"/>
                        </a:rPr>
                        <a:t>Category 3d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</a:rPr>
                        <a:t>VA: data collected by a citizen monitoring or other organization indicating designated use(s) are being attained but the methodology and/or data quality has not been approved for such a determination. </a:t>
                      </a: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3332"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solidFill>
                            <a:srgbClr val="151515"/>
                          </a:solidFill>
                          <a:latin typeface="Times New Roman"/>
                          <a:ea typeface="Times New Roman"/>
                        </a:rPr>
                        <a:t>Category 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solidFill>
                            <a:srgbClr val="151515"/>
                          </a:solidFill>
                          <a:latin typeface="Times New Roman"/>
                          <a:ea typeface="Times New Roman"/>
                        </a:rPr>
                        <a:t>Available data and/or information indicate that at least one designated use is not being supported or is threatened, but a TMDL is not needed.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332">
                <a:tc>
                  <a:txBody>
                    <a:bodyPr/>
                    <a:lstStyle/>
                    <a:p>
                      <a:pPr marL="342900" marR="0" lvl="0" indent="-342900"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rgbClr val="151515"/>
                          </a:solidFill>
                          <a:latin typeface="Times New Roman"/>
                          <a:ea typeface="Times New Roman"/>
                        </a:rPr>
                        <a:t>Category 4a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rgbClr val="151515"/>
                          </a:solidFill>
                          <a:latin typeface="Times New Roman"/>
                          <a:ea typeface="Times New Roman"/>
                        </a:rPr>
                        <a:t>A State developed TMDL has been approved by EPA or a TMDL has been established by EPA for any segment-pollutant combination.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332">
                <a:tc>
                  <a:txBody>
                    <a:bodyPr/>
                    <a:lstStyle/>
                    <a:p>
                      <a:pPr marL="342900" marR="0" lvl="0" indent="-342900"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rgbClr val="151515"/>
                          </a:solidFill>
                          <a:latin typeface="Times New Roman"/>
                          <a:ea typeface="Times New Roman"/>
                        </a:rPr>
                        <a:t>Category 4b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rgbClr val="151515"/>
                          </a:solidFill>
                          <a:latin typeface="Times New Roman"/>
                          <a:ea typeface="Times New Roman"/>
                        </a:rPr>
                        <a:t>Other required control measures are expected to result in the attainment of an applicable water quality standard in a reasonable period of time.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332">
                <a:tc>
                  <a:txBody>
                    <a:bodyPr/>
                    <a:lstStyle/>
                    <a:p>
                      <a:pPr marL="342900" marR="0" lvl="0" indent="-342900"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rgbClr val="151515"/>
                          </a:solidFill>
                          <a:latin typeface="Times New Roman"/>
                          <a:ea typeface="Times New Roman"/>
                        </a:rPr>
                        <a:t>Category 4c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rgbClr val="151515"/>
                          </a:solidFill>
                          <a:latin typeface="Times New Roman"/>
                          <a:ea typeface="Times New Roman"/>
                        </a:rPr>
                        <a:t>The non-attainment of any applicable water quality standard for the segment is the result of pollution and is not caused by a pollutant.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332"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>
                          <a:solidFill>
                            <a:srgbClr val="151515"/>
                          </a:solidFill>
                          <a:latin typeface="Times New Roman"/>
                          <a:ea typeface="Times New Roman"/>
                        </a:rPr>
                        <a:t>Category 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>
                          <a:solidFill>
                            <a:srgbClr val="151515"/>
                          </a:solidFill>
                          <a:latin typeface="Times New Roman"/>
                          <a:ea typeface="Times New Roman"/>
                        </a:rPr>
                        <a:t>Available data and/or information indicate that at least one designated use is not being supported or is threatened, and </a:t>
                      </a:r>
                      <a:r>
                        <a:rPr lang="en-US" sz="1200" b="1" i="1" dirty="0">
                          <a:solidFill>
                            <a:srgbClr val="151515"/>
                          </a:solidFill>
                          <a:latin typeface="Times New Roman"/>
                          <a:ea typeface="Times New Roman"/>
                        </a:rPr>
                        <a:t>a TMDL is needed</a:t>
                      </a:r>
                      <a:r>
                        <a:rPr lang="en-US" sz="1200" dirty="0">
                          <a:solidFill>
                            <a:srgbClr val="151515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2362200"/>
            <a:ext cx="243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segments where “Impaired = No” identify those segments that have a breadth of confidence limits (Upper confidence Limit - Lower confidence Limit ≥ 0.5) of .5 or greater. Of that remaining subset of segments, those that have a Mean BIBI &lt;2.7 would be classified as </a:t>
            </a:r>
            <a:r>
              <a:rPr lang="en-US" sz="1600" u="sng" dirty="0"/>
              <a:t>Category 3 </a:t>
            </a:r>
            <a:r>
              <a:rPr lang="en-US" sz="1600" dirty="0"/>
              <a:t>(insufficient information) until more conclusive information is available.</a:t>
            </a:r>
          </a:p>
        </p:txBody>
      </p:sp>
      <p:cxnSp>
        <p:nvCxnSpPr>
          <p:cNvPr id="8" name="Straight Connector 7"/>
          <p:cNvCxnSpPr>
            <a:endCxn id="10" idx="0"/>
          </p:cNvCxnSpPr>
          <p:nvPr/>
        </p:nvCxnSpPr>
        <p:spPr>
          <a:xfrm flipH="1">
            <a:off x="1371600" y="1828800"/>
            <a:ext cx="1295400" cy="609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" y="2438400"/>
            <a:ext cx="2438400" cy="381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6488668"/>
            <a:ext cx="240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WQGIT supported 2013</a:t>
            </a:r>
            <a:endParaRPr 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Chapters 1-3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Relevant to the Criteria Assessment Framework </a:t>
            </a:r>
          </a:p>
          <a:p>
            <a:pPr lvl="1"/>
            <a:r>
              <a:rPr lang="en-US" dirty="0" smtClean="0"/>
              <a:t>WBRTF bathymetry, volume developed</a:t>
            </a:r>
          </a:p>
          <a:p>
            <a:pPr lvl="1"/>
            <a:r>
              <a:rPr lang="en-US" dirty="0" smtClean="0"/>
              <a:t>Open Water Designated Use Definition Review</a:t>
            </a:r>
          </a:p>
          <a:p>
            <a:pPr lvl="1"/>
            <a:r>
              <a:rPr lang="en-US" dirty="0" smtClean="0"/>
              <a:t>SAV Goal Alignment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6. Nontraditional Partner DO data collection and handling protocol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Documenting the need for nontraditional partner data to follow EPA protocol for inclusion of data in regulatory assessments.</a:t>
            </a:r>
          </a:p>
          <a:p>
            <a:r>
              <a:rPr lang="en-US" dirty="0" smtClean="0"/>
              <a:t>Expecting to end the chapter with future directions that might include other data for informing decisions but not regulatory assessments.  </a:t>
            </a:r>
            <a:endParaRPr lang="en-US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038600" cy="237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862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05400" y="1524000"/>
            <a:ext cx="3544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Alliance for the Chesapeake: VA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3810000"/>
            <a:ext cx="3173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South River Federation: MD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Chapter 7. </a:t>
            </a:r>
            <a:r>
              <a:rPr lang="en-US" sz="2400" dirty="0" err="1" smtClean="0"/>
              <a:t>Multimetric</a:t>
            </a:r>
            <a:r>
              <a:rPr lang="en-US" sz="2400" dirty="0" smtClean="0"/>
              <a:t> Water Quality Standards Indicator for Supporting Progress Tracking in Bay Restoration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Documents the use of DO + Water Clarity/SAV + CHLA standards attainment assessments in a </a:t>
            </a:r>
            <a:r>
              <a:rPr lang="en-US" sz="2400" dirty="0" err="1" smtClean="0"/>
              <a:t>multimetric</a:t>
            </a:r>
            <a:r>
              <a:rPr lang="en-US" sz="2400" dirty="0" smtClean="0"/>
              <a:t> assessment of progress. (Liza H, Lea R) </a:t>
            </a:r>
          </a:p>
          <a:p>
            <a:r>
              <a:rPr lang="en-US" sz="2400" dirty="0" smtClean="0"/>
              <a:t>Approved by WQGIT (and Management Board I think) in 2013. </a:t>
            </a:r>
            <a:endParaRPr lang="en-US" sz="2400" dirty="0"/>
          </a:p>
        </p:txBody>
      </p:sp>
      <p:pic>
        <p:nvPicPr>
          <p:cNvPr id="6" name="Content Placeholder 5" descr="CBSeg_DU_Attainment_2008_2010-1.jpg"/>
          <p:cNvPicPr>
            <a:picLocks noGrp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5410200" y="1447800"/>
            <a:ext cx="2438400" cy="28956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5720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Needs/Decisions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Document is nearing ready as first complete draft for CAP WG review.</a:t>
            </a:r>
          </a:p>
          <a:p>
            <a:pPr lvl="1"/>
            <a:r>
              <a:rPr lang="en-US" dirty="0" smtClean="0"/>
              <a:t>Questions and comments welcome on all chapters</a:t>
            </a:r>
          </a:p>
          <a:p>
            <a:pPr lvl="1"/>
            <a:r>
              <a:rPr lang="en-US" dirty="0" smtClean="0"/>
              <a:t>Note WQGIT approvals that are already banked!</a:t>
            </a:r>
          </a:p>
          <a:p>
            <a:r>
              <a:rPr lang="en-US" dirty="0" smtClean="0"/>
              <a:t>Decision points in next CAP WG meeting:</a:t>
            </a:r>
          </a:p>
          <a:p>
            <a:pPr lvl="1"/>
            <a:r>
              <a:rPr lang="en-US" dirty="0" smtClean="0"/>
              <a:t>Umbrella Criterion application rule</a:t>
            </a:r>
          </a:p>
          <a:p>
            <a:pPr lvl="1"/>
            <a:r>
              <a:rPr lang="en-US" dirty="0" smtClean="0"/>
              <a:t>3-Zone recommendation to address monitoring and management of segments.</a:t>
            </a:r>
          </a:p>
          <a:p>
            <a:pPr lvl="1"/>
            <a:r>
              <a:rPr lang="en-US" dirty="0" smtClean="0"/>
              <a:t>Recognize Instantaneous minimum role in Umbrella applications with partial delisting options.</a:t>
            </a:r>
          </a:p>
          <a:p>
            <a:pPr lvl="1"/>
            <a:r>
              <a:rPr lang="en-US" dirty="0" smtClean="0"/>
              <a:t>Review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Chapters 4-6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Criteria Assessment Protocols</a:t>
            </a:r>
          </a:p>
          <a:p>
            <a:pPr lvl="1"/>
            <a:r>
              <a:rPr lang="en-US" dirty="0" smtClean="0"/>
              <a:t>DO: Focus on Short duration Criteria assessment options</a:t>
            </a:r>
          </a:p>
          <a:p>
            <a:pPr lvl="1"/>
            <a:r>
              <a:rPr lang="en-US" dirty="0" smtClean="0"/>
              <a:t>Interim rules for 303d listing status using the BIBI to support Aquatic Life Use assessment</a:t>
            </a:r>
          </a:p>
          <a:p>
            <a:pPr lvl="1"/>
            <a:r>
              <a:rPr lang="en-US" dirty="0" smtClean="0"/>
              <a:t>Nontraditional Partner protocols for DO data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Bay Health Tracking</a:t>
            </a:r>
          </a:p>
          <a:p>
            <a:pPr lvl="1"/>
            <a:r>
              <a:rPr lang="en-US" dirty="0" smtClean="0"/>
              <a:t>Development of the new </a:t>
            </a:r>
            <a:r>
              <a:rPr lang="en-US" dirty="0" err="1" smtClean="0"/>
              <a:t>Multimetric</a:t>
            </a:r>
            <a:r>
              <a:rPr lang="en-US" dirty="0" smtClean="0"/>
              <a:t> Water Quality Standards Attainment Indicator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Chapter 1. Western Branch </a:t>
            </a:r>
            <a:r>
              <a:rPr lang="en-US" sz="2800" dirty="0" err="1" smtClean="0"/>
              <a:t>Patuxent</a:t>
            </a:r>
            <a:r>
              <a:rPr lang="en-US" sz="2800" dirty="0" smtClean="0"/>
              <a:t> River Tidal Fresh Segment Bathymetry and Volume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3578" y="1600200"/>
            <a:ext cx="35258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MDE provided river transect data.</a:t>
            </a:r>
          </a:p>
          <a:p>
            <a:r>
              <a:rPr lang="en-US" dirty="0" smtClean="0"/>
              <a:t>Volume estimation was developed to support WQ </a:t>
            </a:r>
            <a:r>
              <a:rPr lang="en-US" dirty="0" err="1" smtClean="0"/>
              <a:t>Stds</a:t>
            </a:r>
            <a:r>
              <a:rPr lang="en-US" dirty="0" smtClean="0"/>
              <a:t> assessment</a:t>
            </a:r>
          </a:p>
          <a:p>
            <a:r>
              <a:rPr lang="en-US" dirty="0" smtClean="0"/>
              <a:t>River grid representation developed to link with the Bay model</a:t>
            </a:r>
          </a:p>
          <a:p>
            <a:r>
              <a:rPr lang="en-US" dirty="0" smtClean="0"/>
              <a:t>(I think this needs final concurrence from WQGIT)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Chapter 2. Open Water Designated Use Definition Review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lot of analyses showing general differences between </a:t>
            </a:r>
            <a:r>
              <a:rPr lang="en-US" dirty="0" err="1" smtClean="0"/>
              <a:t>nearshore</a:t>
            </a:r>
            <a:r>
              <a:rPr lang="en-US" dirty="0" smtClean="0"/>
              <a:t> and offshore DO behavior</a:t>
            </a:r>
          </a:p>
          <a:p>
            <a:r>
              <a:rPr lang="en-US" dirty="0" smtClean="0"/>
              <a:t>UCAT recommended retaining Open Water DU shore to shore definition.</a:t>
            </a:r>
          </a:p>
          <a:p>
            <a:r>
              <a:rPr lang="en-US" dirty="0" smtClean="0"/>
              <a:t>States have the right to request </a:t>
            </a:r>
            <a:r>
              <a:rPr lang="en-US" dirty="0" err="1" smtClean="0"/>
              <a:t>subsegmenting</a:t>
            </a:r>
            <a:r>
              <a:rPr lang="en-US" dirty="0" smtClean="0"/>
              <a:t> on a case by case basis.</a:t>
            </a:r>
          </a:p>
          <a:p>
            <a:r>
              <a:rPr lang="en-US" dirty="0" smtClean="0"/>
              <a:t>WQGIT approved. </a:t>
            </a:r>
            <a:endParaRPr lang="en-US" dirty="0"/>
          </a:p>
        </p:txBody>
      </p:sp>
      <p:pic>
        <p:nvPicPr>
          <p:cNvPr id="5" name="Content Placeholder 4" descr="Fig_3_1_ Use Zones_hi"/>
          <p:cNvPicPr>
            <a:picLocks noGrp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2250204"/>
            <a:ext cx="4038600" cy="322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Chapter 3. Alignment of the Chesapeake Bay SAV </a:t>
            </a:r>
            <a:r>
              <a:rPr lang="en-US" sz="2800" dirty="0"/>
              <a:t>R</a:t>
            </a:r>
            <a:r>
              <a:rPr lang="en-US" sz="2800" dirty="0" smtClean="0"/>
              <a:t>estoration Goals.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CBP 2003: 185,000 acre goal</a:t>
            </a:r>
          </a:p>
          <a:p>
            <a:r>
              <a:rPr lang="en-US" dirty="0" smtClean="0"/>
              <a:t>Water Quality </a:t>
            </a:r>
            <a:r>
              <a:rPr lang="en-US" dirty="0" err="1" smtClean="0"/>
              <a:t>Stds</a:t>
            </a:r>
            <a:r>
              <a:rPr lang="en-US" dirty="0" smtClean="0"/>
              <a:t> in 2004/5: 192,000 acre goal. </a:t>
            </a:r>
          </a:p>
          <a:p>
            <a:r>
              <a:rPr lang="en-US" dirty="0" smtClean="0"/>
              <a:t>SAV WG has sorted through history to illustrate the decisions supporting 192K goal. (Becky G! Howard W!)</a:t>
            </a:r>
          </a:p>
          <a:p>
            <a:r>
              <a:rPr lang="en-US" dirty="0" smtClean="0"/>
              <a:t>Alignment is a work in progress within CBP in 2014.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0963" y="1600200"/>
            <a:ext cx="35330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27522" y="1808372"/>
            <a:ext cx="3886200" cy="4351338"/>
          </a:xfrm>
        </p:spPr>
        <p:txBody>
          <a:bodyPr>
            <a:normAutofit fontScale="92500" lnSpcReduction="20000"/>
          </a:bodyPr>
          <a:lstStyle/>
          <a:p>
            <a:pPr marL="514350" indent="-514350"/>
            <a:r>
              <a:rPr lang="en-US" dirty="0" smtClean="0">
                <a:solidFill>
                  <a:schemeClr val="bg1"/>
                </a:solidFill>
              </a:rPr>
              <a:t>Measure water quality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	at high temporal frequency.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	Apply CFD approach.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en-US" dirty="0" smtClean="0">
                <a:solidFill>
                  <a:schemeClr val="bg1"/>
                </a:solidFill>
              </a:rPr>
              <a:t>Use the Umbrella Criterion Approach defining the acceptable risk of nonattainment for the unmeasured criteria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Chapter 4. Assessing Short-Duration Criteria in Chesapeake Bay: (Part 1).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1676400"/>
            <a:ext cx="3026528" cy="2254370"/>
          </a:xfrm>
          <a:noFill/>
          <a:ln/>
        </p:spPr>
      </p:pic>
      <p:pic>
        <p:nvPicPr>
          <p:cNvPr id="2050" name="Picture 2" descr="C:\Documents and Settings\PTANGO\Local Settings\Temporary Internet Files\Content.IE5\D6UGJZ6B\MC90043982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626" y="4114800"/>
            <a:ext cx="2057400" cy="27432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086600" y="1676400"/>
            <a:ext cx="1824700" cy="221452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xmlns="" val="14167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38290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04" y="304802"/>
            <a:ext cx="5674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Water Quality Standards Attainment: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 we know it today.  </a:t>
            </a:r>
          </a:p>
        </p:txBody>
      </p:sp>
      <p:pic>
        <p:nvPicPr>
          <p:cNvPr id="1028" name="Picture 4" descr="Project Runway Season 9 Tim Gunn Heidi Klum po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88156"/>
            <a:ext cx="3352800" cy="51377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09800" y="6172200"/>
            <a:ext cx="4964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“You’re either in…or you’re out!”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1520</Words>
  <Application>Microsoft Office PowerPoint</Application>
  <PresentationFormat>On-screen Show (4:3)</PresentationFormat>
  <Paragraphs>184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Content Overview of the next Chesapeake Bay Ambient Water Quality Criteria Technical Addendum: Final needs/decisions.  </vt:lpstr>
      <vt:lpstr>Chapters 1-3</vt:lpstr>
      <vt:lpstr>Chapters 4-6</vt:lpstr>
      <vt:lpstr>Chapter 7</vt:lpstr>
      <vt:lpstr>Chapter 1. Western Branch Patuxent River Tidal Fresh Segment Bathymetry and Volume</vt:lpstr>
      <vt:lpstr>Chapter 2. Open Water Designated Use Definition Review </vt:lpstr>
      <vt:lpstr>Chapter 3. Alignment of the Chesapeake Bay SAV Restoration Goals. </vt:lpstr>
      <vt:lpstr>Chapter 4. Assessing Short-Duration Criteria in Chesapeake Bay: (Part 1).</vt:lpstr>
      <vt:lpstr>Slide 9</vt:lpstr>
      <vt:lpstr>Enter Umbrella Criterion:  Chesapeake Bay EMAP sensor data set was evaluated to compare criterion failure rates.  Does passing the Open Water 30-day mean DO criterion (5.0 mg/L) provide an adequate measure of protection for passing the 7-day mean DO criterion?</vt:lpstr>
      <vt:lpstr>EPA Rule of Thumb level of protection with criterion assessments: 10% allowable exceedances. So, is our glass half full or half empty?</vt:lpstr>
      <vt:lpstr>As the monthly mean dissolved oxygen concentration increases, the associated violation rate for short-duration criteria declines.</vt:lpstr>
      <vt:lpstr>Our low frequency data (2x/month) requires that we achieve a higher monthly mean to establish a low risk of nonattainment for short-duration criteria compared with near real-time (15 min) assessments. </vt:lpstr>
      <vt:lpstr>Chapter 4. Assessing Short-Duration Criteria in Chesapeake Bay</vt:lpstr>
      <vt:lpstr>Chapter 4. Assessing Short-Duration DO Criteria in Chesapeake Bay: (Part 2).</vt:lpstr>
      <vt:lpstr>3 DO Assessment Zones for Instantaneous minimum assessment recommendation</vt:lpstr>
      <vt:lpstr>IM DO 3-Zone Assessment Recommendation to Support States in Partial Delisting Options to Promote Status and Incremental Progress Reporting</vt:lpstr>
      <vt:lpstr>Chapter 4. Assessing Short-Duration DO Criteria in Chesapeake Bay: In Total</vt:lpstr>
      <vt:lpstr>Chapter 5.  Interim Rules for  Using BIBI to support  Aquatic Life Use  Assessments</vt:lpstr>
      <vt:lpstr>Chapter 6. Nontraditional Partner DO data collection and handling protocol</vt:lpstr>
      <vt:lpstr>Chapter 7. Multimetric Water Quality Standards Indicator for Supporting Progress Tracking in Bay Restoration </vt:lpstr>
      <vt:lpstr>Needs/Decisions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PTANGO</dc:creator>
  <cp:lastModifiedBy>lrubin</cp:lastModifiedBy>
  <cp:revision>16</cp:revision>
  <dcterms:created xsi:type="dcterms:W3CDTF">2014-04-03T11:36:49Z</dcterms:created>
  <dcterms:modified xsi:type="dcterms:W3CDTF">2014-04-03T16:17:54Z</dcterms:modified>
</cp:coreProperties>
</file>