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29"/>
  </p:notesMasterIdLst>
  <p:handoutMasterIdLst>
    <p:handoutMasterId r:id="rId30"/>
  </p:handoutMasterIdLst>
  <p:sldIdLst>
    <p:sldId id="257" r:id="rId4"/>
    <p:sldId id="295" r:id="rId5"/>
    <p:sldId id="315" r:id="rId6"/>
    <p:sldId id="316" r:id="rId7"/>
    <p:sldId id="317" r:id="rId8"/>
    <p:sldId id="311" r:id="rId9"/>
    <p:sldId id="310" r:id="rId10"/>
    <p:sldId id="298" r:id="rId11"/>
    <p:sldId id="299" r:id="rId12"/>
    <p:sldId id="300" r:id="rId13"/>
    <p:sldId id="303" r:id="rId14"/>
    <p:sldId id="301" r:id="rId15"/>
    <p:sldId id="302" r:id="rId16"/>
    <p:sldId id="325" r:id="rId17"/>
    <p:sldId id="326" r:id="rId18"/>
    <p:sldId id="272" r:id="rId19"/>
    <p:sldId id="324" r:id="rId20"/>
    <p:sldId id="321" r:id="rId21"/>
    <p:sldId id="271" r:id="rId22"/>
    <p:sldId id="292" r:id="rId23"/>
    <p:sldId id="327" r:id="rId24"/>
    <p:sldId id="322" r:id="rId25"/>
    <p:sldId id="323" r:id="rId26"/>
    <p:sldId id="276" r:id="rId27"/>
    <p:sldId id="26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6034" autoAdjust="0"/>
  </p:normalViewPr>
  <p:slideViewPr>
    <p:cSldViewPr snapToGrid="0">
      <p:cViewPr varScale="1">
        <p:scale>
          <a:sx n="73" d="100"/>
          <a:sy n="73" d="100"/>
        </p:scale>
        <p:origin x="724" y="44"/>
      </p:cViewPr>
      <p:guideLst>
        <p:guide orient="horz" pos="2160"/>
        <p:guide pos="3840"/>
      </p:guideLst>
    </p:cSldViewPr>
  </p:slideViewPr>
  <p:outlineViewPr>
    <p:cViewPr>
      <p:scale>
        <a:sx n="33" d="100"/>
        <a:sy n="33" d="100"/>
      </p:scale>
      <p:origin x="0" y="-2851"/>
    </p:cViewPr>
  </p:outlineViewPr>
  <p:notesTextViewPr>
    <p:cViewPr>
      <p:scale>
        <a:sx n="1" d="1"/>
        <a:sy n="1" d="1"/>
      </p:scale>
      <p:origin x="0" y="0"/>
    </p:cViewPr>
  </p:notesTextViewPr>
  <p:sorterViewPr>
    <p:cViewPr varScale="1">
      <p:scale>
        <a:sx n="1" d="1"/>
        <a:sy n="1" d="1"/>
      </p:scale>
      <p:origin x="0" y="-6184"/>
    </p:cViewPr>
  </p:sorterViewPr>
  <p:notesViewPr>
    <p:cSldViewPr snapToGrid="0">
      <p:cViewPr varScale="1">
        <p:scale>
          <a:sx n="71" d="100"/>
          <a:sy n="71" d="100"/>
        </p:scale>
        <p:origin x="270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158D82A-031F-4537-A789-18AE2AEDAE2D}" type="datetimeFigureOut">
              <a:rPr lang="en-US" smtClean="0"/>
              <a:pPr/>
              <a:t>8/31/2017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3C9429D-42F6-45F5-B0DB-9D0689C7E7BD}" type="slidenum">
              <a:rPr lang="en-US" smtClean="0"/>
              <a:pPr/>
              <a:t>‹#›</a:t>
            </a:fld>
            <a:endParaRPr lang="en-US"/>
          </a:p>
        </p:txBody>
      </p:sp>
    </p:spTree>
    <p:extLst>
      <p:ext uri="{BB962C8B-B14F-4D97-AF65-F5344CB8AC3E}">
        <p14:creationId xmlns:p14="http://schemas.microsoft.com/office/powerpoint/2010/main" val="29944262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13T17:38:12.588"/>
    </inkml:context>
    <inkml:brush xml:id="br0">
      <inkml:brushProperty name="width" value="0.03533" units="cm"/>
      <inkml:brushProperty name="height" value="0.03533" units="cm"/>
    </inkml:brush>
  </inkml:definitions>
  <inkml:traceGroup>
    <inkml:annotationXML>
      <emma:emma xmlns:emma="http://www.w3.org/2003/04/emma" version="1.0">
        <emma:interpretation id="{C653DAB9-A8F7-4C78-B40B-1160383EF5C0}" emma:medium="tactile" emma:mode="ink">
          <msink:context xmlns:msink="http://schemas.microsoft.com/ink/2010/main" type="writingRegion" rotatedBoundingBox="7777,7718 7875,7718 7875,7757 7777,7757"/>
        </emma:interpretation>
      </emma:emma>
    </inkml:annotationXML>
    <inkml:traceGroup>
      <inkml:annotationXML>
        <emma:emma xmlns:emma="http://www.w3.org/2003/04/emma" version="1.0">
          <emma:interpretation id="{B82260FD-E1D3-421E-94B8-318EA0049A56}" emma:medium="tactile" emma:mode="ink">
            <msink:context xmlns:msink="http://schemas.microsoft.com/ink/2010/main" type="paragraph" rotatedBoundingBox="7777,7718 7875,7718 7875,7757 7777,7757" alignmentLevel="1"/>
          </emma:interpretation>
        </emma:emma>
      </inkml:annotationXML>
      <inkml:traceGroup>
        <inkml:annotationXML>
          <emma:emma xmlns:emma="http://www.w3.org/2003/04/emma" version="1.0">
            <emma:interpretation id="{394629D6-7D5C-4BA8-98EA-21B84556467F}" emma:medium="tactile" emma:mode="ink">
              <msink:context xmlns:msink="http://schemas.microsoft.com/ink/2010/main" type="line" rotatedBoundingBox="7777,7718 7875,7718 7875,7757 7777,7757"/>
            </emma:interpretation>
          </emma:emma>
        </inkml:annotationXML>
        <inkml:traceGroup>
          <inkml:annotationXML>
            <emma:emma xmlns:emma="http://www.w3.org/2003/04/emma" version="1.0">
              <emma:interpretation id="{B5A1C535-674C-4F00-9BA1-24DB465613A6}" emma:medium="tactile" emma:mode="ink">
                <msink:context xmlns:msink="http://schemas.microsoft.com/ink/2010/main" type="inkWord" rotatedBoundingBox="7777,7718 7875,7718 7875,7757 7777,7757"/>
              </emma:interpretation>
              <emma:one-of disjunction-type="recognition" id="oneOf0">
                <emma:interpretation id="interp0" emma:lang="en-US" emma:confidence="0">
                  <emma:literal>^</emma:literal>
                </emma:interpretation>
                <emma:interpretation id="interp1" emma:lang="en-US" emma:confidence="0">
                  <emma:literal>n</emma:literal>
                </emma:interpretation>
                <emma:interpretation id="interp2" emma:lang="en-US" emma:confidence="0">
                  <emma:literal>M</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4097 4115 1152,'0'0'512,"19"0"128,-19 0 1152,0-19-1664,0 19 128,0-20-128,20 20 128,-20 0-384,20 0 0,-20 0 128,0 0 128,0 0-512,20 0 0,-20 0-256,19 20 128</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CCDA82-3040-440E-BCDC-E4A9B2EBE853}" type="datetimeFigureOut">
              <a:rPr lang="en-US" smtClean="0"/>
              <a:pPr/>
              <a:t>8/31/2017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6E7DF5-D230-4815-94EA-FD8FDE02F336}" type="slidenum">
              <a:rPr lang="en-US" smtClean="0"/>
              <a:pPr/>
              <a:t>‹#›</a:t>
            </a:fld>
            <a:endParaRPr lang="en-US" dirty="0"/>
          </a:p>
        </p:txBody>
      </p:sp>
    </p:spTree>
    <p:extLst>
      <p:ext uri="{BB962C8B-B14F-4D97-AF65-F5344CB8AC3E}">
        <p14:creationId xmlns:p14="http://schemas.microsoft.com/office/powerpoint/2010/main" val="65505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1</a:t>
            </a:fld>
            <a:endParaRPr lang="en-US" dirty="0"/>
          </a:p>
        </p:txBody>
      </p:sp>
    </p:spTree>
    <p:extLst>
      <p:ext uri="{BB962C8B-B14F-4D97-AF65-F5344CB8AC3E}">
        <p14:creationId xmlns:p14="http://schemas.microsoft.com/office/powerpoint/2010/main" val="211069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10</a:t>
            </a:fld>
            <a:endParaRPr lang="en-US" dirty="0"/>
          </a:p>
        </p:txBody>
      </p:sp>
    </p:spTree>
    <p:extLst>
      <p:ext uri="{BB962C8B-B14F-4D97-AF65-F5344CB8AC3E}">
        <p14:creationId xmlns:p14="http://schemas.microsoft.com/office/powerpoint/2010/main" val="176766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doing the pilot testing include Clinton, Susquehanna, Cumberland, Adams, who do not have PracticeKeeper now and Lancaster, Allegheny, Chester, Berks and Juniata Counties who do have it.</a:t>
            </a:r>
          </a:p>
          <a:p>
            <a:endParaRPr lang="en-US" dirty="0"/>
          </a:p>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pPr/>
              <a:t>11</a:t>
            </a:fld>
            <a:endParaRPr lang="en-US"/>
          </a:p>
        </p:txBody>
      </p:sp>
    </p:spTree>
    <p:extLst>
      <p:ext uri="{BB962C8B-B14F-4D97-AF65-F5344CB8AC3E}">
        <p14:creationId xmlns:p14="http://schemas.microsoft.com/office/powerpoint/2010/main" val="193198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8FE30-1C49-48D1-87E9-FE0E46E77370}" type="slidenum">
              <a:rPr lang="en-US" smtClean="0"/>
              <a:pPr/>
              <a:t>12</a:t>
            </a:fld>
            <a:endParaRPr lang="en-US"/>
          </a:p>
        </p:txBody>
      </p:sp>
    </p:spTree>
    <p:extLst>
      <p:ext uri="{BB962C8B-B14F-4D97-AF65-F5344CB8AC3E}">
        <p14:creationId xmlns:p14="http://schemas.microsoft.com/office/powerpoint/2010/main" val="342467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pPr/>
              <a:t>13</a:t>
            </a:fld>
            <a:endParaRPr lang="en-US"/>
          </a:p>
        </p:txBody>
      </p:sp>
    </p:spTree>
    <p:extLst>
      <p:ext uri="{BB962C8B-B14F-4D97-AF65-F5344CB8AC3E}">
        <p14:creationId xmlns:p14="http://schemas.microsoft.com/office/powerpoint/2010/main" val="309143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a:t>
            </a:r>
            <a:r>
              <a:rPr lang="en-US" baseline="0" dirty="0"/>
              <a:t> 12.5 FTEs in CBIG, 10 FTEs in CBRAP for Program Management, Ag Inspections, Assistance to Conservation Districts</a:t>
            </a:r>
          </a:p>
          <a:p>
            <a:r>
              <a:rPr lang="en-US" baseline="0" dirty="0"/>
              <a:t>Conservation District Staff:  33 Technicians for Inspections, + Partial funding for 39 more for Act 38 Program + 7 Engineers</a:t>
            </a:r>
          </a:p>
          <a:p>
            <a:r>
              <a:rPr lang="en-US" baseline="0" dirty="0"/>
              <a:t>BMP Installation is the Special Project money described earlier.  These are two year projects. This money is tied up, but takes two years to be spent.  </a:t>
            </a:r>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pPr/>
              <a:t>15</a:t>
            </a:fld>
            <a:endParaRPr lang="en-US" dirty="0"/>
          </a:p>
        </p:txBody>
      </p:sp>
    </p:spTree>
    <p:extLst>
      <p:ext uri="{BB962C8B-B14F-4D97-AF65-F5344CB8AC3E}">
        <p14:creationId xmlns:p14="http://schemas.microsoft.com/office/powerpoint/2010/main" val="270276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Steering Committee is comprised of Secretaries of DEP, DCNR and PDA, Directors of SRBC and ICPRB, the Chesapeake Bay Commission, </a:t>
            </a:r>
            <a:r>
              <a:rPr lang="en-US" baseline="0" dirty="0" err="1"/>
              <a:t>Pennvest</a:t>
            </a:r>
            <a:r>
              <a:rPr lang="en-US" baseline="0" dirty="0"/>
              <a:t> and the co-chairs of the workgroups.  There are six workgroups: Agriculture, </a:t>
            </a:r>
            <a:r>
              <a:rPr lang="en-US" baseline="0" dirty="0" err="1"/>
              <a:t>Stormwater</a:t>
            </a:r>
            <a:r>
              <a:rPr lang="en-US" baseline="0" dirty="0"/>
              <a:t>, Wastewater, Forestry, Local Planning Goals and Priority Practices, and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pPr/>
              <a:t>16</a:t>
            </a:fld>
            <a:endParaRPr lang="en-US" dirty="0"/>
          </a:p>
        </p:txBody>
      </p:sp>
    </p:spTree>
    <p:extLst>
      <p:ext uri="{BB962C8B-B14F-4D97-AF65-F5344CB8AC3E}">
        <p14:creationId xmlns:p14="http://schemas.microsoft.com/office/powerpoint/2010/main" val="64628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most interest to the group today is the Agriculture</a:t>
            </a:r>
            <a:r>
              <a:rPr lang="en-US" baseline="0" dirty="0"/>
              <a:t> Workgroup.  </a:t>
            </a:r>
            <a:r>
              <a:rPr lang="en-US" dirty="0"/>
              <a:t>Good mix of producers across all types of production including crop and animal production,</a:t>
            </a:r>
            <a:r>
              <a:rPr lang="en-US" baseline="0" dirty="0"/>
              <a:t> including all types of animals</a:t>
            </a:r>
          </a:p>
          <a:p>
            <a:r>
              <a:rPr lang="en-US" baseline="0" dirty="0"/>
              <a:t>Included industry associations and private consultants</a:t>
            </a:r>
          </a:p>
          <a:p>
            <a:r>
              <a:rPr lang="en-US" baseline="0" dirty="0"/>
              <a:t>Environmental group</a:t>
            </a:r>
          </a:p>
          <a:p>
            <a:r>
              <a:rPr lang="en-US" baseline="0" dirty="0"/>
              <a:t>Government representation</a:t>
            </a:r>
          </a:p>
          <a:p>
            <a:endParaRPr lang="en-US" baseline="0" dirty="0"/>
          </a:p>
          <a:p>
            <a:r>
              <a:rPr lang="en-US" baseline="0" dirty="0"/>
              <a:t>One role the CAC can play is to provide input through Jill the Coordinator</a:t>
            </a:r>
          </a:p>
          <a:p>
            <a:r>
              <a:rPr lang="en-US" baseline="0" dirty="0"/>
              <a:t>Comment on draft work products as this group develops them.</a:t>
            </a:r>
          </a:p>
          <a:p>
            <a:endParaRPr lang="en-US" baseline="0" dirty="0"/>
          </a:p>
        </p:txBody>
      </p:sp>
      <p:sp>
        <p:nvSpPr>
          <p:cNvPr id="4" name="Slide Number Placeholder 3"/>
          <p:cNvSpPr>
            <a:spLocks noGrp="1"/>
          </p:cNvSpPr>
          <p:nvPr>
            <p:ph type="sldNum" sz="quarter" idx="10"/>
          </p:nvPr>
        </p:nvSpPr>
        <p:spPr/>
        <p:txBody>
          <a:bodyPr/>
          <a:lstStyle/>
          <a:p>
            <a:fld id="{7F6E7DF5-D230-4815-94EA-FD8FDE02F336}" type="slidenum">
              <a:rPr lang="en-US" smtClean="0"/>
              <a:pPr/>
              <a:t>17</a:t>
            </a:fld>
            <a:endParaRPr lang="en-US" dirty="0"/>
          </a:p>
        </p:txBody>
      </p:sp>
    </p:spTree>
    <p:extLst>
      <p:ext uri="{BB962C8B-B14F-4D97-AF65-F5344CB8AC3E}">
        <p14:creationId xmlns:p14="http://schemas.microsoft.com/office/powerpoint/2010/main" val="417378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18</a:t>
            </a:fld>
            <a:endParaRPr lang="en-US" dirty="0"/>
          </a:p>
        </p:txBody>
      </p:sp>
    </p:spTree>
    <p:extLst>
      <p:ext uri="{BB962C8B-B14F-4D97-AF65-F5344CB8AC3E}">
        <p14:creationId xmlns:p14="http://schemas.microsoft.com/office/powerpoint/2010/main" val="317276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a:t>
            </a:r>
            <a:r>
              <a:rPr lang="en-US" baseline="0" dirty="0"/>
              <a:t> main </a:t>
            </a:r>
            <a:r>
              <a:rPr lang="en-US" baseline="0" dirty="0" err="1"/>
              <a:t>Baywide</a:t>
            </a:r>
            <a:r>
              <a:rPr lang="en-US" baseline="0" dirty="0"/>
              <a:t> Expectations is for the states to define local planning goals.  A Task Force defined them as any of the above.</a:t>
            </a:r>
          </a:p>
          <a:p>
            <a:r>
              <a:rPr lang="en-US" dirty="0"/>
              <a:t>We are now in the process of creating a decision matrix</a:t>
            </a:r>
            <a:r>
              <a:rPr lang="en-US" baseline="0" dirty="0"/>
              <a:t> to select these areas that is objective based on a set of criteria now being developed by our Local Planning Goal Workgroup.  The final set could be any combination of this list.</a:t>
            </a:r>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pPr/>
              <a:t>19</a:t>
            </a:fld>
            <a:endParaRPr lang="en-US" dirty="0"/>
          </a:p>
        </p:txBody>
      </p:sp>
    </p:spTree>
    <p:extLst>
      <p:ext uri="{BB962C8B-B14F-4D97-AF65-F5344CB8AC3E}">
        <p14:creationId xmlns:p14="http://schemas.microsoft.com/office/powerpoint/2010/main" val="373294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20</a:t>
            </a:fld>
            <a:endParaRPr lang="en-US" dirty="0"/>
          </a:p>
        </p:txBody>
      </p:sp>
    </p:spTree>
    <p:extLst>
      <p:ext uri="{BB962C8B-B14F-4D97-AF65-F5344CB8AC3E}">
        <p14:creationId xmlns:p14="http://schemas.microsoft.com/office/powerpoint/2010/main" val="213080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2</a:t>
            </a:fld>
            <a:endParaRPr lang="en-US" dirty="0"/>
          </a:p>
        </p:txBody>
      </p:sp>
    </p:spTree>
    <p:extLst>
      <p:ext uri="{BB962C8B-B14F-4D97-AF65-F5344CB8AC3E}">
        <p14:creationId xmlns:p14="http://schemas.microsoft.com/office/powerpoint/2010/main" val="1134406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pPr/>
              <a:t>21</a:t>
            </a:fld>
            <a:endParaRPr lang="en-US" dirty="0"/>
          </a:p>
        </p:txBody>
      </p:sp>
    </p:spTree>
    <p:extLst>
      <p:ext uri="{BB962C8B-B14F-4D97-AF65-F5344CB8AC3E}">
        <p14:creationId xmlns:p14="http://schemas.microsoft.com/office/powerpoint/2010/main" val="180095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1822"/>
            <a:ext cx="5608320" cy="3660458"/>
          </a:xfrm>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22</a:t>
            </a:fld>
            <a:endParaRPr lang="en-US" dirty="0"/>
          </a:p>
        </p:txBody>
      </p:sp>
    </p:spTree>
    <p:extLst>
      <p:ext uri="{BB962C8B-B14F-4D97-AF65-F5344CB8AC3E}">
        <p14:creationId xmlns:p14="http://schemas.microsoft.com/office/powerpoint/2010/main" val="212713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CAC can participate in any of these future events, the steering committee</a:t>
            </a:r>
            <a:r>
              <a:rPr lang="en-US" baseline="0" dirty="0"/>
              <a:t> is open to the public</a:t>
            </a:r>
          </a:p>
          <a:p>
            <a:r>
              <a:rPr lang="en-US" baseline="0" dirty="0"/>
              <a:t>Nicki has made the commitment to meet separately with the Pennsylvania members on a regular basis, preferably before each CAC meeting, at least by conference call.</a:t>
            </a:r>
          </a:p>
          <a:p>
            <a:endParaRPr lang="en-US" dirty="0"/>
          </a:p>
        </p:txBody>
      </p:sp>
      <p:sp>
        <p:nvSpPr>
          <p:cNvPr id="4" name="Slide Number Placeholder 3"/>
          <p:cNvSpPr>
            <a:spLocks noGrp="1"/>
          </p:cNvSpPr>
          <p:nvPr>
            <p:ph type="sldNum" sz="quarter" idx="10"/>
          </p:nvPr>
        </p:nvSpPr>
        <p:spPr/>
        <p:txBody>
          <a:bodyPr/>
          <a:lstStyle/>
          <a:p>
            <a:fld id="{7F6E7DF5-D230-4815-94EA-FD8FDE02F336}" type="slidenum">
              <a:rPr lang="en-US" smtClean="0"/>
              <a:pPr/>
              <a:t>23</a:t>
            </a:fld>
            <a:endParaRPr lang="en-US" dirty="0"/>
          </a:p>
        </p:txBody>
      </p:sp>
    </p:spTree>
    <p:extLst>
      <p:ext uri="{BB962C8B-B14F-4D97-AF65-F5344CB8AC3E}">
        <p14:creationId xmlns:p14="http://schemas.microsoft.com/office/powerpoint/2010/main" val="489952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9874" indent="-288413" eaLnBrk="0" hangingPunct="0">
              <a:defRPr>
                <a:solidFill>
                  <a:schemeClr val="tx1"/>
                </a:solidFill>
                <a:latin typeface="Calibri" pitchFamily="34" charset="0"/>
              </a:defRPr>
            </a:lvl2pPr>
            <a:lvl3pPr marL="1153653" indent="-230730" eaLnBrk="0" hangingPunct="0">
              <a:defRPr>
                <a:solidFill>
                  <a:schemeClr val="tx1"/>
                </a:solidFill>
                <a:latin typeface="Calibri" pitchFamily="34" charset="0"/>
              </a:defRPr>
            </a:lvl3pPr>
            <a:lvl4pPr marL="1615113" indent="-230730" eaLnBrk="0" hangingPunct="0">
              <a:defRPr>
                <a:solidFill>
                  <a:schemeClr val="tx1"/>
                </a:solidFill>
                <a:latin typeface="Calibri" pitchFamily="34" charset="0"/>
              </a:defRPr>
            </a:lvl4pPr>
            <a:lvl5pPr marL="2076574" indent="-230730" eaLnBrk="0" hangingPunct="0">
              <a:defRPr>
                <a:solidFill>
                  <a:schemeClr val="tx1"/>
                </a:solidFill>
                <a:latin typeface="Calibri" pitchFamily="34" charset="0"/>
              </a:defRPr>
            </a:lvl5pPr>
            <a:lvl6pPr marL="2538035" indent="-230730" eaLnBrk="0" fontAlgn="base" hangingPunct="0">
              <a:spcBef>
                <a:spcPct val="0"/>
              </a:spcBef>
              <a:spcAft>
                <a:spcPct val="0"/>
              </a:spcAft>
              <a:defRPr>
                <a:solidFill>
                  <a:schemeClr val="tx1"/>
                </a:solidFill>
                <a:latin typeface="Calibri" pitchFamily="34" charset="0"/>
              </a:defRPr>
            </a:lvl6pPr>
            <a:lvl7pPr marL="2999496" indent="-230730" eaLnBrk="0" fontAlgn="base" hangingPunct="0">
              <a:spcBef>
                <a:spcPct val="0"/>
              </a:spcBef>
              <a:spcAft>
                <a:spcPct val="0"/>
              </a:spcAft>
              <a:defRPr>
                <a:solidFill>
                  <a:schemeClr val="tx1"/>
                </a:solidFill>
                <a:latin typeface="Calibri" pitchFamily="34" charset="0"/>
              </a:defRPr>
            </a:lvl7pPr>
            <a:lvl8pPr marL="3460957" indent="-230730" eaLnBrk="0" fontAlgn="base" hangingPunct="0">
              <a:spcBef>
                <a:spcPct val="0"/>
              </a:spcBef>
              <a:spcAft>
                <a:spcPct val="0"/>
              </a:spcAft>
              <a:defRPr>
                <a:solidFill>
                  <a:schemeClr val="tx1"/>
                </a:solidFill>
                <a:latin typeface="Calibri" pitchFamily="34" charset="0"/>
              </a:defRPr>
            </a:lvl8pPr>
            <a:lvl9pPr marL="3922417" indent="-230730" eaLnBrk="0" fontAlgn="base" hangingPunct="0">
              <a:spcBef>
                <a:spcPct val="0"/>
              </a:spcBef>
              <a:spcAft>
                <a:spcPct val="0"/>
              </a:spcAft>
              <a:defRPr>
                <a:solidFill>
                  <a:schemeClr val="tx1"/>
                </a:solidFill>
                <a:latin typeface="Calibri" pitchFamily="34" charset="0"/>
              </a:defRPr>
            </a:lvl9pPr>
          </a:lstStyle>
          <a:p>
            <a:pPr eaLnBrk="1" hangingPunct="1"/>
            <a:fld id="{D3E3AACE-D480-420D-ADD6-9FEF8BDDAFB1}" type="slidenum">
              <a:rPr lang="en-US" altLang="en-US" smtClean="0"/>
              <a:pPr eaLnBrk="1" hangingPunct="1"/>
              <a:t>24</a:t>
            </a:fld>
            <a:endParaRPr lang="en-US" altLang="en-US"/>
          </a:p>
        </p:txBody>
      </p:sp>
    </p:spTree>
    <p:extLst>
      <p:ext uri="{BB962C8B-B14F-4D97-AF65-F5344CB8AC3E}">
        <p14:creationId xmlns:p14="http://schemas.microsoft.com/office/powerpoint/2010/main" val="307958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3789" indent="-287928">
              <a:defRPr>
                <a:solidFill>
                  <a:schemeClr val="tx1"/>
                </a:solidFill>
                <a:latin typeface="Calibri" panose="020F0502020204030204" pitchFamily="34" charset="0"/>
                <a:ea typeface="MS PGothic" panose="020B0600070205080204" pitchFamily="34" charset="-128"/>
              </a:defRPr>
            </a:lvl2pPr>
            <a:lvl3pPr marL="1161417" indent="-229695">
              <a:defRPr>
                <a:solidFill>
                  <a:schemeClr val="tx1"/>
                </a:solidFill>
                <a:latin typeface="Calibri" panose="020F0502020204030204" pitchFamily="34" charset="0"/>
                <a:ea typeface="MS PGothic" panose="020B0600070205080204" pitchFamily="34" charset="-128"/>
              </a:defRPr>
            </a:lvl3pPr>
            <a:lvl4pPr marL="1627278" indent="-229695">
              <a:defRPr>
                <a:solidFill>
                  <a:schemeClr val="tx1"/>
                </a:solidFill>
                <a:latin typeface="Calibri" panose="020F0502020204030204" pitchFamily="34" charset="0"/>
                <a:ea typeface="MS PGothic" panose="020B0600070205080204" pitchFamily="34" charset="-128"/>
              </a:defRPr>
            </a:lvl4pPr>
            <a:lvl5pPr marL="2091522" indent="-229695">
              <a:defRPr>
                <a:solidFill>
                  <a:schemeClr val="tx1"/>
                </a:solidFill>
                <a:latin typeface="Calibri" panose="020F0502020204030204" pitchFamily="34" charset="0"/>
                <a:ea typeface="MS PGothic" panose="020B0600070205080204" pitchFamily="34" charset="-128"/>
              </a:defRPr>
            </a:lvl5pPr>
            <a:lvl6pPr marL="2557383" indent="-2296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3245" indent="-2296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89106" indent="-2296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54966" indent="-22969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AA9DC2-1FC3-4E99-B18A-5C5A5A7F581A}" type="slidenum">
              <a:rPr lang="en-US" altLang="en-US" smtClean="0"/>
              <a:pPr/>
              <a:t>25</a:t>
            </a:fld>
            <a:endParaRPr lang="en-US" altLang="en-US" dirty="0"/>
          </a:p>
        </p:txBody>
      </p:sp>
    </p:spTree>
    <p:extLst>
      <p:ext uri="{BB962C8B-B14F-4D97-AF65-F5344CB8AC3E}">
        <p14:creationId xmlns:p14="http://schemas.microsoft.com/office/powerpoint/2010/main" val="151030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3</a:t>
            </a:fld>
            <a:endParaRPr lang="en-US" dirty="0"/>
          </a:p>
        </p:txBody>
      </p:sp>
    </p:spTree>
    <p:extLst>
      <p:ext uri="{BB962C8B-B14F-4D97-AF65-F5344CB8AC3E}">
        <p14:creationId xmlns:p14="http://schemas.microsoft.com/office/powerpoint/2010/main" val="111934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4</a:t>
            </a:fld>
            <a:endParaRPr lang="en-US" dirty="0"/>
          </a:p>
        </p:txBody>
      </p:sp>
    </p:spTree>
    <p:extLst>
      <p:ext uri="{BB962C8B-B14F-4D97-AF65-F5344CB8AC3E}">
        <p14:creationId xmlns:p14="http://schemas.microsoft.com/office/powerpoint/2010/main" val="301291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5</a:t>
            </a:fld>
            <a:endParaRPr lang="en-US" dirty="0"/>
          </a:p>
        </p:txBody>
      </p:sp>
    </p:spTree>
    <p:extLst>
      <p:ext uri="{BB962C8B-B14F-4D97-AF65-F5344CB8AC3E}">
        <p14:creationId xmlns:p14="http://schemas.microsoft.com/office/powerpoint/2010/main" val="1324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7DF5-D230-4815-94EA-FD8FDE02F336}" type="slidenum">
              <a:rPr lang="en-US" smtClean="0"/>
              <a:pPr/>
              <a:t>6</a:t>
            </a:fld>
            <a:endParaRPr lang="en-US" dirty="0"/>
          </a:p>
        </p:txBody>
      </p:sp>
    </p:spTree>
    <p:extLst>
      <p:ext uri="{BB962C8B-B14F-4D97-AF65-F5344CB8AC3E}">
        <p14:creationId xmlns:p14="http://schemas.microsoft.com/office/powerpoint/2010/main" val="228923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551" indent="-228551">
              <a:buFont typeface="+mj-lt"/>
              <a:buAutoNum type="arabicPeriod"/>
              <a:defRPr/>
            </a:pPr>
            <a:r>
              <a:rPr lang="en-US" dirty="0"/>
              <a:t>Address pollutant reduction by: a) meeting the EPA goal of inspecting 10 percent of farms and MS4s in the watershed annually, b) ensuring development and use of manure management and agricultural erosion and sediment control plans, and c) enforcement for non-compliance</a:t>
            </a:r>
          </a:p>
          <a:p>
            <a:pPr marL="228551" indent="-228551">
              <a:buFont typeface="+mj-lt"/>
              <a:buAutoNum type="arabicPeriod"/>
              <a:defRPr/>
            </a:pPr>
            <a:r>
              <a:rPr lang="en-US" dirty="0"/>
              <a:t>Quantify undocumented Best Management Practices in watersheds impaired by agriculture or </a:t>
            </a:r>
            <a:r>
              <a:rPr lang="en-US" dirty="0" err="1"/>
              <a:t>stormwater</a:t>
            </a:r>
            <a:r>
              <a:rPr lang="en-US" dirty="0"/>
              <a:t> and put more high-impact, low-cost BMPs on the ground.</a:t>
            </a:r>
          </a:p>
          <a:p>
            <a:pPr marL="228551" indent="-228551">
              <a:buFont typeface="+mj-lt"/>
              <a:buAutoNum type="arabicPeriod"/>
              <a:defRPr/>
            </a:pPr>
            <a:r>
              <a:rPr lang="en-US" dirty="0"/>
              <a:t>Improve reporting, record-keeping and data systems to provide better documentation and obtain maximum credit toward Bay goals.</a:t>
            </a:r>
          </a:p>
          <a:p>
            <a:pPr marL="228551" indent="-228551">
              <a:buFont typeface="+mj-lt"/>
              <a:buAutoNum type="arabicPeriod"/>
              <a:defRPr/>
            </a:pPr>
            <a:r>
              <a:rPr lang="en-US" dirty="0"/>
              <a:t>Identify legislative, programmatic or regulatory changes to provide the additional tools and resources necessary to meet federal pollution reduction goals by 2025.</a:t>
            </a:r>
          </a:p>
          <a:p>
            <a:pPr marL="228551" indent="-228551">
              <a:buFont typeface="+mj-lt"/>
              <a:buAutoNum type="arabicPeriod"/>
              <a:defRPr/>
            </a:pPr>
            <a:r>
              <a:rPr lang="en-US" dirty="0"/>
              <a:t>Establish a DEP Chesapeake Bay Office to coordinate development, implementation and funding of Pennsylvania’s Chesapeake Bay efforts.</a:t>
            </a:r>
          </a:p>
          <a:p>
            <a:pPr marL="228551" indent="-228551">
              <a:buFont typeface="+mj-lt"/>
              <a:buAutoNum type="arabicPeriod"/>
              <a:defRPr/>
            </a:pPr>
            <a:r>
              <a:rPr lang="en-US" altLang="en-US" dirty="0"/>
              <a:t>Obtain additional resources for water quality improvement.</a:t>
            </a:r>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marL="228551" indent="-228551">
              <a:buFont typeface="+mj-lt"/>
              <a:buAutoNum type="arabicPeriod"/>
              <a:defRPr/>
            </a:pPr>
            <a:endParaRPr lang="en-US" dirty="0"/>
          </a:p>
          <a:p>
            <a:pPr>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75" indent="-282575">
              <a:defRPr>
                <a:solidFill>
                  <a:schemeClr val="tx1"/>
                </a:solidFill>
                <a:latin typeface="Calibri" panose="020F0502020204030204" pitchFamily="34" charset="0"/>
                <a:ea typeface="MS PGothic" panose="020B0600070205080204" pitchFamily="34" charset="-128"/>
              </a:defRPr>
            </a:lvl2pPr>
            <a:lvl3pPr marL="1139825" indent="-225425">
              <a:defRPr>
                <a:solidFill>
                  <a:schemeClr val="tx1"/>
                </a:solidFill>
                <a:latin typeface="Calibri" panose="020F0502020204030204" pitchFamily="34" charset="0"/>
                <a:ea typeface="MS PGothic" panose="020B0600070205080204" pitchFamily="34" charset="-128"/>
              </a:defRPr>
            </a:lvl3pPr>
            <a:lvl4pPr marL="1597025" indent="-225425">
              <a:defRPr>
                <a:solidFill>
                  <a:schemeClr val="tx1"/>
                </a:solidFill>
                <a:latin typeface="Calibri" panose="020F0502020204030204" pitchFamily="34" charset="0"/>
                <a:ea typeface="MS PGothic" panose="020B0600070205080204" pitchFamily="34" charset="-128"/>
              </a:defRPr>
            </a:lvl4pPr>
            <a:lvl5pPr marL="2052638" indent="-225425">
              <a:defRPr>
                <a:solidFill>
                  <a:schemeClr val="tx1"/>
                </a:solidFill>
                <a:latin typeface="Calibri" panose="020F0502020204030204" pitchFamily="34" charset="0"/>
                <a:ea typeface="MS PGothic" panose="020B0600070205080204" pitchFamily="34" charset="-128"/>
              </a:defRPr>
            </a:lvl5pPr>
            <a:lvl6pPr marL="25098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70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42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14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B960FF-2D3B-4CB9-AB7C-6891495B0DB0}" type="slidenum">
              <a:rPr lang="en-US" altLang="en-US" smtClean="0"/>
              <a:pPr/>
              <a:t>7</a:t>
            </a:fld>
            <a:endParaRPr lang="en-US" altLang="en-US"/>
          </a:p>
        </p:txBody>
      </p:sp>
    </p:spTree>
    <p:extLst>
      <p:ext uri="{BB962C8B-B14F-4D97-AF65-F5344CB8AC3E}">
        <p14:creationId xmlns:p14="http://schemas.microsoft.com/office/powerpoint/2010/main" val="225912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Administratively Complete Manure Management Plan = 65% (1099 out of 1692)</a:t>
            </a:r>
          </a:p>
          <a:p>
            <a:pPr lvl="2"/>
            <a:r>
              <a:rPr lang="en-US" dirty="0"/>
              <a:t>Acres covered by an administratively complete plan = </a:t>
            </a:r>
          </a:p>
          <a:p>
            <a:pPr lvl="2"/>
            <a:r>
              <a:rPr lang="en-US" dirty="0"/>
              <a:t>Administratively Complete Agriculture E&amp;S Plan = 63% (1072 out of 1715)</a:t>
            </a:r>
          </a:p>
          <a:p>
            <a:pPr lvl="2"/>
            <a:r>
              <a:rPr lang="en-US" dirty="0"/>
              <a:t>Number referred to DEP for follow-up enforcement action due to lack of plan(s) = 14</a:t>
            </a:r>
          </a:p>
          <a:p>
            <a:pPr lvl="2"/>
            <a:r>
              <a:rPr lang="en-US" dirty="0"/>
              <a:t>Acres covered by an administratively complete plan == 57,000</a:t>
            </a:r>
          </a:p>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pPr/>
              <a:t>8</a:t>
            </a:fld>
            <a:endParaRPr lang="en-US"/>
          </a:p>
        </p:txBody>
      </p:sp>
    </p:spTree>
    <p:extLst>
      <p:ext uri="{BB962C8B-B14F-4D97-AF65-F5344CB8AC3E}">
        <p14:creationId xmlns:p14="http://schemas.microsoft.com/office/powerpoint/2010/main" val="231537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total amount of inspections that will be accomplished by each county conservation district annually.</a:t>
            </a:r>
          </a:p>
        </p:txBody>
      </p:sp>
      <p:sp>
        <p:nvSpPr>
          <p:cNvPr id="4" name="Slide Number Placeholder 3"/>
          <p:cNvSpPr>
            <a:spLocks noGrp="1"/>
          </p:cNvSpPr>
          <p:nvPr>
            <p:ph type="sldNum" sz="quarter" idx="10"/>
          </p:nvPr>
        </p:nvSpPr>
        <p:spPr/>
        <p:txBody>
          <a:bodyPr/>
          <a:lstStyle/>
          <a:p>
            <a:fld id="{7F6E7DF5-D230-4815-94EA-FD8FDE02F336}" type="slidenum">
              <a:rPr lang="en-US" smtClean="0"/>
              <a:pPr/>
              <a:t>9</a:t>
            </a:fld>
            <a:endParaRPr lang="en-US" dirty="0"/>
          </a:p>
        </p:txBody>
      </p:sp>
    </p:spTree>
    <p:extLst>
      <p:ext uri="{BB962C8B-B14F-4D97-AF65-F5344CB8AC3E}">
        <p14:creationId xmlns:p14="http://schemas.microsoft.com/office/powerpoint/2010/main" val="182866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21197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28913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8093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42066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3644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417965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374175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181302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2457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77149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1CEC89-1EE8-4DD9-BA69-3E44D5C08F7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251599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CEC89-1EE8-4DD9-BA69-3E44D5C08F77}" type="datetimeFigureOut">
              <a:rPr lang="en-US" smtClean="0"/>
              <a:pPr/>
              <a:t>8/31/2017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2646F-7E92-46E9-9F00-CACB7624B721}" type="slidenum">
              <a:rPr lang="en-US" smtClean="0"/>
              <a:pPr/>
              <a:t>‹#›</a:t>
            </a:fld>
            <a:endParaRPr lang="en-US" dirty="0"/>
          </a:p>
        </p:txBody>
      </p:sp>
    </p:spTree>
    <p:extLst>
      <p:ext uri="{BB962C8B-B14F-4D97-AF65-F5344CB8AC3E}">
        <p14:creationId xmlns:p14="http://schemas.microsoft.com/office/powerpoint/2010/main" val="2638420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na01.safelinks.protection.outlook.com/?url=http://www.dep.pa.gov/chesapeakebay/phase3&amp;data=02|01|mdinicola@pa.gov|14a94510ae0e46ce0a0f08d4df3e05d8|418e284101284dd59b6c47fc5a9a1bde|1|0|636378904858061597&amp;sdata=OcPAkcL7RXDPGqSh07cuvDPFmbr7W/3HVg/oJRBcPCg%3D&amp;reserved=0"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chesapeakebay.net/" TargetMode="External"/><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mpa.chesapeakebay.net/Phase6DataVisualization.html" TargetMode="External"/><Relationship Id="rId5" Type="http://schemas.openxmlformats.org/officeDocument/2006/relationships/hyperlink" Target="http://www.bayfast.org/" TargetMode="External"/><Relationship Id="rId4" Type="http://schemas.openxmlformats.org/officeDocument/2006/relationships/hyperlink" Target="http://www.casttool.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dep.pa.gov/ChesapeakeBay" TargetMode="External"/><Relationship Id="rId7"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vbkasi@pa.gov" TargetMode="External"/><Relationship Id="rId5" Type="http://schemas.openxmlformats.org/officeDocument/2006/relationships/hyperlink" Target="mailto:khethering@pa.gov" TargetMode="External"/><Relationship Id="rId4" Type="http://schemas.openxmlformats.org/officeDocument/2006/relationships/hyperlink" Target="https://na01.safelinks.protection.outlook.com/?url=http://www.dep.pa.gov/chesapeakebay/phase3&amp;data=02|01|mdinicola@pa.gov|14a94510ae0e46ce0a0f08d4df3e05d8|418e284101284dd59b6c47fc5a9a1bde|1|0|636378904858061597&amp;sdata=OcPAkcL7RXDPGqSh07cuvDPFmbr7W/3HVg/oJRBcPCg%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021" y="1878415"/>
            <a:ext cx="9897979" cy="2871308"/>
          </a:xfrm>
        </p:spPr>
        <p:txBody>
          <a:bodyPr>
            <a:normAutofit fontScale="90000"/>
          </a:bodyPr>
          <a:lstStyle/>
          <a:p>
            <a:r>
              <a:rPr lang="en-US" b="1" dirty="0">
                <a:latin typeface="+mn-lt"/>
              </a:rPr>
              <a:t>Pennsylvania’s Chesapeake Bay Program</a:t>
            </a:r>
            <a:br>
              <a:rPr lang="en-US" b="1" dirty="0">
                <a:latin typeface="+mn-lt"/>
              </a:rPr>
            </a:br>
            <a:r>
              <a:rPr lang="en-US" b="1" dirty="0">
                <a:latin typeface="+mn-lt"/>
              </a:rPr>
              <a:t>Progress and Challenges</a:t>
            </a:r>
            <a:br>
              <a:rPr lang="en-US" b="1" dirty="0">
                <a:latin typeface="+mn-lt"/>
              </a:rPr>
            </a:br>
            <a:endParaRPr lang="en-US" sz="4400" b="1" dirty="0">
              <a:latin typeface="+mn-lt"/>
            </a:endParaRPr>
          </a:p>
        </p:txBody>
      </p:sp>
      <p:sp>
        <p:nvSpPr>
          <p:cNvPr id="3" name="Subtitle 2"/>
          <p:cNvSpPr>
            <a:spLocks noGrp="1"/>
          </p:cNvSpPr>
          <p:nvPr>
            <p:ph type="subTitle" idx="1"/>
          </p:nvPr>
        </p:nvSpPr>
        <p:spPr>
          <a:xfrm>
            <a:off x="1147009" y="4573300"/>
            <a:ext cx="9620227" cy="1032065"/>
          </a:xfrm>
        </p:spPr>
        <p:txBody>
          <a:bodyPr>
            <a:normAutofit/>
          </a:bodyPr>
          <a:lstStyle/>
          <a:p>
            <a:r>
              <a:rPr lang="en-US" dirty="0"/>
              <a:t>Chesapeake Bay Program Citizen Advisory Council</a:t>
            </a:r>
          </a:p>
          <a:p>
            <a:r>
              <a:rPr lang="en-US" dirty="0"/>
              <a:t>September 8, 2017</a:t>
            </a:r>
          </a:p>
        </p:txBody>
      </p:sp>
      <p:pic>
        <p:nvPicPr>
          <p:cNvPr id="6" name="Picture 5" descr="cbplogoSRPPERIO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160" y="5662780"/>
            <a:ext cx="1295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53" y="5526860"/>
            <a:ext cx="1183756" cy="11455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0" y="177978"/>
            <a:ext cx="11777138" cy="1298448"/>
          </a:xfrm>
          <a:prstGeom prst="rect">
            <a:avLst/>
          </a:prstGeom>
        </p:spPr>
      </p:pic>
    </p:spTree>
    <p:extLst>
      <p:ext uri="{BB962C8B-B14F-4D97-AF65-F5344CB8AC3E}">
        <p14:creationId xmlns:p14="http://schemas.microsoft.com/office/powerpoint/2010/main" val="32552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75" y="1460092"/>
            <a:ext cx="11685949" cy="5021731"/>
          </a:xfrm>
        </p:spPr>
        <p:txBody>
          <a:bodyPr>
            <a:normAutofit fontScale="77500" lnSpcReduction="20000"/>
          </a:bodyPr>
          <a:lstStyle/>
          <a:p>
            <a:r>
              <a:rPr lang="en-US" sz="3400" b="1" dirty="0"/>
              <a:t>Penn State Farmer Self-Reporting Survey Results (6700 surveys returned!)</a:t>
            </a:r>
          </a:p>
          <a:p>
            <a:pPr lvl="1"/>
            <a:r>
              <a:rPr lang="en-US" sz="2800" b="1" dirty="0">
                <a:solidFill>
                  <a:srgbClr val="0070C0"/>
                </a:solidFill>
              </a:rPr>
              <a:t>475,800 acres </a:t>
            </a:r>
            <a:r>
              <a:rPr lang="en-US" sz="2800" dirty="0"/>
              <a:t>of nutrient/manure management; </a:t>
            </a:r>
            <a:r>
              <a:rPr lang="en-US" sz="2800" b="1" dirty="0">
                <a:solidFill>
                  <a:srgbClr val="0070C0"/>
                </a:solidFill>
              </a:rPr>
              <a:t>97,562 acres </a:t>
            </a:r>
            <a:r>
              <a:rPr lang="en-US" sz="2800" dirty="0"/>
              <a:t>of enhanced nutrient management; </a:t>
            </a:r>
          </a:p>
          <a:p>
            <a:pPr lvl="1"/>
            <a:r>
              <a:rPr lang="en-US" sz="2800" b="1" dirty="0">
                <a:solidFill>
                  <a:srgbClr val="0070C0"/>
                </a:solidFill>
              </a:rPr>
              <a:t>2,164</a:t>
            </a:r>
            <a:r>
              <a:rPr lang="en-US" sz="2800" dirty="0"/>
              <a:t> animal-waste storage units; </a:t>
            </a:r>
            <a:r>
              <a:rPr lang="en-US" sz="2800" b="1" dirty="0">
                <a:solidFill>
                  <a:srgbClr val="0070C0"/>
                </a:solidFill>
              </a:rPr>
              <a:t>2,106</a:t>
            </a:r>
            <a:r>
              <a:rPr lang="en-US" sz="2800" dirty="0"/>
              <a:t> barnyard runoff-control systems; </a:t>
            </a:r>
          </a:p>
          <a:p>
            <a:pPr lvl="1"/>
            <a:r>
              <a:rPr lang="en-US" sz="2800" b="1" dirty="0">
                <a:solidFill>
                  <a:srgbClr val="0070C0"/>
                </a:solidFill>
              </a:rPr>
              <a:t>55,073 acres </a:t>
            </a:r>
            <a:r>
              <a:rPr lang="en-US" sz="2800" dirty="0"/>
              <a:t>of agricultural erosion and sedimentation control plans; </a:t>
            </a:r>
            <a:r>
              <a:rPr lang="en-US" sz="2800" b="1" dirty="0">
                <a:solidFill>
                  <a:srgbClr val="0070C0"/>
                </a:solidFill>
              </a:rPr>
              <a:t>228,264 acres </a:t>
            </a:r>
            <a:r>
              <a:rPr lang="en-US" sz="2800" dirty="0"/>
              <a:t>of conservation plans; </a:t>
            </a:r>
          </a:p>
          <a:p>
            <a:pPr lvl="1"/>
            <a:r>
              <a:rPr lang="en-US" sz="2800" dirty="0"/>
              <a:t>More than </a:t>
            </a:r>
            <a:r>
              <a:rPr lang="en-US" sz="2800" b="1" dirty="0">
                <a:solidFill>
                  <a:srgbClr val="0070C0"/>
                </a:solidFill>
              </a:rPr>
              <a:t>1.3 million linear feet </a:t>
            </a:r>
            <a:r>
              <a:rPr lang="en-US" sz="2800" dirty="0"/>
              <a:t>of stream-bank fencing; </a:t>
            </a:r>
            <a:r>
              <a:rPr lang="en-US" sz="2800" b="1" dirty="0">
                <a:solidFill>
                  <a:srgbClr val="0070C0"/>
                </a:solidFill>
              </a:rPr>
              <a:t>1,757 acres </a:t>
            </a:r>
            <a:r>
              <a:rPr lang="en-US" sz="2800" dirty="0"/>
              <a:t>of grass riparian buffers; and </a:t>
            </a:r>
            <a:r>
              <a:rPr lang="en-US" sz="2800" b="1" dirty="0">
                <a:solidFill>
                  <a:srgbClr val="0070C0"/>
                </a:solidFill>
              </a:rPr>
              <a:t>5,808 acres </a:t>
            </a:r>
            <a:r>
              <a:rPr lang="en-US" sz="2800" dirty="0"/>
              <a:t>of forested riparian buffers.</a:t>
            </a:r>
          </a:p>
          <a:p>
            <a:pPr lvl="1"/>
            <a:r>
              <a:rPr lang="en-US" sz="2800" b="1" dirty="0"/>
              <a:t>Total estimated reductions:</a:t>
            </a:r>
          </a:p>
          <a:p>
            <a:pPr lvl="2">
              <a:lnSpc>
                <a:spcPct val="120000"/>
              </a:lnSpc>
              <a:spcBef>
                <a:spcPts val="0"/>
              </a:spcBef>
            </a:pPr>
            <a:r>
              <a:rPr lang="en-US" sz="2900" b="1" dirty="0"/>
              <a:t>Nitrogen -- </a:t>
            </a:r>
            <a:r>
              <a:rPr lang="en-US" sz="2900" b="1" dirty="0">
                <a:solidFill>
                  <a:srgbClr val="0070C0"/>
                </a:solidFill>
              </a:rPr>
              <a:t>1,047,704 </a:t>
            </a:r>
            <a:r>
              <a:rPr lang="en-US" sz="2900" b="1" dirty="0" err="1">
                <a:solidFill>
                  <a:srgbClr val="0070C0"/>
                </a:solidFill>
              </a:rPr>
              <a:t>lbs</a:t>
            </a:r>
            <a:r>
              <a:rPr lang="en-US" sz="2900" b="1" dirty="0">
                <a:solidFill>
                  <a:srgbClr val="0070C0"/>
                </a:solidFill>
              </a:rPr>
              <a:t>/year </a:t>
            </a:r>
          </a:p>
          <a:p>
            <a:pPr lvl="2">
              <a:lnSpc>
                <a:spcPct val="120000"/>
              </a:lnSpc>
              <a:spcBef>
                <a:spcPts val="0"/>
              </a:spcBef>
            </a:pPr>
            <a:r>
              <a:rPr lang="en-US" sz="2900" b="1" dirty="0"/>
              <a:t>Phosphorus -- </a:t>
            </a:r>
            <a:r>
              <a:rPr lang="en-US" sz="2900" b="1" dirty="0">
                <a:solidFill>
                  <a:srgbClr val="0070C0"/>
                </a:solidFill>
              </a:rPr>
              <a:t>79,620 </a:t>
            </a:r>
            <a:r>
              <a:rPr lang="en-US" sz="2900" b="1" dirty="0" err="1">
                <a:solidFill>
                  <a:srgbClr val="0070C0"/>
                </a:solidFill>
              </a:rPr>
              <a:t>lbs</a:t>
            </a:r>
            <a:r>
              <a:rPr lang="en-US" sz="2900" b="1" dirty="0">
                <a:solidFill>
                  <a:srgbClr val="0070C0"/>
                </a:solidFill>
              </a:rPr>
              <a:t>/year</a:t>
            </a:r>
          </a:p>
          <a:p>
            <a:pPr lvl="2">
              <a:lnSpc>
                <a:spcPct val="120000"/>
              </a:lnSpc>
              <a:spcBef>
                <a:spcPts val="0"/>
              </a:spcBef>
            </a:pPr>
            <a:r>
              <a:rPr lang="en-US" sz="2900" b="1" dirty="0"/>
              <a:t>Sediment -- </a:t>
            </a:r>
            <a:r>
              <a:rPr lang="en-US" sz="2900" b="1" dirty="0">
                <a:solidFill>
                  <a:srgbClr val="0070C0"/>
                </a:solidFill>
              </a:rPr>
              <a:t>10,395,906 </a:t>
            </a:r>
            <a:r>
              <a:rPr lang="en-US" sz="2900" b="1" dirty="0" err="1">
                <a:solidFill>
                  <a:srgbClr val="0070C0"/>
                </a:solidFill>
              </a:rPr>
              <a:t>lbs</a:t>
            </a:r>
            <a:r>
              <a:rPr lang="en-US" sz="2900" b="1" dirty="0">
                <a:solidFill>
                  <a:srgbClr val="0070C0"/>
                </a:solidFill>
              </a:rPr>
              <a:t>/year   </a:t>
            </a:r>
          </a:p>
          <a:p>
            <a:r>
              <a:rPr lang="en-US" sz="3400" b="1" dirty="0"/>
              <a:t>NRCS Potomac Watershed Remote Sensing Project</a:t>
            </a:r>
          </a:p>
          <a:p>
            <a:pPr lvl="1"/>
            <a:r>
              <a:rPr lang="en-US" sz="2600" dirty="0"/>
              <a:t>Collected data on 26 conservation BMPs using a grid approach</a:t>
            </a:r>
          </a:p>
          <a:p>
            <a:pPr lvl="1"/>
            <a:r>
              <a:rPr lang="en-US" sz="2600" dirty="0"/>
              <a:t>Field verification “spot checks” were done by experienced NRCS staff using the standard USDA NRCS 5% quality assurance/quality control sample</a:t>
            </a:r>
          </a:p>
          <a:p>
            <a:pPr marL="457200" lvl="1" indent="0">
              <a:buNone/>
            </a:pPr>
            <a:endParaRPr lang="en-US" sz="3000" b="1" dirty="0"/>
          </a:p>
          <a:p>
            <a:pPr lvl="1"/>
            <a:endParaRPr lang="en-US" sz="3000" b="1"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noProof="0" dirty="0">
                  <a:solidFill>
                    <a:prstClr val="white"/>
                  </a:solidFill>
                </a:rPr>
                <a:t>Data Management Initiatives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215963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27971"/>
            <a:ext cx="10515600" cy="4716871"/>
          </a:xfrm>
        </p:spPr>
        <p:txBody>
          <a:bodyPr>
            <a:normAutofit fontScale="92500" lnSpcReduction="10000"/>
          </a:bodyPr>
          <a:lstStyle/>
          <a:p>
            <a:r>
              <a:rPr lang="en-US" sz="3200" dirty="0"/>
              <a:t>Worldview Development</a:t>
            </a:r>
          </a:p>
          <a:p>
            <a:pPr lvl="1"/>
            <a:r>
              <a:rPr lang="en-US" sz="2800" dirty="0"/>
              <a:t>Used the existing database design that was created for five Pennsylvania county conservation districts and Virginia Department of Environmental Quality </a:t>
            </a:r>
          </a:p>
          <a:p>
            <a:pPr lvl="1"/>
            <a:r>
              <a:rPr lang="en-US" sz="2800" dirty="0"/>
              <a:t>Submitted 2016 Progress Data Using the new Database Software</a:t>
            </a:r>
          </a:p>
          <a:p>
            <a:r>
              <a:rPr lang="en-US" sz="3200" dirty="0"/>
              <a:t>PracticeKeeper Software Launch to ALL Districts in July, 2017</a:t>
            </a:r>
          </a:p>
          <a:p>
            <a:pPr lvl="1"/>
            <a:r>
              <a:rPr lang="en-US" sz="2800" dirty="0"/>
              <a:t>6 Modules – Nutrient Management, E &amp; S Planning, Watershed Projects, Complaints and BMPs</a:t>
            </a:r>
          </a:p>
          <a:p>
            <a:pPr lvl="1"/>
            <a:r>
              <a:rPr lang="en-US" sz="2800" dirty="0"/>
              <a:t>DEP staff and 9 Districts pilot testing starting now</a:t>
            </a:r>
          </a:p>
          <a:p>
            <a:r>
              <a:rPr lang="en-US" sz="3200" dirty="0"/>
              <a:t>Hardware for PracticeKeeper</a:t>
            </a:r>
          </a:p>
          <a:p>
            <a:pPr lvl="1"/>
            <a:r>
              <a:rPr lang="en-US" sz="2800" dirty="0"/>
              <a:t>Funding Distributed for tablets for in-the-field data collection</a:t>
            </a:r>
          </a:p>
          <a:p>
            <a:pPr lvl="1"/>
            <a:endParaRPr lang="en-US" sz="2800" dirty="0"/>
          </a:p>
          <a:p>
            <a:pPr marL="457200" lvl="1" indent="0">
              <a:buNone/>
            </a:pPr>
            <a:endParaRPr lang="en-US" sz="2800"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noProof="0" dirty="0">
                  <a:solidFill>
                    <a:prstClr val="white"/>
                  </a:solidFill>
                </a:rPr>
                <a:t>Data Management Initiatives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315671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316" y="1722474"/>
            <a:ext cx="10226749" cy="5039833"/>
          </a:xfrm>
        </p:spPr>
        <p:txBody>
          <a:bodyPr>
            <a:normAutofit lnSpcReduction="10000"/>
          </a:bodyPr>
          <a:lstStyle/>
          <a:p>
            <a:r>
              <a:rPr lang="en-US" sz="3200" dirty="0"/>
              <a:t>Municipalities, MS4 Communities in Blair, Cumberland, Dauphin, Franklin, Lackawanna, Lancaster, Lebanon, Luzerne, Lycoming and York Counties </a:t>
            </a:r>
          </a:p>
          <a:p>
            <a:r>
              <a:rPr lang="en-US" sz="3200" dirty="0"/>
              <a:t>$200,000 maximum per grantee</a:t>
            </a:r>
          </a:p>
          <a:p>
            <a:r>
              <a:rPr lang="en-US" sz="3200" dirty="0"/>
              <a:t>Round #1 (Awarded July, 2016)</a:t>
            </a:r>
          </a:p>
          <a:p>
            <a:pPr lvl="1"/>
            <a:r>
              <a:rPr lang="en-US" sz="2800" dirty="0"/>
              <a:t>Over $2.2 million awarded to 19 projects</a:t>
            </a:r>
          </a:p>
          <a:p>
            <a:r>
              <a:rPr lang="en-US" sz="3200" dirty="0"/>
              <a:t>Round #2 (Announced June 29,2016)</a:t>
            </a:r>
          </a:p>
          <a:p>
            <a:pPr lvl="1"/>
            <a:r>
              <a:rPr lang="en-US" dirty="0"/>
              <a:t>Awarded </a:t>
            </a:r>
            <a:r>
              <a:rPr lang="en-US" sz="2400" dirty="0"/>
              <a:t>$2.2 million for 17 projects:</a:t>
            </a:r>
          </a:p>
          <a:p>
            <a:pPr lvl="2"/>
            <a:r>
              <a:rPr lang="en-US" dirty="0"/>
              <a:t>Stream Restoration and Buffers, Retention Basin Retrofits and Bio-retention Basins, Rain Gardens, Permeable Pavement</a:t>
            </a:r>
          </a:p>
          <a:p>
            <a:pPr lvl="2"/>
            <a:r>
              <a:rPr lang="en-US" dirty="0"/>
              <a:t>Estimated reduction of 2,800 pounds of nitrogen, 396 pounds of phosphorus and 798,500 pounds of sediment</a:t>
            </a:r>
          </a:p>
          <a:p>
            <a:pPr marL="0" indent="0">
              <a:buNone/>
            </a:pPr>
            <a:endParaRPr lang="en-US" sz="2800"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dirty="0">
                  <a:solidFill>
                    <a:prstClr val="white"/>
                  </a:solidFill>
                </a:rPr>
                <a:t>Urban Stormwater Cost Share Program</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324431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24" y="1651008"/>
            <a:ext cx="11040781" cy="4937342"/>
          </a:xfrm>
        </p:spPr>
        <p:txBody>
          <a:bodyPr>
            <a:normAutofit fontScale="92500"/>
          </a:bodyPr>
          <a:lstStyle/>
          <a:p>
            <a:r>
              <a:rPr lang="en-US" dirty="0"/>
              <a:t>Support Implementation of the Restoration Strategy</a:t>
            </a:r>
          </a:p>
          <a:p>
            <a:pPr lvl="1"/>
            <a:r>
              <a:rPr lang="en-US" dirty="0"/>
              <a:t>BMP Implementation Projects in areas identified as part of the Agricultural Inspection Strategies</a:t>
            </a:r>
          </a:p>
          <a:p>
            <a:pPr lvl="1"/>
            <a:r>
              <a:rPr lang="en-US" dirty="0"/>
              <a:t>In impaired watersheds or priority watersheds identified by the County in their Implementation Plans</a:t>
            </a:r>
          </a:p>
          <a:p>
            <a:pPr lvl="1"/>
            <a:r>
              <a:rPr lang="en-US" dirty="0"/>
              <a:t>BMP verification and tracking, including the further documentation of voluntary practices</a:t>
            </a:r>
          </a:p>
          <a:p>
            <a:pPr>
              <a:lnSpc>
                <a:spcPct val="100000"/>
              </a:lnSpc>
              <a:spcBef>
                <a:spcPts val="0"/>
              </a:spcBef>
            </a:pPr>
            <a:r>
              <a:rPr lang="en-US" dirty="0"/>
              <a:t>Awarded $2.9 million to conservation districts for 46 projects (2 years funding)</a:t>
            </a:r>
          </a:p>
          <a:p>
            <a:pPr lvl="1">
              <a:lnSpc>
                <a:spcPct val="100000"/>
              </a:lnSpc>
              <a:spcBef>
                <a:spcPts val="0"/>
              </a:spcBef>
            </a:pPr>
            <a:r>
              <a:rPr lang="en-US" dirty="0"/>
              <a:t>Streambank fencing and crossings, barnyard runoff controls and heavy use area protection, manure storage, rotational grazing, cover crops and no-till planting promotion</a:t>
            </a:r>
          </a:p>
          <a:p>
            <a:pPr lvl="1">
              <a:lnSpc>
                <a:spcPct val="100000"/>
              </a:lnSpc>
              <a:spcBef>
                <a:spcPts val="0"/>
              </a:spcBef>
            </a:pPr>
            <a:r>
              <a:rPr lang="en-US" dirty="0"/>
              <a:t>Estimated reduction of 84,000 pounds of nitrogen, 2400 pounds of phosphorus, and 3.5 million pounds of sediment</a:t>
            </a:r>
          </a:p>
          <a:p>
            <a:pPr>
              <a:lnSpc>
                <a:spcPct val="100000"/>
              </a:lnSpc>
              <a:spcBef>
                <a:spcPts val="0"/>
              </a:spcBef>
            </a:pPr>
            <a:r>
              <a:rPr lang="en-US" dirty="0"/>
              <a:t>Extending completion date to </a:t>
            </a:r>
            <a:r>
              <a:rPr lang="en-US" b="1" dirty="0"/>
              <a:t>September 30, 2019.</a:t>
            </a:r>
          </a:p>
          <a:p>
            <a:pPr marL="0" indent="0">
              <a:buNone/>
            </a:pPr>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dirty="0">
                  <a:solidFill>
                    <a:prstClr val="white"/>
                  </a:solidFill>
                </a:rPr>
                <a:t>Agriculture BMP Special Projects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5610" y="5230532"/>
            <a:ext cx="1403079" cy="1357818"/>
          </a:xfrm>
          <a:prstGeom prst="rect">
            <a:avLst/>
          </a:prstGeom>
        </p:spPr>
      </p:pic>
    </p:spTree>
    <p:extLst>
      <p:ext uri="{BB962C8B-B14F-4D97-AF65-F5344CB8AC3E}">
        <p14:creationId xmlns:p14="http://schemas.microsoft.com/office/powerpoint/2010/main" val="260458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716942"/>
          </a:xfrm>
        </p:spPr>
        <p:txBody>
          <a:bodyPr>
            <a:normAutofit fontScale="85000" lnSpcReduction="10000"/>
          </a:bodyPr>
          <a:lstStyle/>
          <a:p>
            <a:r>
              <a:rPr lang="en-US" dirty="0"/>
              <a:t>EPA Federal Funding (Approximately $40 million per year) </a:t>
            </a:r>
          </a:p>
          <a:p>
            <a:pPr lvl="1"/>
            <a:r>
              <a:rPr lang="en-US" dirty="0"/>
              <a:t>State Revolving Loan Fund (Wastewater Infrastructure and Nonpoint Source Projects)</a:t>
            </a:r>
          </a:p>
          <a:p>
            <a:pPr lvl="1"/>
            <a:r>
              <a:rPr lang="en-US" dirty="0"/>
              <a:t>Section 106 Water Pollution Control  (Permitting, Monitoring and Assessment, Compliance and Enforcement)</a:t>
            </a:r>
          </a:p>
          <a:p>
            <a:pPr lvl="1"/>
            <a:r>
              <a:rPr lang="en-US" dirty="0"/>
              <a:t>Section 319 Nonpoint Source Program (Technical Assistance, Project Implementation)</a:t>
            </a:r>
          </a:p>
          <a:p>
            <a:pPr lvl="1"/>
            <a:r>
              <a:rPr lang="en-US" dirty="0"/>
              <a:t>Chesapeake Bay Regulatory and Accountability Grant and Chesapeake Bay Implementation Grant (Program Administration, Technical Assistance, Project Implementation)</a:t>
            </a:r>
          </a:p>
          <a:p>
            <a:r>
              <a:rPr lang="en-US" dirty="0"/>
              <a:t>State Funding (Approximately $75 million per year) </a:t>
            </a:r>
          </a:p>
          <a:p>
            <a:pPr lvl="1"/>
            <a:r>
              <a:rPr lang="en-US" dirty="0"/>
              <a:t>DEP (Match to Federal Money above, Growing Greener)</a:t>
            </a:r>
          </a:p>
          <a:p>
            <a:pPr lvl="1"/>
            <a:r>
              <a:rPr lang="en-US" dirty="0"/>
              <a:t>State Conservation Commission</a:t>
            </a:r>
          </a:p>
          <a:p>
            <a:pPr lvl="1"/>
            <a:r>
              <a:rPr lang="en-US" dirty="0" err="1"/>
              <a:t>Pennvest</a:t>
            </a:r>
            <a:r>
              <a:rPr lang="en-US" dirty="0"/>
              <a:t> (Wastewater Infrastructure and Nonpoint Source Projects)</a:t>
            </a:r>
          </a:p>
          <a:p>
            <a:pPr lvl="1"/>
            <a:r>
              <a:rPr lang="en-US" dirty="0"/>
              <a:t>DCNR (Land Conservation, Riparian Buffers)</a:t>
            </a:r>
          </a:p>
          <a:p>
            <a:r>
              <a:rPr lang="en-US" dirty="0"/>
              <a:t>Projected to Need Another $80-$100+ million per year in Cost Share to Meet Target Reduction Goals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253" y="5490842"/>
            <a:ext cx="1183756" cy="1145570"/>
          </a:xfrm>
          <a:prstGeom prst="rect">
            <a:avLst/>
          </a:prstGeom>
        </p:spPr>
      </p:pic>
      <p:grpSp>
        <p:nvGrpSpPr>
          <p:cNvPr id="5" name="Group 9"/>
          <p:cNvGrpSpPr>
            <a:grpSpLocks/>
          </p:cNvGrpSpPr>
          <p:nvPr/>
        </p:nvGrpSpPr>
        <p:grpSpPr bwMode="auto">
          <a:xfrm>
            <a:off x="254356" y="355599"/>
            <a:ext cx="11316304" cy="1203779"/>
            <a:chOff x="288977" y="355144"/>
            <a:chExt cx="8382000" cy="661312"/>
          </a:xfrm>
        </p:grpSpPr>
        <p:pic>
          <p:nvPicPr>
            <p:cNvPr id="6"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57252" y="367132"/>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4000" dirty="0">
                  <a:solidFill>
                    <a:schemeClr val="bg1"/>
                  </a:solidFill>
                </a:rPr>
                <a:t>Funding</a:t>
              </a:r>
            </a:p>
          </p:txBody>
        </p:sp>
      </p:grpSp>
    </p:spTree>
    <p:extLst>
      <p:ext uri="{BB962C8B-B14F-4D97-AF65-F5344CB8AC3E}">
        <p14:creationId xmlns:p14="http://schemas.microsoft.com/office/powerpoint/2010/main" val="410248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716942"/>
          </a:xfrm>
        </p:spPr>
        <p:txBody>
          <a:bodyPr>
            <a:normAutofit lnSpcReduction="10000"/>
          </a:bodyPr>
          <a:lstStyle/>
          <a:p>
            <a:r>
              <a:rPr lang="en-US" sz="3200" dirty="0"/>
              <a:t>RUMOR –Pennsylvania has large amounts of unspent money</a:t>
            </a:r>
          </a:p>
          <a:p>
            <a:r>
              <a:rPr lang="en-US" sz="3200" dirty="0"/>
              <a:t>In reality, every penny is accounted for</a:t>
            </a:r>
          </a:p>
          <a:p>
            <a:r>
              <a:rPr lang="en-US" sz="3200" dirty="0"/>
              <a:t>EPA tracks money only as it is spent</a:t>
            </a:r>
          </a:p>
          <a:p>
            <a:r>
              <a:rPr lang="en-US" sz="3200" dirty="0"/>
              <a:t>They don’t count monies allocated to:</a:t>
            </a:r>
          </a:p>
          <a:p>
            <a:pPr lvl="1"/>
            <a:r>
              <a:rPr lang="en-US" sz="3200" dirty="0"/>
              <a:t>Personnel (including salaries, benefits and </a:t>
            </a:r>
            <a:r>
              <a:rPr lang="en-US" sz="3200" dirty="0" err="1"/>
              <a:t>indirects</a:t>
            </a:r>
            <a:r>
              <a:rPr lang="en-US" sz="3200" dirty="0"/>
              <a:t>)</a:t>
            </a:r>
          </a:p>
          <a:p>
            <a:pPr lvl="1"/>
            <a:r>
              <a:rPr lang="en-US" sz="3200" dirty="0"/>
              <a:t>Contract and sub-award grant </a:t>
            </a:r>
            <a:r>
              <a:rPr lang="en-US" sz="3200" u="sng" dirty="0"/>
              <a:t>commitments</a:t>
            </a:r>
          </a:p>
          <a:p>
            <a:pPr lvl="2"/>
            <a:r>
              <a:rPr lang="en-US" sz="2800" dirty="0"/>
              <a:t>Conservation districts for ag inspections, technical assistance</a:t>
            </a:r>
          </a:p>
          <a:p>
            <a:pPr lvl="2"/>
            <a:r>
              <a:rPr lang="en-US" sz="2800" dirty="0"/>
              <a:t>Outreach and Education</a:t>
            </a:r>
          </a:p>
          <a:p>
            <a:pPr lvl="2"/>
            <a:r>
              <a:rPr lang="en-US" sz="2800" dirty="0"/>
              <a:t>BMP Installation </a:t>
            </a:r>
          </a:p>
          <a:p>
            <a:pPr lvl="2"/>
            <a:r>
              <a:rPr lang="en-US" sz="2800" dirty="0"/>
              <a:t>BMP Verification, Data Management, Verification</a:t>
            </a:r>
          </a:p>
          <a:p>
            <a:pPr lvl="2"/>
            <a:endParaRPr lang="en-US" sz="2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1253" y="5490842"/>
            <a:ext cx="1183756" cy="1145570"/>
          </a:xfrm>
          <a:prstGeom prst="rect">
            <a:avLst/>
          </a:prstGeom>
        </p:spPr>
      </p:pic>
      <p:grpSp>
        <p:nvGrpSpPr>
          <p:cNvPr id="5" name="Group 9"/>
          <p:cNvGrpSpPr>
            <a:grpSpLocks/>
          </p:cNvGrpSpPr>
          <p:nvPr/>
        </p:nvGrpSpPr>
        <p:grpSpPr bwMode="auto">
          <a:xfrm>
            <a:off x="254356" y="355599"/>
            <a:ext cx="11316304" cy="1203779"/>
            <a:chOff x="288977" y="355144"/>
            <a:chExt cx="8382000" cy="661312"/>
          </a:xfrm>
        </p:grpSpPr>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57252" y="367132"/>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4000" dirty="0">
                  <a:solidFill>
                    <a:schemeClr val="bg1"/>
                  </a:solidFill>
                </a:rPr>
                <a:t>Unliquidated Obligations (ULO’s)– PA EPA Grants</a:t>
              </a:r>
            </a:p>
          </p:txBody>
        </p:sp>
      </p:grpSp>
    </p:spTree>
    <p:extLst>
      <p:ext uri="{BB962C8B-B14F-4D97-AF65-F5344CB8AC3E}">
        <p14:creationId xmlns:p14="http://schemas.microsoft.com/office/powerpoint/2010/main" val="242470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640489"/>
          </a:xfrm>
        </p:spPr>
        <p:txBody>
          <a:bodyPr>
            <a:normAutofit lnSpcReduction="10000"/>
          </a:bodyPr>
          <a:lstStyle/>
          <a:p>
            <a:r>
              <a:rPr lang="en-US" dirty="0"/>
              <a:t>Stakeholder Input and Outreach</a:t>
            </a:r>
          </a:p>
          <a:p>
            <a:pPr lvl="1"/>
            <a:r>
              <a:rPr lang="en-US" dirty="0"/>
              <a:t>Steering Committee/Workgroups</a:t>
            </a:r>
          </a:p>
          <a:p>
            <a:pPr lvl="1"/>
            <a:r>
              <a:rPr lang="en-US" dirty="0"/>
              <a:t>Website: </a:t>
            </a:r>
            <a:r>
              <a:rPr lang="en-US" u="sng" dirty="0">
                <a:hlinkClick r:id="rId3"/>
              </a:rPr>
              <a:t>www.dep.pa.gov/chesapeakebay/phase3</a:t>
            </a:r>
            <a:endParaRPr lang="en-US" dirty="0"/>
          </a:p>
          <a:p>
            <a:pPr lvl="1"/>
            <a:r>
              <a:rPr lang="en-US" dirty="0"/>
              <a:t>Communications Strategy:</a:t>
            </a:r>
          </a:p>
          <a:p>
            <a:pPr lvl="2"/>
            <a:r>
              <a:rPr lang="en-US" dirty="0"/>
              <a:t>Builds on One-Day Kick-Off Conference, Listening Sessions, Public Comment</a:t>
            </a:r>
          </a:p>
          <a:p>
            <a:r>
              <a:rPr lang="en-US" dirty="0"/>
              <a:t>Planning Targets &amp; Implementation</a:t>
            </a:r>
          </a:p>
          <a:p>
            <a:pPr lvl="1"/>
            <a:r>
              <a:rPr lang="en-US" dirty="0"/>
              <a:t>Sector Specific</a:t>
            </a:r>
          </a:p>
          <a:p>
            <a:pPr lvl="1"/>
            <a:r>
              <a:rPr lang="en-US" dirty="0"/>
              <a:t>Local Area Goals</a:t>
            </a:r>
          </a:p>
          <a:p>
            <a:pPr lvl="1"/>
            <a:r>
              <a:rPr lang="en-US" dirty="0"/>
              <a:t>Priority Areas/Watersheds</a:t>
            </a:r>
          </a:p>
          <a:p>
            <a:r>
              <a:rPr lang="en-US" dirty="0"/>
              <a:t>Measurable Outputs, Milestones</a:t>
            </a:r>
          </a:p>
          <a:p>
            <a:r>
              <a:rPr lang="en-US" dirty="0"/>
              <a:t>Emphasis on Local Water Quality, Local Goals, Local Benefits</a:t>
            </a:r>
          </a:p>
        </p:txBody>
      </p:sp>
      <p:grpSp>
        <p:nvGrpSpPr>
          <p:cNvPr id="4" name="Group 1"/>
          <p:cNvGrpSpPr>
            <a:grpSpLocks/>
          </p:cNvGrpSpPr>
          <p:nvPr/>
        </p:nvGrpSpPr>
        <p:grpSpPr bwMode="auto">
          <a:xfrm>
            <a:off x="122268" y="220665"/>
            <a:ext cx="11947463" cy="1268818"/>
            <a:chOff x="288977" y="355144"/>
            <a:chExt cx="8382000" cy="661312"/>
          </a:xfrm>
        </p:grpSpPr>
        <p:pic>
          <p:nvPicPr>
            <p:cNvPr id="5"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0" fontAlgn="base" hangingPunct="0">
                <a:spcBef>
                  <a:spcPct val="0"/>
                </a:spcBef>
                <a:spcAft>
                  <a:spcPct val="0"/>
                </a:spcAft>
                <a:buNone/>
                <a:defRPr/>
              </a:pPr>
              <a:r>
                <a:rPr lang="en-US" altLang="en-US" sz="4000" kern="0" noProof="0" dirty="0">
                  <a:solidFill>
                    <a:prstClr val="white"/>
                  </a:solidFill>
                </a:rPr>
                <a:t>Phase 3 Watershed Implementation Plan (WIP)  </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799784" y="2778536"/>
              <a:ext cx="35760" cy="14400"/>
            </p14:xfrm>
          </p:contentPart>
        </mc:Choice>
        <mc:Fallback xmlns="">
          <p:pic>
            <p:nvPicPr>
              <p:cNvPr id="7" name="Ink 6"/>
              <p:cNvPicPr/>
              <p:nvPr/>
            </p:nvPicPr>
            <p:blipFill>
              <a:blip r:embed="rId7"/>
              <a:stretch>
                <a:fillRect/>
              </a:stretch>
            </p:blipFill>
            <p:spPr>
              <a:xfrm>
                <a:off x="2793282" y="2772056"/>
                <a:ext cx="48041" cy="26640"/>
              </a:xfrm>
              <a:prstGeom prst="rect">
                <a:avLst/>
              </a:prstGeom>
            </p:spPr>
          </p:pic>
        </mc:Fallback>
      </mc:AlternateContent>
    </p:spTree>
    <p:extLst>
      <p:ext uri="{BB962C8B-B14F-4D97-AF65-F5344CB8AC3E}">
        <p14:creationId xmlns:p14="http://schemas.microsoft.com/office/powerpoint/2010/main" val="222727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2268" y="134680"/>
            <a:ext cx="11947463" cy="1268818"/>
            <a:chOff x="288977" y="355144"/>
            <a:chExt cx="8382000" cy="661312"/>
          </a:xfrm>
        </p:grpSpPr>
        <p:pic>
          <p:nvPicPr>
            <p:cNvPr id="3"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0" fontAlgn="base" hangingPunct="0">
                <a:spcBef>
                  <a:spcPct val="0"/>
                </a:spcBef>
                <a:spcAft>
                  <a:spcPct val="0"/>
                </a:spcAft>
                <a:buNone/>
                <a:defRPr/>
              </a:pPr>
              <a:r>
                <a:rPr lang="en-US" altLang="en-US" sz="4000" kern="0" dirty="0">
                  <a:solidFill>
                    <a:prstClr val="white"/>
                  </a:solidFill>
                </a:rPr>
                <a:t>Agriculture Workgroup</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
        <p:nvSpPr>
          <p:cNvPr id="7" name="Content Placeholder 6"/>
          <p:cNvSpPr>
            <a:spLocks noGrp="1"/>
          </p:cNvSpPr>
          <p:nvPr>
            <p:ph idx="1"/>
          </p:nvPr>
        </p:nvSpPr>
        <p:spPr>
          <a:xfrm>
            <a:off x="838200" y="1552352"/>
            <a:ext cx="11006470" cy="5046737"/>
          </a:xfrm>
        </p:spPr>
        <p:txBody>
          <a:bodyPr>
            <a:normAutofit fontScale="77500" lnSpcReduction="20000"/>
          </a:bodyPr>
          <a:lstStyle/>
          <a:p>
            <a:r>
              <a:rPr lang="en-US" dirty="0"/>
              <a:t>Co-chairs:</a:t>
            </a:r>
          </a:p>
          <a:p>
            <a:pPr lvl="1"/>
            <a:r>
              <a:rPr lang="en-US" dirty="0"/>
              <a:t>Matt Royer, Penn State and Lead, PA in the Balance Initiative</a:t>
            </a:r>
          </a:p>
          <a:p>
            <a:pPr lvl="1"/>
            <a:r>
              <a:rPr lang="en-US" dirty="0"/>
              <a:t>Greg Hostetter, Deputy Secretary, Pennsylvania Department of Agriculture</a:t>
            </a:r>
          </a:p>
          <a:p>
            <a:pPr lvl="1"/>
            <a:r>
              <a:rPr lang="en-US" dirty="0"/>
              <a:t>Doug Goodlander, Program Manager, Department of Environmental Protection</a:t>
            </a:r>
          </a:p>
          <a:p>
            <a:pPr lvl="1"/>
            <a:r>
              <a:rPr lang="en-US" dirty="0"/>
              <a:t>John Bell, Government Relations, Pennsylvania Farm Bureau</a:t>
            </a:r>
          </a:p>
          <a:p>
            <a:r>
              <a:rPr lang="en-US" dirty="0"/>
              <a:t>Members:</a:t>
            </a:r>
          </a:p>
          <a:p>
            <a:pPr lvl="1"/>
            <a:r>
              <a:rPr lang="en-US" dirty="0"/>
              <a:t>Karl Brown, SCC</a:t>
            </a:r>
          </a:p>
          <a:p>
            <a:pPr lvl="1"/>
            <a:r>
              <a:rPr lang="en-US" dirty="0"/>
              <a:t>Bill Chain, CBF</a:t>
            </a:r>
          </a:p>
          <a:p>
            <a:pPr lvl="1"/>
            <a:r>
              <a:rPr lang="en-US" dirty="0"/>
              <a:t>Andrew </a:t>
            </a:r>
            <a:r>
              <a:rPr lang="en-US" dirty="0" err="1"/>
              <a:t>Flinchbaugh</a:t>
            </a:r>
            <a:r>
              <a:rPr lang="en-US" dirty="0"/>
              <a:t>, Producer</a:t>
            </a:r>
          </a:p>
          <a:p>
            <a:pPr lvl="1"/>
            <a:r>
              <a:rPr lang="en-US" dirty="0"/>
              <a:t>David </a:t>
            </a:r>
            <a:r>
              <a:rPr lang="en-US" dirty="0" err="1"/>
              <a:t>Graybill</a:t>
            </a:r>
            <a:r>
              <a:rPr lang="en-US" dirty="0"/>
              <a:t>, Producer</a:t>
            </a:r>
          </a:p>
          <a:p>
            <a:pPr lvl="1"/>
            <a:r>
              <a:rPr lang="en-US" dirty="0"/>
              <a:t>James </a:t>
            </a:r>
            <a:r>
              <a:rPr lang="en-US" dirty="0" err="1"/>
              <a:t>Harbach</a:t>
            </a:r>
            <a:r>
              <a:rPr lang="en-US" dirty="0"/>
              <a:t>, Producer</a:t>
            </a:r>
          </a:p>
          <a:p>
            <a:pPr lvl="1"/>
            <a:r>
              <a:rPr lang="en-US" dirty="0"/>
              <a:t>Jeff Hill, Lancaster Conservation District</a:t>
            </a:r>
          </a:p>
          <a:p>
            <a:pPr lvl="1"/>
            <a:r>
              <a:rPr lang="en-US" dirty="0"/>
              <a:t>James </a:t>
            </a:r>
            <a:r>
              <a:rPr lang="en-US" dirty="0" err="1"/>
              <a:t>Junkin</a:t>
            </a:r>
            <a:r>
              <a:rPr lang="en-US" dirty="0"/>
              <a:t>, Producer</a:t>
            </a:r>
          </a:p>
          <a:p>
            <a:pPr lvl="1"/>
            <a:r>
              <a:rPr lang="en-US" dirty="0"/>
              <a:t>Jennifer Reed-Harry, </a:t>
            </a:r>
            <a:r>
              <a:rPr lang="en-US" dirty="0" err="1"/>
              <a:t>PennAg</a:t>
            </a:r>
            <a:endParaRPr lang="en-US" dirty="0"/>
          </a:p>
          <a:p>
            <a:pPr lvl="1"/>
            <a:r>
              <a:rPr lang="en-US" dirty="0"/>
              <a:t>Jennifer Schuler, Bell and Evans</a:t>
            </a:r>
          </a:p>
          <a:p>
            <a:pPr lvl="1"/>
            <a:r>
              <a:rPr lang="en-US" dirty="0"/>
              <a:t>Chris Sigmund, </a:t>
            </a:r>
            <a:r>
              <a:rPr lang="en-US" dirty="0" err="1"/>
              <a:t>TeamAg</a:t>
            </a:r>
            <a:endParaRPr lang="en-US" dirty="0"/>
          </a:p>
          <a:p>
            <a:pPr lvl="1"/>
            <a:r>
              <a:rPr lang="en-US" dirty="0"/>
              <a:t>James Van </a:t>
            </a:r>
            <a:r>
              <a:rPr lang="en-US" dirty="0" err="1"/>
              <a:t>Blarcom</a:t>
            </a:r>
            <a:r>
              <a:rPr lang="en-US" dirty="0"/>
              <a:t>, Producer</a:t>
            </a:r>
          </a:p>
          <a:p>
            <a:r>
              <a:rPr lang="en-US" dirty="0"/>
              <a:t>Coordinator:  Jill Whitcomb</a:t>
            </a:r>
          </a:p>
        </p:txBody>
      </p:sp>
    </p:spTree>
    <p:extLst>
      <p:ext uri="{BB962C8B-B14F-4D97-AF65-F5344CB8AC3E}">
        <p14:creationId xmlns:p14="http://schemas.microsoft.com/office/powerpoint/2010/main" val="367252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24" y="1559441"/>
            <a:ext cx="10941974" cy="5110045"/>
          </a:xfrm>
        </p:spPr>
        <p:txBody>
          <a:bodyPr>
            <a:normAutofit fontScale="92500" lnSpcReduction="20000"/>
          </a:bodyPr>
          <a:lstStyle/>
          <a:p>
            <a:r>
              <a:rPr lang="en-US" dirty="0"/>
              <a:t>April, May, 2017 – Form Steering Committee and Workgroups</a:t>
            </a:r>
          </a:p>
          <a:p>
            <a:r>
              <a:rPr lang="en-US" dirty="0"/>
              <a:t>June 5, 2017 – Phase 3 WIP Kick-Off Conference, Radisson Harrisburg</a:t>
            </a:r>
            <a:endParaRPr lang="en-US" b="1" dirty="0"/>
          </a:p>
          <a:p>
            <a:r>
              <a:rPr lang="en-US" dirty="0"/>
              <a:t>June 3 – July 7, 2017 – Follow-up Written Comment Response to Conference</a:t>
            </a:r>
          </a:p>
          <a:p>
            <a:r>
              <a:rPr lang="en-US" dirty="0">
                <a:solidFill>
                  <a:srgbClr val="FF0000"/>
                </a:solidFill>
              </a:rPr>
              <a:t>July 2017 through October 2017</a:t>
            </a:r>
          </a:p>
          <a:p>
            <a:pPr lvl="1"/>
            <a:r>
              <a:rPr lang="en-US" dirty="0"/>
              <a:t>Bay Program Partnership Works Through Issues</a:t>
            </a:r>
          </a:p>
          <a:p>
            <a:pPr lvl="1"/>
            <a:r>
              <a:rPr lang="en-US" dirty="0"/>
              <a:t>Workgroups Formed, Convened</a:t>
            </a:r>
          </a:p>
          <a:p>
            <a:pPr lvl="1"/>
            <a:r>
              <a:rPr lang="en-US" dirty="0"/>
              <a:t>Comments Compiled, Additional Information and Data Compiled</a:t>
            </a:r>
          </a:p>
          <a:p>
            <a:r>
              <a:rPr lang="en-US" dirty="0">
                <a:solidFill>
                  <a:srgbClr val="0070C0"/>
                </a:solidFill>
              </a:rPr>
              <a:t>October 2017 through May 2018</a:t>
            </a:r>
          </a:p>
          <a:p>
            <a:pPr lvl="1"/>
            <a:r>
              <a:rPr lang="en-US" dirty="0"/>
              <a:t>Workgroups and Steering Committee develop the WIP</a:t>
            </a:r>
          </a:p>
          <a:p>
            <a:pPr lvl="1"/>
            <a:r>
              <a:rPr lang="en-US" dirty="0"/>
              <a:t>Additional Outreach Around Development of Local Planning Goals/Sector Specific Plans</a:t>
            </a:r>
          </a:p>
          <a:p>
            <a:r>
              <a:rPr lang="en-US" dirty="0">
                <a:solidFill>
                  <a:srgbClr val="0070C0"/>
                </a:solidFill>
              </a:rPr>
              <a:t>August/September 2018 </a:t>
            </a:r>
            <a:r>
              <a:rPr lang="en-US" dirty="0"/>
              <a:t>– Public Comment Period of Draft Phase 3 WIP</a:t>
            </a:r>
          </a:p>
          <a:p>
            <a:r>
              <a:rPr lang="en-US" dirty="0">
                <a:solidFill>
                  <a:srgbClr val="0070C0"/>
                </a:solidFill>
              </a:rPr>
              <a:t>December 2018 </a:t>
            </a:r>
            <a:r>
              <a:rPr lang="en-US" dirty="0"/>
              <a:t>– Submit to EPA for Partnership Review</a:t>
            </a:r>
          </a:p>
          <a:p>
            <a:r>
              <a:rPr lang="en-US" dirty="0">
                <a:solidFill>
                  <a:srgbClr val="0070C0"/>
                </a:solidFill>
              </a:rPr>
              <a:t>January 2019 </a:t>
            </a:r>
            <a:r>
              <a:rPr lang="en-US" dirty="0"/>
              <a:t>– Revise in Response to Partnership Review</a:t>
            </a:r>
          </a:p>
          <a:p>
            <a:r>
              <a:rPr lang="en-US" dirty="0">
                <a:solidFill>
                  <a:srgbClr val="0070C0"/>
                </a:solidFill>
              </a:rPr>
              <a:t>March 2019 </a:t>
            </a:r>
            <a:r>
              <a:rPr lang="en-US" dirty="0"/>
              <a:t>– Submit Final Phase 3 WIP</a:t>
            </a:r>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0" fontAlgn="base" hangingPunct="0">
                <a:spcBef>
                  <a:spcPct val="0"/>
                </a:spcBef>
                <a:spcAft>
                  <a:spcPct val="0"/>
                </a:spcAft>
                <a:buNone/>
                <a:defRPr/>
              </a:pPr>
              <a:r>
                <a:rPr lang="en-US" altLang="en-US" sz="4000" kern="0" noProof="0" dirty="0">
                  <a:solidFill>
                    <a:prstClr val="white"/>
                  </a:solidFill>
                </a:rPr>
                <a:t>Phase 3 WIP Schedule </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221901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Jurisdictional Boundaries (County, Township, Borough, Conservation District)</a:t>
            </a:r>
          </a:p>
          <a:p>
            <a:r>
              <a:rPr lang="en-US" dirty="0"/>
              <a:t>Federal or State Facilities</a:t>
            </a:r>
          </a:p>
          <a:p>
            <a:r>
              <a:rPr lang="en-US" dirty="0"/>
              <a:t>Regional Entity Boundaries (River Basin Commission, Planning Commission)</a:t>
            </a:r>
          </a:p>
          <a:p>
            <a:r>
              <a:rPr lang="en-US" dirty="0"/>
              <a:t>Watershed or sub-watershed</a:t>
            </a:r>
          </a:p>
          <a:p>
            <a:r>
              <a:rPr lang="en-US" dirty="0"/>
              <a:t>“Segment-shed” as defined in the TMDL</a:t>
            </a:r>
          </a:p>
          <a:p>
            <a:r>
              <a:rPr lang="en-US" dirty="0"/>
              <a:t>Area with a defined need for pollutant reduction (ex. MS4s)</a:t>
            </a:r>
          </a:p>
          <a:p>
            <a:r>
              <a:rPr lang="en-US" dirty="0"/>
              <a:t>Targeted area with high pollutant loadings</a:t>
            </a:r>
          </a:p>
          <a:p>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eaLnBrk="0" fontAlgn="base" hangingPunct="0">
                <a:spcBef>
                  <a:spcPct val="0"/>
                </a:spcBef>
                <a:spcAft>
                  <a:spcPct val="0"/>
                </a:spcAft>
                <a:buNone/>
                <a:defRPr/>
              </a:pPr>
              <a:r>
                <a:rPr lang="en-US" altLang="en-US" sz="4000" kern="0" noProof="0" dirty="0">
                  <a:solidFill>
                    <a:prstClr val="white"/>
                  </a:solidFill>
                </a:rPr>
                <a:t>Local Planning Goals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46782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005" y="1660850"/>
            <a:ext cx="11042268" cy="4711958"/>
          </a:xfrm>
        </p:spPr>
        <p:txBody>
          <a:bodyPr>
            <a:noAutofit/>
          </a:bodyPr>
          <a:lstStyle/>
          <a:p>
            <a:r>
              <a:rPr lang="en-US" sz="3600" dirty="0"/>
              <a:t>Progress Made and the Job Ahead of Us</a:t>
            </a:r>
          </a:p>
          <a:p>
            <a:pPr lvl="1"/>
            <a:r>
              <a:rPr lang="en-US" sz="3200" dirty="0"/>
              <a:t>Challenges</a:t>
            </a:r>
          </a:p>
          <a:p>
            <a:pPr lvl="1"/>
            <a:r>
              <a:rPr lang="en-US" sz="3200" dirty="0"/>
              <a:t>Pennsylvania’s Restoration Strategy</a:t>
            </a:r>
            <a:endParaRPr lang="en-US" sz="3600" dirty="0"/>
          </a:p>
          <a:p>
            <a:r>
              <a:rPr lang="en-US" sz="3600" dirty="0"/>
              <a:t>EPA Pennsylvania Specific Expectations</a:t>
            </a:r>
          </a:p>
          <a:p>
            <a:r>
              <a:rPr lang="en-US" sz="3600" dirty="0"/>
              <a:t>Phase 3 WIP Game Plan</a:t>
            </a:r>
          </a:p>
          <a:p>
            <a:r>
              <a:rPr lang="en-US" sz="3600" dirty="0"/>
              <a:t>Funding</a:t>
            </a:r>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19232" y="37850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noProof="0" dirty="0">
                  <a:solidFill>
                    <a:prstClr val="white"/>
                  </a:solidFill>
                </a:rPr>
                <a:t>Agenda</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142651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38200" y="1825625"/>
            <a:ext cx="10515600" cy="4584228"/>
          </a:xfrm>
        </p:spPr>
        <p:txBody>
          <a:bodyPr>
            <a:normAutofit fontScale="85000" lnSpcReduction="20000"/>
          </a:bodyPr>
          <a:lstStyle/>
          <a:p>
            <a:r>
              <a:rPr lang="en-US" dirty="0"/>
              <a:t>Programmatic, policy, legislative and regulatory changes needed</a:t>
            </a:r>
          </a:p>
          <a:p>
            <a:r>
              <a:rPr lang="en-US" dirty="0"/>
              <a:t>Demonstration of the staff, partnerships and financial resources needed</a:t>
            </a:r>
          </a:p>
          <a:p>
            <a:r>
              <a:rPr lang="en-US" dirty="0"/>
              <a:t>A dedicated and targeted annual state cost-share program</a:t>
            </a:r>
          </a:p>
          <a:p>
            <a:r>
              <a:rPr lang="en-US" dirty="0"/>
              <a:t>Next steps as we move forward:</a:t>
            </a:r>
          </a:p>
          <a:p>
            <a:pPr lvl="1"/>
            <a:r>
              <a:rPr lang="en-US" dirty="0"/>
              <a:t>Evaluate the expectations and define how the Commonwealth can meet these expectations or</a:t>
            </a:r>
          </a:p>
          <a:p>
            <a:pPr lvl="1"/>
            <a:r>
              <a:rPr lang="en-US" dirty="0"/>
              <a:t>Define a viable alternative to their expectations that achieves the same end result.</a:t>
            </a:r>
          </a:p>
          <a:p>
            <a:r>
              <a:rPr lang="en-US" dirty="0"/>
              <a:t>EPA Actions </a:t>
            </a:r>
          </a:p>
          <a:p>
            <a:pPr lvl="1"/>
            <a:r>
              <a:rPr lang="en-US" dirty="0"/>
              <a:t>Continue to target federal compliance and enforcement actions</a:t>
            </a:r>
          </a:p>
          <a:p>
            <a:pPr lvl="1"/>
            <a:r>
              <a:rPr lang="en-US" dirty="0"/>
              <a:t>Direct or withhold federal funding</a:t>
            </a:r>
          </a:p>
          <a:p>
            <a:pPr lvl="1"/>
            <a:r>
              <a:rPr lang="en-US" dirty="0"/>
              <a:t>Establish finer scale load allocations through a Pennsylvania-specific amendment to the TMDL</a:t>
            </a:r>
          </a:p>
          <a:p>
            <a:pPr lvl="1"/>
            <a:r>
              <a:rPr lang="en-US" dirty="0"/>
              <a:t>Require additional reductions from point sources</a:t>
            </a:r>
          </a:p>
          <a:p>
            <a:pPr lvl="1"/>
            <a:r>
              <a:rPr lang="en-US" dirty="0"/>
              <a:t>Promulgate nitrogen and phosphorus numeric water quality standards for Pennsylvania streams and rivers</a:t>
            </a:r>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68" y="162568"/>
            <a:ext cx="11947463" cy="126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98090" y="58457"/>
            <a:ext cx="11267768" cy="120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chemeClr val="bg1"/>
                </a:solidFill>
              </a:rPr>
              <a:t>EPA Pennsylvania Expectations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0838" y="5507840"/>
            <a:ext cx="1183756" cy="1145570"/>
          </a:xfrm>
          <a:prstGeom prst="rect">
            <a:avLst/>
          </a:prstGeom>
        </p:spPr>
      </p:pic>
    </p:spTree>
    <p:extLst>
      <p:ext uri="{BB962C8B-B14F-4D97-AF65-F5344CB8AC3E}">
        <p14:creationId xmlns:p14="http://schemas.microsoft.com/office/powerpoint/2010/main" val="251487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817" y="1857355"/>
            <a:ext cx="11110192" cy="3986097"/>
          </a:xfrm>
        </p:spPr>
        <p:txBody>
          <a:bodyPr>
            <a:normAutofit/>
          </a:bodyPr>
          <a:lstStyle/>
          <a:p>
            <a:r>
              <a:rPr lang="en-US" sz="3200" dirty="0"/>
              <a:t> </a:t>
            </a:r>
            <a:r>
              <a:rPr lang="en-US" sz="3600" dirty="0"/>
              <a:t>Themes around </a:t>
            </a:r>
            <a:r>
              <a:rPr lang="en-US" sz="3600" i="1" dirty="0"/>
              <a:t>A Culture of Stewardship</a:t>
            </a:r>
          </a:p>
          <a:p>
            <a:r>
              <a:rPr lang="en-US" sz="3600" dirty="0"/>
              <a:t>Four Priority Initiatives</a:t>
            </a:r>
          </a:p>
          <a:p>
            <a:pPr lvl="1"/>
            <a:r>
              <a:rPr lang="en-US" sz="3200" dirty="0"/>
              <a:t>Conservation Training</a:t>
            </a:r>
          </a:p>
          <a:p>
            <a:pPr lvl="1"/>
            <a:r>
              <a:rPr lang="en-US" sz="3200" dirty="0"/>
              <a:t>Soil and Stream Health </a:t>
            </a:r>
          </a:p>
          <a:p>
            <a:pPr lvl="1"/>
            <a:r>
              <a:rPr lang="en-US" sz="3200" dirty="0"/>
              <a:t>Ag Certification</a:t>
            </a:r>
          </a:p>
          <a:p>
            <a:pPr lvl="1"/>
            <a:r>
              <a:rPr lang="en-US" sz="3200" dirty="0"/>
              <a:t>Priority Watersheds</a:t>
            </a:r>
          </a:p>
          <a:p>
            <a:r>
              <a:rPr lang="en-US" sz="3600" dirty="0"/>
              <a:t>Integral Part of the Phase 3 WIP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1253" y="5490842"/>
            <a:ext cx="1183756" cy="1145570"/>
          </a:xfrm>
          <a:prstGeom prst="rect">
            <a:avLst/>
          </a:prstGeom>
        </p:spPr>
      </p:pic>
      <p:grpSp>
        <p:nvGrpSpPr>
          <p:cNvPr id="5" name="Group 9"/>
          <p:cNvGrpSpPr>
            <a:grpSpLocks/>
          </p:cNvGrpSpPr>
          <p:nvPr/>
        </p:nvGrpSpPr>
        <p:grpSpPr bwMode="auto">
          <a:xfrm>
            <a:off x="254356" y="355599"/>
            <a:ext cx="11316304" cy="1203779"/>
            <a:chOff x="288977" y="355144"/>
            <a:chExt cx="8382000" cy="661312"/>
          </a:xfrm>
        </p:grpSpPr>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57252" y="367132"/>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4000" dirty="0">
                  <a:solidFill>
                    <a:schemeClr val="bg1"/>
                  </a:solidFill>
                </a:rPr>
                <a:t>PA in the Balance </a:t>
              </a:r>
            </a:p>
          </p:txBody>
        </p:sp>
      </p:grpSp>
    </p:spTree>
    <p:extLst>
      <p:ext uri="{BB962C8B-B14F-4D97-AF65-F5344CB8AC3E}">
        <p14:creationId xmlns:p14="http://schemas.microsoft.com/office/powerpoint/2010/main" val="2953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27" y="1665766"/>
            <a:ext cx="11110192" cy="5032745"/>
          </a:xfrm>
        </p:spPr>
        <p:txBody>
          <a:bodyPr>
            <a:normAutofit fontScale="70000" lnSpcReduction="20000"/>
          </a:bodyPr>
          <a:lstStyle/>
          <a:p>
            <a:r>
              <a:rPr lang="en-US" sz="3200" dirty="0"/>
              <a:t>240+ Attendees at Kick-Off Listening Session:</a:t>
            </a:r>
            <a:endParaRPr lang="en-US" sz="2400" dirty="0"/>
          </a:p>
          <a:p>
            <a:pPr lvl="1"/>
            <a:r>
              <a:rPr lang="en-US" sz="2800" dirty="0"/>
              <a:t>Academia – 17 (+4 Facilitators from University of Virginia)</a:t>
            </a:r>
          </a:p>
          <a:p>
            <a:pPr lvl="1"/>
            <a:r>
              <a:rPr lang="en-US" sz="2800" dirty="0"/>
              <a:t>Environmental Groups – 32</a:t>
            </a:r>
          </a:p>
          <a:p>
            <a:pPr lvl="1"/>
            <a:r>
              <a:rPr lang="en-US" sz="2800" dirty="0"/>
              <a:t>Federal and State Legislative Offices – 5 </a:t>
            </a:r>
          </a:p>
          <a:p>
            <a:pPr lvl="1"/>
            <a:r>
              <a:rPr lang="en-US" sz="2800" dirty="0"/>
              <a:t>Individuals – 1</a:t>
            </a:r>
          </a:p>
          <a:p>
            <a:pPr lvl="1"/>
            <a:r>
              <a:rPr lang="en-US" sz="2800" dirty="0"/>
              <a:t>Industry Associations:</a:t>
            </a:r>
          </a:p>
          <a:p>
            <a:pPr lvl="2"/>
            <a:r>
              <a:rPr lang="en-US" sz="2400" dirty="0"/>
              <a:t>Agriculture – 7</a:t>
            </a:r>
          </a:p>
          <a:p>
            <a:pPr lvl="2"/>
            <a:r>
              <a:rPr lang="en-US" sz="2400" dirty="0"/>
              <a:t>Local Government, Redevelopment Authorities, Water Planning -- 9</a:t>
            </a:r>
          </a:p>
          <a:p>
            <a:pPr lvl="1"/>
            <a:r>
              <a:rPr lang="en-US" sz="2800" dirty="0"/>
              <a:t>Conservation Districts – 17</a:t>
            </a:r>
          </a:p>
          <a:p>
            <a:pPr lvl="1"/>
            <a:r>
              <a:rPr lang="en-US" sz="2800" dirty="0"/>
              <a:t>Government:</a:t>
            </a:r>
          </a:p>
          <a:p>
            <a:pPr lvl="2"/>
            <a:r>
              <a:rPr lang="en-US" sz="2400" dirty="0"/>
              <a:t>Local – 37</a:t>
            </a:r>
          </a:p>
          <a:p>
            <a:pPr lvl="2"/>
            <a:r>
              <a:rPr lang="en-US" sz="2400" dirty="0"/>
              <a:t>County – 11</a:t>
            </a:r>
          </a:p>
          <a:p>
            <a:pPr lvl="2"/>
            <a:r>
              <a:rPr lang="en-US" sz="2400" dirty="0"/>
              <a:t>State --  43</a:t>
            </a:r>
          </a:p>
          <a:p>
            <a:pPr lvl="2"/>
            <a:r>
              <a:rPr lang="en-US" sz="2400" dirty="0"/>
              <a:t>Federal -- 14</a:t>
            </a:r>
          </a:p>
          <a:p>
            <a:pPr lvl="1"/>
            <a:r>
              <a:rPr lang="en-US" sz="2800" dirty="0"/>
              <a:t>Law Firms, Private Consultants, Engineering and Private Industry  -- 41</a:t>
            </a:r>
          </a:p>
          <a:p>
            <a:pPr lvl="1"/>
            <a:r>
              <a:rPr lang="en-US" sz="2800" dirty="0"/>
              <a:t>Reporters, Media -- 4</a:t>
            </a:r>
          </a:p>
          <a:p>
            <a:pPr lvl="1"/>
            <a:r>
              <a:rPr lang="en-US" sz="3200" dirty="0"/>
              <a:t>Have Final Draft of Summary Report</a:t>
            </a:r>
          </a:p>
          <a:p>
            <a:r>
              <a:rPr lang="en-US" sz="3200" dirty="0"/>
              <a:t>Received Comments from 16 People through </a:t>
            </a:r>
            <a:r>
              <a:rPr lang="en-US" sz="3200" dirty="0" err="1"/>
              <a:t>eComment</a:t>
            </a:r>
            <a:r>
              <a:rPr lang="en-US" sz="3200" dirty="0"/>
              <a:t> and 40 through Facebook</a:t>
            </a:r>
          </a:p>
          <a:p>
            <a:pPr marL="0" indent="0">
              <a:buNone/>
            </a:pP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1253" y="5490842"/>
            <a:ext cx="1183756" cy="1145570"/>
          </a:xfrm>
          <a:prstGeom prst="rect">
            <a:avLst/>
          </a:prstGeom>
        </p:spPr>
      </p:pic>
      <p:grpSp>
        <p:nvGrpSpPr>
          <p:cNvPr id="5" name="Group 9"/>
          <p:cNvGrpSpPr>
            <a:grpSpLocks/>
          </p:cNvGrpSpPr>
          <p:nvPr/>
        </p:nvGrpSpPr>
        <p:grpSpPr bwMode="auto">
          <a:xfrm>
            <a:off x="254356" y="355599"/>
            <a:ext cx="11316304" cy="1203779"/>
            <a:chOff x="288977" y="355144"/>
            <a:chExt cx="8382000" cy="661312"/>
          </a:xfrm>
        </p:grpSpPr>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57252" y="367132"/>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4000" dirty="0">
                  <a:solidFill>
                    <a:schemeClr val="bg1"/>
                  </a:solidFill>
                </a:rPr>
                <a:t>Public Comment </a:t>
              </a:r>
            </a:p>
          </p:txBody>
        </p:sp>
      </p:grpSp>
    </p:spTree>
    <p:extLst>
      <p:ext uri="{BB962C8B-B14F-4D97-AF65-F5344CB8AC3E}">
        <p14:creationId xmlns:p14="http://schemas.microsoft.com/office/powerpoint/2010/main" val="177169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827" y="1665766"/>
            <a:ext cx="11110192" cy="5032745"/>
          </a:xfrm>
        </p:spPr>
        <p:txBody>
          <a:bodyPr>
            <a:normAutofit fontScale="92500" lnSpcReduction="10000"/>
          </a:bodyPr>
          <a:lstStyle/>
          <a:p>
            <a:r>
              <a:rPr lang="en-US" sz="3200" dirty="0"/>
              <a:t>Input on 33 Different Topics from the Kickoff Session Alone</a:t>
            </a:r>
          </a:p>
          <a:p>
            <a:r>
              <a:rPr lang="en-US" sz="3200" dirty="0"/>
              <a:t>Working Through All Comments Now with Workgroups</a:t>
            </a:r>
          </a:p>
          <a:p>
            <a:pPr lvl="1"/>
            <a:r>
              <a:rPr lang="en-US" sz="2800" dirty="0"/>
              <a:t>Incorporation into the Phase 3 WIP Sector Specific Sections</a:t>
            </a:r>
          </a:p>
          <a:p>
            <a:pPr lvl="1"/>
            <a:r>
              <a:rPr lang="en-US" sz="2800" dirty="0"/>
              <a:t>Incorporation into Local Planning Goals, Priority Areas or Practices</a:t>
            </a:r>
          </a:p>
          <a:p>
            <a:pPr lvl="1"/>
            <a:r>
              <a:rPr lang="en-US" sz="2800" dirty="0"/>
              <a:t>Common Themes that Should be Examined Further Across Multiple Workgroups or with the Steering Committee</a:t>
            </a:r>
          </a:p>
          <a:p>
            <a:r>
              <a:rPr lang="en-US" sz="3200" dirty="0"/>
              <a:t>Future Engagement, Local Focus – What Should That Look Like?</a:t>
            </a:r>
          </a:p>
          <a:p>
            <a:pPr lvl="1"/>
            <a:r>
              <a:rPr lang="en-US" sz="2800" dirty="0"/>
              <a:t>Additional Partners through Workgroup Members</a:t>
            </a:r>
          </a:p>
          <a:p>
            <a:pPr lvl="1"/>
            <a:r>
              <a:rPr lang="en-US" sz="2800" dirty="0"/>
              <a:t>Workshops, Focus Sessions</a:t>
            </a:r>
          </a:p>
          <a:p>
            <a:pPr lvl="1"/>
            <a:r>
              <a:rPr lang="en-US" sz="2800" dirty="0"/>
              <a:t>Industry Conference Presentations</a:t>
            </a:r>
          </a:p>
          <a:p>
            <a:pPr lvl="1"/>
            <a:r>
              <a:rPr lang="en-US" sz="2800" dirty="0"/>
              <a:t>Additional Written Comment Periods </a:t>
            </a:r>
          </a:p>
          <a:p>
            <a:pPr lvl="1"/>
            <a:r>
              <a:rPr lang="en-US" sz="2800" dirty="0"/>
              <a:t>Other</a:t>
            </a:r>
          </a:p>
          <a:p>
            <a:pPr lvl="1"/>
            <a:endParaRPr lang="en-US" sz="2800" dirty="0"/>
          </a:p>
          <a:p>
            <a:pPr lvl="1"/>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1253" y="5490842"/>
            <a:ext cx="1183756" cy="1145570"/>
          </a:xfrm>
          <a:prstGeom prst="rect">
            <a:avLst/>
          </a:prstGeom>
        </p:spPr>
      </p:pic>
      <p:grpSp>
        <p:nvGrpSpPr>
          <p:cNvPr id="5" name="Group 9"/>
          <p:cNvGrpSpPr>
            <a:grpSpLocks/>
          </p:cNvGrpSpPr>
          <p:nvPr/>
        </p:nvGrpSpPr>
        <p:grpSpPr bwMode="auto">
          <a:xfrm>
            <a:off x="254356" y="355599"/>
            <a:ext cx="11316304" cy="1203779"/>
            <a:chOff x="288977" y="355144"/>
            <a:chExt cx="8382000" cy="661312"/>
          </a:xfrm>
        </p:grpSpPr>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57252" y="367132"/>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4000" dirty="0">
                  <a:solidFill>
                    <a:schemeClr val="bg1"/>
                  </a:solidFill>
                </a:rPr>
                <a:t>Public Comment -- Future </a:t>
              </a:r>
            </a:p>
          </p:txBody>
        </p:sp>
      </p:grpSp>
    </p:spTree>
    <p:extLst>
      <p:ext uri="{BB962C8B-B14F-4D97-AF65-F5344CB8AC3E}">
        <p14:creationId xmlns:p14="http://schemas.microsoft.com/office/powerpoint/2010/main" val="526326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06400" y="1787978"/>
            <a:ext cx="10661888" cy="4612821"/>
          </a:xfrm>
        </p:spPr>
        <p:txBody>
          <a:bodyPr>
            <a:normAutofit/>
          </a:bodyPr>
          <a:lstStyle/>
          <a:p>
            <a:pPr>
              <a:spcBef>
                <a:spcPts val="0"/>
              </a:spcBef>
              <a:spcAft>
                <a:spcPts val="1200"/>
              </a:spcAft>
              <a:defRPr/>
            </a:pPr>
            <a:r>
              <a:rPr lang="en-US" sz="2800" dirty="0"/>
              <a:t>Chesapeake Bay Program Website</a:t>
            </a:r>
          </a:p>
          <a:p>
            <a:pPr lvl="1">
              <a:spcBef>
                <a:spcPts val="0"/>
              </a:spcBef>
              <a:spcAft>
                <a:spcPts val="1200"/>
              </a:spcAft>
              <a:defRPr/>
            </a:pPr>
            <a:r>
              <a:rPr lang="en-US" dirty="0">
                <a:hlinkClick r:id="rId3"/>
              </a:rPr>
              <a:t>http://www.chesapeakebay.net</a:t>
            </a:r>
            <a:endParaRPr lang="en-US" dirty="0"/>
          </a:p>
          <a:p>
            <a:pPr>
              <a:spcBef>
                <a:spcPts val="0"/>
              </a:spcBef>
              <a:spcAft>
                <a:spcPts val="1200"/>
              </a:spcAft>
              <a:defRPr/>
            </a:pPr>
            <a:r>
              <a:rPr lang="en-US" sz="2800" dirty="0"/>
              <a:t>Chesapeake Bay Assessment Scenario Tool - CAST</a:t>
            </a:r>
          </a:p>
          <a:p>
            <a:pPr lvl="1">
              <a:spcBef>
                <a:spcPts val="0"/>
              </a:spcBef>
              <a:spcAft>
                <a:spcPts val="1200"/>
              </a:spcAft>
              <a:defRPr/>
            </a:pPr>
            <a:r>
              <a:rPr lang="en-US" dirty="0">
                <a:hlinkClick r:id="rId4"/>
              </a:rPr>
              <a:t>http://www.casttool.org</a:t>
            </a:r>
            <a:r>
              <a:rPr lang="en-US" dirty="0"/>
              <a:t> – County level scenario calculator</a:t>
            </a:r>
          </a:p>
          <a:p>
            <a:pPr>
              <a:spcBef>
                <a:spcPts val="0"/>
              </a:spcBef>
              <a:spcAft>
                <a:spcPts val="1200"/>
              </a:spcAft>
              <a:defRPr/>
            </a:pPr>
            <a:r>
              <a:rPr lang="en-US" dirty="0"/>
              <a:t>Chesapeake Bay Facility Assessment Scenario Tool - </a:t>
            </a:r>
            <a:r>
              <a:rPr lang="en-US" dirty="0" err="1"/>
              <a:t>BayFAST</a:t>
            </a:r>
            <a:endParaRPr lang="en-US" dirty="0"/>
          </a:p>
          <a:p>
            <a:pPr lvl="1">
              <a:spcBef>
                <a:spcPts val="0"/>
              </a:spcBef>
              <a:spcAft>
                <a:spcPts val="1200"/>
              </a:spcAft>
              <a:defRPr/>
            </a:pPr>
            <a:r>
              <a:rPr lang="en-US" dirty="0">
                <a:hlinkClick r:id="rId5"/>
              </a:rPr>
              <a:t>http://www.bayfast.org</a:t>
            </a:r>
            <a:r>
              <a:rPr lang="en-US" dirty="0"/>
              <a:t> – Facility level scenario calculator</a:t>
            </a:r>
          </a:p>
          <a:p>
            <a:pPr>
              <a:spcBef>
                <a:spcPts val="0"/>
              </a:spcBef>
              <a:spcAft>
                <a:spcPts val="1200"/>
              </a:spcAft>
              <a:defRPr/>
            </a:pPr>
            <a:r>
              <a:rPr lang="en-US" dirty="0"/>
              <a:t>Phase 6 Model Data Visualization Tool – New Beta 4 Run</a:t>
            </a:r>
          </a:p>
          <a:p>
            <a:pPr lvl="1">
              <a:spcBef>
                <a:spcPts val="0"/>
              </a:spcBef>
              <a:spcAft>
                <a:spcPts val="1200"/>
              </a:spcAft>
              <a:defRPr/>
            </a:pPr>
            <a:r>
              <a:rPr lang="en-US" dirty="0">
                <a:hlinkClick r:id="rId6"/>
              </a:rPr>
              <a:t>https://mpa.chesapeakebay.net/Phase6DataVisualization.html</a:t>
            </a:r>
            <a:endParaRPr lang="en-US" sz="1800" dirty="0"/>
          </a:p>
          <a:p>
            <a:pPr marL="0" indent="0">
              <a:spcBef>
                <a:spcPts val="0"/>
              </a:spcBef>
              <a:spcAft>
                <a:spcPts val="1200"/>
              </a:spcAft>
              <a:buNone/>
              <a:defRPr/>
            </a:pPr>
            <a:endParaRPr lang="en-US" dirty="0"/>
          </a:p>
          <a:p>
            <a:pPr lvl="1">
              <a:spcBef>
                <a:spcPts val="0"/>
              </a:spcBef>
              <a:spcAft>
                <a:spcPts val="1200"/>
              </a:spcAft>
              <a:defRPr/>
            </a:pPr>
            <a:endParaRPr lang="en-US" dirty="0"/>
          </a:p>
          <a:p>
            <a:pPr lvl="1">
              <a:lnSpc>
                <a:spcPct val="80000"/>
              </a:lnSpc>
              <a:defRPr/>
            </a:pPr>
            <a:endParaRPr lang="en-US" dirty="0"/>
          </a:p>
          <a:p>
            <a:pPr>
              <a:lnSpc>
                <a:spcPct val="80000"/>
              </a:lnSpc>
              <a:defRPr/>
            </a:pPr>
            <a:endParaRPr lang="en-US" sz="2800" dirty="0"/>
          </a:p>
          <a:p>
            <a:pPr marL="0" indent="0">
              <a:buFont typeface="Arial" charset="0"/>
              <a:buNone/>
              <a:defRPr/>
            </a:pPr>
            <a:endParaRPr lang="en-US" sz="2800" b="1" dirty="0"/>
          </a:p>
          <a:p>
            <a:pPr marL="0" indent="0">
              <a:buFont typeface="Arial" charset="0"/>
              <a:buNone/>
              <a:defRPr/>
            </a:pPr>
            <a:endParaRPr lang="en-US" sz="2800" b="1" dirty="0"/>
          </a:p>
        </p:txBody>
      </p:sp>
      <p:grpSp>
        <p:nvGrpSpPr>
          <p:cNvPr id="17412" name="Group 9"/>
          <p:cNvGrpSpPr>
            <a:grpSpLocks/>
          </p:cNvGrpSpPr>
          <p:nvPr/>
        </p:nvGrpSpPr>
        <p:grpSpPr bwMode="auto">
          <a:xfrm>
            <a:off x="244929" y="355599"/>
            <a:ext cx="11316304" cy="1203779"/>
            <a:chOff x="288977" y="355144"/>
            <a:chExt cx="8382000" cy="661312"/>
          </a:xfrm>
        </p:grpSpPr>
        <p:pic>
          <p:nvPicPr>
            <p:cNvPr id="17414" name="Picture 5" descr="Aging bann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p:cNvSpPr txBox="1">
              <a:spLocks noChangeArrowheads="1"/>
            </p:cNvSpPr>
            <p:nvPr/>
          </p:nvSpPr>
          <p:spPr bwMode="auto">
            <a:xfrm>
              <a:off x="457252" y="367132"/>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4000">
                <a:solidFill>
                  <a:schemeClr val="bg1"/>
                </a:solidFill>
              </a:endParaRPr>
            </a:p>
          </p:txBody>
        </p:sp>
      </p:grpSp>
      <p:sp>
        <p:nvSpPr>
          <p:cNvPr id="17413" name="Rectangle 1"/>
          <p:cNvSpPr>
            <a:spLocks noChangeArrowheads="1"/>
          </p:cNvSpPr>
          <p:nvPr/>
        </p:nvSpPr>
        <p:spPr bwMode="auto">
          <a:xfrm>
            <a:off x="634073" y="445460"/>
            <a:ext cx="36241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4000" dirty="0">
                <a:solidFill>
                  <a:schemeClr val="bg1"/>
                </a:solidFill>
              </a:rPr>
              <a:t>Other Resources</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3001808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200" dirty="0">
              <a:solidFill>
                <a:srgbClr val="898989"/>
              </a:solidFill>
            </a:endParaRPr>
          </a:p>
        </p:txBody>
      </p:sp>
      <p:sp>
        <p:nvSpPr>
          <p:cNvPr id="30724" name="Rectangle 2"/>
          <p:cNvSpPr>
            <a:spLocks noChangeArrowheads="1"/>
          </p:cNvSpPr>
          <p:nvPr/>
        </p:nvSpPr>
        <p:spPr bwMode="auto">
          <a:xfrm>
            <a:off x="6868738" y="3052660"/>
            <a:ext cx="415403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b="1" u="sng" dirty="0"/>
              <a:t>DEP Chesapeake Bay Program Website: </a:t>
            </a:r>
            <a:endParaRPr lang="en-US" altLang="en-US" sz="1800" dirty="0"/>
          </a:p>
          <a:p>
            <a:pPr algn="ctr">
              <a:spcBef>
                <a:spcPct val="0"/>
              </a:spcBef>
              <a:buFontTx/>
              <a:buNone/>
            </a:pPr>
            <a:r>
              <a:rPr lang="en-US" altLang="en-US" sz="1800" dirty="0">
                <a:hlinkClick r:id="rId3"/>
              </a:rPr>
              <a:t>http://www.dep.pa.gov/ChesapeakeBay</a:t>
            </a:r>
            <a:r>
              <a:rPr lang="en-US" altLang="en-US" sz="1800" dirty="0"/>
              <a:t> </a:t>
            </a:r>
          </a:p>
          <a:p>
            <a:pPr algn="ctr">
              <a:spcBef>
                <a:spcPct val="0"/>
              </a:spcBef>
              <a:buFontTx/>
              <a:buNone/>
            </a:pPr>
            <a:endParaRPr lang="en-US" altLang="en-US" sz="1800" dirty="0"/>
          </a:p>
          <a:p>
            <a:pPr algn="ctr">
              <a:spcBef>
                <a:spcPct val="0"/>
              </a:spcBef>
              <a:buFontTx/>
              <a:buNone/>
            </a:pPr>
            <a:r>
              <a:rPr lang="en-US" altLang="en-US" sz="1800" b="1" u="sng" dirty="0"/>
              <a:t>Phase 3 WIP Website:</a:t>
            </a:r>
          </a:p>
          <a:p>
            <a:pPr algn="ctr">
              <a:spcBef>
                <a:spcPct val="0"/>
              </a:spcBef>
              <a:buFontTx/>
              <a:buNone/>
            </a:pPr>
            <a:r>
              <a:rPr lang="en-US" sz="1800" u="sng" dirty="0">
                <a:hlinkClick r:id="rId4"/>
              </a:rPr>
              <a:t>www.dep.pa.gov/chesapeakebay/phase3</a:t>
            </a:r>
            <a:endParaRPr lang="en-US" altLang="en-US" sz="1800" b="1" u="sng" dirty="0"/>
          </a:p>
        </p:txBody>
      </p:sp>
      <p:sp>
        <p:nvSpPr>
          <p:cNvPr id="30725" name="TextBox 2"/>
          <p:cNvSpPr txBox="1">
            <a:spLocks noChangeArrowheads="1"/>
          </p:cNvSpPr>
          <p:nvPr/>
        </p:nvSpPr>
        <p:spPr bwMode="auto">
          <a:xfrm>
            <a:off x="1095161" y="2400483"/>
            <a:ext cx="5268931"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t>Contact Information:</a:t>
            </a:r>
          </a:p>
          <a:p>
            <a:pPr algn="ctr">
              <a:spcBef>
                <a:spcPct val="0"/>
              </a:spcBef>
              <a:buFontTx/>
              <a:buNone/>
            </a:pPr>
            <a:r>
              <a:rPr lang="en-US" altLang="en-US" dirty="0"/>
              <a:t>Katie Hetherington Cunfer</a:t>
            </a:r>
          </a:p>
          <a:p>
            <a:pPr algn="ctr">
              <a:spcBef>
                <a:spcPct val="0"/>
              </a:spcBef>
              <a:buFontTx/>
              <a:buNone/>
            </a:pPr>
            <a:r>
              <a:rPr lang="en-US" altLang="en-US" dirty="0">
                <a:hlinkClick r:id="rId5"/>
              </a:rPr>
              <a:t>khethering@pa.gov</a:t>
            </a:r>
            <a:endParaRPr lang="en-US" altLang="en-US" dirty="0"/>
          </a:p>
          <a:p>
            <a:pPr algn="ctr">
              <a:spcBef>
                <a:spcPct val="0"/>
              </a:spcBef>
              <a:buFontTx/>
              <a:buNone/>
            </a:pPr>
            <a:endParaRPr lang="en-US" altLang="en-US" sz="1200" dirty="0"/>
          </a:p>
          <a:p>
            <a:pPr algn="ctr">
              <a:spcBef>
                <a:spcPct val="0"/>
              </a:spcBef>
              <a:buFontTx/>
              <a:buNone/>
            </a:pPr>
            <a:r>
              <a:rPr lang="en-US" altLang="en-US" dirty="0"/>
              <a:t>Veronica Kasi</a:t>
            </a:r>
          </a:p>
          <a:p>
            <a:pPr algn="ctr">
              <a:spcBef>
                <a:spcPct val="0"/>
              </a:spcBef>
              <a:buFontTx/>
              <a:buNone/>
            </a:pPr>
            <a:r>
              <a:rPr lang="en-US" altLang="en-US" dirty="0">
                <a:hlinkClick r:id="rId6"/>
              </a:rPr>
              <a:t>vbkasi@pa.gov</a:t>
            </a:r>
            <a:endParaRPr lang="en-US" altLang="en-US" dirty="0"/>
          </a:p>
          <a:p>
            <a:pPr algn="ctr">
              <a:spcBef>
                <a:spcPct val="0"/>
              </a:spcBef>
              <a:buFontTx/>
              <a:buNone/>
            </a:pPr>
            <a:r>
              <a:rPr lang="en-US" altLang="en-US" dirty="0"/>
              <a:t>717-772-4053</a:t>
            </a:r>
          </a:p>
          <a:p>
            <a:pPr algn="ctr">
              <a:spcBef>
                <a:spcPct val="0"/>
              </a:spcBef>
              <a:buFontTx/>
              <a:buNone/>
            </a:pPr>
            <a:endParaRPr lang="en-US" altLang="en-US" sz="24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976" y="243513"/>
            <a:ext cx="11681011" cy="1298448"/>
          </a:xfrm>
          <a:prstGeom prst="rect">
            <a:avLst/>
          </a:prstGeom>
        </p:spPr>
      </p:pic>
    </p:spTree>
    <p:extLst>
      <p:ext uri="{BB962C8B-B14F-4D97-AF65-F5344CB8AC3E}">
        <p14:creationId xmlns:p14="http://schemas.microsoft.com/office/powerpoint/2010/main" val="78666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330952" y="4809744"/>
            <a:ext cx="2600843" cy="1884164"/>
          </a:xfrm>
          <a:prstGeom prst="rect">
            <a:avLst/>
          </a:prstGeom>
        </p:spPr>
      </p:pic>
      <p:pic>
        <p:nvPicPr>
          <p:cNvPr id="2" name="Picture 1"/>
          <p:cNvPicPr>
            <a:picLocks noChangeAspect="1"/>
          </p:cNvPicPr>
          <p:nvPr/>
        </p:nvPicPr>
        <p:blipFill>
          <a:blip r:embed="rId4"/>
          <a:stretch>
            <a:fillRect/>
          </a:stretch>
        </p:blipFill>
        <p:spPr>
          <a:xfrm>
            <a:off x="7931338" y="2906078"/>
            <a:ext cx="4161349" cy="3014662"/>
          </a:xfrm>
          <a:prstGeom prst="rect">
            <a:avLst/>
          </a:prstGeom>
          <a:ln>
            <a:noFill/>
          </a:ln>
        </p:spPr>
      </p:pic>
      <p:pic>
        <p:nvPicPr>
          <p:cNvPr id="6" name="Picture 5"/>
          <p:cNvPicPr>
            <a:picLocks noChangeAspect="1"/>
          </p:cNvPicPr>
          <p:nvPr/>
        </p:nvPicPr>
        <p:blipFill rotWithShape="1">
          <a:blip r:embed="rId5"/>
          <a:srcRect l="3103" r="-3103"/>
          <a:stretch/>
        </p:blipFill>
        <p:spPr>
          <a:xfrm>
            <a:off x="252814" y="2085849"/>
            <a:ext cx="5224300" cy="3783540"/>
          </a:xfrm>
          <a:prstGeom prst="rect">
            <a:avLst/>
          </a:prstGeom>
          <a:noFill/>
          <a:ln>
            <a:noFill/>
          </a:ln>
        </p:spPr>
      </p:pic>
      <p:sp>
        <p:nvSpPr>
          <p:cNvPr id="5" name="Rectangle 4"/>
          <p:cNvSpPr txBox="1">
            <a:spLocks noChangeArrowheads="1"/>
          </p:cNvSpPr>
          <p:nvPr/>
        </p:nvSpPr>
        <p:spPr>
          <a:xfrm>
            <a:off x="1756687" y="228600"/>
            <a:ext cx="8678626" cy="50712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prstClr val="black"/>
                </a:solidFill>
              </a:rPr>
              <a:t>Pennsylvania Nitrogen Loads: 2015-2025</a:t>
            </a:r>
          </a:p>
        </p:txBody>
      </p:sp>
      <p:sp>
        <p:nvSpPr>
          <p:cNvPr id="7" name="TextBox 6"/>
          <p:cNvSpPr txBox="1"/>
          <p:nvPr/>
        </p:nvSpPr>
        <p:spPr>
          <a:xfrm>
            <a:off x="7119257" y="2407298"/>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4366727" y="1492898"/>
            <a:ext cx="184731" cy="369332"/>
          </a:xfrm>
          <a:prstGeom prst="rect">
            <a:avLst/>
          </a:prstGeom>
          <a:noFill/>
        </p:spPr>
        <p:txBody>
          <a:bodyPr wrap="none" rtlCol="0">
            <a:spAutoFit/>
          </a:bodyPr>
          <a:lstStyle/>
          <a:p>
            <a:endParaRPr lang="en-US" dirty="0">
              <a:solidFill>
                <a:prstClr val="black"/>
              </a:solidFill>
            </a:endParaRPr>
          </a:p>
        </p:txBody>
      </p:sp>
      <p:sp>
        <p:nvSpPr>
          <p:cNvPr id="13" name="TextBox 12"/>
          <p:cNvSpPr txBox="1"/>
          <p:nvPr/>
        </p:nvSpPr>
        <p:spPr>
          <a:xfrm>
            <a:off x="2232827" y="6055369"/>
            <a:ext cx="1018227" cy="584775"/>
          </a:xfrm>
          <a:prstGeom prst="rect">
            <a:avLst/>
          </a:prstGeom>
          <a:noFill/>
        </p:spPr>
        <p:txBody>
          <a:bodyPr wrap="none" rtlCol="0">
            <a:spAutoFit/>
          </a:bodyPr>
          <a:lstStyle/>
          <a:p>
            <a:r>
              <a:rPr lang="en-US" sz="3200" b="1" dirty="0">
                <a:solidFill>
                  <a:prstClr val="black"/>
                </a:solidFill>
              </a:rPr>
              <a:t>2015</a:t>
            </a:r>
          </a:p>
        </p:txBody>
      </p:sp>
      <p:sp>
        <p:nvSpPr>
          <p:cNvPr id="14" name="TextBox 13"/>
          <p:cNvSpPr txBox="1"/>
          <p:nvPr/>
        </p:nvSpPr>
        <p:spPr>
          <a:xfrm>
            <a:off x="9553721" y="6055369"/>
            <a:ext cx="1018227" cy="584775"/>
          </a:xfrm>
          <a:prstGeom prst="rect">
            <a:avLst/>
          </a:prstGeom>
          <a:noFill/>
        </p:spPr>
        <p:txBody>
          <a:bodyPr wrap="none" rtlCol="0">
            <a:spAutoFit/>
          </a:bodyPr>
          <a:lstStyle/>
          <a:p>
            <a:r>
              <a:rPr lang="en-US" sz="3200" b="1" dirty="0">
                <a:solidFill>
                  <a:prstClr val="black"/>
                </a:solidFill>
              </a:rPr>
              <a:t>2025</a:t>
            </a:r>
          </a:p>
        </p:txBody>
      </p:sp>
      <p:pic>
        <p:nvPicPr>
          <p:cNvPr id="4" name="Picture 3"/>
          <p:cNvPicPr>
            <a:picLocks noChangeAspect="1"/>
          </p:cNvPicPr>
          <p:nvPr/>
        </p:nvPicPr>
        <p:blipFill rotWithShape="1">
          <a:blip r:embed="rId6"/>
          <a:srcRect t="1322" b="92881"/>
          <a:stretch/>
        </p:blipFill>
        <p:spPr>
          <a:xfrm>
            <a:off x="1328625" y="762371"/>
            <a:ext cx="9534749" cy="400298"/>
          </a:xfrm>
          <a:prstGeom prst="rect">
            <a:avLst/>
          </a:prstGeom>
        </p:spPr>
      </p:pic>
      <p:sp>
        <p:nvSpPr>
          <p:cNvPr id="3" name="Right Arrow 2"/>
          <p:cNvSpPr>
            <a:spLocks noChangeAspect="1"/>
          </p:cNvSpPr>
          <p:nvPr/>
        </p:nvSpPr>
        <p:spPr>
          <a:xfrm>
            <a:off x="5943450" y="3167688"/>
            <a:ext cx="1521552" cy="7536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7537641" y="5624481"/>
            <a:ext cx="2241706" cy="861774"/>
          </a:xfrm>
          <a:prstGeom prst="rect">
            <a:avLst/>
          </a:prstGeom>
          <a:noFill/>
          <a:ln>
            <a:noFill/>
          </a:ln>
        </p:spPr>
        <p:txBody>
          <a:bodyPr wrap="square" rtlCol="0">
            <a:spAutoFit/>
          </a:bodyPr>
          <a:lstStyle/>
          <a:p>
            <a:pPr>
              <a:lnSpc>
                <a:spcPts val="2000"/>
              </a:lnSpc>
            </a:pPr>
            <a:r>
              <a:rPr lang="en-US" sz="2000" b="1" dirty="0">
                <a:solidFill>
                  <a:prstClr val="black"/>
                </a:solidFill>
                <a:latin typeface="Calibri Light" panose="020F0302020204030204"/>
              </a:rPr>
              <a:t>78% Agriculture</a:t>
            </a:r>
          </a:p>
          <a:p>
            <a:pPr>
              <a:lnSpc>
                <a:spcPts val="2000"/>
              </a:lnSpc>
            </a:pPr>
            <a:r>
              <a:rPr lang="en-US" sz="2000" b="1" dirty="0">
                <a:solidFill>
                  <a:prstClr val="black"/>
                </a:solidFill>
                <a:latin typeface="Calibri Light" panose="020F0302020204030204"/>
              </a:rPr>
              <a:t>20% Urban</a:t>
            </a:r>
          </a:p>
          <a:p>
            <a:pPr>
              <a:lnSpc>
                <a:spcPts val="2000"/>
              </a:lnSpc>
            </a:pPr>
            <a:r>
              <a:rPr lang="en-US" sz="2000" b="1" dirty="0">
                <a:solidFill>
                  <a:prstClr val="black"/>
                </a:solidFill>
                <a:latin typeface="Calibri Light" panose="020F0302020204030204"/>
              </a:rPr>
              <a:t>2% Septic</a:t>
            </a:r>
          </a:p>
        </p:txBody>
      </p:sp>
      <p:sp>
        <p:nvSpPr>
          <p:cNvPr id="20" name="TextBox 19"/>
          <p:cNvSpPr txBox="1"/>
          <p:nvPr/>
        </p:nvSpPr>
        <p:spPr>
          <a:xfrm>
            <a:off x="91839" y="1128100"/>
            <a:ext cx="4711387" cy="954107"/>
          </a:xfrm>
          <a:prstGeom prst="rect">
            <a:avLst/>
          </a:prstGeom>
          <a:noFill/>
        </p:spPr>
        <p:txBody>
          <a:bodyPr wrap="square" rtlCol="0">
            <a:spAutoFit/>
          </a:bodyPr>
          <a:lstStyle/>
          <a:p>
            <a:pPr algn="ctr"/>
            <a:r>
              <a:rPr lang="en-US" sz="2800" b="1" dirty="0">
                <a:solidFill>
                  <a:prstClr val="black"/>
                </a:solidFill>
              </a:rPr>
              <a:t>113 M lbs.</a:t>
            </a:r>
          </a:p>
          <a:p>
            <a:pPr algn="ctr"/>
            <a:r>
              <a:rPr lang="en-US" sz="2800" b="1" dirty="0">
                <a:solidFill>
                  <a:prstClr val="black"/>
                </a:solidFill>
              </a:rPr>
              <a:t>(11 M lbs. reduced 1985-2015)</a:t>
            </a:r>
            <a:r>
              <a:rPr lang="en-US" sz="2800" dirty="0">
                <a:solidFill>
                  <a:prstClr val="black"/>
                </a:solidFill>
              </a:rPr>
              <a:t> </a:t>
            </a:r>
            <a:endParaRPr lang="en-US" sz="2800" b="1" dirty="0">
              <a:solidFill>
                <a:prstClr val="black"/>
              </a:solidFill>
            </a:endParaRPr>
          </a:p>
        </p:txBody>
      </p:sp>
      <p:sp>
        <p:nvSpPr>
          <p:cNvPr id="21" name="TextBox 20"/>
          <p:cNvSpPr txBox="1"/>
          <p:nvPr/>
        </p:nvSpPr>
        <p:spPr>
          <a:xfrm>
            <a:off x="7210097" y="2146266"/>
            <a:ext cx="4928255" cy="954107"/>
          </a:xfrm>
          <a:prstGeom prst="rect">
            <a:avLst/>
          </a:prstGeom>
          <a:noFill/>
        </p:spPr>
        <p:txBody>
          <a:bodyPr wrap="square" rtlCol="0">
            <a:spAutoFit/>
          </a:bodyPr>
          <a:lstStyle/>
          <a:p>
            <a:pPr algn="ctr"/>
            <a:r>
              <a:rPr lang="en-US" sz="2800" b="1" dirty="0">
                <a:solidFill>
                  <a:prstClr val="black"/>
                </a:solidFill>
              </a:rPr>
              <a:t>79 M lbs.</a:t>
            </a:r>
          </a:p>
          <a:p>
            <a:pPr algn="ctr"/>
            <a:r>
              <a:rPr lang="en-US" sz="2800" b="1" dirty="0">
                <a:solidFill>
                  <a:prstClr val="black"/>
                </a:solidFill>
              </a:rPr>
              <a:t>(34 M lbs. to reduce 2015-2025)</a:t>
            </a:r>
          </a:p>
        </p:txBody>
      </p:sp>
      <p:sp>
        <p:nvSpPr>
          <p:cNvPr id="16" name="TextBox 15"/>
          <p:cNvSpPr txBox="1"/>
          <p:nvPr/>
        </p:nvSpPr>
        <p:spPr>
          <a:xfrm>
            <a:off x="3174023" y="5624481"/>
            <a:ext cx="2683521" cy="861774"/>
          </a:xfrm>
          <a:prstGeom prst="rect">
            <a:avLst/>
          </a:prstGeom>
          <a:noFill/>
          <a:ln>
            <a:noFill/>
          </a:ln>
        </p:spPr>
        <p:txBody>
          <a:bodyPr wrap="square" rtlCol="0">
            <a:spAutoFit/>
          </a:bodyPr>
          <a:lstStyle/>
          <a:p>
            <a:pPr algn="ctr">
              <a:lnSpc>
                <a:spcPts val="2000"/>
              </a:lnSpc>
            </a:pPr>
            <a:r>
              <a:rPr lang="en-US" sz="2000" b="1" dirty="0">
                <a:solidFill>
                  <a:prstClr val="black"/>
                </a:solidFill>
                <a:latin typeface="Calibri Light" panose="020F0302020204030204"/>
              </a:rPr>
              <a:t>Where </a:t>
            </a:r>
            <a:r>
              <a:rPr lang="en-US" sz="2000" b="1" u="sng" dirty="0">
                <a:solidFill>
                  <a:prstClr val="black"/>
                </a:solidFill>
                <a:latin typeface="Calibri Light" panose="020F0302020204030204"/>
              </a:rPr>
              <a:t>will </a:t>
            </a:r>
            <a:r>
              <a:rPr lang="en-US" sz="2000" b="1" dirty="0">
                <a:solidFill>
                  <a:prstClr val="black"/>
                </a:solidFill>
                <a:latin typeface="Calibri Light" panose="020F0302020204030204"/>
              </a:rPr>
              <a:t>the remaining Nitrogen reductions* come from? </a:t>
            </a:r>
          </a:p>
        </p:txBody>
      </p:sp>
      <p:sp>
        <p:nvSpPr>
          <p:cNvPr id="17" name="TextBox 16"/>
          <p:cNvSpPr txBox="1"/>
          <p:nvPr/>
        </p:nvSpPr>
        <p:spPr>
          <a:xfrm>
            <a:off x="2992763" y="6347756"/>
            <a:ext cx="3117390" cy="348813"/>
          </a:xfrm>
          <a:prstGeom prst="rect">
            <a:avLst/>
          </a:prstGeom>
          <a:noFill/>
          <a:ln>
            <a:noFill/>
          </a:ln>
        </p:spPr>
        <p:txBody>
          <a:bodyPr wrap="square" rtlCol="0">
            <a:spAutoFit/>
          </a:bodyPr>
          <a:lstStyle/>
          <a:p>
            <a:pPr algn="ctr">
              <a:lnSpc>
                <a:spcPts val="2000"/>
              </a:lnSpc>
            </a:pPr>
            <a:r>
              <a:rPr lang="en-US" sz="1400" b="1" dirty="0">
                <a:solidFill>
                  <a:prstClr val="black"/>
                </a:solidFill>
                <a:latin typeface="Calibri Light" panose="020F0302020204030204"/>
              </a:rPr>
              <a:t>*Based on jurisdictions’ Phase II WIPs</a:t>
            </a:r>
          </a:p>
        </p:txBody>
      </p:sp>
    </p:spTree>
    <p:extLst>
      <p:ext uri="{BB962C8B-B14F-4D97-AF65-F5344CB8AC3E}">
        <p14:creationId xmlns:p14="http://schemas.microsoft.com/office/powerpoint/2010/main" val="231676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0952" y="4809744"/>
            <a:ext cx="2600386" cy="1883250"/>
          </a:xfrm>
          <a:prstGeom prst="rect">
            <a:avLst/>
          </a:prstGeom>
        </p:spPr>
      </p:pic>
      <p:pic>
        <p:nvPicPr>
          <p:cNvPr id="2" name="Picture 1"/>
          <p:cNvPicPr>
            <a:picLocks noChangeAspect="1"/>
          </p:cNvPicPr>
          <p:nvPr/>
        </p:nvPicPr>
        <p:blipFill>
          <a:blip r:embed="rId4"/>
          <a:stretch>
            <a:fillRect/>
          </a:stretch>
        </p:blipFill>
        <p:spPr>
          <a:xfrm>
            <a:off x="8112544" y="3071971"/>
            <a:ext cx="3900579" cy="2824875"/>
          </a:xfrm>
          <a:prstGeom prst="rect">
            <a:avLst/>
          </a:prstGeom>
          <a:ln>
            <a:noFill/>
          </a:ln>
        </p:spPr>
      </p:pic>
      <p:pic>
        <p:nvPicPr>
          <p:cNvPr id="9" name="Picture 8"/>
          <p:cNvPicPr>
            <a:picLocks noChangeAspect="1"/>
          </p:cNvPicPr>
          <p:nvPr/>
        </p:nvPicPr>
        <p:blipFill rotWithShape="1">
          <a:blip r:embed="rId5"/>
          <a:srcRect l="-7814" r="7814"/>
          <a:stretch/>
        </p:blipFill>
        <p:spPr>
          <a:xfrm>
            <a:off x="0" y="2506995"/>
            <a:ext cx="4680695" cy="3389851"/>
          </a:xfrm>
          <a:prstGeom prst="rect">
            <a:avLst/>
          </a:prstGeom>
          <a:ln>
            <a:noFill/>
          </a:ln>
        </p:spPr>
      </p:pic>
      <p:pic>
        <p:nvPicPr>
          <p:cNvPr id="10" name="Picture 9"/>
          <p:cNvPicPr>
            <a:picLocks noChangeAspect="1"/>
          </p:cNvPicPr>
          <p:nvPr/>
        </p:nvPicPr>
        <p:blipFill rotWithShape="1">
          <a:blip r:embed="rId6"/>
          <a:srcRect b="92733"/>
          <a:stretch/>
        </p:blipFill>
        <p:spPr>
          <a:xfrm>
            <a:off x="1328625" y="671466"/>
            <a:ext cx="9534749" cy="501805"/>
          </a:xfrm>
          <a:prstGeom prst="rect">
            <a:avLst/>
          </a:prstGeom>
        </p:spPr>
      </p:pic>
      <p:sp>
        <p:nvSpPr>
          <p:cNvPr id="5" name="Rectangle 4"/>
          <p:cNvSpPr txBox="1">
            <a:spLocks noChangeArrowheads="1"/>
          </p:cNvSpPr>
          <p:nvPr/>
        </p:nvSpPr>
        <p:spPr>
          <a:xfrm>
            <a:off x="1756687" y="228600"/>
            <a:ext cx="8678626" cy="50712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prstClr val="black"/>
                </a:solidFill>
              </a:rPr>
              <a:t>Pennsylvania Phosphorus Loads: 2015-2025</a:t>
            </a:r>
          </a:p>
        </p:txBody>
      </p:sp>
      <p:sp>
        <p:nvSpPr>
          <p:cNvPr id="7" name="TextBox 6"/>
          <p:cNvSpPr txBox="1"/>
          <p:nvPr/>
        </p:nvSpPr>
        <p:spPr>
          <a:xfrm>
            <a:off x="7119257" y="2407298"/>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4366727" y="1492898"/>
            <a:ext cx="184731" cy="369332"/>
          </a:xfrm>
          <a:prstGeom prst="rect">
            <a:avLst/>
          </a:prstGeom>
          <a:noFill/>
        </p:spPr>
        <p:txBody>
          <a:bodyPr wrap="none" rtlCol="0">
            <a:spAutoFit/>
          </a:bodyPr>
          <a:lstStyle/>
          <a:p>
            <a:endParaRPr lang="en-US" dirty="0">
              <a:solidFill>
                <a:prstClr val="black"/>
              </a:solidFill>
            </a:endParaRPr>
          </a:p>
        </p:txBody>
      </p:sp>
      <p:sp>
        <p:nvSpPr>
          <p:cNvPr id="13" name="TextBox 12"/>
          <p:cNvSpPr txBox="1"/>
          <p:nvPr/>
        </p:nvSpPr>
        <p:spPr>
          <a:xfrm>
            <a:off x="2232827" y="6055368"/>
            <a:ext cx="1018227" cy="584775"/>
          </a:xfrm>
          <a:prstGeom prst="rect">
            <a:avLst/>
          </a:prstGeom>
          <a:noFill/>
        </p:spPr>
        <p:txBody>
          <a:bodyPr wrap="none" rtlCol="0">
            <a:spAutoFit/>
          </a:bodyPr>
          <a:lstStyle/>
          <a:p>
            <a:r>
              <a:rPr lang="en-US" sz="3200" b="1" dirty="0">
                <a:solidFill>
                  <a:prstClr val="black"/>
                </a:solidFill>
              </a:rPr>
              <a:t>2015</a:t>
            </a:r>
          </a:p>
        </p:txBody>
      </p:sp>
      <p:sp>
        <p:nvSpPr>
          <p:cNvPr id="16" name="TextBox 15"/>
          <p:cNvSpPr txBox="1"/>
          <p:nvPr/>
        </p:nvSpPr>
        <p:spPr>
          <a:xfrm>
            <a:off x="9553721" y="6055369"/>
            <a:ext cx="1018227" cy="584775"/>
          </a:xfrm>
          <a:prstGeom prst="rect">
            <a:avLst/>
          </a:prstGeom>
          <a:noFill/>
        </p:spPr>
        <p:txBody>
          <a:bodyPr wrap="none" rtlCol="0">
            <a:spAutoFit/>
          </a:bodyPr>
          <a:lstStyle/>
          <a:p>
            <a:r>
              <a:rPr lang="en-US" sz="3200" b="1" dirty="0">
                <a:solidFill>
                  <a:prstClr val="black"/>
                </a:solidFill>
              </a:rPr>
              <a:t>2025</a:t>
            </a:r>
          </a:p>
        </p:txBody>
      </p:sp>
      <p:sp>
        <p:nvSpPr>
          <p:cNvPr id="17" name="Right Arrow 16"/>
          <p:cNvSpPr>
            <a:spLocks noChangeAspect="1"/>
          </p:cNvSpPr>
          <p:nvPr/>
        </p:nvSpPr>
        <p:spPr>
          <a:xfrm>
            <a:off x="5943450" y="3167688"/>
            <a:ext cx="1521552" cy="7536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7537641" y="5624481"/>
            <a:ext cx="2241706" cy="605294"/>
          </a:xfrm>
          <a:prstGeom prst="rect">
            <a:avLst/>
          </a:prstGeom>
          <a:noFill/>
          <a:ln>
            <a:noFill/>
          </a:ln>
        </p:spPr>
        <p:txBody>
          <a:bodyPr wrap="square" rtlCol="0">
            <a:spAutoFit/>
          </a:bodyPr>
          <a:lstStyle/>
          <a:p>
            <a:pPr>
              <a:lnSpc>
                <a:spcPts val="2000"/>
              </a:lnSpc>
            </a:pPr>
            <a:r>
              <a:rPr lang="en-US" sz="2000" b="1" dirty="0">
                <a:solidFill>
                  <a:prstClr val="black"/>
                </a:solidFill>
                <a:latin typeface="Calibri Light" panose="020F0302020204030204"/>
              </a:rPr>
              <a:t>76% Agriculture</a:t>
            </a:r>
          </a:p>
          <a:p>
            <a:pPr>
              <a:lnSpc>
                <a:spcPts val="2000"/>
              </a:lnSpc>
            </a:pPr>
            <a:r>
              <a:rPr lang="en-US" sz="2000" b="1" dirty="0">
                <a:solidFill>
                  <a:prstClr val="black"/>
                </a:solidFill>
                <a:latin typeface="Calibri Light" panose="020F0302020204030204"/>
              </a:rPr>
              <a:t>24% Urban</a:t>
            </a:r>
          </a:p>
        </p:txBody>
      </p:sp>
      <p:sp>
        <p:nvSpPr>
          <p:cNvPr id="22" name="TextBox 21"/>
          <p:cNvSpPr txBox="1"/>
          <p:nvPr/>
        </p:nvSpPr>
        <p:spPr>
          <a:xfrm>
            <a:off x="352997" y="1693426"/>
            <a:ext cx="4777886" cy="954107"/>
          </a:xfrm>
          <a:prstGeom prst="rect">
            <a:avLst/>
          </a:prstGeom>
          <a:noFill/>
        </p:spPr>
        <p:txBody>
          <a:bodyPr wrap="square" rtlCol="0">
            <a:spAutoFit/>
          </a:bodyPr>
          <a:lstStyle/>
          <a:p>
            <a:pPr algn="ctr"/>
            <a:r>
              <a:rPr lang="en-US" sz="2800" b="1" dirty="0">
                <a:solidFill>
                  <a:prstClr val="black"/>
                </a:solidFill>
              </a:rPr>
              <a:t>4.3 M lbs.</a:t>
            </a:r>
          </a:p>
          <a:p>
            <a:pPr algn="ctr"/>
            <a:r>
              <a:rPr lang="en-US" sz="2800" b="1" dirty="0">
                <a:solidFill>
                  <a:prstClr val="black"/>
                </a:solidFill>
              </a:rPr>
              <a:t>(1.7 M lbs. reduced 1985-2015)</a:t>
            </a:r>
            <a:r>
              <a:rPr lang="en-US" sz="2800" dirty="0">
                <a:solidFill>
                  <a:prstClr val="black"/>
                </a:solidFill>
              </a:rPr>
              <a:t> </a:t>
            </a:r>
            <a:endParaRPr lang="en-US" sz="2800" b="1" dirty="0">
              <a:solidFill>
                <a:prstClr val="black"/>
              </a:solidFill>
            </a:endParaRPr>
          </a:p>
        </p:txBody>
      </p:sp>
      <p:sp>
        <p:nvSpPr>
          <p:cNvPr id="23" name="TextBox 22"/>
          <p:cNvSpPr txBox="1"/>
          <p:nvPr/>
        </p:nvSpPr>
        <p:spPr>
          <a:xfrm>
            <a:off x="7119257" y="2227415"/>
            <a:ext cx="5016642" cy="954107"/>
          </a:xfrm>
          <a:prstGeom prst="rect">
            <a:avLst/>
          </a:prstGeom>
          <a:noFill/>
        </p:spPr>
        <p:txBody>
          <a:bodyPr wrap="square" rtlCol="0">
            <a:spAutoFit/>
          </a:bodyPr>
          <a:lstStyle/>
          <a:p>
            <a:pPr algn="ctr"/>
            <a:r>
              <a:rPr lang="en-US" sz="2800" b="1" dirty="0">
                <a:solidFill>
                  <a:prstClr val="black"/>
                </a:solidFill>
              </a:rPr>
              <a:t>3.6 M lbs.</a:t>
            </a:r>
          </a:p>
          <a:p>
            <a:pPr algn="ctr"/>
            <a:r>
              <a:rPr lang="en-US" sz="2800" b="1" dirty="0">
                <a:solidFill>
                  <a:prstClr val="black"/>
                </a:solidFill>
              </a:rPr>
              <a:t>(0.7 M lbs. to reduce 2015-2025)</a:t>
            </a:r>
            <a:r>
              <a:rPr lang="en-US" sz="2800" dirty="0">
                <a:solidFill>
                  <a:prstClr val="black"/>
                </a:solidFill>
              </a:rPr>
              <a:t> </a:t>
            </a:r>
            <a:endParaRPr lang="en-US" sz="2800" b="1" dirty="0">
              <a:solidFill>
                <a:prstClr val="black"/>
              </a:solidFill>
            </a:endParaRPr>
          </a:p>
        </p:txBody>
      </p:sp>
      <p:sp>
        <p:nvSpPr>
          <p:cNvPr id="18" name="TextBox 17"/>
          <p:cNvSpPr txBox="1"/>
          <p:nvPr/>
        </p:nvSpPr>
        <p:spPr>
          <a:xfrm>
            <a:off x="3174023" y="5624481"/>
            <a:ext cx="2683521" cy="861774"/>
          </a:xfrm>
          <a:prstGeom prst="rect">
            <a:avLst/>
          </a:prstGeom>
          <a:noFill/>
          <a:ln>
            <a:noFill/>
          </a:ln>
        </p:spPr>
        <p:txBody>
          <a:bodyPr wrap="square" rtlCol="0">
            <a:spAutoFit/>
          </a:bodyPr>
          <a:lstStyle/>
          <a:p>
            <a:pPr algn="ctr">
              <a:lnSpc>
                <a:spcPts val="2000"/>
              </a:lnSpc>
            </a:pPr>
            <a:r>
              <a:rPr lang="en-US" sz="2000" b="1" dirty="0">
                <a:solidFill>
                  <a:prstClr val="black"/>
                </a:solidFill>
                <a:latin typeface="Calibri Light" panose="020F0302020204030204"/>
              </a:rPr>
              <a:t>Where </a:t>
            </a:r>
            <a:r>
              <a:rPr lang="en-US" sz="2000" b="1" u="sng" dirty="0">
                <a:solidFill>
                  <a:prstClr val="black"/>
                </a:solidFill>
                <a:latin typeface="Calibri Light" panose="020F0302020204030204"/>
              </a:rPr>
              <a:t>will </a:t>
            </a:r>
            <a:r>
              <a:rPr lang="en-US" sz="2000" b="1" dirty="0">
                <a:solidFill>
                  <a:prstClr val="black"/>
                </a:solidFill>
                <a:latin typeface="Calibri Light" panose="020F0302020204030204"/>
              </a:rPr>
              <a:t>the remaining Phosphorus reductions* come from? </a:t>
            </a:r>
          </a:p>
        </p:txBody>
      </p:sp>
      <p:sp>
        <p:nvSpPr>
          <p:cNvPr id="19" name="TextBox 18"/>
          <p:cNvSpPr txBox="1"/>
          <p:nvPr/>
        </p:nvSpPr>
        <p:spPr>
          <a:xfrm>
            <a:off x="2992763" y="6347756"/>
            <a:ext cx="3117390" cy="348813"/>
          </a:xfrm>
          <a:prstGeom prst="rect">
            <a:avLst/>
          </a:prstGeom>
          <a:noFill/>
          <a:ln>
            <a:noFill/>
          </a:ln>
        </p:spPr>
        <p:txBody>
          <a:bodyPr wrap="square" rtlCol="0">
            <a:spAutoFit/>
          </a:bodyPr>
          <a:lstStyle/>
          <a:p>
            <a:pPr algn="ctr">
              <a:lnSpc>
                <a:spcPts val="2000"/>
              </a:lnSpc>
            </a:pPr>
            <a:r>
              <a:rPr lang="en-US" sz="1400" b="1" dirty="0">
                <a:solidFill>
                  <a:prstClr val="black"/>
                </a:solidFill>
                <a:latin typeface="Calibri Light" panose="020F0302020204030204"/>
              </a:rPr>
              <a:t>*Based on jurisdictions’ Phase II WIPs</a:t>
            </a:r>
          </a:p>
        </p:txBody>
      </p:sp>
    </p:spTree>
    <p:extLst>
      <p:ext uri="{BB962C8B-B14F-4D97-AF65-F5344CB8AC3E}">
        <p14:creationId xmlns:p14="http://schemas.microsoft.com/office/powerpoint/2010/main" val="139859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330952" y="4809744"/>
            <a:ext cx="2600386" cy="1883250"/>
          </a:xfrm>
          <a:prstGeom prst="rect">
            <a:avLst/>
          </a:prstGeom>
        </p:spPr>
      </p:pic>
      <p:pic>
        <p:nvPicPr>
          <p:cNvPr id="2" name="Picture 1"/>
          <p:cNvPicPr>
            <a:picLocks noChangeAspect="1"/>
          </p:cNvPicPr>
          <p:nvPr/>
        </p:nvPicPr>
        <p:blipFill rotWithShape="1">
          <a:blip r:embed="rId4"/>
          <a:srcRect r="2297"/>
          <a:stretch/>
        </p:blipFill>
        <p:spPr>
          <a:xfrm>
            <a:off x="7974839" y="2820871"/>
            <a:ext cx="4149754" cy="3075975"/>
          </a:xfrm>
          <a:prstGeom prst="rect">
            <a:avLst/>
          </a:prstGeom>
          <a:ln>
            <a:noFill/>
          </a:ln>
        </p:spPr>
      </p:pic>
      <p:pic>
        <p:nvPicPr>
          <p:cNvPr id="9" name="Picture 8"/>
          <p:cNvPicPr>
            <a:picLocks noChangeAspect="1"/>
          </p:cNvPicPr>
          <p:nvPr/>
        </p:nvPicPr>
        <p:blipFill rotWithShape="1">
          <a:blip r:embed="rId5"/>
          <a:srcRect l="-1729" r="1729"/>
          <a:stretch/>
        </p:blipFill>
        <p:spPr>
          <a:xfrm>
            <a:off x="0" y="2067570"/>
            <a:ext cx="5287452" cy="3829276"/>
          </a:xfrm>
          <a:prstGeom prst="rect">
            <a:avLst/>
          </a:prstGeom>
          <a:ln>
            <a:noFill/>
          </a:ln>
        </p:spPr>
      </p:pic>
      <p:pic>
        <p:nvPicPr>
          <p:cNvPr id="10" name="Picture 9"/>
          <p:cNvPicPr>
            <a:picLocks noChangeAspect="1"/>
          </p:cNvPicPr>
          <p:nvPr/>
        </p:nvPicPr>
        <p:blipFill rotWithShape="1">
          <a:blip r:embed="rId6"/>
          <a:srcRect b="92733"/>
          <a:stretch/>
        </p:blipFill>
        <p:spPr>
          <a:xfrm>
            <a:off x="1328625" y="671466"/>
            <a:ext cx="9534749" cy="501805"/>
          </a:xfrm>
          <a:prstGeom prst="rect">
            <a:avLst/>
          </a:prstGeom>
        </p:spPr>
      </p:pic>
      <p:sp>
        <p:nvSpPr>
          <p:cNvPr id="5" name="Rectangle 4"/>
          <p:cNvSpPr txBox="1">
            <a:spLocks noChangeArrowheads="1"/>
          </p:cNvSpPr>
          <p:nvPr/>
        </p:nvSpPr>
        <p:spPr>
          <a:xfrm>
            <a:off x="1756687" y="228600"/>
            <a:ext cx="8678626" cy="50712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prstClr val="black"/>
                </a:solidFill>
              </a:rPr>
              <a:t>Pennsylvania Sediment Loads: 2015-2025</a:t>
            </a:r>
          </a:p>
        </p:txBody>
      </p:sp>
      <p:sp>
        <p:nvSpPr>
          <p:cNvPr id="7" name="TextBox 6"/>
          <p:cNvSpPr txBox="1"/>
          <p:nvPr/>
        </p:nvSpPr>
        <p:spPr>
          <a:xfrm>
            <a:off x="7119257" y="2407298"/>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4366727" y="1492898"/>
            <a:ext cx="184731" cy="369332"/>
          </a:xfrm>
          <a:prstGeom prst="rect">
            <a:avLst/>
          </a:prstGeom>
          <a:noFill/>
        </p:spPr>
        <p:txBody>
          <a:bodyPr wrap="none" rtlCol="0">
            <a:spAutoFit/>
          </a:bodyPr>
          <a:lstStyle/>
          <a:p>
            <a:endParaRPr lang="en-US" dirty="0">
              <a:solidFill>
                <a:prstClr val="black"/>
              </a:solidFill>
            </a:endParaRPr>
          </a:p>
        </p:txBody>
      </p:sp>
      <p:sp>
        <p:nvSpPr>
          <p:cNvPr id="13" name="TextBox 12"/>
          <p:cNvSpPr txBox="1"/>
          <p:nvPr/>
        </p:nvSpPr>
        <p:spPr>
          <a:xfrm>
            <a:off x="2232827" y="6055368"/>
            <a:ext cx="1018227" cy="584775"/>
          </a:xfrm>
          <a:prstGeom prst="rect">
            <a:avLst/>
          </a:prstGeom>
          <a:noFill/>
        </p:spPr>
        <p:txBody>
          <a:bodyPr wrap="none" rtlCol="0">
            <a:spAutoFit/>
          </a:bodyPr>
          <a:lstStyle/>
          <a:p>
            <a:r>
              <a:rPr lang="en-US" sz="3200" b="1" dirty="0">
                <a:solidFill>
                  <a:prstClr val="black"/>
                </a:solidFill>
              </a:rPr>
              <a:t>2015</a:t>
            </a:r>
          </a:p>
        </p:txBody>
      </p:sp>
      <p:sp>
        <p:nvSpPr>
          <p:cNvPr id="16" name="TextBox 15"/>
          <p:cNvSpPr txBox="1"/>
          <p:nvPr/>
        </p:nvSpPr>
        <p:spPr>
          <a:xfrm>
            <a:off x="9553721" y="6055369"/>
            <a:ext cx="1018227" cy="584775"/>
          </a:xfrm>
          <a:prstGeom prst="rect">
            <a:avLst/>
          </a:prstGeom>
          <a:noFill/>
        </p:spPr>
        <p:txBody>
          <a:bodyPr wrap="none" rtlCol="0">
            <a:spAutoFit/>
          </a:bodyPr>
          <a:lstStyle/>
          <a:p>
            <a:r>
              <a:rPr lang="en-US" sz="3200" b="1" dirty="0">
                <a:solidFill>
                  <a:prstClr val="black"/>
                </a:solidFill>
              </a:rPr>
              <a:t>2025</a:t>
            </a:r>
          </a:p>
        </p:txBody>
      </p:sp>
      <p:sp>
        <p:nvSpPr>
          <p:cNvPr id="17" name="Right Arrow 16"/>
          <p:cNvSpPr>
            <a:spLocks noChangeAspect="1"/>
          </p:cNvSpPr>
          <p:nvPr/>
        </p:nvSpPr>
        <p:spPr>
          <a:xfrm>
            <a:off x="5943450" y="3167688"/>
            <a:ext cx="1521552" cy="7536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7537641" y="5624481"/>
            <a:ext cx="2241706" cy="608885"/>
          </a:xfrm>
          <a:prstGeom prst="rect">
            <a:avLst/>
          </a:prstGeom>
          <a:noFill/>
          <a:ln>
            <a:noFill/>
          </a:ln>
        </p:spPr>
        <p:txBody>
          <a:bodyPr wrap="square" rtlCol="0">
            <a:spAutoFit/>
          </a:bodyPr>
          <a:lstStyle/>
          <a:p>
            <a:pPr>
              <a:lnSpc>
                <a:spcPts val="2000"/>
              </a:lnSpc>
            </a:pPr>
            <a:r>
              <a:rPr lang="en-US" sz="2000" b="1" dirty="0">
                <a:solidFill>
                  <a:prstClr val="black"/>
                </a:solidFill>
                <a:latin typeface="Calibri Light" panose="020F0302020204030204"/>
              </a:rPr>
              <a:t>70% Agriculture</a:t>
            </a:r>
          </a:p>
          <a:p>
            <a:pPr>
              <a:lnSpc>
                <a:spcPts val="2000"/>
              </a:lnSpc>
            </a:pPr>
            <a:r>
              <a:rPr lang="en-US" sz="2000" b="1" dirty="0">
                <a:solidFill>
                  <a:prstClr val="black"/>
                </a:solidFill>
                <a:latin typeface="Calibri Light" panose="020F0302020204030204"/>
              </a:rPr>
              <a:t>30% Urban</a:t>
            </a:r>
          </a:p>
        </p:txBody>
      </p:sp>
      <p:sp>
        <p:nvSpPr>
          <p:cNvPr id="22" name="TextBox 21"/>
          <p:cNvSpPr txBox="1"/>
          <p:nvPr/>
        </p:nvSpPr>
        <p:spPr>
          <a:xfrm>
            <a:off x="348379" y="1255878"/>
            <a:ext cx="4912476" cy="954107"/>
          </a:xfrm>
          <a:prstGeom prst="rect">
            <a:avLst/>
          </a:prstGeom>
          <a:noFill/>
        </p:spPr>
        <p:txBody>
          <a:bodyPr wrap="square" rtlCol="0">
            <a:spAutoFit/>
          </a:bodyPr>
          <a:lstStyle/>
          <a:p>
            <a:pPr algn="ctr"/>
            <a:r>
              <a:rPr lang="en-US" sz="2800" b="1" dirty="0">
                <a:solidFill>
                  <a:prstClr val="black"/>
                </a:solidFill>
              </a:rPr>
              <a:t>2,477 M lbs.</a:t>
            </a:r>
          </a:p>
          <a:p>
            <a:pPr algn="ctr"/>
            <a:r>
              <a:rPr lang="en-US" sz="2800" b="1" dirty="0">
                <a:solidFill>
                  <a:prstClr val="black"/>
                </a:solidFill>
              </a:rPr>
              <a:t>(540 M lbs. reduced 1985-2015)</a:t>
            </a:r>
            <a:r>
              <a:rPr lang="en-US" sz="2800" dirty="0">
                <a:solidFill>
                  <a:prstClr val="black"/>
                </a:solidFill>
              </a:rPr>
              <a:t> </a:t>
            </a:r>
            <a:endParaRPr lang="en-US" sz="2800" b="1" dirty="0">
              <a:solidFill>
                <a:prstClr val="black"/>
              </a:solidFill>
            </a:endParaRPr>
          </a:p>
        </p:txBody>
      </p:sp>
      <p:sp>
        <p:nvSpPr>
          <p:cNvPr id="23" name="TextBox 22"/>
          <p:cNvSpPr txBox="1"/>
          <p:nvPr/>
        </p:nvSpPr>
        <p:spPr>
          <a:xfrm>
            <a:off x="7020911" y="1930244"/>
            <a:ext cx="5147184" cy="954107"/>
          </a:xfrm>
          <a:prstGeom prst="rect">
            <a:avLst/>
          </a:prstGeom>
          <a:noFill/>
        </p:spPr>
        <p:txBody>
          <a:bodyPr wrap="square" rtlCol="0">
            <a:spAutoFit/>
          </a:bodyPr>
          <a:lstStyle/>
          <a:p>
            <a:pPr algn="ctr"/>
            <a:r>
              <a:rPr lang="en-US" sz="2800" b="1" dirty="0">
                <a:solidFill>
                  <a:prstClr val="black"/>
                </a:solidFill>
              </a:rPr>
              <a:t>1,946 M lbs.</a:t>
            </a:r>
          </a:p>
          <a:p>
            <a:pPr algn="ctr"/>
            <a:r>
              <a:rPr lang="en-US" sz="2800" b="1" dirty="0">
                <a:solidFill>
                  <a:prstClr val="black"/>
                </a:solidFill>
              </a:rPr>
              <a:t>(531 M lbs. to reduce 2015-2025)</a:t>
            </a:r>
            <a:r>
              <a:rPr lang="en-US" sz="2800" dirty="0">
                <a:solidFill>
                  <a:prstClr val="black"/>
                </a:solidFill>
              </a:rPr>
              <a:t> </a:t>
            </a:r>
            <a:endParaRPr lang="en-US" sz="2800" b="1" dirty="0">
              <a:solidFill>
                <a:prstClr val="black"/>
              </a:solidFill>
            </a:endParaRPr>
          </a:p>
        </p:txBody>
      </p:sp>
      <p:sp>
        <p:nvSpPr>
          <p:cNvPr id="18" name="TextBox 17"/>
          <p:cNvSpPr txBox="1"/>
          <p:nvPr/>
        </p:nvSpPr>
        <p:spPr>
          <a:xfrm>
            <a:off x="3174023" y="5624481"/>
            <a:ext cx="2683521" cy="861774"/>
          </a:xfrm>
          <a:prstGeom prst="rect">
            <a:avLst/>
          </a:prstGeom>
          <a:noFill/>
          <a:ln>
            <a:noFill/>
          </a:ln>
        </p:spPr>
        <p:txBody>
          <a:bodyPr wrap="square" rtlCol="0">
            <a:spAutoFit/>
          </a:bodyPr>
          <a:lstStyle/>
          <a:p>
            <a:pPr algn="ctr">
              <a:lnSpc>
                <a:spcPts val="2000"/>
              </a:lnSpc>
            </a:pPr>
            <a:r>
              <a:rPr lang="en-US" sz="2000" b="1" dirty="0">
                <a:solidFill>
                  <a:prstClr val="black"/>
                </a:solidFill>
                <a:latin typeface="Calibri Light" panose="020F0302020204030204"/>
              </a:rPr>
              <a:t>Where </a:t>
            </a:r>
            <a:r>
              <a:rPr lang="en-US" sz="2000" b="1" u="sng" dirty="0">
                <a:solidFill>
                  <a:prstClr val="black"/>
                </a:solidFill>
                <a:latin typeface="Calibri Light" panose="020F0302020204030204"/>
              </a:rPr>
              <a:t>will </a:t>
            </a:r>
            <a:r>
              <a:rPr lang="en-US" sz="2000" b="1" dirty="0">
                <a:solidFill>
                  <a:prstClr val="black"/>
                </a:solidFill>
                <a:latin typeface="Calibri Light" panose="020F0302020204030204"/>
              </a:rPr>
              <a:t>the remaining Sediment reductions* come from? </a:t>
            </a:r>
          </a:p>
        </p:txBody>
      </p:sp>
      <p:sp>
        <p:nvSpPr>
          <p:cNvPr id="19" name="TextBox 18"/>
          <p:cNvSpPr txBox="1"/>
          <p:nvPr/>
        </p:nvSpPr>
        <p:spPr>
          <a:xfrm>
            <a:off x="2992763" y="6347756"/>
            <a:ext cx="3117390" cy="348813"/>
          </a:xfrm>
          <a:prstGeom prst="rect">
            <a:avLst/>
          </a:prstGeom>
          <a:noFill/>
          <a:ln>
            <a:noFill/>
          </a:ln>
        </p:spPr>
        <p:txBody>
          <a:bodyPr wrap="square" rtlCol="0">
            <a:spAutoFit/>
          </a:bodyPr>
          <a:lstStyle/>
          <a:p>
            <a:pPr algn="ctr">
              <a:lnSpc>
                <a:spcPts val="2000"/>
              </a:lnSpc>
            </a:pPr>
            <a:r>
              <a:rPr lang="en-US" sz="1400" b="1" dirty="0">
                <a:solidFill>
                  <a:prstClr val="black"/>
                </a:solidFill>
                <a:latin typeface="Calibri Light" panose="020F0302020204030204"/>
              </a:rPr>
              <a:t>*Based on jurisdictions’ Phase II WIPs</a:t>
            </a:r>
          </a:p>
        </p:txBody>
      </p:sp>
    </p:spTree>
    <p:extLst>
      <p:ext uri="{BB962C8B-B14F-4D97-AF65-F5344CB8AC3E}">
        <p14:creationId xmlns:p14="http://schemas.microsoft.com/office/powerpoint/2010/main" val="427842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587" y="1452659"/>
            <a:ext cx="10985012" cy="5447645"/>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0000"/>
                </a:solidFill>
              </a:rPr>
              <a:t>Needs to reduce 19 million lbs. nitrogen by 2017 and a total of 34 million lbs. by 2025</a:t>
            </a:r>
          </a:p>
          <a:p>
            <a:pPr marL="342900" indent="-342900">
              <a:buFont typeface="Arial" panose="020B0604020202020204" pitchFamily="34" charset="0"/>
              <a:buChar char="•"/>
            </a:pPr>
            <a:endParaRPr lang="en-US" sz="2800" dirty="0">
              <a:solidFill>
                <a:srgbClr val="000000"/>
              </a:solidFill>
            </a:endParaRPr>
          </a:p>
          <a:p>
            <a:pPr marL="342900" indent="-342900">
              <a:buFont typeface="Arial" panose="020B0604020202020204" pitchFamily="34" charset="0"/>
              <a:buChar char="•"/>
            </a:pPr>
            <a:r>
              <a:rPr lang="en-US" sz="2800" b="1" dirty="0">
                <a:solidFill>
                  <a:srgbClr val="000000"/>
                </a:solidFill>
              </a:rPr>
              <a:t>Responsible for 69 percent of remaining basinwide nitrogen load reductions by 2025</a:t>
            </a:r>
          </a:p>
          <a:p>
            <a:endParaRPr lang="en-US" sz="2800" b="1" dirty="0">
              <a:solidFill>
                <a:srgbClr val="000000"/>
              </a:solidFill>
            </a:endParaRPr>
          </a:p>
          <a:p>
            <a:pPr marL="342900" indent="-342900">
              <a:buFont typeface="Arial" panose="020B0604020202020204" pitchFamily="34" charset="0"/>
              <a:buChar char="•"/>
            </a:pPr>
            <a:r>
              <a:rPr lang="en-US" sz="2800" b="1" dirty="0">
                <a:solidFill>
                  <a:srgbClr val="000000"/>
                </a:solidFill>
              </a:rPr>
              <a:t>Agriculture will likely be responsible for </a:t>
            </a:r>
            <a:r>
              <a:rPr lang="en-US" sz="2800" b="1" u="sng" dirty="0">
                <a:solidFill>
                  <a:srgbClr val="000000"/>
                </a:solidFill>
              </a:rPr>
              <a:t>more</a:t>
            </a:r>
            <a:r>
              <a:rPr lang="en-US" sz="2800" b="1" dirty="0">
                <a:solidFill>
                  <a:srgbClr val="000000"/>
                </a:solidFill>
              </a:rPr>
              <a:t> than 80 percent of these nitrogen reductions by 2025</a:t>
            </a:r>
          </a:p>
          <a:p>
            <a:pPr marL="342900" indent="-342900">
              <a:buFont typeface="Arial" panose="020B0604020202020204" pitchFamily="34" charset="0"/>
              <a:buChar char="•"/>
            </a:pPr>
            <a:endParaRPr lang="en-US" sz="2800" dirty="0">
              <a:solidFill>
                <a:srgbClr val="000000"/>
              </a:solidFill>
            </a:endParaRPr>
          </a:p>
          <a:p>
            <a:pPr marL="342900" indent="-342900">
              <a:buFont typeface="Arial" panose="020B0604020202020204" pitchFamily="34" charset="0"/>
              <a:buChar char="•"/>
            </a:pPr>
            <a:r>
              <a:rPr lang="en-US" sz="3200" b="1" i="1" dirty="0">
                <a:solidFill>
                  <a:srgbClr val="0070C0"/>
                </a:solidFill>
              </a:rPr>
              <a:t>How do we put the technical assistance/compliance infrastructure and cost share funding in place to deliver on these needed reductions</a:t>
            </a:r>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45" y="183841"/>
            <a:ext cx="11947463" cy="126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4314" y="367057"/>
            <a:ext cx="9220200" cy="707886"/>
          </a:xfrm>
          <a:prstGeom prst="rect">
            <a:avLst/>
          </a:prstGeom>
          <a:noFill/>
        </p:spPr>
        <p:txBody>
          <a:bodyPr wrap="square" rtlCol="0">
            <a:spAutoFit/>
          </a:bodyPr>
          <a:lstStyle/>
          <a:p>
            <a:r>
              <a:rPr lang="en-US" sz="4000" b="1" dirty="0">
                <a:solidFill>
                  <a:schemeClr val="bg1"/>
                </a:solidFill>
              </a:rPr>
              <a:t>Pennsylvania’s Source Sector Challenges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4519" y="5766078"/>
            <a:ext cx="1036117" cy="1002694"/>
          </a:xfrm>
          <a:prstGeom prst="rect">
            <a:avLst/>
          </a:prstGeom>
        </p:spPr>
      </p:pic>
    </p:spTree>
    <p:extLst>
      <p:ext uri="{BB962C8B-B14F-4D97-AF65-F5344CB8AC3E}">
        <p14:creationId xmlns:p14="http://schemas.microsoft.com/office/powerpoint/2010/main" val="381501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
          <p:cNvGrpSpPr>
            <a:grpSpLocks/>
          </p:cNvGrpSpPr>
          <p:nvPr/>
        </p:nvGrpSpPr>
        <p:grpSpPr bwMode="auto">
          <a:xfrm>
            <a:off x="292231" y="185918"/>
            <a:ext cx="11538408" cy="660400"/>
            <a:chOff x="288977" y="355144"/>
            <a:chExt cx="8382000" cy="661312"/>
          </a:xfrm>
        </p:grpSpPr>
        <p:pic>
          <p:nvPicPr>
            <p:cNvPr id="2458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4000" dirty="0">
                  <a:solidFill>
                    <a:schemeClr val="bg1"/>
                  </a:solidFill>
                </a:rPr>
                <a:t>Restoration Strategy: Six Elements</a:t>
              </a:r>
            </a:p>
          </p:txBody>
        </p:sp>
      </p:grpSp>
      <p:sp>
        <p:nvSpPr>
          <p:cNvPr id="24580" name="Rectangle 5"/>
          <p:cNvSpPr>
            <a:spLocks noChangeArrowheads="1"/>
          </p:cNvSpPr>
          <p:nvPr/>
        </p:nvSpPr>
        <p:spPr bwMode="auto">
          <a:xfrm>
            <a:off x="895910" y="1423876"/>
            <a:ext cx="1053700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1257300" indent="-5143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57150">
              <a:spcBef>
                <a:spcPts val="600"/>
              </a:spcBef>
              <a:spcAft>
                <a:spcPts val="600"/>
              </a:spcAft>
              <a:buNone/>
            </a:pPr>
            <a:r>
              <a:rPr lang="en-US" altLang="en-US" i="1" dirty="0"/>
              <a:t>“</a:t>
            </a:r>
            <a:r>
              <a:rPr lang="en-US" altLang="en-US" sz="2800" i="1" dirty="0"/>
              <a:t>Strategy is a mix of technical and financial assistance, technology, expanded data gathering, improved program coordination and, only when necessary, stronger enforcement and compliance measures.”</a:t>
            </a:r>
            <a:endParaRPr lang="en-US" altLang="en-US" sz="2800" dirty="0"/>
          </a:p>
          <a:p>
            <a:pPr lvl="1">
              <a:spcBef>
                <a:spcPts val="600"/>
              </a:spcBef>
              <a:spcAft>
                <a:spcPts val="600"/>
              </a:spcAft>
              <a:buFont typeface="Calibri" panose="020F0502020204030204" pitchFamily="34" charset="0"/>
              <a:buAutoNum type="arabicParenR"/>
            </a:pPr>
            <a:r>
              <a:rPr lang="en-US" altLang="en-US" dirty="0"/>
              <a:t>Address Pollutant Reduction </a:t>
            </a:r>
          </a:p>
          <a:p>
            <a:pPr lvl="1">
              <a:spcBef>
                <a:spcPts val="600"/>
              </a:spcBef>
              <a:spcAft>
                <a:spcPts val="600"/>
              </a:spcAft>
              <a:buFont typeface="Calibri" panose="020F0502020204030204" pitchFamily="34" charset="0"/>
              <a:buAutoNum type="arabicParenR"/>
            </a:pPr>
            <a:r>
              <a:rPr lang="en-US" altLang="en-US" dirty="0"/>
              <a:t>Quantify &amp; Multiply BMPs</a:t>
            </a:r>
          </a:p>
          <a:p>
            <a:pPr lvl="1">
              <a:spcBef>
                <a:spcPts val="600"/>
              </a:spcBef>
              <a:spcAft>
                <a:spcPts val="600"/>
              </a:spcAft>
              <a:buFont typeface="Calibri" panose="020F0502020204030204" pitchFamily="34" charset="0"/>
              <a:buAutoNum type="arabicParenR"/>
            </a:pPr>
            <a:r>
              <a:rPr lang="en-US" altLang="en-US" dirty="0"/>
              <a:t>Improve Record-keeping</a:t>
            </a:r>
          </a:p>
          <a:p>
            <a:pPr lvl="1">
              <a:spcBef>
                <a:spcPts val="600"/>
              </a:spcBef>
              <a:spcAft>
                <a:spcPts val="600"/>
              </a:spcAft>
              <a:buFont typeface="Calibri" panose="020F0502020204030204" pitchFamily="34" charset="0"/>
              <a:buAutoNum type="arabicParenR"/>
            </a:pPr>
            <a:r>
              <a:rPr lang="en-US" altLang="en-US" dirty="0"/>
              <a:t>Identify Needed Changes</a:t>
            </a:r>
          </a:p>
          <a:p>
            <a:pPr lvl="1">
              <a:spcBef>
                <a:spcPts val="600"/>
              </a:spcBef>
              <a:spcAft>
                <a:spcPts val="600"/>
              </a:spcAft>
              <a:buFont typeface="Calibri" panose="020F0502020204030204" pitchFamily="34" charset="0"/>
              <a:buAutoNum type="arabicParenR"/>
            </a:pPr>
            <a:r>
              <a:rPr lang="en-US" altLang="en-US" dirty="0"/>
              <a:t>Seek New Resources</a:t>
            </a:r>
          </a:p>
          <a:p>
            <a:pPr lvl="1">
              <a:spcBef>
                <a:spcPts val="600"/>
              </a:spcBef>
              <a:spcAft>
                <a:spcPts val="600"/>
              </a:spcAft>
              <a:buFont typeface="Calibri" panose="020F0502020204030204" pitchFamily="34" charset="0"/>
              <a:buAutoNum type="arabicParenR"/>
            </a:pPr>
            <a:r>
              <a:rPr lang="en-US" altLang="en-US" dirty="0"/>
              <a:t>Establish a DEP Chesapeake Bay Office</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B51040-290D-434F-A239-006D442A0F72}"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251978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r>
              <a:rPr lang="en-US" sz="3200" dirty="0"/>
              <a:t>DEP began inspections </a:t>
            </a:r>
            <a:r>
              <a:rPr lang="en-US" sz="3200" dirty="0">
                <a:solidFill>
                  <a:srgbClr val="FF0000"/>
                </a:solidFill>
              </a:rPr>
              <a:t>August 29, 2016</a:t>
            </a:r>
          </a:p>
          <a:p>
            <a:r>
              <a:rPr lang="en-US" sz="3200" dirty="0"/>
              <a:t>Districts began inspections </a:t>
            </a:r>
            <a:r>
              <a:rPr lang="en-US" sz="3200" dirty="0">
                <a:solidFill>
                  <a:srgbClr val="FF0000"/>
                </a:solidFill>
              </a:rPr>
              <a:t>October 3, 2016 </a:t>
            </a:r>
          </a:p>
          <a:p>
            <a:r>
              <a:rPr lang="en-US" sz="3200" dirty="0"/>
              <a:t>Successfully completed the first year</a:t>
            </a:r>
          </a:p>
          <a:p>
            <a:pPr lvl="1"/>
            <a:r>
              <a:rPr lang="en-US" sz="2800" dirty="0"/>
              <a:t>Over 2080 Inspections Completed</a:t>
            </a:r>
          </a:p>
          <a:p>
            <a:pPr lvl="2"/>
            <a:r>
              <a:rPr lang="en-US" sz="2400" dirty="0"/>
              <a:t>Over 1572 by Conservation Districts</a:t>
            </a:r>
          </a:p>
          <a:p>
            <a:pPr lvl="2"/>
            <a:r>
              <a:rPr lang="en-US" sz="2400" dirty="0"/>
              <a:t>Over 508 by DEP</a:t>
            </a:r>
          </a:p>
          <a:p>
            <a:pPr lvl="1"/>
            <a:r>
              <a:rPr lang="en-US" sz="2800" dirty="0"/>
              <a:t>Results of inspections to date </a:t>
            </a:r>
          </a:p>
          <a:p>
            <a:pPr lvl="2"/>
            <a:r>
              <a:rPr lang="en-US" sz="2400" dirty="0"/>
              <a:t>Total Acres Covered – 245,664 acres</a:t>
            </a:r>
          </a:p>
          <a:p>
            <a:r>
              <a:rPr lang="en-US" sz="3200" dirty="0"/>
              <a:t>Does not include existing Act 38 Inspection Program </a:t>
            </a:r>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Agricultural Inspection Initiative</a:t>
              </a: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Tree>
    <p:extLst>
      <p:ext uri="{BB962C8B-B14F-4D97-AF65-F5344CB8AC3E}">
        <p14:creationId xmlns:p14="http://schemas.microsoft.com/office/powerpoint/2010/main" val="323827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6" y="76739"/>
            <a:ext cx="8875059" cy="6858000"/>
          </a:xfrm>
          <a:prstGeom prst="rect">
            <a:avLst/>
          </a:prstGeom>
        </p:spPr>
      </p:pic>
      <p:sp>
        <p:nvSpPr>
          <p:cNvPr id="21" name="TextBox 20"/>
          <p:cNvSpPr txBox="1"/>
          <p:nvPr/>
        </p:nvSpPr>
        <p:spPr>
          <a:xfrm rot="10800000" flipV="1">
            <a:off x="4861969" y="4075674"/>
            <a:ext cx="495842" cy="276999"/>
          </a:xfrm>
          <a:prstGeom prst="rect">
            <a:avLst/>
          </a:prstGeom>
          <a:noFill/>
        </p:spPr>
        <p:txBody>
          <a:bodyPr wrap="square" rtlCol="0">
            <a:spAutoFit/>
          </a:bodyPr>
          <a:lstStyle/>
          <a:p>
            <a:r>
              <a:rPr lang="en-US" sz="1200" dirty="0"/>
              <a:t>25</a:t>
            </a:r>
            <a:endParaRPr lang="en-US" sz="1200" kern="1200" dirty="0">
              <a:solidFill>
                <a:schemeClr val="tx1"/>
              </a:solidFill>
              <a:latin typeface="+mn-lt"/>
              <a:ea typeface="+mn-ea"/>
              <a:cs typeface="+mn-cs"/>
            </a:endParaRPr>
          </a:p>
        </p:txBody>
      </p:sp>
      <p:sp>
        <p:nvSpPr>
          <p:cNvPr id="3" name="TextBox 2"/>
          <p:cNvSpPr txBox="1"/>
          <p:nvPr/>
        </p:nvSpPr>
        <p:spPr>
          <a:xfrm>
            <a:off x="6002992" y="5187913"/>
            <a:ext cx="398429" cy="276999"/>
          </a:xfrm>
          <a:prstGeom prst="rect">
            <a:avLst/>
          </a:prstGeom>
          <a:noFill/>
        </p:spPr>
        <p:txBody>
          <a:bodyPr wrap="square" rtlCol="0">
            <a:spAutoFit/>
          </a:bodyPr>
          <a:lstStyle/>
          <a:p>
            <a:r>
              <a:rPr lang="en-US" sz="1200" dirty="0"/>
              <a:t>50</a:t>
            </a:r>
            <a:endParaRPr lang="en-US" sz="1200" kern="1200" dirty="0">
              <a:solidFill>
                <a:schemeClr val="tx1"/>
              </a:solidFill>
            </a:endParaRPr>
          </a:p>
        </p:txBody>
      </p:sp>
      <p:sp>
        <p:nvSpPr>
          <p:cNvPr id="5" name="TextBox 4"/>
          <p:cNvSpPr txBox="1"/>
          <p:nvPr/>
        </p:nvSpPr>
        <p:spPr>
          <a:xfrm rot="10800000" flipV="1">
            <a:off x="4187930" y="4937856"/>
            <a:ext cx="495842" cy="276999"/>
          </a:xfrm>
          <a:prstGeom prst="rect">
            <a:avLst/>
          </a:prstGeom>
          <a:noFill/>
        </p:spPr>
        <p:txBody>
          <a:bodyPr wrap="square" rtlCol="0">
            <a:spAutoFit/>
          </a:bodyPr>
          <a:lstStyle/>
          <a:p>
            <a:r>
              <a:rPr lang="en-US" sz="1200" kern="1200" dirty="0">
                <a:solidFill>
                  <a:schemeClr val="tx1"/>
                </a:solidFill>
                <a:latin typeface="+mn-lt"/>
                <a:ea typeface="+mn-ea"/>
                <a:cs typeface="+mn-cs"/>
              </a:rPr>
              <a:t>75</a:t>
            </a:r>
          </a:p>
        </p:txBody>
      </p:sp>
      <p:sp>
        <p:nvSpPr>
          <p:cNvPr id="7" name="TextBox 6"/>
          <p:cNvSpPr txBox="1"/>
          <p:nvPr/>
        </p:nvSpPr>
        <p:spPr>
          <a:xfrm>
            <a:off x="3766506" y="4196572"/>
            <a:ext cx="398429" cy="276999"/>
          </a:xfrm>
          <a:prstGeom prst="rect">
            <a:avLst/>
          </a:prstGeom>
          <a:noFill/>
        </p:spPr>
        <p:txBody>
          <a:bodyPr wrap="square" rtlCol="0">
            <a:spAutoFit/>
          </a:bodyPr>
          <a:lstStyle/>
          <a:p>
            <a:r>
              <a:rPr lang="en-US" sz="1200" dirty="0"/>
              <a:t>50</a:t>
            </a:r>
            <a:endParaRPr lang="en-US" sz="1200" kern="1200" dirty="0">
              <a:solidFill>
                <a:schemeClr val="tx1"/>
              </a:solidFill>
            </a:endParaRPr>
          </a:p>
        </p:txBody>
      </p:sp>
      <p:sp>
        <p:nvSpPr>
          <p:cNvPr id="8" name="TextBox 7"/>
          <p:cNvSpPr txBox="1"/>
          <p:nvPr/>
        </p:nvSpPr>
        <p:spPr>
          <a:xfrm>
            <a:off x="7982559" y="4196571"/>
            <a:ext cx="749956" cy="276999"/>
          </a:xfrm>
          <a:prstGeom prst="rect">
            <a:avLst/>
          </a:prstGeom>
          <a:noFill/>
        </p:spPr>
        <p:txBody>
          <a:bodyPr wrap="square" rtlCol="0">
            <a:spAutoFit/>
          </a:bodyPr>
          <a:lstStyle/>
          <a:p>
            <a:r>
              <a:rPr lang="en-US" sz="1200" kern="1200" dirty="0">
                <a:solidFill>
                  <a:schemeClr val="tx1"/>
                </a:solidFill>
              </a:rPr>
              <a:t>50</a:t>
            </a:r>
          </a:p>
        </p:txBody>
      </p:sp>
      <p:sp>
        <p:nvSpPr>
          <p:cNvPr id="10" name="TextBox 9"/>
          <p:cNvSpPr txBox="1"/>
          <p:nvPr/>
        </p:nvSpPr>
        <p:spPr>
          <a:xfrm>
            <a:off x="4427008" y="4040473"/>
            <a:ext cx="749956" cy="276999"/>
          </a:xfrm>
          <a:prstGeom prst="rect">
            <a:avLst/>
          </a:prstGeom>
          <a:noFill/>
        </p:spPr>
        <p:txBody>
          <a:bodyPr wrap="square" rtlCol="0">
            <a:spAutoFit/>
          </a:bodyPr>
          <a:lstStyle/>
          <a:p>
            <a:r>
              <a:rPr lang="en-US" sz="1200" kern="1200" dirty="0">
                <a:solidFill>
                  <a:schemeClr val="tx1"/>
                </a:solidFill>
              </a:rPr>
              <a:t>50</a:t>
            </a:r>
          </a:p>
        </p:txBody>
      </p:sp>
      <p:sp>
        <p:nvSpPr>
          <p:cNvPr id="11" name="TextBox 10"/>
          <p:cNvSpPr txBox="1"/>
          <p:nvPr/>
        </p:nvSpPr>
        <p:spPr>
          <a:xfrm rot="10800000" flipV="1">
            <a:off x="4164937" y="3281588"/>
            <a:ext cx="495842" cy="276999"/>
          </a:xfrm>
          <a:prstGeom prst="rect">
            <a:avLst/>
          </a:prstGeom>
          <a:noFill/>
        </p:spPr>
        <p:txBody>
          <a:bodyPr wrap="square" rtlCol="0">
            <a:spAutoFit/>
          </a:bodyPr>
          <a:lstStyle/>
          <a:p>
            <a:r>
              <a:rPr lang="en-US" sz="1200" dirty="0"/>
              <a:t>38</a:t>
            </a:r>
            <a:endParaRPr lang="en-US" sz="1200" kern="1200" dirty="0">
              <a:solidFill>
                <a:schemeClr val="tx1"/>
              </a:solidFill>
              <a:latin typeface="+mn-lt"/>
              <a:ea typeface="+mn-ea"/>
              <a:cs typeface="+mn-cs"/>
            </a:endParaRPr>
          </a:p>
        </p:txBody>
      </p:sp>
      <p:sp>
        <p:nvSpPr>
          <p:cNvPr id="12" name="TextBox 11"/>
          <p:cNvSpPr txBox="1"/>
          <p:nvPr/>
        </p:nvSpPr>
        <p:spPr>
          <a:xfrm rot="10800000" flipV="1">
            <a:off x="5226435" y="3290500"/>
            <a:ext cx="495842" cy="276999"/>
          </a:xfrm>
          <a:prstGeom prst="rect">
            <a:avLst/>
          </a:prstGeom>
          <a:noFill/>
        </p:spPr>
        <p:txBody>
          <a:bodyPr wrap="square" rtlCol="0">
            <a:spAutoFit/>
          </a:bodyPr>
          <a:lstStyle/>
          <a:p>
            <a:r>
              <a:rPr lang="en-US" sz="1200" kern="1200" dirty="0">
                <a:solidFill>
                  <a:schemeClr val="tx1"/>
                </a:solidFill>
                <a:latin typeface="+mn-lt"/>
                <a:ea typeface="+mn-ea"/>
                <a:cs typeface="+mn-cs"/>
              </a:rPr>
              <a:t>50</a:t>
            </a:r>
          </a:p>
        </p:txBody>
      </p:sp>
      <p:sp>
        <p:nvSpPr>
          <p:cNvPr id="13" name="TextBox 12"/>
          <p:cNvSpPr txBox="1"/>
          <p:nvPr/>
        </p:nvSpPr>
        <p:spPr>
          <a:xfrm>
            <a:off x="8127088" y="4849287"/>
            <a:ext cx="601118" cy="276999"/>
          </a:xfrm>
          <a:prstGeom prst="rect">
            <a:avLst/>
          </a:prstGeom>
          <a:noFill/>
        </p:spPr>
        <p:txBody>
          <a:bodyPr wrap="square" rtlCol="0">
            <a:spAutoFit/>
          </a:bodyPr>
          <a:lstStyle/>
          <a:p>
            <a:r>
              <a:rPr lang="en-US" sz="1200" kern="1200" dirty="0">
                <a:solidFill>
                  <a:schemeClr val="tx1"/>
                </a:solidFill>
              </a:rPr>
              <a:t>100</a:t>
            </a:r>
          </a:p>
        </p:txBody>
      </p:sp>
      <p:sp>
        <p:nvSpPr>
          <p:cNvPr id="14" name="TextBox 13"/>
          <p:cNvSpPr txBox="1"/>
          <p:nvPr/>
        </p:nvSpPr>
        <p:spPr>
          <a:xfrm rot="10800000" flipV="1">
            <a:off x="7075750" y="2950000"/>
            <a:ext cx="592014" cy="276999"/>
          </a:xfrm>
          <a:prstGeom prst="rect">
            <a:avLst/>
          </a:prstGeom>
          <a:noFill/>
        </p:spPr>
        <p:txBody>
          <a:bodyPr wrap="square" rtlCol="0">
            <a:spAutoFit/>
          </a:bodyPr>
          <a:lstStyle/>
          <a:p>
            <a:r>
              <a:rPr lang="en-US" sz="1200" dirty="0"/>
              <a:t>38</a:t>
            </a:r>
            <a:endParaRPr lang="en-US" sz="1200" kern="1200" dirty="0">
              <a:solidFill>
                <a:schemeClr val="tx1"/>
              </a:solidFill>
              <a:latin typeface="+mn-lt"/>
              <a:ea typeface="+mn-ea"/>
              <a:cs typeface="+mn-cs"/>
            </a:endParaRPr>
          </a:p>
        </p:txBody>
      </p:sp>
      <p:sp>
        <p:nvSpPr>
          <p:cNvPr id="15" name="TextBox 14"/>
          <p:cNvSpPr txBox="1"/>
          <p:nvPr/>
        </p:nvSpPr>
        <p:spPr>
          <a:xfrm rot="10800000" flipV="1">
            <a:off x="5474356" y="2618722"/>
            <a:ext cx="495842"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17" name="TextBox 16"/>
          <p:cNvSpPr txBox="1"/>
          <p:nvPr/>
        </p:nvSpPr>
        <p:spPr>
          <a:xfrm rot="10800000" flipV="1">
            <a:off x="5755071" y="4683136"/>
            <a:ext cx="495842"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19" name="TextBox 18"/>
          <p:cNvSpPr txBox="1"/>
          <p:nvPr/>
        </p:nvSpPr>
        <p:spPr>
          <a:xfrm>
            <a:off x="7357341" y="4772414"/>
            <a:ext cx="544820" cy="276999"/>
          </a:xfrm>
          <a:prstGeom prst="rect">
            <a:avLst/>
          </a:prstGeom>
          <a:noFill/>
        </p:spPr>
        <p:txBody>
          <a:bodyPr wrap="square" rtlCol="0">
            <a:spAutoFit/>
          </a:bodyPr>
          <a:lstStyle/>
          <a:p>
            <a:r>
              <a:rPr lang="en-US" sz="1200" dirty="0"/>
              <a:t>300</a:t>
            </a:r>
            <a:endParaRPr lang="en-US" sz="1200" kern="1200" dirty="0">
              <a:solidFill>
                <a:schemeClr val="tx1"/>
              </a:solidFill>
            </a:endParaRPr>
          </a:p>
        </p:txBody>
      </p:sp>
      <p:sp>
        <p:nvSpPr>
          <p:cNvPr id="20" name="TextBox 19"/>
          <p:cNvSpPr txBox="1"/>
          <p:nvPr/>
        </p:nvSpPr>
        <p:spPr>
          <a:xfrm rot="10800000" flipV="1">
            <a:off x="4660779" y="5111557"/>
            <a:ext cx="495842" cy="276999"/>
          </a:xfrm>
          <a:prstGeom prst="rect">
            <a:avLst/>
          </a:prstGeom>
          <a:noFill/>
        </p:spPr>
        <p:txBody>
          <a:bodyPr wrap="square" rtlCol="0">
            <a:spAutoFit/>
          </a:bodyPr>
          <a:lstStyle/>
          <a:p>
            <a:r>
              <a:rPr lang="en-US" sz="1200" dirty="0"/>
              <a:t>75</a:t>
            </a:r>
            <a:endParaRPr lang="en-US" sz="1200" kern="1200" dirty="0">
              <a:solidFill>
                <a:schemeClr val="tx1"/>
              </a:solidFill>
              <a:latin typeface="+mn-lt"/>
              <a:ea typeface="+mn-ea"/>
              <a:cs typeface="+mn-cs"/>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922" y="5453520"/>
            <a:ext cx="1183756" cy="1145570"/>
          </a:xfrm>
          <a:prstGeom prst="rect">
            <a:avLst/>
          </a:prstGeom>
        </p:spPr>
      </p:pic>
      <p:sp>
        <p:nvSpPr>
          <p:cNvPr id="22" name="TextBox 21"/>
          <p:cNvSpPr txBox="1"/>
          <p:nvPr/>
        </p:nvSpPr>
        <p:spPr>
          <a:xfrm rot="10800000" flipV="1">
            <a:off x="6027029" y="4039879"/>
            <a:ext cx="495842"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23" name="TextBox 22"/>
          <p:cNvSpPr txBox="1"/>
          <p:nvPr/>
        </p:nvSpPr>
        <p:spPr>
          <a:xfrm>
            <a:off x="8112233" y="2097588"/>
            <a:ext cx="749956" cy="276999"/>
          </a:xfrm>
          <a:prstGeom prst="rect">
            <a:avLst/>
          </a:prstGeom>
          <a:noFill/>
        </p:spPr>
        <p:txBody>
          <a:bodyPr wrap="square" rtlCol="0">
            <a:spAutoFit/>
          </a:bodyPr>
          <a:lstStyle/>
          <a:p>
            <a:r>
              <a:rPr lang="en-US" sz="1200" kern="1200" dirty="0">
                <a:solidFill>
                  <a:schemeClr val="tx1"/>
                </a:solidFill>
              </a:rPr>
              <a:t>50</a:t>
            </a:r>
          </a:p>
        </p:txBody>
      </p:sp>
      <p:sp>
        <p:nvSpPr>
          <p:cNvPr id="25" name="TextBox 24"/>
          <p:cNvSpPr txBox="1"/>
          <p:nvPr/>
        </p:nvSpPr>
        <p:spPr>
          <a:xfrm>
            <a:off x="7038088" y="3937174"/>
            <a:ext cx="749956" cy="276999"/>
          </a:xfrm>
          <a:prstGeom prst="rect">
            <a:avLst/>
          </a:prstGeom>
          <a:noFill/>
        </p:spPr>
        <p:txBody>
          <a:bodyPr wrap="square" rtlCol="0">
            <a:spAutoFit/>
          </a:bodyPr>
          <a:lstStyle/>
          <a:p>
            <a:r>
              <a:rPr lang="en-US" sz="1200" dirty="0"/>
              <a:t>88</a:t>
            </a:r>
            <a:endParaRPr lang="en-US" sz="1200" kern="1200" dirty="0">
              <a:solidFill>
                <a:schemeClr val="tx1"/>
              </a:solidFill>
            </a:endParaRPr>
          </a:p>
        </p:txBody>
      </p:sp>
      <p:sp>
        <p:nvSpPr>
          <p:cNvPr id="26" name="TextBox 25"/>
          <p:cNvSpPr txBox="1"/>
          <p:nvPr/>
        </p:nvSpPr>
        <p:spPr>
          <a:xfrm>
            <a:off x="5555855" y="3505739"/>
            <a:ext cx="398429" cy="276999"/>
          </a:xfrm>
          <a:prstGeom prst="rect">
            <a:avLst/>
          </a:prstGeom>
          <a:noFill/>
        </p:spPr>
        <p:txBody>
          <a:bodyPr wrap="square" rtlCol="0">
            <a:spAutoFit/>
          </a:bodyPr>
          <a:lstStyle/>
          <a:p>
            <a:r>
              <a:rPr lang="en-US" sz="1200" dirty="0"/>
              <a:t>63</a:t>
            </a:r>
            <a:endParaRPr lang="en-US" sz="1200" kern="1200" dirty="0">
              <a:solidFill>
                <a:schemeClr val="tx1"/>
              </a:solidFill>
            </a:endParaRPr>
          </a:p>
        </p:txBody>
      </p:sp>
      <p:sp>
        <p:nvSpPr>
          <p:cNvPr id="27" name="TextBox 26"/>
          <p:cNvSpPr txBox="1"/>
          <p:nvPr/>
        </p:nvSpPr>
        <p:spPr>
          <a:xfrm>
            <a:off x="6401421" y="2454581"/>
            <a:ext cx="398429" cy="276999"/>
          </a:xfrm>
          <a:prstGeom prst="rect">
            <a:avLst/>
          </a:prstGeom>
          <a:noFill/>
        </p:spPr>
        <p:txBody>
          <a:bodyPr wrap="square" rtlCol="0">
            <a:spAutoFit/>
          </a:bodyPr>
          <a:lstStyle/>
          <a:p>
            <a:r>
              <a:rPr lang="en-US" sz="1200" kern="1200" dirty="0">
                <a:solidFill>
                  <a:schemeClr val="tx1"/>
                </a:solidFill>
              </a:rPr>
              <a:t>50</a:t>
            </a:r>
          </a:p>
        </p:txBody>
      </p:sp>
      <p:sp>
        <p:nvSpPr>
          <p:cNvPr id="29" name="TextBox 28"/>
          <p:cNvSpPr txBox="1"/>
          <p:nvPr/>
        </p:nvSpPr>
        <p:spPr>
          <a:xfrm rot="10800000" flipV="1">
            <a:off x="6679888" y="2840829"/>
            <a:ext cx="430085"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34" name="TextBox 33"/>
          <p:cNvSpPr txBox="1"/>
          <p:nvPr/>
        </p:nvSpPr>
        <p:spPr>
          <a:xfrm rot="10800000" flipV="1">
            <a:off x="7499998" y="3584422"/>
            <a:ext cx="592014" cy="276999"/>
          </a:xfrm>
          <a:prstGeom prst="rect">
            <a:avLst/>
          </a:prstGeom>
          <a:noFill/>
        </p:spPr>
        <p:txBody>
          <a:bodyPr wrap="square" rtlCol="0">
            <a:spAutoFit/>
          </a:bodyPr>
          <a:lstStyle/>
          <a:p>
            <a:r>
              <a:rPr lang="en-US" sz="1200" dirty="0"/>
              <a:t>50</a:t>
            </a:r>
            <a:endParaRPr lang="en-US" sz="1200" kern="1200" dirty="0">
              <a:solidFill>
                <a:schemeClr val="tx1"/>
              </a:solidFill>
              <a:latin typeface="+mn-lt"/>
              <a:ea typeface="+mn-ea"/>
              <a:cs typeface="+mn-cs"/>
            </a:endParaRPr>
          </a:p>
        </p:txBody>
      </p:sp>
      <p:sp>
        <p:nvSpPr>
          <p:cNvPr id="35" name="TextBox 34"/>
          <p:cNvSpPr txBox="1"/>
          <p:nvPr/>
        </p:nvSpPr>
        <p:spPr>
          <a:xfrm rot="10800000" flipV="1">
            <a:off x="6274950" y="3464115"/>
            <a:ext cx="440924" cy="276999"/>
          </a:xfrm>
          <a:prstGeom prst="rect">
            <a:avLst/>
          </a:prstGeom>
          <a:noFill/>
        </p:spPr>
        <p:txBody>
          <a:bodyPr wrap="square" rtlCol="0">
            <a:spAutoFit/>
          </a:bodyPr>
          <a:lstStyle/>
          <a:p>
            <a:r>
              <a:rPr lang="en-US" sz="1200" kern="1200" dirty="0">
                <a:solidFill>
                  <a:schemeClr val="tx1"/>
                </a:solidFill>
                <a:latin typeface="+mn-lt"/>
                <a:ea typeface="+mn-ea"/>
                <a:cs typeface="+mn-cs"/>
              </a:rPr>
              <a:t>50</a:t>
            </a:r>
          </a:p>
        </p:txBody>
      </p:sp>
      <p:sp>
        <p:nvSpPr>
          <p:cNvPr id="37" name="TextBox 36"/>
          <p:cNvSpPr txBox="1"/>
          <p:nvPr/>
        </p:nvSpPr>
        <p:spPr>
          <a:xfrm>
            <a:off x="6917808" y="2249383"/>
            <a:ext cx="749956" cy="276999"/>
          </a:xfrm>
          <a:prstGeom prst="rect">
            <a:avLst/>
          </a:prstGeom>
          <a:noFill/>
        </p:spPr>
        <p:txBody>
          <a:bodyPr wrap="square" rtlCol="0">
            <a:spAutoFit/>
          </a:bodyPr>
          <a:lstStyle/>
          <a:p>
            <a:r>
              <a:rPr lang="en-US" sz="1200" dirty="0"/>
              <a:t>2</a:t>
            </a:r>
            <a:r>
              <a:rPr lang="en-US" sz="1200" kern="1200" dirty="0">
                <a:solidFill>
                  <a:schemeClr val="tx1"/>
                </a:solidFill>
              </a:rPr>
              <a:t>5</a:t>
            </a:r>
          </a:p>
        </p:txBody>
      </p:sp>
      <p:sp>
        <p:nvSpPr>
          <p:cNvPr id="38" name="TextBox 37"/>
          <p:cNvSpPr txBox="1"/>
          <p:nvPr/>
        </p:nvSpPr>
        <p:spPr>
          <a:xfrm>
            <a:off x="7903831" y="1521746"/>
            <a:ext cx="475059" cy="276999"/>
          </a:xfrm>
          <a:prstGeom prst="rect">
            <a:avLst/>
          </a:prstGeom>
          <a:noFill/>
        </p:spPr>
        <p:txBody>
          <a:bodyPr wrap="square" rtlCol="0">
            <a:spAutoFit/>
          </a:bodyPr>
          <a:lstStyle/>
          <a:p>
            <a:r>
              <a:rPr lang="en-US" sz="1200" kern="1200" dirty="0">
                <a:solidFill>
                  <a:schemeClr val="tx1"/>
                </a:solidFill>
              </a:rPr>
              <a:t>50</a:t>
            </a:r>
          </a:p>
        </p:txBody>
      </p:sp>
      <p:sp>
        <p:nvSpPr>
          <p:cNvPr id="40" name="TextBox 39"/>
          <p:cNvSpPr txBox="1"/>
          <p:nvPr/>
        </p:nvSpPr>
        <p:spPr>
          <a:xfrm>
            <a:off x="5005113" y="1763974"/>
            <a:ext cx="749956" cy="276999"/>
          </a:xfrm>
          <a:prstGeom prst="rect">
            <a:avLst/>
          </a:prstGeom>
          <a:noFill/>
        </p:spPr>
        <p:txBody>
          <a:bodyPr wrap="square" rtlCol="0">
            <a:spAutoFit/>
          </a:bodyPr>
          <a:lstStyle/>
          <a:p>
            <a:r>
              <a:rPr lang="en-US" sz="1200" kern="1200" dirty="0">
                <a:solidFill>
                  <a:schemeClr val="tx1"/>
                </a:solidFill>
              </a:rPr>
              <a:t>50</a:t>
            </a:r>
          </a:p>
        </p:txBody>
      </p:sp>
      <p:sp>
        <p:nvSpPr>
          <p:cNvPr id="42" name="TextBox 41"/>
          <p:cNvSpPr txBox="1"/>
          <p:nvPr/>
        </p:nvSpPr>
        <p:spPr>
          <a:xfrm>
            <a:off x="7656134" y="1886878"/>
            <a:ext cx="429789" cy="276999"/>
          </a:xfrm>
          <a:prstGeom prst="rect">
            <a:avLst/>
          </a:prstGeom>
          <a:noFill/>
        </p:spPr>
        <p:txBody>
          <a:bodyPr wrap="square" rtlCol="0">
            <a:spAutoFit/>
          </a:bodyPr>
          <a:lstStyle/>
          <a:p>
            <a:r>
              <a:rPr lang="en-US" sz="1200" kern="1200" dirty="0">
                <a:solidFill>
                  <a:schemeClr val="tx1"/>
                </a:solidFill>
              </a:rPr>
              <a:t>38</a:t>
            </a:r>
          </a:p>
        </p:txBody>
      </p:sp>
    </p:spTree>
    <p:extLst>
      <p:ext uri="{BB962C8B-B14F-4D97-AF65-F5344CB8AC3E}">
        <p14:creationId xmlns:p14="http://schemas.microsoft.com/office/powerpoint/2010/main" val="15677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1286E81-80C4-41A4-BB20-C4C240FEC37F}">
  <ds:schemaRefs>
    <ds:schemaRef ds:uri="ESRI.ArcGIS.Mapping.OfficeIntegration.PowerPointInfo"/>
  </ds:schemaRefs>
</ds:datastoreItem>
</file>

<file path=customXml/itemProps2.xml><?xml version="1.0" encoding="utf-8"?>
<ds:datastoreItem xmlns:ds="http://schemas.openxmlformats.org/officeDocument/2006/customXml" ds:itemID="{DC2B7DFC-83D7-49DE-B6E4-B7D453219ED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2430</Words>
  <Application>Microsoft Office PowerPoint</Application>
  <PresentationFormat>Widescreen</PresentationFormat>
  <Paragraphs>351</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MS PGothic</vt:lpstr>
      <vt:lpstr>Arial</vt:lpstr>
      <vt:lpstr>Calibri</vt:lpstr>
      <vt:lpstr>Calibri Light</vt:lpstr>
      <vt:lpstr>Office Theme</vt:lpstr>
      <vt:lpstr>Pennsylvania’s Chesapeake Bay Program Progress and 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2017-01-19T15:58:26Z</dcterms:created>
  <dcterms:modified xsi:type="dcterms:W3CDTF">2017-09-01T02:01:06Z</dcterms:modified>
</cp:coreProperties>
</file>