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01" r:id="rId3"/>
    <p:sldId id="300" r:id="rId4"/>
    <p:sldId id="258" r:id="rId5"/>
    <p:sldId id="289" r:id="rId6"/>
    <p:sldId id="297" r:id="rId7"/>
    <p:sldId id="295" r:id="rId8"/>
    <p:sldId id="260" r:id="rId9"/>
    <p:sldId id="290" r:id="rId10"/>
    <p:sldId id="265" r:id="rId11"/>
    <p:sldId id="296" r:id="rId12"/>
    <p:sldId id="263" r:id="rId13"/>
    <p:sldId id="291" r:id="rId14"/>
    <p:sldId id="277" r:id="rId15"/>
    <p:sldId id="284" r:id="rId16"/>
    <p:sldId id="285" r:id="rId17"/>
    <p:sldId id="276" r:id="rId18"/>
    <p:sldId id="292" r:id="rId19"/>
    <p:sldId id="281" r:id="rId20"/>
    <p:sldId id="278" r:id="rId21"/>
    <p:sldId id="286" r:id="rId22"/>
    <p:sldId id="282" r:id="rId23"/>
    <p:sldId id="299" r:id="rId24"/>
    <p:sldId id="26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sto MT" panose="02040603050505030304" pitchFamily="18" charset="0"/>
              </a:rPr>
              <a:t>AMERICAN</a:t>
            </a:r>
            <a:r>
              <a:rPr lang="en-US" sz="20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sto MT" panose="02040603050505030304" pitchFamily="18" charset="0"/>
              </a:rPr>
              <a:t> SHAD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alisto MT" panose="02040603050505030304" pitchFamily="18" charset="0"/>
            </a:endParaRPr>
          </a:p>
        </c:rich>
      </c:tx>
      <c:layout>
        <c:manualLayout>
          <c:xMode val="edge"/>
          <c:yMode val="edge"/>
          <c:x val="0.38807120276107376"/>
          <c:y val="1.875002042663895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1999499947277949E-2"/>
          <c:y val="8.221840198681292E-2"/>
          <c:w val="0.81670163600721013"/>
          <c:h val="0.701303165094087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Catch Index 
Value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Sheet1!$A$2:$A$36</c:f>
              <c:numCache>
                <c:formatCode>General</c:formatCode>
                <c:ptCount val="35"/>
                <c:pt idx="0">
                  <c:v>1983</c:v>
                </c:pt>
                <c:pt idx="1">
                  <c:v>1984</c:v>
                </c:pt>
                <c:pt idx="2">
                  <c:v>1985</c:v>
                </c:pt>
                <c:pt idx="3">
                  <c:v>1986</c:v>
                </c:pt>
                <c:pt idx="4">
                  <c:v>1987</c:v>
                </c:pt>
                <c:pt idx="5">
                  <c:v>1988</c:v>
                </c:pt>
                <c:pt idx="6">
                  <c:v>1989</c:v>
                </c:pt>
                <c:pt idx="7">
                  <c:v>1990</c:v>
                </c:pt>
                <c:pt idx="8">
                  <c:v>1991</c:v>
                </c:pt>
                <c:pt idx="9">
                  <c:v>1992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2000</c:v>
                </c:pt>
                <c:pt idx="18">
                  <c:v>2001</c:v>
                </c:pt>
                <c:pt idx="19">
                  <c:v>2002</c:v>
                </c:pt>
                <c:pt idx="20">
                  <c:v>2003</c:v>
                </c:pt>
                <c:pt idx="21">
                  <c:v>2004</c:v>
                </c:pt>
                <c:pt idx="22">
                  <c:v>2005</c:v>
                </c:pt>
                <c:pt idx="23">
                  <c:v>2006</c:v>
                </c:pt>
                <c:pt idx="24">
                  <c:v>2007</c:v>
                </c:pt>
                <c:pt idx="25">
                  <c:v>2008</c:v>
                </c:pt>
                <c:pt idx="26">
                  <c:v>2009</c:v>
                </c:pt>
                <c:pt idx="27">
                  <c:v>2010</c:v>
                </c:pt>
                <c:pt idx="28">
                  <c:v>2011</c:v>
                </c:pt>
                <c:pt idx="29">
                  <c:v>2012</c:v>
                </c:pt>
                <c:pt idx="30">
                  <c:v>2013</c:v>
                </c:pt>
                <c:pt idx="31">
                  <c:v>2014</c:v>
                </c:pt>
                <c:pt idx="32">
                  <c:v>2015</c:v>
                </c:pt>
                <c:pt idx="33">
                  <c:v>2016</c:v>
                </c:pt>
                <c:pt idx="34">
                  <c:v>2017</c:v>
                </c:pt>
              </c:numCache>
            </c:numRef>
          </c:cat>
          <c:val>
            <c:numRef>
              <c:f>Sheet1!$B$2:$B$36</c:f>
              <c:numCache>
                <c:formatCode>0.00</c:formatCode>
                <c:ptCount val="35"/>
                <c:pt idx="0">
                  <c:v>17.9267</c:v>
                </c:pt>
                <c:pt idx="1">
                  <c:v>21.204000000000001</c:v>
                </c:pt>
                <c:pt idx="2">
                  <c:v>5.9170999999999996</c:v>
                </c:pt>
                <c:pt idx="3">
                  <c:v>6.9932999999999996</c:v>
                </c:pt>
                <c:pt idx="4">
                  <c:v>3.2153999999999998</c:v>
                </c:pt>
                <c:pt idx="5">
                  <c:v>9.6418999999999997</c:v>
                </c:pt>
                <c:pt idx="6">
                  <c:v>6.2431000000000001</c:v>
                </c:pt>
                <c:pt idx="7">
                  <c:v>2.5297999999999998</c:v>
                </c:pt>
                <c:pt idx="8">
                  <c:v>3.1164000000000001</c:v>
                </c:pt>
                <c:pt idx="15">
                  <c:v>2.5659000000000001</c:v>
                </c:pt>
                <c:pt idx="16">
                  <c:v>2.9942000000000002</c:v>
                </c:pt>
                <c:pt idx="17">
                  <c:v>6.6093999999999999</c:v>
                </c:pt>
                <c:pt idx="18">
                  <c:v>5.0119999999999996</c:v>
                </c:pt>
                <c:pt idx="19">
                  <c:v>5.6159999999999997</c:v>
                </c:pt>
                <c:pt idx="20">
                  <c:v>9.3390000000000004</c:v>
                </c:pt>
                <c:pt idx="21">
                  <c:v>7.41</c:v>
                </c:pt>
                <c:pt idx="22">
                  <c:v>7.16</c:v>
                </c:pt>
                <c:pt idx="23">
                  <c:v>1.74</c:v>
                </c:pt>
                <c:pt idx="24">
                  <c:v>4.45</c:v>
                </c:pt>
                <c:pt idx="25">
                  <c:v>1.51</c:v>
                </c:pt>
                <c:pt idx="26">
                  <c:v>2.69</c:v>
                </c:pt>
                <c:pt idx="27">
                  <c:v>6.9</c:v>
                </c:pt>
                <c:pt idx="28">
                  <c:v>9</c:v>
                </c:pt>
                <c:pt idx="29">
                  <c:v>6.06</c:v>
                </c:pt>
                <c:pt idx="30">
                  <c:v>4.4800000000000004</c:v>
                </c:pt>
                <c:pt idx="31">
                  <c:v>7.35</c:v>
                </c:pt>
                <c:pt idx="32">
                  <c:v>1.23</c:v>
                </c:pt>
                <c:pt idx="33">
                  <c:v>0.96</c:v>
                </c:pt>
                <c:pt idx="34">
                  <c:v>3.81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-1016633344"/>
        <c:axId val="-101663225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% goal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Sheet1!$A$2:$A$36</c:f>
              <c:numCache>
                <c:formatCode>General</c:formatCode>
                <c:ptCount val="35"/>
                <c:pt idx="0">
                  <c:v>1983</c:v>
                </c:pt>
                <c:pt idx="1">
                  <c:v>1984</c:v>
                </c:pt>
                <c:pt idx="2">
                  <c:v>1985</c:v>
                </c:pt>
                <c:pt idx="3">
                  <c:v>1986</c:v>
                </c:pt>
                <c:pt idx="4">
                  <c:v>1987</c:v>
                </c:pt>
                <c:pt idx="5">
                  <c:v>1988</c:v>
                </c:pt>
                <c:pt idx="6">
                  <c:v>1989</c:v>
                </c:pt>
                <c:pt idx="7">
                  <c:v>1990</c:v>
                </c:pt>
                <c:pt idx="8">
                  <c:v>1991</c:v>
                </c:pt>
                <c:pt idx="9">
                  <c:v>1992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2000</c:v>
                </c:pt>
                <c:pt idx="18">
                  <c:v>2001</c:v>
                </c:pt>
                <c:pt idx="19">
                  <c:v>2002</c:v>
                </c:pt>
                <c:pt idx="20">
                  <c:v>2003</c:v>
                </c:pt>
                <c:pt idx="21">
                  <c:v>2004</c:v>
                </c:pt>
                <c:pt idx="22">
                  <c:v>2005</c:v>
                </c:pt>
                <c:pt idx="23">
                  <c:v>2006</c:v>
                </c:pt>
                <c:pt idx="24">
                  <c:v>2007</c:v>
                </c:pt>
                <c:pt idx="25">
                  <c:v>2008</c:v>
                </c:pt>
                <c:pt idx="26">
                  <c:v>2009</c:v>
                </c:pt>
                <c:pt idx="27">
                  <c:v>2010</c:v>
                </c:pt>
                <c:pt idx="28">
                  <c:v>2011</c:v>
                </c:pt>
                <c:pt idx="29">
                  <c:v>2012</c:v>
                </c:pt>
                <c:pt idx="30">
                  <c:v>2013</c:v>
                </c:pt>
                <c:pt idx="31">
                  <c:v>2014</c:v>
                </c:pt>
                <c:pt idx="32">
                  <c:v>2015</c:v>
                </c:pt>
                <c:pt idx="33">
                  <c:v>2016</c:v>
                </c:pt>
                <c:pt idx="34">
                  <c:v>2017</c:v>
                </c:pt>
              </c:numCache>
            </c:numRef>
          </c:cat>
          <c:val>
            <c:numRef>
              <c:f>Sheet1!$C$2:$C$36</c:f>
              <c:numCache>
                <c:formatCode>0%</c:formatCode>
                <c:ptCount val="35"/>
                <c:pt idx="0">
                  <c:v>0.51721581073283329</c:v>
                </c:pt>
                <c:pt idx="1">
                  <c:v>0.6117714945181767</c:v>
                </c:pt>
                <c:pt idx="2">
                  <c:v>0.17071840738603578</c:v>
                </c:pt>
                <c:pt idx="3">
                  <c:v>0.20176860934795154</c:v>
                </c:pt>
                <c:pt idx="4">
                  <c:v>9.2769763416041554E-2</c:v>
                </c:pt>
                <c:pt idx="5">
                  <c:v>0.2781852279284478</c:v>
                </c:pt>
                <c:pt idx="6">
                  <c:v>0.18012406231967687</c:v>
                </c:pt>
                <c:pt idx="7">
                  <c:v>7.298903635314484E-2</c:v>
                </c:pt>
                <c:pt idx="8">
                  <c:v>8.9913444893248706E-2</c:v>
                </c:pt>
                <c:pt idx="15">
                  <c:v>7.4030582804385472E-2</c:v>
                </c:pt>
                <c:pt idx="16">
                  <c:v>8.6387766878245828E-2</c:v>
                </c:pt>
                <c:pt idx="17">
                  <c:v>0.19069244085401041</c:v>
                </c:pt>
                <c:pt idx="18">
                  <c:v>0.14460473167916907</c:v>
                </c:pt>
                <c:pt idx="19">
                  <c:v>0.16203115983843047</c:v>
                </c:pt>
                <c:pt idx="20">
                  <c:v>0.26944604731679173</c:v>
                </c:pt>
                <c:pt idx="21">
                  <c:v>0.21379111367570688</c:v>
                </c:pt>
                <c:pt idx="22">
                  <c:v>0.20657818811309869</c:v>
                </c:pt>
                <c:pt idx="23">
                  <c:v>5.0201961915753032E-2</c:v>
                </c:pt>
                <c:pt idx="24">
                  <c:v>0.12839007501442587</c:v>
                </c:pt>
                <c:pt idx="25">
                  <c:v>4.3566070398153495E-2</c:v>
                </c:pt>
                <c:pt idx="26">
                  <c:v>7.761107905366417E-2</c:v>
                </c:pt>
                <c:pt idx="27">
                  <c:v>0.19907674552798618</c:v>
                </c:pt>
                <c:pt idx="28">
                  <c:v>0.25966532025389499</c:v>
                </c:pt>
                <c:pt idx="29">
                  <c:v>0.17484131563762262</c:v>
                </c:pt>
                <c:pt idx="30">
                  <c:v>0.12925562608193886</c:v>
                </c:pt>
                <c:pt idx="31">
                  <c:v>0.21206001154068091</c:v>
                </c:pt>
                <c:pt idx="32">
                  <c:v>3.5487593768032316E-2</c:v>
                </c:pt>
                <c:pt idx="33">
                  <c:v>2.7697634160415468E-2</c:v>
                </c:pt>
                <c:pt idx="34">
                  <c:v>0.10992498557414888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016631168"/>
        <c:axId val="-1016631712"/>
      </c:lineChart>
      <c:catAx>
        <c:axId val="-101663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sto MT" panose="02040603050505030304" pitchFamily="18" charset="0"/>
                <a:ea typeface="+mn-ea"/>
                <a:cs typeface="+mn-cs"/>
              </a:defRPr>
            </a:pPr>
            <a:endParaRPr lang="en-US"/>
          </a:p>
        </c:txPr>
        <c:crossAx val="-1016632256"/>
        <c:crosses val="autoZero"/>
        <c:auto val="1"/>
        <c:lblAlgn val="ctr"/>
        <c:lblOffset val="100"/>
        <c:noMultiLvlLbl val="0"/>
      </c:catAx>
      <c:valAx>
        <c:axId val="-1016632256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 smtClean="0">
                    <a:latin typeface="Calisto MT" panose="02040603050505030304" pitchFamily="18" charset="0"/>
                  </a:rPr>
                  <a:t>CATCH INDEX VALUE</a:t>
                </a:r>
                <a:endParaRPr lang="en-US" b="1" dirty="0">
                  <a:latin typeface="Calisto MT" panose="02040603050505030304" pitchFamily="18" charset="0"/>
                </a:endParaRPr>
              </a:p>
            </c:rich>
          </c:tx>
          <c:layout>
            <c:manualLayout>
              <c:xMode val="edge"/>
              <c:yMode val="edge"/>
              <c:x val="5.2898999446965014E-3"/>
              <c:y val="0.288183743155260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cross"/>
        <c:minorTickMark val="none"/>
        <c:tickLblPos val="nextTo"/>
        <c:spPr>
          <a:noFill/>
          <a:ln>
            <a:solidFill>
              <a:schemeClr val="accent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sto MT" panose="02040603050505030304" pitchFamily="18" charset="0"/>
                <a:ea typeface="+mn-ea"/>
                <a:cs typeface="+mn-cs"/>
              </a:defRPr>
            </a:pPr>
            <a:endParaRPr lang="en-US"/>
          </a:p>
        </c:txPr>
        <c:crossAx val="-1016633344"/>
        <c:crosses val="autoZero"/>
        <c:crossBetween val="between"/>
      </c:valAx>
      <c:valAx>
        <c:axId val="-1016631712"/>
        <c:scaling>
          <c:orientation val="minMax"/>
          <c:max val="1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 smtClean="0">
                    <a:latin typeface="Calisto MT" panose="02040603050505030304" pitchFamily="18" charset="0"/>
                  </a:rPr>
                  <a:t>% OF GOAL</a:t>
                </a:r>
                <a:endParaRPr lang="en-US" b="1" dirty="0">
                  <a:latin typeface="Calisto MT" panose="0204060305050503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sto MT" panose="02040603050505030304" pitchFamily="18" charset="0"/>
                <a:ea typeface="+mn-ea"/>
                <a:cs typeface="+mn-cs"/>
              </a:defRPr>
            </a:pPr>
            <a:endParaRPr lang="en-US"/>
          </a:p>
        </c:txPr>
        <c:crossAx val="-1016631168"/>
        <c:crosses val="max"/>
        <c:crossBetween val="between"/>
      </c:valAx>
      <c:catAx>
        <c:axId val="-1016631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016631712"/>
        <c:crossesAt val="0"/>
        <c:auto val="1"/>
        <c:lblAlgn val="ctr"/>
        <c:lblOffset val="100"/>
        <c:noMultiLvlLbl val="0"/>
      </c:catAx>
      <c:spPr>
        <a:noFill/>
        <a:ln>
          <a:noFill/>
        </a:ln>
        <a:effectLst>
          <a:softEdge rad="63500"/>
        </a:effectLst>
      </c:spPr>
    </c:plotArea>
    <c:plotVisOnly val="1"/>
    <c:dispBlanksAs val="gap"/>
    <c:showDLblsOverMax val="0"/>
  </c:chart>
  <c:spPr>
    <a:noFill/>
    <a:ln>
      <a:solidFill>
        <a:schemeClr val="tx1">
          <a:lumMod val="65000"/>
          <a:lumOff val="3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latin typeface="Calisto MT" panose="02040603050505030304" pitchFamily="18" charset="0"/>
              </a:rPr>
              <a:t>TIDAL WATER QUALITY</a:t>
            </a:r>
          </a:p>
        </c:rich>
      </c:tx>
      <c:layout>
        <c:manualLayout>
          <c:xMode val="edge"/>
          <c:yMode val="edge"/>
          <c:x val="0.34149344532558268"/>
          <c:y val="4.638358500344583E-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9124241877369028E-2"/>
          <c:y val="8.5949155391952997E-2"/>
          <c:w val="0.91121936019665406"/>
          <c:h val="0.7381752862352094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Dissolved Oxygen</c:v>
                </c:pt>
              </c:strCache>
            </c:strRef>
          </c:tx>
          <c:spPr>
            <a:ln w="4445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Sheet1!$B$1:$AF$1</c:f>
              <c:numCache>
                <c:formatCode>General</c:formatCode>
                <c:ptCount val="31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</c:numCache>
            </c:numRef>
          </c:cat>
          <c:val>
            <c:numRef>
              <c:f>Sheet1!$B$2:$AF$2</c:f>
              <c:numCache>
                <c:formatCode>General</c:formatCode>
                <c:ptCount val="31"/>
                <c:pt idx="0">
                  <c:v>99</c:v>
                </c:pt>
                <c:pt idx="1">
                  <c:v>98</c:v>
                </c:pt>
                <c:pt idx="2">
                  <c:v>99</c:v>
                </c:pt>
                <c:pt idx="3">
                  <c:v>96</c:v>
                </c:pt>
                <c:pt idx="4">
                  <c:v>98</c:v>
                </c:pt>
                <c:pt idx="5">
                  <c:v>91</c:v>
                </c:pt>
                <c:pt idx="6">
                  <c:v>99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97</c:v>
                </c:pt>
                <c:pt idx="18">
                  <c:v>97</c:v>
                </c:pt>
                <c:pt idx="19">
                  <c:v>97</c:v>
                </c:pt>
                <c:pt idx="20">
                  <c:v>99</c:v>
                </c:pt>
                <c:pt idx="21">
                  <c:v>98</c:v>
                </c:pt>
                <c:pt idx="22">
                  <c:v>98</c:v>
                </c:pt>
                <c:pt idx="23">
                  <c:v>100</c:v>
                </c:pt>
                <c:pt idx="24">
                  <c:v>100</c:v>
                </c:pt>
                <c:pt idx="25">
                  <c:v>92</c:v>
                </c:pt>
                <c:pt idx="26">
                  <c:v>100</c:v>
                </c:pt>
                <c:pt idx="27">
                  <c:v>100</c:v>
                </c:pt>
                <c:pt idx="28">
                  <c:v>100</c:v>
                </c:pt>
                <c:pt idx="29">
                  <c:v>100</c:v>
                </c:pt>
                <c:pt idx="30">
                  <c:v>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Algae</c:v>
                </c:pt>
              </c:strCache>
            </c:strRef>
          </c:tx>
          <c:spPr>
            <a:ln w="4445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Sheet1!$B$1:$AF$1</c:f>
              <c:numCache>
                <c:formatCode>General</c:formatCode>
                <c:ptCount val="31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</c:numCache>
            </c:numRef>
          </c:cat>
          <c:val>
            <c:numRef>
              <c:f>Sheet1!$B$3:$AF$3</c:f>
              <c:numCache>
                <c:formatCode>General</c:formatCode>
                <c:ptCount val="31"/>
                <c:pt idx="0">
                  <c:v>73</c:v>
                </c:pt>
                <c:pt idx="1">
                  <c:v>61</c:v>
                </c:pt>
                <c:pt idx="2">
                  <c:v>47</c:v>
                </c:pt>
                <c:pt idx="3">
                  <c:v>55</c:v>
                </c:pt>
                <c:pt idx="4">
                  <c:v>56</c:v>
                </c:pt>
                <c:pt idx="5">
                  <c:v>55</c:v>
                </c:pt>
                <c:pt idx="6">
                  <c:v>51</c:v>
                </c:pt>
                <c:pt idx="7">
                  <c:v>65</c:v>
                </c:pt>
                <c:pt idx="8">
                  <c:v>66</c:v>
                </c:pt>
                <c:pt idx="9">
                  <c:v>80</c:v>
                </c:pt>
                <c:pt idx="10">
                  <c:v>53</c:v>
                </c:pt>
                <c:pt idx="11">
                  <c:v>30</c:v>
                </c:pt>
                <c:pt idx="12">
                  <c:v>62</c:v>
                </c:pt>
                <c:pt idx="13">
                  <c:v>36</c:v>
                </c:pt>
                <c:pt idx="14">
                  <c:v>57</c:v>
                </c:pt>
                <c:pt idx="15">
                  <c:v>54</c:v>
                </c:pt>
                <c:pt idx="16">
                  <c:v>56</c:v>
                </c:pt>
                <c:pt idx="17">
                  <c:v>50</c:v>
                </c:pt>
                <c:pt idx="18">
                  <c:v>62</c:v>
                </c:pt>
                <c:pt idx="19">
                  <c:v>48</c:v>
                </c:pt>
                <c:pt idx="20">
                  <c:v>53</c:v>
                </c:pt>
                <c:pt idx="21">
                  <c:v>49</c:v>
                </c:pt>
                <c:pt idx="22">
                  <c:v>66</c:v>
                </c:pt>
                <c:pt idx="23">
                  <c:v>54</c:v>
                </c:pt>
                <c:pt idx="24">
                  <c:v>57</c:v>
                </c:pt>
                <c:pt idx="25">
                  <c:v>50</c:v>
                </c:pt>
                <c:pt idx="26">
                  <c:v>48</c:v>
                </c:pt>
                <c:pt idx="27">
                  <c:v>47</c:v>
                </c:pt>
                <c:pt idx="28">
                  <c:v>42</c:v>
                </c:pt>
                <c:pt idx="29">
                  <c:v>52</c:v>
                </c:pt>
                <c:pt idx="30">
                  <c:v>69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Water Clarity</c:v>
                </c:pt>
              </c:strCache>
            </c:strRef>
          </c:tx>
          <c:spPr>
            <a:ln w="44450" cap="rnd">
              <a:solidFill>
                <a:schemeClr val="accent5">
                  <a:lumMod val="60000"/>
                  <a:lumOff val="40000"/>
                </a:schemeClr>
              </a:solidFill>
              <a:round/>
              <a:tailEnd type="none" w="lg" len="lg"/>
            </a:ln>
            <a:effectLst/>
          </c:spPr>
          <c:marker>
            <c:symbol val="none"/>
          </c:marker>
          <c:cat>
            <c:numRef>
              <c:f>Sheet1!$B$1:$AF$1</c:f>
              <c:numCache>
                <c:formatCode>General</c:formatCode>
                <c:ptCount val="31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</c:numCache>
            </c:numRef>
          </c:cat>
          <c:val>
            <c:numRef>
              <c:f>Sheet1!$B$4:$AF$4</c:f>
              <c:numCache>
                <c:formatCode>General</c:formatCode>
                <c:ptCount val="31"/>
                <c:pt idx="0">
                  <c:v>17</c:v>
                </c:pt>
                <c:pt idx="1">
                  <c:v>9</c:v>
                </c:pt>
                <c:pt idx="2">
                  <c:v>10</c:v>
                </c:pt>
                <c:pt idx="3">
                  <c:v>7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16</c:v>
                </c:pt>
                <c:pt idx="8">
                  <c:v>12</c:v>
                </c:pt>
                <c:pt idx="9">
                  <c:v>18</c:v>
                </c:pt>
                <c:pt idx="10">
                  <c:v>11</c:v>
                </c:pt>
                <c:pt idx="11">
                  <c:v>15</c:v>
                </c:pt>
                <c:pt idx="12">
                  <c:v>13</c:v>
                </c:pt>
                <c:pt idx="13">
                  <c:v>11</c:v>
                </c:pt>
                <c:pt idx="14">
                  <c:v>11</c:v>
                </c:pt>
                <c:pt idx="15">
                  <c:v>10</c:v>
                </c:pt>
                <c:pt idx="16">
                  <c:v>15</c:v>
                </c:pt>
                <c:pt idx="17">
                  <c:v>3</c:v>
                </c:pt>
                <c:pt idx="18">
                  <c:v>10</c:v>
                </c:pt>
                <c:pt idx="19">
                  <c:v>3</c:v>
                </c:pt>
                <c:pt idx="20">
                  <c:v>2</c:v>
                </c:pt>
                <c:pt idx="21">
                  <c:v>12</c:v>
                </c:pt>
                <c:pt idx="22">
                  <c:v>9</c:v>
                </c:pt>
                <c:pt idx="23">
                  <c:v>8</c:v>
                </c:pt>
                <c:pt idx="24">
                  <c:v>10</c:v>
                </c:pt>
                <c:pt idx="25">
                  <c:v>5</c:v>
                </c:pt>
                <c:pt idx="26">
                  <c:v>9</c:v>
                </c:pt>
                <c:pt idx="27">
                  <c:v>6</c:v>
                </c:pt>
                <c:pt idx="28">
                  <c:v>10</c:v>
                </c:pt>
                <c:pt idx="29">
                  <c:v>13</c:v>
                </c:pt>
                <c:pt idx="30">
                  <c:v>17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Overall Score</c:v>
                </c:pt>
              </c:strCache>
            </c:strRef>
          </c:tx>
          <c:spPr>
            <a:ln w="57150" cap="rnd">
              <a:solidFill>
                <a:srgbClr val="CC3300"/>
              </a:solidFill>
              <a:round/>
            </a:ln>
            <a:effectLst/>
          </c:spPr>
          <c:marker>
            <c:symbol val="none"/>
          </c:marker>
          <c:cat>
            <c:numRef>
              <c:f>Sheet1!$B$1:$AF$1</c:f>
              <c:numCache>
                <c:formatCode>General</c:formatCode>
                <c:ptCount val="31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</c:numCache>
            </c:numRef>
          </c:cat>
          <c:val>
            <c:numRef>
              <c:f>Sheet1!$B$5:$AF$5</c:f>
              <c:numCache>
                <c:formatCode>0</c:formatCode>
                <c:ptCount val="31"/>
                <c:pt idx="0">
                  <c:v>63</c:v>
                </c:pt>
                <c:pt idx="1">
                  <c:v>56</c:v>
                </c:pt>
                <c:pt idx="2">
                  <c:v>52</c:v>
                </c:pt>
                <c:pt idx="3">
                  <c:v>52.666666666666664</c:v>
                </c:pt>
                <c:pt idx="4">
                  <c:v>54.666666666666664</c:v>
                </c:pt>
                <c:pt idx="5">
                  <c:v>52.333333333333336</c:v>
                </c:pt>
                <c:pt idx="6">
                  <c:v>54</c:v>
                </c:pt>
                <c:pt idx="7">
                  <c:v>60.333333333333336</c:v>
                </c:pt>
                <c:pt idx="8">
                  <c:v>59.333333333333336</c:v>
                </c:pt>
                <c:pt idx="9">
                  <c:v>66</c:v>
                </c:pt>
                <c:pt idx="10">
                  <c:v>54.666666666666664</c:v>
                </c:pt>
                <c:pt idx="11">
                  <c:v>48.333333333333336</c:v>
                </c:pt>
                <c:pt idx="12">
                  <c:v>58.333333333333336</c:v>
                </c:pt>
                <c:pt idx="13">
                  <c:v>49</c:v>
                </c:pt>
                <c:pt idx="14">
                  <c:v>56</c:v>
                </c:pt>
                <c:pt idx="15">
                  <c:v>54.666666666666664</c:v>
                </c:pt>
                <c:pt idx="16">
                  <c:v>57</c:v>
                </c:pt>
                <c:pt idx="17">
                  <c:v>50</c:v>
                </c:pt>
                <c:pt idx="18">
                  <c:v>56.333333333333336</c:v>
                </c:pt>
                <c:pt idx="19">
                  <c:v>49.333333333333336</c:v>
                </c:pt>
                <c:pt idx="20">
                  <c:v>51.333333333333336</c:v>
                </c:pt>
                <c:pt idx="21">
                  <c:v>53</c:v>
                </c:pt>
                <c:pt idx="22">
                  <c:v>57.666666666666664</c:v>
                </c:pt>
                <c:pt idx="23">
                  <c:v>54</c:v>
                </c:pt>
                <c:pt idx="24">
                  <c:v>55.666666666666664</c:v>
                </c:pt>
                <c:pt idx="25">
                  <c:v>49</c:v>
                </c:pt>
                <c:pt idx="26">
                  <c:v>52.333333333333336</c:v>
                </c:pt>
                <c:pt idx="27">
                  <c:v>51</c:v>
                </c:pt>
                <c:pt idx="28">
                  <c:v>50.666666666666664</c:v>
                </c:pt>
                <c:pt idx="29">
                  <c:v>55</c:v>
                </c:pt>
                <c:pt idx="30">
                  <c:v>61.666666666666664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721372928"/>
        <c:axId val="-721368576"/>
      </c:lineChart>
      <c:dateAx>
        <c:axId val="-721372928"/>
        <c:scaling>
          <c:orientation val="minMax"/>
        </c:scaling>
        <c:delete val="0"/>
        <c:axPos val="b"/>
        <c:numFmt formatCode="0;[Red]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21368576"/>
        <c:crosses val="autoZero"/>
        <c:auto val="0"/>
        <c:lblOffset val="100"/>
        <c:baseTimeUnit val="days"/>
        <c:majorUnit val="2"/>
        <c:majorTimeUnit val="days"/>
      </c:dateAx>
      <c:valAx>
        <c:axId val="-72136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>
                    <a:latin typeface="Calisto MT" panose="02040603050505030304" pitchFamily="18" charset="0"/>
                  </a:rPr>
                  <a:t>Percent Passing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sto MT" panose="02040603050505030304" pitchFamily="18" charset="0"/>
                <a:ea typeface="+mn-ea"/>
                <a:cs typeface="+mn-cs"/>
              </a:defRPr>
            </a:pPr>
            <a:endParaRPr lang="en-US"/>
          </a:p>
        </c:txPr>
        <c:crossAx val="-721372928"/>
        <c:crossesAt val="1986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688ED1"/>
      </a:solidFill>
    </a:ln>
    <a:effectLst/>
  </c:spPr>
  <c:txPr>
    <a:bodyPr/>
    <a:lstStyle/>
    <a:p>
      <a:pPr>
        <a:defRPr baseline="0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>
                <a:latin typeface="Calisto MT" panose="02040603050505030304" pitchFamily="18" charset="0"/>
              </a:rPr>
              <a:t>PROTECTION</a:t>
            </a:r>
            <a:r>
              <a:rPr lang="en-US" sz="2400" b="1" baseline="0">
                <a:latin typeface="Calisto MT" panose="02040603050505030304" pitchFamily="18" charset="0"/>
              </a:rPr>
              <a:t> &amp; RESTORATION ACTIONS</a:t>
            </a:r>
            <a:endParaRPr lang="en-US" sz="2400" b="1">
              <a:latin typeface="Calisto MT" panose="0204060305050503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'[Protection &amp; Restoration 2017.xlsx]2015-2016 BMP Data'!$H$31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sto MT" panose="0204060305050503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'[Protection &amp; Restoration 2017.xlsx]2015-2016 BMP Data'!$F$32:$G$34</c:f>
              <c:strCache>
                <c:ptCount val="3"/>
                <c:pt idx="0">
                  <c:v>Agriculture </c:v>
                </c:pt>
                <c:pt idx="1">
                  <c:v>Urban Stormwater</c:v>
                </c:pt>
                <c:pt idx="2">
                  <c:v>Wastewater </c:v>
                </c:pt>
              </c:strCache>
            </c:strRef>
          </c:cat>
          <c:val>
            <c:numRef>
              <c:f>'[Protection &amp; Restoration 2017.xlsx]2015-2016 BMP Data'!$H$32:$H$34</c:f>
              <c:numCache>
                <c:formatCode>0%</c:formatCode>
                <c:ptCount val="3"/>
                <c:pt idx="0">
                  <c:v>0.47992734424124045</c:v>
                </c:pt>
                <c:pt idx="1">
                  <c:v>0.40416230560684674</c:v>
                </c:pt>
                <c:pt idx="2">
                  <c:v>1.18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721380544"/>
        <c:axId val="-721367488"/>
      </c:barChart>
      <c:catAx>
        <c:axId val="-72138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sto MT" panose="02040603050505030304" pitchFamily="18" charset="0"/>
                <a:ea typeface="+mn-ea"/>
                <a:cs typeface="+mn-cs"/>
              </a:defRPr>
            </a:pPr>
            <a:endParaRPr lang="en-US"/>
          </a:p>
        </c:txPr>
        <c:crossAx val="-721367488"/>
        <c:crosses val="autoZero"/>
        <c:auto val="1"/>
        <c:lblAlgn val="ctr"/>
        <c:lblOffset val="100"/>
        <c:noMultiLvlLbl val="0"/>
      </c:catAx>
      <c:valAx>
        <c:axId val="-72136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sto MT" panose="02040603050505030304" pitchFamily="18" charset="0"/>
                <a:ea typeface="+mn-ea"/>
                <a:cs typeface="+mn-cs"/>
              </a:defRPr>
            </a:pPr>
            <a:endParaRPr lang="en-US"/>
          </a:p>
        </c:txPr>
        <c:crossAx val="-721380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692548381693132"/>
          <c:y val="2.0120919597320194E-2"/>
          <c:w val="0.48961327080609879"/>
          <c:h val="0.9446674711073694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chemeClr val="accent1"/>
              </a:solidFill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-0.17789376638178508"/>
                  <c:y val="-0.22846214979747384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Wastewater</a:t>
                    </a: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70%</a:t>
                    </a:r>
                    <a:endParaRPr lang="en-US" baseline="0" dirty="0" smtClean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6525443909424742"/>
                  <c:y val="0.1646263539289561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Agriculture</a:t>
                    </a: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24%</a:t>
                    </a:r>
                    <a:endParaRPr lang="en-US" baseline="0" dirty="0" smtClean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4532326722591918E-2"/>
                  <c:y val="6.3698553769295826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Urban</a:t>
                    </a:r>
                  </a:p>
                  <a:p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Stormwater</a:t>
                    </a: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6%</a:t>
                    </a:r>
                    <a:endParaRPr lang="en-US" baseline="0" dirty="0" smtClean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Sheet1!$B$41:$B$43</c:f>
              <c:strCache>
                <c:ptCount val="3"/>
                <c:pt idx="0">
                  <c:v>Wastewater</c:v>
                </c:pt>
                <c:pt idx="1">
                  <c:v>Agriculture</c:v>
                </c:pt>
                <c:pt idx="2">
                  <c:v>Urban Stormwater</c:v>
                </c:pt>
              </c:strCache>
            </c:strRef>
          </c:cat>
          <c:val>
            <c:numRef>
              <c:f>Sheet1!$C$41:$C$43</c:f>
              <c:numCache>
                <c:formatCode>"$"#,##0.00_);[Red]\("$"#,##0.00\)</c:formatCode>
                <c:ptCount val="3"/>
                <c:pt idx="0">
                  <c:v>937.68</c:v>
                </c:pt>
                <c:pt idx="1">
                  <c:v>328.57</c:v>
                </c:pt>
                <c:pt idx="2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0.06837</cdr:x>
      <cdr:y>0.95069</cdr:y>
    </cdr:from>
    <cdr:to>
      <cdr:x>0.4671</cdr:x>
      <cdr:y>0.99062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6834" y="5235918"/>
          <a:ext cx="3830593" cy="2199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i="1" dirty="0" smtClean="0">
              <a:latin typeface="Calisto MT" panose="02040603050505030304" pitchFamily="18" charset="0"/>
            </a:rPr>
            <a:t>Source: Virginia Institute of Marine Science</a:t>
          </a:r>
          <a:endParaRPr lang="en-US" sz="1100" i="1" dirty="0">
            <a:latin typeface="Calisto MT" panose="02040603050505030304" pitchFamily="18" charset="0"/>
          </a:endParaRPr>
        </a:p>
      </cdr:txBody>
    </cdr:sp>
  </cdr:relSizeAnchor>
  <cdr:relSizeAnchor xmlns:cdr="http://schemas.openxmlformats.org/drawingml/2006/chartDrawing">
    <cdr:from>
      <cdr:x>0.0933</cdr:x>
      <cdr:y>0.17196</cdr:y>
    </cdr:from>
    <cdr:to>
      <cdr:x>0.88361</cdr:x>
      <cdr:y>0.17406</cdr:y>
    </cdr:to>
    <cdr:cxnSp macro="">
      <cdr:nvCxnSpPr>
        <cdr:cNvPr id="4" name="Straight Connector 3"/>
        <cdr:cNvCxnSpPr/>
      </cdr:nvCxnSpPr>
      <cdr:spPr>
        <a:xfrm xmlns:a="http://schemas.openxmlformats.org/drawingml/2006/main" flipV="1">
          <a:off x="896302" y="947099"/>
          <a:ext cx="7592498" cy="11565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chemeClr val="accent6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0.02477</cdr:x>
      <cdr:y>0.94447</cdr:y>
    </cdr:from>
    <cdr:to>
      <cdr:x>0.40279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7363" y="5870453"/>
          <a:ext cx="3622882" cy="3451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i="1" dirty="0" smtClean="0">
              <a:latin typeface="Calisto MT" panose="02040603050505030304" pitchFamily="18" charset="0"/>
            </a:rPr>
            <a:t>Source: University of Maryland </a:t>
          </a:r>
          <a:r>
            <a:rPr lang="en-US" sz="1100" i="1" dirty="0" err="1" smtClean="0">
              <a:latin typeface="Calisto MT" panose="02040603050505030304" pitchFamily="18" charset="0"/>
            </a:rPr>
            <a:t>Ecocheck</a:t>
          </a:r>
          <a:endParaRPr lang="en-US" sz="1100" i="1" dirty="0">
            <a:latin typeface="Calisto MT" panose="0204060305050503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DB93B-E9EC-4113-805C-2640AACE64F9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68CC3-6777-412B-8C5E-29E2C27C0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87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Shape 178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1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4300-84D2-43D6-A41E-33568127DD92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B4B3-2598-44C7-BA6F-FF1DA2841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0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4300-84D2-43D6-A41E-33568127DD92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B4B3-2598-44C7-BA6F-FF1DA2841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6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4300-84D2-43D6-A41E-33568127DD92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B4B3-2598-44C7-BA6F-FF1DA2841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6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4300-84D2-43D6-A41E-33568127DD92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B4B3-2598-44C7-BA6F-FF1DA2841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70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4300-84D2-43D6-A41E-33568127DD92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B4B3-2598-44C7-BA6F-FF1DA2841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4300-84D2-43D6-A41E-33568127DD92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B4B3-2598-44C7-BA6F-FF1DA2841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4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4300-84D2-43D6-A41E-33568127DD92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B4B3-2598-44C7-BA6F-FF1DA2841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4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4300-84D2-43D6-A41E-33568127DD92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B4B3-2598-44C7-BA6F-FF1DA2841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28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4300-84D2-43D6-A41E-33568127DD92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B4B3-2598-44C7-BA6F-FF1DA2841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0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4300-84D2-43D6-A41E-33568127DD92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B4B3-2598-44C7-BA6F-FF1DA2841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56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4300-84D2-43D6-A41E-33568127DD92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B4B3-2598-44C7-BA6F-FF1DA2841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4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14300-84D2-43D6-A41E-33568127DD92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4B4B3-2598-44C7-BA6F-FF1DA2841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eofthejames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11" Type="http://schemas.openxmlformats.org/officeDocument/2006/relationships/image" Target="../media/image2.pn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8331"/>
            <a:ext cx="12504496" cy="8336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79" y="108892"/>
            <a:ext cx="54991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523" y="4745620"/>
            <a:ext cx="2906568" cy="21311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32" cy="6858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21098" r="3528" b="12404"/>
          <a:stretch/>
        </p:blipFill>
        <p:spPr>
          <a:xfrm>
            <a:off x="4414732" y="601883"/>
            <a:ext cx="7777268" cy="42265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51251" y="140218"/>
            <a:ext cx="571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pitchFamily="18" charset="0"/>
              </a:rPr>
              <a:t>Habitat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 rot="5400000">
            <a:off x="2312883" y="-142084"/>
            <a:ext cx="332693" cy="3870441"/>
          </a:xfrm>
          <a:prstGeom prst="downArrow">
            <a:avLst>
              <a:gd name="adj1" fmla="val 51033"/>
              <a:gd name="adj2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7468882" y="4828426"/>
            <a:ext cx="2520070" cy="202957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59%</a:t>
            </a:r>
          </a:p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+6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9523" y="520561"/>
            <a:ext cx="3437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sto MT" panose="02040603050505030304" pitchFamily="18" charset="0"/>
              </a:rPr>
              <a:t>STREAM HEALTH</a:t>
            </a:r>
            <a:endParaRPr lang="en-US" sz="2400" b="1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48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32" cy="6858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4" name="Up Arrow 3"/>
          <p:cNvSpPr/>
          <p:nvPr/>
        </p:nvSpPr>
        <p:spPr>
          <a:xfrm>
            <a:off x="6711320" y="5025327"/>
            <a:ext cx="2502128" cy="18326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62%</a:t>
            </a:r>
          </a:p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+11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 rot="3686371">
            <a:off x="3440956" y="3930849"/>
            <a:ext cx="332693" cy="1826108"/>
          </a:xfrm>
          <a:prstGeom prst="downArrow">
            <a:avLst>
              <a:gd name="adj1" fmla="val 51033"/>
              <a:gd name="adj2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225369" y="739257"/>
            <a:ext cx="2696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pitchFamily="18" charset="0"/>
              </a:rPr>
              <a:t>Dissolved Oxygen 99%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69581" y="3448218"/>
            <a:ext cx="1956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pitchFamily="18" charset="0"/>
              </a:rPr>
              <a:t>Water Clarity 17%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34025" y="2869804"/>
            <a:ext cx="1767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Calisto MT" panose="02040603050505030304" pitchFamily="18" charset="0"/>
              </a:rPr>
              <a:t>Overall Score 62%</a:t>
            </a:r>
            <a:endParaRPr lang="en-US" sz="1400" b="1" dirty="0">
              <a:solidFill>
                <a:srgbClr val="FF0000"/>
              </a:solidFill>
              <a:latin typeface="Calisto MT" panose="020406030505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95288" y="1822626"/>
            <a:ext cx="1026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pitchFamily="18" charset="0"/>
              </a:rPr>
              <a:t>Algae 69%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alisto MT" panose="02040603050505030304" pitchFamily="18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6675657"/>
              </p:ext>
            </p:extLst>
          </p:nvPr>
        </p:nvGraphicFramePr>
        <p:xfrm>
          <a:off x="4493372" y="43156"/>
          <a:ext cx="7698628" cy="5383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5251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32" cy="6858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451251" y="140218"/>
            <a:ext cx="571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pitchFamily="18" charset="0"/>
              </a:rPr>
              <a:t>Habitat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732" y="671331"/>
            <a:ext cx="7904409" cy="3920147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991417">
            <a:off x="3582628" y="4211148"/>
            <a:ext cx="332693" cy="2456031"/>
          </a:xfrm>
          <a:prstGeom prst="downArrow">
            <a:avLst>
              <a:gd name="adj1" fmla="val 51033"/>
              <a:gd name="adj2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6722871" y="4591478"/>
            <a:ext cx="2340106" cy="22665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26%</a:t>
            </a:r>
          </a:p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-32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5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8901" y="2519201"/>
            <a:ext cx="61808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POLLUTION REDUCTIONS</a:t>
            </a:r>
            <a:endParaRPr lang="en-US" sz="60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0815" y="656824"/>
            <a:ext cx="3083431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200" b="1" dirty="0" smtClean="0">
              <a:latin typeface="Calisto MT" panose="02040603050505030304" pitchFamily="18" charset="0"/>
            </a:endParaRPr>
          </a:p>
          <a:p>
            <a:pPr algn="ctr"/>
            <a:r>
              <a:rPr lang="en-US" sz="2200" b="1" dirty="0" smtClean="0">
                <a:latin typeface="Calisto MT" panose="02040603050505030304" pitchFamily="18" charset="0"/>
              </a:rPr>
              <a:t>2017 Scores: 56%, </a:t>
            </a:r>
            <a:r>
              <a:rPr lang="en-US" sz="2200" b="1" dirty="0">
                <a:latin typeface="Calisto MT" panose="02040603050505030304" pitchFamily="18" charset="0"/>
              </a:rPr>
              <a:t>C+</a:t>
            </a:r>
          </a:p>
          <a:p>
            <a:endParaRPr lang="en-US" sz="2200" b="1" dirty="0" smtClean="0"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Nitrogen 52% </a:t>
            </a:r>
            <a:r>
              <a:rPr lang="en-US" sz="2200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  <a:t>+7</a:t>
            </a:r>
            <a:r>
              <a:rPr lang="en-US" sz="2200" b="1" dirty="0" smtClean="0">
                <a:latin typeface="Calisto MT" panose="02040603050505030304" pitchFamily="18" charset="0"/>
              </a:rPr>
              <a:t/>
            </a:r>
            <a:br>
              <a:rPr lang="en-US" sz="2200" b="1" dirty="0" smtClean="0">
                <a:latin typeface="Calisto MT" panose="02040603050505030304" pitchFamily="18" charset="0"/>
              </a:rPr>
            </a:br>
            <a:endParaRPr lang="en-US" sz="2200" b="1" dirty="0" smtClean="0"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Phosphorus 77% </a:t>
            </a:r>
            <a:r>
              <a:rPr lang="en-US" sz="2200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  <a:t>+4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b="1" dirty="0"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Sediment 46% </a:t>
            </a:r>
            <a:r>
              <a:rPr lang="en-US" sz="2200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  <a:t>+3</a:t>
            </a:r>
          </a:p>
          <a:p>
            <a:endParaRPr lang="en-US" sz="2200" b="1" dirty="0"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Bacteria 49% </a:t>
            </a:r>
            <a:r>
              <a:rPr lang="en-US" sz="2200" b="1" dirty="0" smtClean="0">
                <a:solidFill>
                  <a:srgbClr val="FF0000"/>
                </a:solidFill>
                <a:latin typeface="Calisto MT" panose="02040603050505030304" pitchFamily="18" charset="0"/>
              </a:rPr>
              <a:t>-2</a:t>
            </a:r>
          </a:p>
          <a:p>
            <a:endParaRPr lang="en-US" sz="3200" b="1" dirty="0">
              <a:solidFill>
                <a:srgbClr val="FF0000"/>
              </a:solidFill>
              <a:latin typeface="Calisto MT" panose="020406030505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7"/>
            <a:ext cx="8806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8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455" r="20151" b="5381"/>
          <a:stretch>
            <a:fillRect/>
          </a:stretch>
        </p:blipFill>
        <p:spPr bwMode="auto">
          <a:xfrm>
            <a:off x="11077" y="1213895"/>
            <a:ext cx="4216258" cy="4216258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" y="1"/>
            <a:ext cx="2442756" cy="942126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>
          <a:xfrm>
            <a:off x="7468882" y="5555848"/>
            <a:ext cx="1536222" cy="13021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52%</a:t>
            </a:r>
          </a:p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+7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760" y="915269"/>
            <a:ext cx="7618796" cy="46405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5188017" y="3642857"/>
            <a:ext cx="6630223" cy="5118"/>
          </a:xfrm>
          <a:prstGeom prst="line">
            <a:avLst/>
          </a:prstGeom>
          <a:ln w="41275" cmpd="sng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69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t="2222" r="22521" b="6667"/>
          <a:stretch>
            <a:fillRect/>
          </a:stretch>
        </p:blipFill>
        <p:spPr bwMode="auto">
          <a:xfrm>
            <a:off x="11077" y="1162584"/>
            <a:ext cx="4074289" cy="4514755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" y="1"/>
            <a:ext cx="2674250" cy="1031409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7468882" y="5694744"/>
            <a:ext cx="1767715" cy="11632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77%</a:t>
            </a:r>
          </a:p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+4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606" y="803671"/>
            <a:ext cx="7834138" cy="4873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103" y="4014825"/>
            <a:ext cx="6527786" cy="2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9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t="1923" r="20652" b="7692"/>
          <a:stretch>
            <a:fillRect/>
          </a:stretch>
        </p:blipFill>
        <p:spPr bwMode="auto">
          <a:xfrm>
            <a:off x="0" y="1528253"/>
            <a:ext cx="4300290" cy="3813464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" y="0"/>
            <a:ext cx="3263084" cy="1258511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7468882" y="5660020"/>
            <a:ext cx="1513072" cy="11979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41%</a:t>
            </a:r>
          </a:p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+5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417" y="691045"/>
            <a:ext cx="7758583" cy="484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9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32" cy="6858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122582" y="105494"/>
            <a:ext cx="571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pitchFamily="18" charset="0"/>
              </a:rPr>
              <a:t>Pollution Reductions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 rot="2046111">
            <a:off x="4287706" y="2200984"/>
            <a:ext cx="332693" cy="2456031"/>
          </a:xfrm>
          <a:prstGeom prst="downArrow">
            <a:avLst>
              <a:gd name="adj1" fmla="val 51033"/>
              <a:gd name="adj2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7023814" y="5052349"/>
            <a:ext cx="2106592" cy="18056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49%</a:t>
            </a:r>
          </a:p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-2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20928" r="4897" b="14262"/>
          <a:stretch/>
        </p:blipFill>
        <p:spPr>
          <a:xfrm>
            <a:off x="4493372" y="896665"/>
            <a:ext cx="7748618" cy="41556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879939" y="832079"/>
            <a:ext cx="398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sto MT" panose="02040603050505030304" pitchFamily="18" charset="0"/>
              </a:rPr>
              <a:t>BACTERIA </a:t>
            </a:r>
            <a:endParaRPr lang="en-US" sz="2400" b="1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8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996583"/>
            <a:ext cx="66554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PROTECTION &amp; RESTORATION ACTIONS</a:t>
            </a:r>
            <a:endParaRPr lang="en-US" sz="60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25059" y="877375"/>
            <a:ext cx="3266939" cy="5847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200" b="1" dirty="0" smtClean="0">
              <a:latin typeface="Calisto MT" panose="02040603050505030304" pitchFamily="18" charset="0"/>
            </a:endParaRPr>
          </a:p>
          <a:p>
            <a:pPr algn="ctr"/>
            <a:r>
              <a:rPr lang="en-US" sz="2200" b="1" dirty="0" smtClean="0">
                <a:latin typeface="Calisto MT" panose="02040603050505030304" pitchFamily="18" charset="0"/>
              </a:rPr>
              <a:t>2017</a:t>
            </a:r>
            <a:r>
              <a:rPr lang="en-US" sz="2200" b="1" dirty="0">
                <a:latin typeface="Calisto MT" panose="02040603050505030304" pitchFamily="18" charset="0"/>
              </a:rPr>
              <a:t>: </a:t>
            </a:r>
            <a:r>
              <a:rPr lang="en-US" sz="2200" b="1" dirty="0" smtClean="0">
                <a:latin typeface="Calisto MT" panose="02040603050505030304" pitchFamily="18" charset="0"/>
              </a:rPr>
              <a:t>65%, </a:t>
            </a:r>
            <a:r>
              <a:rPr lang="en-US" sz="2200" b="1" dirty="0">
                <a:latin typeface="Calisto MT" panose="02040603050505030304" pitchFamily="18" charset="0"/>
              </a:rPr>
              <a:t>B</a:t>
            </a:r>
          </a:p>
          <a:p>
            <a:endParaRPr lang="en-US" sz="2200" b="1" dirty="0" smtClean="0"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Wastewater Pollution Reductions  118% </a:t>
            </a:r>
            <a:r>
              <a:rPr lang="en-US" sz="2200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  <a:t>+2</a:t>
            </a:r>
            <a:r>
              <a:rPr lang="en-US" sz="2200" b="1" dirty="0" smtClean="0">
                <a:latin typeface="Calisto MT" panose="02040603050505030304" pitchFamily="18" charset="0"/>
              </a:rPr>
              <a:t/>
            </a:r>
            <a:br>
              <a:rPr lang="en-US" sz="2200" b="1" dirty="0" smtClean="0">
                <a:latin typeface="Calisto MT" panose="02040603050505030304" pitchFamily="18" charset="0"/>
              </a:rPr>
            </a:br>
            <a:endParaRPr lang="en-US" sz="2200" b="1" dirty="0" smtClean="0"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Agriculture Pollution Controls  48% </a:t>
            </a:r>
            <a:r>
              <a:rPr lang="en-US" sz="2200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  <a:t>+8</a:t>
            </a:r>
            <a:r>
              <a:rPr lang="en-US" sz="2200" b="1" dirty="0" smtClean="0">
                <a:latin typeface="Calisto MT" panose="02040603050505030304" pitchFamily="18" charset="0"/>
              </a:rPr>
              <a:t/>
            </a:r>
            <a:br>
              <a:rPr lang="en-US" sz="2200" b="1" dirty="0" smtClean="0">
                <a:latin typeface="Calisto MT" panose="02040603050505030304" pitchFamily="18" charset="0"/>
              </a:rPr>
            </a:br>
            <a:endParaRPr lang="en-US" sz="2200" b="1" dirty="0" smtClean="0"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Stormwater Pollution Controls  41% </a:t>
            </a:r>
            <a:r>
              <a:rPr lang="en-US" sz="2200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  <a:t>+5</a:t>
            </a:r>
            <a:r>
              <a:rPr lang="en-US" sz="2200" b="1" dirty="0" smtClean="0">
                <a:latin typeface="Calisto MT" panose="02040603050505030304" pitchFamily="18" charset="0"/>
              </a:rPr>
              <a:t/>
            </a:r>
            <a:br>
              <a:rPr lang="en-US" sz="2200" b="1" dirty="0" smtClean="0">
                <a:latin typeface="Calisto MT" panose="02040603050505030304" pitchFamily="18" charset="0"/>
              </a:rPr>
            </a:br>
            <a:endParaRPr lang="en-US" sz="2200" b="1" dirty="0" smtClean="0"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Vegetated Buffer Restoration 32% </a:t>
            </a:r>
            <a:r>
              <a:rPr lang="en-US" sz="2200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  <a:t>+2</a:t>
            </a:r>
            <a:r>
              <a:rPr lang="en-US" sz="2200" b="1" dirty="0" smtClean="0">
                <a:latin typeface="Calisto MT" panose="02040603050505030304" pitchFamily="18" charset="0"/>
              </a:rPr>
              <a:t/>
            </a:r>
            <a:br>
              <a:rPr lang="en-US" sz="2200" b="1" dirty="0" smtClean="0">
                <a:latin typeface="Calisto MT" panose="02040603050505030304" pitchFamily="18" charset="0"/>
              </a:rPr>
            </a:br>
            <a:endParaRPr lang="en-US" sz="2200" b="1" dirty="0" smtClean="0"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Land Protection 88% </a:t>
            </a:r>
            <a:r>
              <a:rPr lang="en-US" sz="2200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  <a:t>+2</a:t>
            </a:r>
          </a:p>
          <a:p>
            <a:endParaRPr lang="en-US" sz="22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"/>
            <a:ext cx="8806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6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32" cy="6858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2" name="Up Arrow 11"/>
          <p:cNvSpPr/>
          <p:nvPr/>
        </p:nvSpPr>
        <p:spPr>
          <a:xfrm>
            <a:off x="5281267" y="5521124"/>
            <a:ext cx="1594095" cy="133687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48%</a:t>
            </a:r>
          </a:p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+8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7604839" y="5521124"/>
            <a:ext cx="1594095" cy="133687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41%</a:t>
            </a:r>
          </a:p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+5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10035251" y="5521124"/>
            <a:ext cx="1770926" cy="133687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118%</a:t>
            </a:r>
          </a:p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+2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30645"/>
              </p:ext>
            </p:extLst>
          </p:nvPr>
        </p:nvGraphicFramePr>
        <p:xfrm>
          <a:off x="4516521" y="56673"/>
          <a:ext cx="7610476" cy="536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767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" y="0"/>
            <a:ext cx="11160559" cy="5620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7363" y="5843588"/>
            <a:ext cx="3357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340 miles 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15,000 miles of tributaries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0366" y="5843588"/>
            <a:ext cx="460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10,000 square miles of watershed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39 counties, 19 cities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27592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5248" y="414686"/>
            <a:ext cx="7812518" cy="125097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Virginia Water Quality </a:t>
            </a:r>
            <a:r>
              <a:rPr lang="en-US" sz="2400" b="1" dirty="0" smtClean="0">
                <a:latin typeface="+mn-lt"/>
              </a:rPr>
              <a:t>Funding By </a:t>
            </a:r>
            <a:r>
              <a:rPr lang="en-US" sz="2400" b="1" dirty="0">
                <a:latin typeface="+mn-lt"/>
              </a:rPr>
              <a:t>Sector: </a:t>
            </a:r>
            <a:r>
              <a:rPr lang="en-US" sz="2400" b="1" dirty="0" smtClean="0">
                <a:latin typeface="+mn-lt"/>
              </a:rPr>
              <a:t/>
            </a:r>
            <a:br>
              <a:rPr lang="en-US" sz="2400" b="1" dirty="0" smtClean="0">
                <a:latin typeface="+mn-lt"/>
              </a:rPr>
            </a:br>
            <a:r>
              <a:rPr lang="en-US" sz="2400" b="1" dirty="0" smtClean="0">
                <a:latin typeface="+mn-lt"/>
              </a:rPr>
              <a:t>2002-2017, $1.35 Billion</a:t>
            </a:r>
            <a:endParaRPr lang="en-US" sz="2400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" y="1"/>
            <a:ext cx="3429354" cy="1322638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366669"/>
              </p:ext>
            </p:extLst>
          </p:nvPr>
        </p:nvGraphicFramePr>
        <p:xfrm>
          <a:off x="1336225" y="1808529"/>
          <a:ext cx="9742528" cy="5049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2303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ireflyworks.com/stateofthejames/images/graphic_recent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83" y="0"/>
            <a:ext cx="8242286" cy="67998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fireflyworks.com/stateofthejames/images/soj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1" t="2876" r="3309" b="80294"/>
          <a:stretch/>
        </p:blipFill>
        <p:spPr bwMode="auto">
          <a:xfrm>
            <a:off x="8540669" y="0"/>
            <a:ext cx="3416244" cy="377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4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" r="49991" b="22949"/>
          <a:stretch/>
        </p:blipFill>
        <p:spPr>
          <a:xfrm>
            <a:off x="2348141" y="0"/>
            <a:ext cx="6946112" cy="692219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17330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443" y="143616"/>
            <a:ext cx="3668127" cy="14147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4405" y="6334780"/>
            <a:ext cx="974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hlinkClick r:id="rId3"/>
              </a:rPr>
              <a:t>www.stateofthejames.org</a:t>
            </a:r>
            <a:r>
              <a:rPr lang="en-US" sz="2800" dirty="0" smtClean="0"/>
              <a:t>	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7882" t="15329" r="21284" b="12452"/>
          <a:stretch/>
        </p:blipFill>
        <p:spPr>
          <a:xfrm>
            <a:off x="0" y="1885128"/>
            <a:ext cx="7347210" cy="4064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9613" t="16509" r="19506" b="12657"/>
          <a:stretch/>
        </p:blipFill>
        <p:spPr>
          <a:xfrm>
            <a:off x="6416084" y="1885128"/>
            <a:ext cx="6097343" cy="34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24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89" y="143616"/>
            <a:ext cx="54991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7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/>
        </p:nvSpPr>
        <p:spPr>
          <a:xfrm>
            <a:off x="77255" y="1265926"/>
            <a:ext cx="12114745" cy="487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65176" marR="0" lvl="0" indent="-2651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80"/>
              <a:buFont typeface="Arial"/>
              <a:buChar char="•"/>
            </a:pPr>
            <a:r>
              <a:rPr lang="en-US" sz="2600" b="0" i="0" u="none" strike="noStrike" cap="none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501(c)(3) whose mission </a:t>
            </a:r>
            <a:r>
              <a:rPr lang="en-US" sz="2600" b="0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 to be guardian of the James </a:t>
            </a:r>
            <a:r>
              <a:rPr lang="en-US" sz="2600" b="0" i="0" u="none" strike="noStrike" cap="none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River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76" marR="0" lvl="0" indent="-265176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ts val="2080"/>
              <a:buFont typeface="Arial"/>
              <a:buChar char="•"/>
            </a:pPr>
            <a:r>
              <a:rPr lang="en-US" sz="2600" b="0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We provide a voice for the river and take action to promote conservation and responsible stewardship of its natural </a:t>
            </a:r>
            <a:r>
              <a:rPr lang="en-US" sz="2600" b="0" i="0" u="none" strike="noStrike" cap="none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resources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76" marR="0" lvl="0" indent="-265176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ts val="2080"/>
              <a:buFont typeface="Arial"/>
              <a:buChar char="•"/>
            </a:pPr>
            <a:r>
              <a:rPr lang="en-US" sz="2600" b="1" i="0" u="none" strike="noStrike" cap="none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Core </a:t>
            </a:r>
            <a:r>
              <a:rPr lang="en-US" sz="2600" b="1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Programs: </a:t>
            </a:r>
            <a:r>
              <a:rPr lang="en-US" sz="2600" b="0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Watershed Restoration; Education; Community Conservation; River </a:t>
            </a:r>
            <a:r>
              <a:rPr lang="en-US" sz="2600" b="0" i="0" u="none" strike="noStrike" cap="none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Advocacy</a:t>
            </a:r>
            <a:r>
              <a:rPr lang="en-US" sz="26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/</a:t>
            </a:r>
            <a:r>
              <a:rPr lang="en-US" sz="2600" dirty="0" err="1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Riverkeeper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1" name="Shape 181"/>
          <p:cNvSpPr txBox="1"/>
          <p:nvPr/>
        </p:nvSpPr>
        <p:spPr>
          <a:xfrm>
            <a:off x="445027" y="40460"/>
            <a:ext cx="11379200" cy="76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400" b="1" u="none" strike="noStrike" cap="none" dirty="0">
                <a:latin typeface="Calibri"/>
                <a:ea typeface="Calibri"/>
                <a:cs typeface="Calibri"/>
                <a:sym typeface="Calibri"/>
              </a:rPr>
              <a:t>About </a:t>
            </a:r>
            <a:r>
              <a:rPr lang="en-US" sz="4400" b="1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the James </a:t>
            </a:r>
            <a:r>
              <a:rPr lang="en-US" sz="4400" b="1" u="none" strike="noStrike" cap="none" dirty="0">
                <a:latin typeface="Calibri"/>
                <a:ea typeface="Calibri"/>
                <a:cs typeface="Calibri"/>
                <a:sym typeface="Calibri"/>
              </a:rPr>
              <a:t>River Association</a:t>
            </a:r>
            <a:endParaRPr sz="4400" b="1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7944" y="5859887"/>
            <a:ext cx="2262384" cy="85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 descr="C:\Users\Jameson Brunkow\Pictures\DSC_0430.JPG"/>
          <p:cNvPicPr preferRelativeResize="0"/>
          <p:nvPr/>
        </p:nvPicPr>
        <p:blipFill rotWithShape="1">
          <a:blip r:embed="rId4">
            <a:alphaModFix/>
          </a:blip>
          <a:srcRect l="3554" r="19625"/>
          <a:stretch/>
        </p:blipFill>
        <p:spPr>
          <a:xfrm>
            <a:off x="8331910" y="3956141"/>
            <a:ext cx="1723232" cy="1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 descr="C:\Users\Jameson Brunkow\Pictures\Interpretive Paddle Series\JCC Paddle 10-10-2016\Best\Powhatan Creek Paddle 1 (1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4794221" y="4120252"/>
            <a:ext cx="1525468" cy="115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 descr="Kids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25475" y="3962024"/>
            <a:ext cx="1503156" cy="1503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 descr="butterfly nose"/>
          <p:cNvPicPr preferRelativeResize="0"/>
          <p:nvPr/>
        </p:nvPicPr>
        <p:blipFill rotWithShape="1">
          <a:blip r:embed="rId7">
            <a:alphaModFix/>
          </a:blip>
          <a:srcRect r="12093"/>
          <a:stretch/>
        </p:blipFill>
        <p:spPr>
          <a:xfrm>
            <a:off x="6436138" y="3930277"/>
            <a:ext cx="1599558" cy="149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 descr="August Wild About Richmond Canoeing 003"/>
          <p:cNvPicPr preferRelativeResize="0"/>
          <p:nvPr/>
        </p:nvPicPr>
        <p:blipFill rotWithShape="1">
          <a:blip r:embed="rId8">
            <a:alphaModFix/>
          </a:blip>
          <a:srcRect l="31586" r="7317"/>
          <a:stretch/>
        </p:blipFill>
        <p:spPr>
          <a:xfrm flipH="1">
            <a:off x="3465784" y="3932051"/>
            <a:ext cx="1188720" cy="14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 descr="Image result for james river rain barrel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6132" y="3968735"/>
            <a:ext cx="1123665" cy="1498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35630" y="3930277"/>
            <a:ext cx="1332023" cy="1534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1" y="5575980"/>
            <a:ext cx="2965318" cy="11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1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0921" y="5563181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Report Card</a:t>
            </a:r>
          </a:p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Indicators &amp; Benchmarks</a:t>
            </a:r>
          </a:p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Overall Score </a:t>
            </a:r>
          </a:p>
        </p:txBody>
      </p:sp>
      <p:pic>
        <p:nvPicPr>
          <p:cNvPr id="8" name="Picture 6" descr="eagles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564738"/>
            <a:ext cx="2961221" cy="211676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6" descr="eagle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56254" y="2573635"/>
            <a:ext cx="2734859" cy="205114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6" descr="eagles"/>
          <p:cNvPicPr>
            <a:picLocks noChangeAspect="1" noChangeArrowheads="1"/>
          </p:cNvPicPr>
          <p:nvPr/>
        </p:nvPicPr>
        <p:blipFill rotWithShape="1">
          <a:blip r:embed="rId4" cstate="print"/>
          <a:srcRect l="8504" t="6398" r="12531" b="3568"/>
          <a:stretch/>
        </p:blipFill>
        <p:spPr bwMode="auto">
          <a:xfrm>
            <a:off x="9738166" y="2574910"/>
            <a:ext cx="2453833" cy="210659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Down Arrow 1"/>
          <p:cNvSpPr/>
          <p:nvPr/>
        </p:nvSpPr>
        <p:spPr>
          <a:xfrm rot="16200000">
            <a:off x="2935036" y="3332519"/>
            <a:ext cx="469977" cy="4319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6200000">
            <a:off x="6064929" y="3297455"/>
            <a:ext cx="469977" cy="4319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muddy james riv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 t="1416" r="17926" b="23248"/>
          <a:stretch/>
        </p:blipFill>
        <p:spPr bwMode="auto">
          <a:xfrm>
            <a:off x="6508721" y="2573635"/>
            <a:ext cx="2827259" cy="21086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own Arrow 13"/>
          <p:cNvSpPr/>
          <p:nvPr/>
        </p:nvSpPr>
        <p:spPr>
          <a:xfrm rot="16200000">
            <a:off x="9320456" y="3297454"/>
            <a:ext cx="469977" cy="4319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0" t="356" r="44" b="74722"/>
          <a:stretch/>
        </p:blipFill>
        <p:spPr>
          <a:xfrm>
            <a:off x="2626782" y="16378"/>
            <a:ext cx="6928662" cy="2304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-1378337" y="4694961"/>
            <a:ext cx="571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pitchFamily="18" charset="0"/>
              </a:rPr>
              <a:t>Fish and Wildlife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46136" y="4686802"/>
            <a:ext cx="571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pitchFamily="18" charset="0"/>
              </a:rPr>
              <a:t>Habitat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0609" y="4796108"/>
            <a:ext cx="571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pitchFamily="18" charset="0"/>
              </a:rPr>
              <a:t>Pollution Reductions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95082" y="4790809"/>
            <a:ext cx="5717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pitchFamily="18" charset="0"/>
              </a:rPr>
              <a:t>Protection &amp; </a:t>
            </a:r>
            <a:b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pitchFamily="18" charset="0"/>
              </a:rPr>
            </a:b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pitchFamily="18" charset="0"/>
              </a:rPr>
              <a:t>Restoration Actions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06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63696" y="0"/>
            <a:ext cx="3228303" cy="56630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200" b="1" dirty="0" smtClean="0">
              <a:latin typeface="Calisto MT" panose="02040603050505030304" pitchFamily="18" charset="0"/>
            </a:endParaRPr>
          </a:p>
          <a:p>
            <a:pPr algn="ctr"/>
            <a:r>
              <a:rPr lang="en-US" sz="2200" b="1" dirty="0" smtClean="0">
                <a:latin typeface="Calisto MT" panose="02040603050505030304" pitchFamily="18" charset="0"/>
              </a:rPr>
              <a:t>2017 Scores: 66%, B+</a:t>
            </a:r>
          </a:p>
          <a:p>
            <a:endParaRPr lang="en-US" sz="2200" b="1" dirty="0" smtClean="0"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Bald Eagle 100%, +0</a:t>
            </a:r>
            <a:br>
              <a:rPr lang="en-US" sz="2200" b="1" dirty="0" smtClean="0">
                <a:latin typeface="Calisto MT" panose="02040603050505030304" pitchFamily="18" charset="0"/>
              </a:rPr>
            </a:br>
            <a:endParaRPr lang="en-US" sz="2200" b="1" dirty="0" smtClean="0"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Striped Bass 59%, +0</a:t>
            </a:r>
            <a:br>
              <a:rPr lang="en-US" sz="2200" b="1" dirty="0" smtClean="0">
                <a:latin typeface="Calisto MT" panose="02040603050505030304" pitchFamily="18" charset="0"/>
              </a:rPr>
            </a:br>
            <a:endParaRPr lang="en-US" sz="2200" b="1" dirty="0" smtClean="0"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Oysters 57%, </a:t>
            </a:r>
            <a:r>
              <a:rPr lang="en-US" sz="2200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  <a:t>+10</a:t>
            </a:r>
            <a:r>
              <a:rPr lang="en-US" sz="2200" b="1" dirty="0" smtClean="0">
                <a:latin typeface="Calisto MT" panose="02040603050505030304" pitchFamily="18" charset="0"/>
              </a:rPr>
              <a:t/>
            </a:r>
            <a:br>
              <a:rPr lang="en-US" sz="2200" b="1" dirty="0" smtClean="0">
                <a:latin typeface="Calisto MT" panose="02040603050505030304" pitchFamily="18" charset="0"/>
              </a:rPr>
            </a:br>
            <a:endParaRPr lang="en-US" sz="2200" b="1" dirty="0" smtClean="0"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Smallmouth Bass 93%, </a:t>
            </a:r>
            <a:r>
              <a:rPr lang="en-US" sz="2200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  <a:t>+26</a:t>
            </a:r>
            <a:br>
              <a:rPr lang="en-US" sz="2200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</a:br>
            <a:endParaRPr lang="en-US" sz="2200" b="1" dirty="0" smtClean="0">
              <a:solidFill>
                <a:srgbClr val="00B050"/>
              </a:solidFill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American Shad 11%, </a:t>
            </a:r>
            <a:r>
              <a:rPr lang="en-US" sz="2200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  <a:t>+7</a:t>
            </a:r>
            <a:r>
              <a:rPr lang="en-US" sz="2200" b="1" dirty="0" smtClean="0">
                <a:latin typeface="Calisto MT" panose="02040603050505030304" pitchFamily="18" charset="0"/>
              </a:rPr>
              <a:t/>
            </a:r>
            <a:br>
              <a:rPr lang="en-US" sz="2200" b="1" dirty="0" smtClean="0">
                <a:latin typeface="Calisto MT" panose="02040603050505030304" pitchFamily="18" charset="0"/>
              </a:rPr>
            </a:br>
            <a:endParaRPr lang="en-US" sz="2200" b="1" dirty="0" smtClean="0"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Brook Trout 74%, +0</a:t>
            </a:r>
          </a:p>
          <a:p>
            <a:endParaRPr lang="en-US" sz="2200" b="1" dirty="0">
              <a:latin typeface="Calisto MT" panose="020406030505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806419" cy="68579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28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32" cy="6858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786918" y="0"/>
            <a:ext cx="571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pitchFamily="18" charset="0"/>
              </a:rPr>
              <a:t>Fish and Wildlife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 rot="5216415" flipH="1">
            <a:off x="2956683" y="319623"/>
            <a:ext cx="343723" cy="2458540"/>
          </a:xfrm>
          <a:prstGeom prst="downArrow">
            <a:avLst>
              <a:gd name="adj1" fmla="val 50000"/>
              <a:gd name="adj2" fmla="val 3860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-Right Arrow 3"/>
          <p:cNvSpPr/>
          <p:nvPr/>
        </p:nvSpPr>
        <p:spPr>
          <a:xfrm>
            <a:off x="6568225" y="5466255"/>
            <a:ext cx="2318198" cy="13811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08992" y="5972164"/>
            <a:ext cx="965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75%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24788" r="4193" b="10986"/>
          <a:stretch/>
        </p:blipFill>
        <p:spPr>
          <a:xfrm>
            <a:off x="4357815" y="883764"/>
            <a:ext cx="7834185" cy="416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8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32" cy="6858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5" name="Down Arrow 4"/>
          <p:cNvSpPr/>
          <p:nvPr/>
        </p:nvSpPr>
        <p:spPr>
          <a:xfrm rot="3732791">
            <a:off x="3688867" y="4899479"/>
            <a:ext cx="315493" cy="157379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733" y="547261"/>
            <a:ext cx="7777268" cy="5029299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>
          <a:xfrm>
            <a:off x="7028043" y="5291713"/>
            <a:ext cx="2428473" cy="15567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57%</a:t>
            </a:r>
          </a:p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+10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6918" y="0"/>
            <a:ext cx="571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pitchFamily="18" charset="0"/>
              </a:rPr>
              <a:t>Fish and Wildlife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59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732" cy="6858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5" name="Down Arrow 4"/>
          <p:cNvSpPr/>
          <p:nvPr/>
        </p:nvSpPr>
        <p:spPr>
          <a:xfrm rot="3732791">
            <a:off x="3688868" y="3250983"/>
            <a:ext cx="315493" cy="157379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7028043" y="5291713"/>
            <a:ext cx="2428473" cy="15567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11%</a:t>
            </a:r>
          </a:p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86918" y="0"/>
            <a:ext cx="571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sto MT" panose="02040603050505030304" pitchFamily="18" charset="0"/>
              </a:rPr>
              <a:t>Fish and Wildlife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sto MT" panose="02040603050505030304" pitchFamily="18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444093847"/>
              </p:ext>
            </p:extLst>
          </p:nvPr>
        </p:nvGraphicFramePr>
        <p:xfrm>
          <a:off x="4616310" y="553899"/>
          <a:ext cx="7476951" cy="5132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533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1564" y="3083352"/>
            <a:ext cx="5104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HABITAT</a:t>
            </a:r>
            <a:endParaRPr lang="en-US" sz="60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06421" y="20975"/>
            <a:ext cx="3385579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200" b="1" dirty="0" smtClean="0">
              <a:latin typeface="Calisto MT" panose="02040603050505030304" pitchFamily="18" charset="0"/>
            </a:endParaRPr>
          </a:p>
          <a:p>
            <a:pPr algn="ctr"/>
            <a:r>
              <a:rPr lang="en-US" sz="2200" b="1" dirty="0" smtClean="0">
                <a:latin typeface="Calisto MT" panose="02040603050505030304" pitchFamily="18" charset="0"/>
              </a:rPr>
              <a:t>2017 Scores: 61%, </a:t>
            </a:r>
            <a:r>
              <a:rPr lang="en-US" sz="2200" b="1" dirty="0">
                <a:latin typeface="Calisto MT" panose="02040603050505030304" pitchFamily="18" charset="0"/>
              </a:rPr>
              <a:t>B-</a:t>
            </a:r>
          </a:p>
          <a:p>
            <a:endParaRPr lang="en-US" sz="2200" b="1" dirty="0" smtClean="0"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Underwater Grasses 26% </a:t>
            </a:r>
            <a:r>
              <a:rPr lang="en-US" sz="2200" b="1" dirty="0" smtClean="0">
                <a:solidFill>
                  <a:srgbClr val="FF0000"/>
                </a:solidFill>
                <a:latin typeface="Calisto MT" panose="02040603050505030304" pitchFamily="18" charset="0"/>
              </a:rPr>
              <a:t>-32</a:t>
            </a:r>
            <a:br>
              <a:rPr lang="en-US" sz="2200" b="1" dirty="0" smtClean="0">
                <a:solidFill>
                  <a:srgbClr val="FF0000"/>
                </a:solidFill>
                <a:latin typeface="Calisto MT" panose="02040603050505030304" pitchFamily="18" charset="0"/>
              </a:rPr>
            </a:br>
            <a:endParaRPr lang="en-US" sz="2200" b="1" dirty="0" smtClean="0">
              <a:solidFill>
                <a:srgbClr val="FF0000"/>
              </a:solidFill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Riverine Forests 95% </a:t>
            </a:r>
            <a:r>
              <a:rPr lang="en-US" sz="2200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  <a:t>+1</a:t>
            </a:r>
            <a:r>
              <a:rPr lang="en-US" sz="2200" b="1" dirty="0" smtClean="0">
                <a:latin typeface="Calisto MT" panose="02040603050505030304" pitchFamily="18" charset="0"/>
              </a:rPr>
              <a:t/>
            </a:r>
            <a:br>
              <a:rPr lang="en-US" sz="2200" b="1" dirty="0" smtClean="0">
                <a:latin typeface="Calisto MT" panose="02040603050505030304" pitchFamily="18" charset="0"/>
              </a:rPr>
            </a:br>
            <a:endParaRPr lang="en-US" sz="2200" b="1" dirty="0" smtClean="0"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Stream Health 59% </a:t>
            </a:r>
            <a:r>
              <a:rPr lang="en-US" sz="2200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  <a:t>+6</a:t>
            </a:r>
            <a:r>
              <a:rPr lang="en-US" sz="2200" b="1" dirty="0" smtClean="0">
                <a:latin typeface="Calisto MT" panose="02040603050505030304" pitchFamily="18" charset="0"/>
              </a:rPr>
              <a:t/>
            </a:r>
            <a:br>
              <a:rPr lang="en-US" sz="2200" b="1" dirty="0" smtClean="0">
                <a:latin typeface="Calisto MT" panose="02040603050505030304" pitchFamily="18" charset="0"/>
              </a:rPr>
            </a:br>
            <a:endParaRPr lang="en-US" sz="2200" b="1" dirty="0" smtClean="0">
              <a:latin typeface="Calisto MT" panose="02040603050505030304" pitchFamily="18" charset="0"/>
            </a:endParaRPr>
          </a:p>
          <a:p>
            <a:r>
              <a:rPr lang="en-US" sz="2200" b="1" dirty="0" smtClean="0">
                <a:latin typeface="Calisto MT" panose="02040603050505030304" pitchFamily="18" charset="0"/>
              </a:rPr>
              <a:t>Tidal Water Quality 62% </a:t>
            </a:r>
            <a:r>
              <a:rPr lang="en-US" sz="2200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  <a:t>+11</a:t>
            </a:r>
          </a:p>
          <a:p>
            <a:endParaRPr lang="en-US" sz="26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06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8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2366</TotalTime>
  <Words>264</Words>
  <Application>Microsoft Office PowerPoint</Application>
  <PresentationFormat>Widescreen</PresentationFormat>
  <Paragraphs>103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Calisto MT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Virginia Water Quality Funding By Sector:  2002-2017, $1.35 Billion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Ralston</dc:creator>
  <cp:lastModifiedBy>Jra</cp:lastModifiedBy>
  <cp:revision>65</cp:revision>
  <dcterms:created xsi:type="dcterms:W3CDTF">2017-10-24T13:51:04Z</dcterms:created>
  <dcterms:modified xsi:type="dcterms:W3CDTF">2018-09-05T14:58:28Z</dcterms:modified>
</cp:coreProperties>
</file>