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5" r:id="rId2"/>
    <p:sldId id="307" r:id="rId3"/>
    <p:sldId id="310" r:id="rId4"/>
    <p:sldId id="338" r:id="rId5"/>
    <p:sldId id="350" r:id="rId6"/>
    <p:sldId id="343" r:id="rId7"/>
    <p:sldId id="340" r:id="rId8"/>
    <p:sldId id="346" r:id="rId9"/>
    <p:sldId id="354" r:id="rId10"/>
    <p:sldId id="347" r:id="rId11"/>
    <p:sldId id="339" r:id="rId12"/>
    <p:sldId id="341" r:id="rId13"/>
    <p:sldId id="333" r:id="rId14"/>
    <p:sldId id="351" r:id="rId15"/>
    <p:sldId id="352" r:id="rId16"/>
    <p:sldId id="353" r:id="rId17"/>
    <p:sldId id="344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6" autoAdjust="0"/>
    <p:restoredTop sz="82197" autoAdjust="0"/>
  </p:normalViewPr>
  <p:slideViewPr>
    <p:cSldViewPr>
      <p:cViewPr varScale="1">
        <p:scale>
          <a:sx n="69" d="100"/>
          <a:sy n="69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.antos\Downloads\DC%20Loads%20PSC%20Presentation%2012Sep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herine.antos\Downloads\DC%20Loads%20PSC%20Presentation%2012Sep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>
                <a:solidFill>
                  <a:schemeClr val="accent2"/>
                </a:solidFill>
              </a:rPr>
              <a:t>Nitrogen</a:t>
            </a:r>
          </a:p>
        </c:rich>
      </c:tx>
      <c:layout>
        <c:manualLayout>
          <c:xMode val="edge"/>
          <c:yMode val="edge"/>
          <c:x val="0.641350483024368"/>
          <c:y val="0.0200588950771397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7643093678711"/>
          <c:y val="0.0799372719919444"/>
          <c:w val="0.794942576103221"/>
          <c:h val="0.6808240479374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'[DC Loads PSC Presentation 12Sep18.xlsx]Sheet2'!$A$3</c:f>
              <c:strCache>
                <c:ptCount val="1"/>
                <c:pt idx="0">
                  <c:v>Wastewater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3F-423E-904C-6A82AAD82D4C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C30-4054-BCC2-0AC96619D776}"/>
              </c:ext>
            </c:extLst>
          </c:dPt>
          <c:cat>
            <c:strRef>
              <c:f>'[DC Loads PSC Presentation 12Sep18.xlsx]Sheet2'!$B$1:$E$2</c:f>
              <c:strCache>
                <c:ptCount val="4"/>
                <c:pt idx="0">
                  <c:v>2009</c:v>
                </c:pt>
                <c:pt idx="1">
                  <c:v>2017</c:v>
                </c:pt>
                <c:pt idx="2">
                  <c:v>WIP2</c:v>
                </c:pt>
                <c:pt idx="3">
                  <c:v>Planning Target</c:v>
                </c:pt>
              </c:strCache>
            </c:strRef>
          </c:cat>
          <c:val>
            <c:numRef>
              <c:f>'[DC Loads PSC Presentation 12Sep18.xlsx]Sheet2'!$B$3:$E$3</c:f>
              <c:numCache>
                <c:formatCode>_(* #,##0.00_);_(* \(#,##0.00\);_(* "-"??_);_(@_)</c:formatCode>
                <c:ptCount val="4"/>
                <c:pt idx="0">
                  <c:v>2.5677232607646E6</c:v>
                </c:pt>
                <c:pt idx="1">
                  <c:v>1.35884195853955E6</c:v>
                </c:pt>
                <c:pt idx="2">
                  <c:v>2.2465364998498E6</c:v>
                </c:pt>
                <c:pt idx="3" formatCode="General">
                  <c:v>2.418738E6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30-4054-BCC2-0AC96619D776}"/>
            </c:ext>
          </c:extLst>
        </c:ser>
        <c:ser>
          <c:idx val="1"/>
          <c:order val="1"/>
          <c:tx>
            <c:strRef>
              <c:f>'[DC Loads PSC Presentation 12Sep18.xlsx]Sheet2'!$A$4</c:f>
              <c:strCache>
                <c:ptCount val="1"/>
                <c:pt idx="0">
                  <c:v>Developed and Natural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'[DC Loads PSC Presentation 12Sep18.xlsx]Sheet2'!$B$1:$E$2</c:f>
              <c:strCache>
                <c:ptCount val="4"/>
                <c:pt idx="0">
                  <c:v>2009</c:v>
                </c:pt>
                <c:pt idx="1">
                  <c:v>2017</c:v>
                </c:pt>
                <c:pt idx="2">
                  <c:v>WIP2</c:v>
                </c:pt>
                <c:pt idx="3">
                  <c:v>Planning Target</c:v>
                </c:pt>
              </c:strCache>
            </c:strRef>
          </c:cat>
          <c:val>
            <c:numRef>
              <c:f>'[DC Loads PSC Presentation 12Sep18.xlsx]Sheet2'!$B$4:$E$4</c:f>
              <c:numCache>
                <c:formatCode>_(* #,##0.00_);_(* \(#,##0.00\);_(* "-"??_);_(@_)</c:formatCode>
                <c:ptCount val="4"/>
                <c:pt idx="0">
                  <c:v>197068.1074543539</c:v>
                </c:pt>
                <c:pt idx="1">
                  <c:v>185794.8717706621</c:v>
                </c:pt>
                <c:pt idx="2">
                  <c:v>185652.8530704295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30-4054-BCC2-0AC96619D776}"/>
            </c:ext>
          </c:extLst>
        </c:ser>
        <c:ser>
          <c:idx val="2"/>
          <c:order val="2"/>
          <c:tx>
            <c:strRef>
              <c:f>'[DC Loads PSC Presentation 12Sep18.xlsx]Sheet2'!$E$2</c:f>
              <c:strCache>
                <c:ptCount val="1"/>
                <c:pt idx="0">
                  <c:v>Planning Target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DC30-4054-BCC2-0AC96619D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5275816"/>
        <c:axId val="2075274744"/>
      </c:barChart>
      <c:catAx>
        <c:axId val="2075275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274744"/>
        <c:crosses val="autoZero"/>
        <c:auto val="1"/>
        <c:lblAlgn val="ctr"/>
        <c:lblOffset val="100"/>
        <c:noMultiLvlLbl val="0"/>
      </c:catAx>
      <c:valAx>
        <c:axId val="2075274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275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>
                <a:solidFill>
                  <a:schemeClr val="accent2"/>
                </a:solidFill>
              </a:rPr>
              <a:t>Phosphorus</a:t>
            </a:r>
          </a:p>
        </c:rich>
      </c:tx>
      <c:layout>
        <c:manualLayout>
          <c:xMode val="edge"/>
          <c:yMode val="edge"/>
          <c:x val="0.18793265993266"/>
          <c:y val="0.0759805230876878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5331364829396"/>
          <c:y val="0.088264071157772"/>
          <c:w val="0.784113079615048"/>
          <c:h val="0.647576552930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'[DC Loads PSC Presentation 12Sep18.xlsx]Sheet2'!$A$9</c:f>
              <c:strCache>
                <c:ptCount val="1"/>
                <c:pt idx="0">
                  <c:v>Wastewater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19A-4738-B0F6-A0EE4DFD606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CA85-42BC-A375-D24819FA349F}"/>
              </c:ext>
            </c:extLst>
          </c:dPt>
          <c:cat>
            <c:strRef>
              <c:f>'[DC Loads PSC Presentation 12Sep18.xlsx]Sheet2'!$B$7:$E$8</c:f>
              <c:strCache>
                <c:ptCount val="4"/>
                <c:pt idx="0">
                  <c:v>2009</c:v>
                </c:pt>
                <c:pt idx="1">
                  <c:v>2017</c:v>
                </c:pt>
                <c:pt idx="2">
                  <c:v>WIP2</c:v>
                </c:pt>
                <c:pt idx="3">
                  <c:v>Planning Target</c:v>
                </c:pt>
              </c:strCache>
            </c:strRef>
          </c:cat>
          <c:val>
            <c:numRef>
              <c:f>'[DC Loads PSC Presentation 12Sep18.xlsx]Sheet2'!$B$9:$E$9</c:f>
              <c:numCache>
                <c:formatCode>_(* #,##0.00_);_(* \(#,##0.00\);_(* "-"??_);_(@_)</c:formatCode>
                <c:ptCount val="4"/>
                <c:pt idx="0">
                  <c:v>53253.0056695938</c:v>
                </c:pt>
                <c:pt idx="1">
                  <c:v>59270.14626508401</c:v>
                </c:pt>
                <c:pt idx="2">
                  <c:v>123881.2845139507</c:v>
                </c:pt>
                <c:pt idx="3" formatCode="General">
                  <c:v>129037.0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85-42BC-A375-D24819FA349F}"/>
            </c:ext>
          </c:extLst>
        </c:ser>
        <c:ser>
          <c:idx val="1"/>
          <c:order val="1"/>
          <c:tx>
            <c:strRef>
              <c:f>'[DC Loads PSC Presentation 12Sep18.xlsx]Sheet2'!$A$10</c:f>
              <c:strCache>
                <c:ptCount val="1"/>
                <c:pt idx="0">
                  <c:v>Developed and Natural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'[DC Loads PSC Presentation 12Sep18.xlsx]Sheet2'!$B$7:$E$8</c:f>
              <c:strCache>
                <c:ptCount val="4"/>
                <c:pt idx="0">
                  <c:v>2009</c:v>
                </c:pt>
                <c:pt idx="1">
                  <c:v>2017</c:v>
                </c:pt>
                <c:pt idx="2">
                  <c:v>WIP2</c:v>
                </c:pt>
                <c:pt idx="3">
                  <c:v>Planning Target</c:v>
                </c:pt>
              </c:strCache>
            </c:strRef>
          </c:cat>
          <c:val>
            <c:numRef>
              <c:f>'[DC Loads PSC Presentation 12Sep18.xlsx]Sheet2'!$B$10:$E$10</c:f>
              <c:numCache>
                <c:formatCode>_(* #,##0.00_);_(* \(#,##0.00\);_(* "-"??_);_(@_)</c:formatCode>
                <c:ptCount val="4"/>
                <c:pt idx="0">
                  <c:v>19019.23285862385</c:v>
                </c:pt>
                <c:pt idx="1">
                  <c:v>16908.17986655499</c:v>
                </c:pt>
                <c:pt idx="2">
                  <c:v>17072.76924211431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85-42BC-A375-D24819FA349F}"/>
            </c:ext>
          </c:extLst>
        </c:ser>
        <c:ser>
          <c:idx val="2"/>
          <c:order val="2"/>
          <c:tx>
            <c:strRef>
              <c:f>'[DC Loads PSC Presentation 12Sep18.xlsx]Sheet2'!$E$8</c:f>
              <c:strCache>
                <c:ptCount val="1"/>
                <c:pt idx="0">
                  <c:v>Planning Target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Lit>
              <c:formatCode>General</c:formatCode>
              <c:ptCount val="1"/>
              <c:pt idx="0">
                <c:v>1.0</c:v>
              </c:pt>
            </c:numLit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A85-42BC-A375-D24819FA3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5188424"/>
        <c:axId val="2075184728"/>
      </c:barChart>
      <c:catAx>
        <c:axId val="2075188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184728"/>
        <c:crosses val="autoZero"/>
        <c:auto val="1"/>
        <c:lblAlgn val="ctr"/>
        <c:lblOffset val="100"/>
        <c:noMultiLvlLbl val="0"/>
      </c:catAx>
      <c:valAx>
        <c:axId val="207518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18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9081B9-D56F-486A-95C8-E70CE5B4C781}" type="datetimeFigureOut">
              <a:rPr lang="en-US" smtClean="0"/>
              <a:t>12/7/18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B41BAF1-FC7A-44BB-BB7C-7DF5F635A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1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85F63C-6D14-483E-894A-238F3E49CF7D}" type="datetimeFigureOut">
              <a:rPr lang="en-US" smtClean="0"/>
              <a:t>12/7/18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66E3525-492B-4D6F-886A-41D17071DD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9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6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3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07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07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0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7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3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4750CD-FD52-4AB0-BE7C-0E188ECC66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0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20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DDOT/UFD is the primary tree-planting and maintenance agency. We use the UFAC (Urban Forestry Advisory Council) to coordinate with UFD, other District </a:t>
            </a:r>
            <a:r>
              <a:rPr lang="en-US" dirty="0" err="1"/>
              <a:t>gov</a:t>
            </a:r>
            <a:r>
              <a:rPr lang="en-US" dirty="0"/>
              <a:t> agencies, Federal agencies (like NPS), non-profits, utilities, and District resident groups. </a:t>
            </a:r>
          </a:p>
          <a:p>
            <a:pPr>
              <a:defRPr/>
            </a:pPr>
            <a:r>
              <a:rPr lang="en-US" dirty="0"/>
              <a:t>- Topics considered by UFAC include: overlap of solar policy and tree canopy; street tree maintenance; workforce training.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A6B30-868C-194A-A4DF-573A507CE1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A9D4-011D-446A-AC1A-1D1BF2957CD0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0E1-9103-48A9-A8B9-9B176EAA9C1B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9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773C5-36D9-4B51-8352-6F857239986B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1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97366-365C-4BCD-9176-34234B290A45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3223-9B84-4AA3-A05C-8A1702CFCACF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3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7D8A6-088A-4859-BABE-1AA7ECCD2A40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8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C184-F58A-4F69-876B-0D055B75FF18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14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5E51E-992F-40B3-A1E8-31AAEF80C2CE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3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B7C9-B886-46DE-81F4-D32AA45FD47A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0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A0BC-659B-4EF0-8634-ECF8EB2BF64C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1ADF-79D9-4664-93BB-6E99377ED542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1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E7AEB-A3B4-49B1-8976-687FA776C0BD}" type="datetime1">
              <a:rPr lang="en-US" smtClean="0"/>
              <a:t>12/7/18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AC5B-7411-4F10-ABC7-4E2E19C1F2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0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Katherine.Antos@dc.gov" TargetMode="External"/><Relationship Id="rId5" Type="http://schemas.openxmlformats.org/officeDocument/2006/relationships/hyperlink" Target="https://doee.dc.gov/service/watershed-implementation-plans-chesapeake-bay" TargetMode="Externa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" y="-13952"/>
            <a:ext cx="9134375" cy="68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905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2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Katherine Antos, Branch Chief</a:t>
            </a:r>
          </a:p>
          <a:p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Partnering &amp; Environmental Conservation Branch</a:t>
            </a:r>
          </a:p>
          <a:p>
            <a:r>
              <a:rPr lang="en-US" sz="26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Department of Energy &amp; </a:t>
            </a:r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Environment</a:t>
            </a:r>
          </a:p>
          <a:p>
            <a:endParaRPr lang="en-US" sz="26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Chesapeake Citizens Advisory Committee</a:t>
            </a:r>
          </a:p>
          <a:p>
            <a:r>
              <a:rPr lang="en-US" sz="26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November 29, 2018</a:t>
            </a:r>
            <a:endParaRPr lang="en-US" sz="26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30" y="5562600"/>
            <a:ext cx="2567170" cy="74907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743200" y="6507480"/>
            <a:ext cx="374904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464820" y="6477000"/>
            <a:ext cx="1014222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bg1"/>
                </a:solidFill>
              </a:rPr>
              <a:t>@DOEE_DC</a:t>
            </a: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1"/>
                </a:solidFill>
              </a:rPr>
              <a:t>District of Columbia Updates:</a:t>
            </a:r>
            <a:br>
              <a:rPr lang="en-US" sz="5400" b="1" dirty="0" smtClean="0">
                <a:solidFill>
                  <a:schemeClr val="accent1"/>
                </a:solidFill>
              </a:rPr>
            </a:br>
            <a:r>
              <a:rPr lang="en-US" sz="5400" b="1" dirty="0" smtClean="0">
                <a:solidFill>
                  <a:schemeClr val="accent1"/>
                </a:solidFill>
              </a:rPr>
              <a:t>Phase III WIP and More</a:t>
            </a:r>
            <a:endParaRPr lang="en-US" sz="5400" dirty="0">
              <a:solidFill>
                <a:schemeClr val="accent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10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371600"/>
            <a:ext cx="4191000" cy="4800600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Create opportunities and resources to facilitate partnerships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Identify, cultivate and support local champions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Recognize value, time and resources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 effective outreach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 information available in advance of key decisions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communicate benefits and co-benefits of green infrastructure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PRELIMINARY </a:t>
            </a: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Advisory Group Feedback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B33AC5B-7411-4F10-ABC7-4E2E19C1F296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811" y="2133600"/>
            <a:ext cx="3028286" cy="39308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3" y="1338262"/>
            <a:ext cx="3028286" cy="3919538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81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Engagement: Other Stakeholders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1981200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Utilize existing forums 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Focus groups through new 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marketing contract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 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Potentially hold select stakeholder events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ea typeface="+mn-lt"/>
              <a:cs typeface="+mn-lt"/>
            </a:endParaRPr>
          </a:p>
          <a:p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 meetings in spring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3" descr="A group of people sitting at a table in a room&#10;&#10;Description generated with very high confidence">
            <a:extLst>
              <a:ext uri="{FF2B5EF4-FFF2-40B4-BE49-F238E27FC236}">
                <a16:creationId xmlns="" xmlns:a16="http://schemas.microsoft.com/office/drawing/2014/main" id="{BF0D198E-CC01-4714-8F16-A1AE2BDE2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921" r="-1761" b="13482"/>
          <a:stretch/>
        </p:blipFill>
        <p:spPr>
          <a:xfrm>
            <a:off x="973779" y="2590800"/>
            <a:ext cx="7008455" cy="369549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833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Where Does Stormwater Management Matter?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pic>
        <p:nvPicPr>
          <p:cNvPr id="7" name="Picture 2" descr="C:\Users\luke.cole\GIS\Chesapeake\DC watershed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361" t="25532" r="11122" b="8807"/>
          <a:stretch/>
        </p:blipFill>
        <p:spPr bwMode="auto">
          <a:xfrm>
            <a:off x="0" y="1050052"/>
            <a:ext cx="5247598" cy="57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3F787981-E4C3-438B-B0BF-1EC60EE170BD}"/>
              </a:ext>
            </a:extLst>
          </p:cNvPr>
          <p:cNvSpPr/>
          <p:nvPr/>
        </p:nvSpPr>
        <p:spPr>
          <a:xfrm>
            <a:off x="4800600" y="1462872"/>
            <a:ext cx="812242" cy="680853"/>
          </a:xfrm>
          <a:prstGeom prst="rightBrace">
            <a:avLst>
              <a:gd name="adj1" fmla="val 13319"/>
              <a:gd name="adj2" fmla="val 48338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5538D6-6B4E-4665-93F1-25C9EC1CFFAF}"/>
              </a:ext>
            </a:extLst>
          </p:cNvPr>
          <p:cNvSpPr txBox="1"/>
          <p:nvPr/>
        </p:nvSpPr>
        <p:spPr>
          <a:xfrm>
            <a:off x="5638800" y="1239296"/>
            <a:ext cx="3296394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Here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: Municipal Separate Storm Sewer System (MS4) and Direct Drainage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14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C:\Users\katherine.antos\AppData\Local\Microsoft\Windows\Temporary Internet Files\Content.Outlook\F90649EC\Targeted Subsheds 2018 upd do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546" y="1051981"/>
            <a:ext cx="4495800" cy="569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Targeted Areas for Local Benefits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Prioritize actions that: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meet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TMDLs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Protect existing or planned stream restoration sites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residents and community assets vulnerable to extreme weather events</a:t>
            </a:r>
          </a:p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55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6800" y="1371600"/>
            <a:ext cx="41910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benefits from reduced agriculture pollution</a:t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Element most relevant to DC: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Enhance the job climate for government technical assistance professionals by exploring how to make training and certification more streamlined and accessible, along with the development of two-year certification programs, innovative technology training forums and education loan assistance programs.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2018 Executive Council Directive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B33AC5B-7411-4F10-ABC7-4E2E19C1F296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350655" cy="432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444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88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Education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182472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Renewed DCPS collaboration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Seeking resources to expand environmental education opportunities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awareness of DOEE offerings and improving integration with curriculum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3" b="5069"/>
          <a:stretch/>
        </p:blipFill>
        <p:spPr bwMode="auto">
          <a:xfrm>
            <a:off x="4038599" y="1576796"/>
            <a:ext cx="4952999" cy="38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606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Conowingo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3872" y="1219200"/>
            <a:ext cx="8923928" cy="2057401"/>
          </a:xfrm>
        </p:spPr>
        <p:txBody>
          <a:bodyPr numCol="2">
            <a:normAutofit fontScale="92500"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partnership approach to addressing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Conowingo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loads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Member of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Conowingo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WIP Steering Committee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 not within effective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basins</a:t>
            </a:r>
            <a:b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Support CWIP deadline 3 months after state WIPs and not tapping into GIT assistance funds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16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2" t="25741" r="19885" b="8704"/>
          <a:stretch/>
        </p:blipFill>
        <p:spPr>
          <a:xfrm>
            <a:off x="903765" y="3735655"/>
            <a:ext cx="1657637" cy="2110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5" t="25185" r="21177" b="9074"/>
          <a:stretch/>
        </p:blipFill>
        <p:spPr>
          <a:xfrm>
            <a:off x="2708718" y="3760017"/>
            <a:ext cx="1639766" cy="20864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3" t="26481" r="19884" b="8333"/>
          <a:stretch/>
        </p:blipFill>
        <p:spPr>
          <a:xfrm>
            <a:off x="4495800" y="3733800"/>
            <a:ext cx="1799700" cy="2246435"/>
          </a:xfrm>
          <a:prstGeom prst="rect">
            <a:avLst/>
          </a:prstGeom>
        </p:spPr>
      </p:pic>
      <p:pic>
        <p:nvPicPr>
          <p:cNvPr id="17" name="Picture 16">
            <a:extLst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238" y="3725252"/>
            <a:ext cx="1821738" cy="235754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77000" y="3429000"/>
            <a:ext cx="2133600" cy="3048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533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5" y="-13952"/>
            <a:ext cx="9134375" cy="68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11075" y="1371600"/>
            <a:ext cx="5745480" cy="3810000"/>
          </a:xfrm>
        </p:spPr>
        <p:txBody>
          <a:bodyPr>
            <a:normAutofit fontScale="92500" lnSpcReduction="20000"/>
          </a:bodyPr>
          <a:lstStyle/>
          <a:p>
            <a:endParaRPr lang="en-US" sz="24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Katherine Antos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Branch Chief</a:t>
            </a:r>
          </a:p>
          <a:p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</a:b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Partnering &amp; Environmental Conservation Branch</a:t>
            </a: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Department of Energy &amp; Environment</a:t>
            </a:r>
          </a:p>
          <a:p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hlinkClick r:id="rId4"/>
              </a:rPr>
              <a:t>Katherine.Antos@dc.gov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(202) </a:t>
            </a:r>
            <a:r>
              <a:rPr 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574-7606</a:t>
            </a:r>
          </a:p>
          <a:p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r>
              <a:rPr lang="en-US" sz="200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hlinkClick r:id="rId5"/>
              </a:rPr>
              <a:t>https://</a:t>
            </a:r>
            <a:r>
              <a:rPr lang="en-US" sz="200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  <a:hlinkClick r:id="rId5"/>
              </a:rPr>
              <a:t>doee.dc.gov/service/watershed-implementation-plans-chesapeake-bay</a:t>
            </a:r>
            <a:r>
              <a:rPr lang="en-US" sz="2000" smtClean="0">
                <a:solidFill>
                  <a:schemeClr val="tx1">
                    <a:lumMod val="90000"/>
                    <a:lumOff val="1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  <a:p>
            <a:endParaRPr lang="en-US" sz="2000" dirty="0">
              <a:solidFill>
                <a:schemeClr val="tx1">
                  <a:lumMod val="90000"/>
                  <a:lumOff val="1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230" y="5257800"/>
            <a:ext cx="2567170" cy="7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28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 txBox="1">
            <a:spLocks/>
          </p:cNvSpPr>
          <p:nvPr/>
        </p:nvSpPr>
        <p:spPr bwMode="auto">
          <a:xfrm>
            <a:off x="0" y="-457200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32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Tap</a:t>
            </a:r>
            <a:endParaRPr lang="en-US" sz="3200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sp>
        <p:nvSpPr>
          <p:cNvPr id="12" name="Content Placeholder 12"/>
          <p:cNvSpPr txBox="1">
            <a:spLocks/>
          </p:cNvSpPr>
          <p:nvPr/>
        </p:nvSpPr>
        <p:spPr>
          <a:xfrm>
            <a:off x="214876" y="1294480"/>
            <a:ext cx="8395723" cy="5029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District’s Phase III WIP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Climate resilience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Local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Targeting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 Executive Council Directive and DC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Education</a:t>
            </a:r>
            <a:b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Conowingo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WIP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733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410200" y="533400"/>
            <a:ext cx="3733800" cy="52578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~90% pollution is from wastewater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rgbClr val="339966"/>
                </a:solidFill>
              </a:rPr>
              <a:t>Much progress already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Wastewater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loads will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with growth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Still more work to be done to reduce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stormwater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pollution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Increase implementation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BMP maintenance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140842EE-5980-46D4-8380-00AB53E74A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298520"/>
              </p:ext>
            </p:extLst>
          </p:nvPr>
        </p:nvGraphicFramePr>
        <p:xfrm>
          <a:off x="381000" y="381000"/>
          <a:ext cx="4714876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="" xmlns:a16="http://schemas.microsoft.com/office/drawing/2014/main" id="{D0553CCF-52CC-445C-8A96-97B470A78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3490"/>
              </p:ext>
            </p:extLst>
          </p:nvPr>
        </p:nvGraphicFramePr>
        <p:xfrm>
          <a:off x="381000" y="3482974"/>
          <a:ext cx="4714875" cy="323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567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0" y="1676400"/>
            <a:ext cx="393192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District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 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leading by example in addressing climate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Qualitatively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describing how integrating with other priorities:</a:t>
            </a:r>
          </a:p>
          <a:p>
            <a:pPr lvl="1"/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ClimateReady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DC 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Resilient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DC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efforts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sz="20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Quantitatively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committing to additional pollutant reductions to address impacts of climate change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Resilience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katherine.antos\AppData\Local\Microsoft\Windows\Temporary Internet Files\Content.Outlook\F90649EC\Aug_2018_flooding_Calla_Kessler_Wash_Po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2631" y="4953000"/>
            <a:ext cx="2921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Photo Credit: Washington Post (2018)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79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0"/>
            <a:ext cx="4008120" cy="457200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Forthcoming: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Resilience Strategy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 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2018: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Selected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participate in American Cities Climate Challenge; $2.5 mil worth of technical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2017: Mayor Bowser committed District to be carbon neutral by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2050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2016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: Climate Ready DC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released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2013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Sustainable DC Plan established goals for 2032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on Climate 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6764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57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Engagement: DC Water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Ensure Phase III WIP consistent with Bay TMDL and wastewater permits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Evaluate flow and load projections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reporting process to EPA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18283-B205-4FBA-A326-CE9834C4E318}" type="slidenum">
              <a:rPr lang="en-US" smtClean="0">
                <a:solidFill>
                  <a:srgbClr val="0070C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 flipV="1">
            <a:off x="3538540" y="2428875"/>
            <a:ext cx="391715" cy="349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17818"/>
            <a:ext cx="465728" cy="387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6409377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4329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12080" y="1676400"/>
            <a:ext cx="3931920" cy="4572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solidFill>
                  <a:srgbClr val="595959"/>
                </a:solidFill>
              </a:rPr>
              <a:t>Almost 30% land federal</a:t>
            </a:r>
            <a:r>
              <a:rPr lang="en-US" sz="2200" dirty="0">
                <a:solidFill>
                  <a:srgbClr val="595959"/>
                </a:solidFill>
                <a:cs typeface="Calibri"/>
              </a:rPr>
              <a:t/>
            </a:r>
            <a:br>
              <a:rPr lang="en-US" sz="2200" dirty="0">
                <a:solidFill>
                  <a:srgbClr val="595959"/>
                </a:solidFill>
                <a:cs typeface="Calibri"/>
              </a:rPr>
            </a:br>
            <a:endParaRPr lang="en-US" sz="2200" dirty="0">
              <a:solidFill>
                <a:srgbClr val="595959"/>
              </a:solidFill>
            </a:endParaRPr>
          </a:p>
          <a:p>
            <a:r>
              <a:rPr lang="en-US" sz="2200" dirty="0">
                <a:solidFill>
                  <a:srgbClr val="595959"/>
                </a:solidFill>
              </a:rPr>
              <a:t>District </a:t>
            </a:r>
            <a:r>
              <a:rPr lang="en-US" sz="2200" dirty="0" smtClean="0">
                <a:solidFill>
                  <a:srgbClr val="595959"/>
                </a:solidFill>
              </a:rPr>
              <a:t>provided </a:t>
            </a:r>
            <a:r>
              <a:rPr lang="en-US" sz="2200" dirty="0">
                <a:solidFill>
                  <a:srgbClr val="595959"/>
                </a:solidFill>
              </a:rPr>
              <a:t>federal agencies with planning goals</a:t>
            </a:r>
            <a:r>
              <a:rPr lang="en-US" sz="2200" dirty="0">
                <a:solidFill>
                  <a:srgbClr val="595959"/>
                </a:solidFill>
                <a:cs typeface="Calibri"/>
              </a:rPr>
              <a:t/>
            </a:r>
            <a:br>
              <a:rPr lang="en-US" sz="2200" dirty="0">
                <a:solidFill>
                  <a:srgbClr val="595959"/>
                </a:solidFill>
                <a:cs typeface="Calibri"/>
              </a:rPr>
            </a:br>
            <a:endParaRPr lang="en-US" sz="2200" dirty="0">
              <a:solidFill>
                <a:srgbClr val="595959"/>
              </a:solidFill>
            </a:endParaRPr>
          </a:p>
          <a:p>
            <a:r>
              <a:rPr lang="en-US" sz="2200" dirty="0">
                <a:solidFill>
                  <a:srgbClr val="595959"/>
                </a:solidFill>
              </a:rPr>
              <a:t>Started training federal agencies in 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ay</a:t>
            </a: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200" dirty="0">
                <a:solidFill>
                  <a:srgbClr val="595959"/>
                </a:solidFill>
              </a:rPr>
              <a:t>2018</a:t>
            </a:r>
            <a:r>
              <a:rPr lang="en-US" sz="2200" dirty="0">
                <a:solidFill>
                  <a:srgbClr val="595959"/>
                </a:solidFill>
                <a:cs typeface="Calibri"/>
              </a:rPr>
              <a:t/>
            </a:r>
            <a:br>
              <a:rPr lang="en-US" sz="2200" dirty="0">
                <a:solidFill>
                  <a:srgbClr val="595959"/>
                </a:solidFill>
                <a:cs typeface="Calibri"/>
              </a:rPr>
            </a:br>
            <a:endParaRPr lang="en-US" sz="2200" dirty="0">
              <a:solidFill>
                <a:srgbClr val="595959"/>
              </a:solidFill>
            </a:endParaRPr>
          </a:p>
          <a:p>
            <a:r>
              <a:rPr lang="en-US" sz="2200" dirty="0">
                <a:solidFill>
                  <a:srgbClr val="595959"/>
                </a:solidFill>
              </a:rPr>
              <a:t>Interim deadlines for scenario development </a:t>
            </a:r>
            <a:endParaRPr lang="en-US" sz="2200" dirty="0">
              <a:ea typeface="+mn-lt"/>
              <a:cs typeface="+mn-lt"/>
            </a:endParaRPr>
          </a:p>
        </p:txBody>
      </p:sp>
      <p:pic>
        <p:nvPicPr>
          <p:cNvPr id="5" name="Picture 2" descr="C:\Users\luke.cole\GIS\Chesapeake\DC and Fed propertie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437" y="1249680"/>
            <a:ext cx="4965437" cy="560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Engagement: Federal Facilities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599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4084320" cy="4572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Established Chesapeake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Partner Advisory Group for organizations that help administer or are major participants in DOEE programs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Series of roundtables to gather feedback and advise 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will inform Phase III WIP and DOEE programs</a:t>
            </a:r>
            <a:b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Local Engagement: Partner Organizations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B33AC5B-7411-4F10-ABC7-4E2E19C1F296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4" name="Picture 13" descr="P:\Photos\5336 -- 601 50th Street NE -- RainPay (Progressive National Baptist)\Ribbon Cutting\Ribbon Cutt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9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050"/>
            <a:ext cx="8229600" cy="11430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Chesapeake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 Partner Advisory Group Members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smtClean="0">
                <a:solidFill>
                  <a:srgbClr val="3F3F3F"/>
                </a:solidFill>
                <a:cs typeface="Calibri"/>
              </a:rPr>
              <a:t>Alice Ferguson Foundation</a:t>
            </a:r>
          </a:p>
          <a:p>
            <a:r>
              <a:rPr lang="en-US" sz="1800" dirty="0" smtClean="0">
                <a:solidFill>
                  <a:srgbClr val="3F3F3F"/>
                </a:solidFill>
                <a:cs typeface="Calibri"/>
              </a:rPr>
              <a:t>Alliance </a:t>
            </a:r>
            <a:r>
              <a:rPr lang="en-US" sz="1800" dirty="0">
                <a:solidFill>
                  <a:srgbClr val="3F3F3F"/>
                </a:solidFill>
                <a:cs typeface="Calibri"/>
              </a:rPr>
              <a:t>for the Chesapeake Bay</a:t>
            </a:r>
            <a:endParaRPr lang="en-US" sz="1800" dirty="0">
              <a:solidFill>
                <a:srgbClr val="3F3F3F"/>
              </a:solidFill>
            </a:endParaRP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Anacostia Coordinating Council</a:t>
            </a:r>
            <a:endParaRPr lang="en-US" sz="1800" dirty="0">
              <a:solidFill>
                <a:srgbClr val="3F3F3F"/>
              </a:solidFill>
            </a:endParaRPr>
          </a:p>
          <a:p>
            <a:r>
              <a:rPr lang="en-US" sz="1800" dirty="0">
                <a:solidFill>
                  <a:srgbClr val="3F3F3F"/>
                </a:solidFill>
              </a:rPr>
              <a:t>Anacostia Riverkeeper</a:t>
            </a:r>
            <a:endParaRPr lang="en-US" sz="1800" dirty="0">
              <a:solidFill>
                <a:srgbClr val="3F3F3F"/>
              </a:solidFill>
              <a:cs typeface="Calibri"/>
            </a:endParaRP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Anacostia Waterfront Trust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Anacostia Watershed Society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Casey Trees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Center for Watershed Protection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Design Green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District Department of General Services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District Department of Parks and Recreation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District Department of Public </a:t>
            </a:r>
            <a:r>
              <a:rPr lang="en-US" sz="1800" dirty="0" smtClean="0">
                <a:solidFill>
                  <a:srgbClr val="3F3F3F"/>
                </a:solidFill>
                <a:cs typeface="Calibri"/>
              </a:rPr>
              <a:t>Works</a:t>
            </a:r>
            <a:endParaRPr lang="en-US" sz="1800" dirty="0">
              <a:solidFill>
                <a:srgbClr val="3F3F3F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A77217-4392-4253-ABC2-DEE90B639E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District Department of Transportation</a:t>
            </a:r>
          </a:p>
          <a:p>
            <a:r>
              <a:rPr lang="en-US" sz="1800" dirty="0" smtClean="0">
                <a:solidFill>
                  <a:srgbClr val="3F3F3F"/>
                </a:solidFill>
                <a:cs typeface="Calibri"/>
              </a:rPr>
              <a:t>Earth </a:t>
            </a:r>
            <a:r>
              <a:rPr lang="en-US" sz="1800" dirty="0">
                <a:solidFill>
                  <a:srgbClr val="3F3F3F"/>
                </a:solidFill>
                <a:cs typeface="Calibri"/>
              </a:rPr>
              <a:t>Conservation Corps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Latin American Youth Conservation Corps</a:t>
            </a:r>
            <a:endParaRPr lang="en-US" sz="1800" dirty="0">
              <a:solidFill>
                <a:srgbClr val="3F3F3F"/>
              </a:solidFill>
            </a:endParaRPr>
          </a:p>
          <a:p>
            <a:r>
              <a:rPr lang="en-US" sz="1800" dirty="0" err="1">
                <a:solidFill>
                  <a:srgbClr val="3F3F3F"/>
                </a:solidFill>
                <a:cs typeface="Calibri"/>
              </a:rPr>
              <a:t>Lenkin</a:t>
            </a:r>
            <a:r>
              <a:rPr lang="en-US" sz="1800" dirty="0">
                <a:solidFill>
                  <a:srgbClr val="3F3F3F"/>
                </a:solidFill>
                <a:cs typeface="Calibri"/>
              </a:rPr>
              <a:t> Company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Living Classrooms</a:t>
            </a:r>
            <a:endParaRPr lang="en-US" sz="1800" dirty="0">
              <a:solidFill>
                <a:srgbClr val="3F3F3F"/>
              </a:solidFill>
            </a:endParaRPr>
          </a:p>
          <a:p>
            <a:r>
              <a:rPr lang="en-US" sz="1800" dirty="0" err="1" smtClean="0">
                <a:solidFill>
                  <a:srgbClr val="3F3F3F"/>
                </a:solidFill>
                <a:cs typeface="Calibri"/>
              </a:rPr>
              <a:t>Nspire</a:t>
            </a:r>
            <a:r>
              <a:rPr lang="en-US" sz="1800" dirty="0" smtClean="0">
                <a:solidFill>
                  <a:srgbClr val="3F3F3F"/>
                </a:solidFill>
                <a:cs typeface="Calibri"/>
              </a:rPr>
              <a:t> </a:t>
            </a:r>
            <a:r>
              <a:rPr lang="en-US" sz="1800" dirty="0">
                <a:solidFill>
                  <a:srgbClr val="3F3F3F"/>
                </a:solidFill>
                <a:cs typeface="Calibri"/>
              </a:rPr>
              <a:t>Green</a:t>
            </a:r>
          </a:p>
          <a:p>
            <a:r>
              <a:rPr lang="en-US" sz="1800" dirty="0" err="1">
                <a:solidFill>
                  <a:srgbClr val="3F3F3F"/>
                </a:solidFill>
                <a:cs typeface="Calibri"/>
              </a:rPr>
              <a:t>RainCredits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Rock Creek Conservancy</a:t>
            </a:r>
          </a:p>
          <a:p>
            <a:r>
              <a:rPr lang="en-US" sz="1800" dirty="0" err="1">
                <a:solidFill>
                  <a:srgbClr val="3F3F3F"/>
                </a:solidFill>
                <a:cs typeface="Calibri"/>
              </a:rPr>
              <a:t>Solvitect</a:t>
            </a:r>
            <a:r>
              <a:rPr lang="en-US" sz="1800" dirty="0">
                <a:solidFill>
                  <a:srgbClr val="3F3F3F"/>
                </a:solidFill>
                <a:cs typeface="Calibri"/>
              </a:rPr>
              <a:t> LLC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The Nature Conservancy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University of the District of Columbia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Washington Parks and People</a:t>
            </a:r>
          </a:p>
          <a:p>
            <a:r>
              <a:rPr lang="en-US" sz="1800" dirty="0">
                <a:solidFill>
                  <a:srgbClr val="3F3F3F"/>
                </a:solidFill>
                <a:cs typeface="Calibri"/>
              </a:rPr>
              <a:t>WC Smith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916111"/>
            <a:ext cx="7543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3AC5B-7411-4F10-ABC7-4E2E19C1F296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6736" y="6367045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1"/>
                </a:solidFill>
                <a:latin typeface="+mj-lt"/>
              </a:rPr>
              <a:t>@DOEE_DC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" y="6317818"/>
            <a:ext cx="465728" cy="38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7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410</Words>
  <Application>Microsoft Macintosh PowerPoint</Application>
  <PresentationFormat>On-screen Show (4:3)</PresentationFormat>
  <Paragraphs>165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District of Columbia Updates: Phase III WIP and More</vt:lpstr>
      <vt:lpstr>PowerPoint Presentation</vt:lpstr>
      <vt:lpstr>PowerPoint Presentation</vt:lpstr>
      <vt:lpstr>Climate Resilience</vt:lpstr>
      <vt:lpstr>Leading on Climate Resilience</vt:lpstr>
      <vt:lpstr>Local Engagement: DC Water</vt:lpstr>
      <vt:lpstr>Local Engagement: Federal Facilities</vt:lpstr>
      <vt:lpstr>Local Engagement: Partner Organizations</vt:lpstr>
      <vt:lpstr>Chesapeake Partner Advisory Group Members</vt:lpstr>
      <vt:lpstr>PRELIMINARY Partner Advisory Group Feedback</vt:lpstr>
      <vt:lpstr>Local Engagement: Other Stakeholders</vt:lpstr>
      <vt:lpstr>Where Does Stormwater Management Matter?</vt:lpstr>
      <vt:lpstr>Targeted Areas for Local Benefits</vt:lpstr>
      <vt:lpstr>2018 Executive Council Directive</vt:lpstr>
      <vt:lpstr>Environmental Education</vt:lpstr>
      <vt:lpstr>Conowingo</vt:lpstr>
      <vt:lpstr>PowerPoint Presentation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Adam Bray</cp:lastModifiedBy>
  <cp:revision>155</cp:revision>
  <cp:lastPrinted>2018-04-09T20:58:23Z</cp:lastPrinted>
  <dcterms:created xsi:type="dcterms:W3CDTF">2018-01-29T16:12:54Z</dcterms:created>
  <dcterms:modified xsi:type="dcterms:W3CDTF">2018-12-07T18:09:01Z</dcterms:modified>
</cp:coreProperties>
</file>