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626" r:id="rId5"/>
    <p:sldMasterId id="2147484651" r:id="rId6"/>
    <p:sldMasterId id="2147484669" r:id="rId7"/>
    <p:sldMasterId id="2147484675" r:id="rId8"/>
    <p:sldMasterId id="2147484688" r:id="rId9"/>
  </p:sldMasterIdLst>
  <p:notesMasterIdLst>
    <p:notesMasterId r:id="rId37"/>
  </p:notesMasterIdLst>
  <p:handoutMasterIdLst>
    <p:handoutMasterId r:id="rId38"/>
  </p:handoutMasterIdLst>
  <p:sldIdLst>
    <p:sldId id="1460" r:id="rId10"/>
    <p:sldId id="1622" r:id="rId11"/>
    <p:sldId id="1623" r:id="rId12"/>
    <p:sldId id="1620" r:id="rId13"/>
    <p:sldId id="1625" r:id="rId14"/>
    <p:sldId id="1626" r:id="rId15"/>
    <p:sldId id="1621" r:id="rId16"/>
    <p:sldId id="1563" r:id="rId17"/>
    <p:sldId id="1617" r:id="rId18"/>
    <p:sldId id="1465" r:id="rId19"/>
    <p:sldId id="1618" r:id="rId20"/>
    <p:sldId id="1619" r:id="rId21"/>
    <p:sldId id="1638" r:id="rId22"/>
    <p:sldId id="1639" r:id="rId23"/>
    <p:sldId id="1624" r:id="rId24"/>
    <p:sldId id="1612" r:id="rId25"/>
    <p:sldId id="1627" r:id="rId26"/>
    <p:sldId id="1630" r:id="rId27"/>
    <p:sldId id="1631" r:id="rId28"/>
    <p:sldId id="1632" r:id="rId29"/>
    <p:sldId id="1633" r:id="rId30"/>
    <p:sldId id="1634" r:id="rId31"/>
    <p:sldId id="1635" r:id="rId32"/>
    <p:sldId id="1636" r:id="rId33"/>
    <p:sldId id="1637" r:id="rId34"/>
    <p:sldId id="1534" r:id="rId35"/>
    <p:sldId id="1628" r:id="rId36"/>
  </p:sldIdLst>
  <p:sldSz cx="10058400" cy="7772400"/>
  <p:notesSz cx="6950075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600" b="1" kern="1200">
        <a:solidFill>
          <a:schemeClr val="bg1"/>
        </a:solidFill>
        <a:latin typeface="Verdana" pitchFamily="34" charset="0"/>
        <a:ea typeface="+mn-ea"/>
        <a:cs typeface="+mn-cs"/>
      </a:defRPr>
    </a:lvl1pPr>
    <a:lvl2pPr marL="453485" indent="51175" algn="l" rtl="0" fontAlgn="base">
      <a:spcBef>
        <a:spcPct val="0"/>
      </a:spcBef>
      <a:spcAft>
        <a:spcPct val="0"/>
      </a:spcAft>
      <a:defRPr sz="2600" b="1" kern="1200">
        <a:solidFill>
          <a:schemeClr val="bg1"/>
        </a:solidFill>
        <a:latin typeface="Verdana" pitchFamily="34" charset="0"/>
        <a:ea typeface="+mn-ea"/>
        <a:cs typeface="+mn-cs"/>
      </a:defRPr>
    </a:lvl2pPr>
    <a:lvl3pPr marL="908739" indent="104106" algn="l" rtl="0" fontAlgn="base">
      <a:spcBef>
        <a:spcPct val="0"/>
      </a:spcBef>
      <a:spcAft>
        <a:spcPct val="0"/>
      </a:spcAft>
      <a:defRPr sz="2600" b="1" kern="1200">
        <a:solidFill>
          <a:schemeClr val="bg1"/>
        </a:solidFill>
        <a:latin typeface="Verdana" pitchFamily="34" charset="0"/>
        <a:ea typeface="+mn-ea"/>
        <a:cs typeface="+mn-cs"/>
      </a:defRPr>
    </a:lvl3pPr>
    <a:lvl4pPr marL="1365753" indent="155276" algn="l" rtl="0" fontAlgn="base">
      <a:spcBef>
        <a:spcPct val="0"/>
      </a:spcBef>
      <a:spcAft>
        <a:spcPct val="0"/>
      </a:spcAft>
      <a:defRPr sz="2600" b="1" kern="1200">
        <a:solidFill>
          <a:schemeClr val="bg1"/>
        </a:solidFill>
        <a:latin typeface="Verdana" pitchFamily="34" charset="0"/>
        <a:ea typeface="+mn-ea"/>
        <a:cs typeface="+mn-cs"/>
      </a:defRPr>
    </a:lvl4pPr>
    <a:lvl5pPr marL="1821004" indent="208214" algn="l" rtl="0" fontAlgn="base">
      <a:spcBef>
        <a:spcPct val="0"/>
      </a:spcBef>
      <a:spcAft>
        <a:spcPct val="0"/>
      </a:spcAft>
      <a:defRPr sz="2600" b="1" kern="1200">
        <a:solidFill>
          <a:schemeClr val="bg1"/>
        </a:solidFill>
        <a:latin typeface="Verdana" pitchFamily="34" charset="0"/>
        <a:ea typeface="+mn-ea"/>
        <a:cs typeface="+mn-cs"/>
      </a:defRPr>
    </a:lvl5pPr>
    <a:lvl6pPr marL="2540936" algn="l" defTabSz="1016375" rtl="0" eaLnBrk="1" latinLnBrk="0" hangingPunct="1">
      <a:defRPr sz="2600" b="1" kern="1200">
        <a:solidFill>
          <a:schemeClr val="bg1"/>
        </a:solidFill>
        <a:latin typeface="Verdana" pitchFamily="34" charset="0"/>
        <a:ea typeface="+mn-ea"/>
        <a:cs typeface="+mn-cs"/>
      </a:defRPr>
    </a:lvl6pPr>
    <a:lvl7pPr marL="3049123" algn="l" defTabSz="1016375" rtl="0" eaLnBrk="1" latinLnBrk="0" hangingPunct="1">
      <a:defRPr sz="2600" b="1" kern="1200">
        <a:solidFill>
          <a:schemeClr val="bg1"/>
        </a:solidFill>
        <a:latin typeface="Verdana" pitchFamily="34" charset="0"/>
        <a:ea typeface="+mn-ea"/>
        <a:cs typeface="+mn-cs"/>
      </a:defRPr>
    </a:lvl7pPr>
    <a:lvl8pPr marL="3557310" algn="l" defTabSz="1016375" rtl="0" eaLnBrk="1" latinLnBrk="0" hangingPunct="1">
      <a:defRPr sz="2600" b="1" kern="1200">
        <a:solidFill>
          <a:schemeClr val="bg1"/>
        </a:solidFill>
        <a:latin typeface="Verdana" pitchFamily="34" charset="0"/>
        <a:ea typeface="+mn-ea"/>
        <a:cs typeface="+mn-cs"/>
      </a:defRPr>
    </a:lvl8pPr>
    <a:lvl9pPr marL="4065497" algn="l" defTabSz="1016375" rtl="0" eaLnBrk="1" latinLnBrk="0" hangingPunct="1">
      <a:defRPr sz="2600" b="1" kern="1200">
        <a:solidFill>
          <a:schemeClr val="bg1"/>
        </a:solidFill>
        <a:latin typeface="Verdan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 and Agenda" id="{393CC62D-5AE7-4F57-B587-05E986440251}">
          <p14:sldIdLst>
            <p14:sldId id="1460"/>
            <p14:sldId id="1622"/>
            <p14:sldId id="1623"/>
            <p14:sldId id="1620"/>
            <p14:sldId id="1625"/>
            <p14:sldId id="1626"/>
            <p14:sldId id="1621"/>
            <p14:sldId id="1563"/>
            <p14:sldId id="1617"/>
            <p14:sldId id="1465"/>
            <p14:sldId id="1618"/>
            <p14:sldId id="1619"/>
            <p14:sldId id="1638"/>
            <p14:sldId id="1639"/>
            <p14:sldId id="1624"/>
            <p14:sldId id="1612"/>
            <p14:sldId id="1627"/>
            <p14:sldId id="1630"/>
            <p14:sldId id="1631"/>
            <p14:sldId id="1632"/>
            <p14:sldId id="1633"/>
            <p14:sldId id="1634"/>
            <p14:sldId id="1635"/>
            <p14:sldId id="1636"/>
            <p14:sldId id="1637"/>
            <p14:sldId id="1534"/>
            <p14:sldId id="162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18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olniak, Matthew" initials="WM" lastIdx="2" clrIdx="0"/>
  <p:cmAuthor id="7" name="Manthena, Prasad" initials="MP" lastIdx="1" clrIdx="7">
    <p:extLst>
      <p:ext uri="{19B8F6BF-5375-455C-9EA6-DF929625EA0E}">
        <p15:presenceInfo xmlns:p15="http://schemas.microsoft.com/office/powerpoint/2012/main" userId="S-1-5-21-1816858842-627311984-9522986-4229" providerId="AD"/>
      </p:ext>
    </p:extLst>
  </p:cmAuthor>
  <p:cmAuthor id="1" name="Administrator" initials="A" lastIdx="21" clrIdx="1"/>
  <p:cmAuthor id="8" name="Nicholas Bonacquisti" initials="NB" lastIdx="1" clrIdx="8">
    <p:extLst>
      <p:ext uri="{19B8F6BF-5375-455C-9EA6-DF929625EA0E}">
        <p15:presenceInfo xmlns:p15="http://schemas.microsoft.com/office/powerpoint/2012/main" userId="S-1-5-21-1118192666-470162354-1235820382-56990" providerId="AD"/>
      </p:ext>
    </p:extLst>
  </p:cmAuthor>
  <p:cmAuthor id="2" name="awilliams1" initials="a" lastIdx="1" clrIdx="2"/>
  <p:cmAuthor id="3" name="Justin" initials="j" lastIdx="3" clrIdx="3"/>
  <p:cmAuthor id="4" name="Moussa Wone" initials="MW" lastIdx="3" clrIdx="4">
    <p:extLst>
      <p:ext uri="{19B8F6BF-5375-455C-9EA6-DF929625EA0E}">
        <p15:presenceInfo xmlns:p15="http://schemas.microsoft.com/office/powerpoint/2012/main" userId="S-1-5-21-1118192666-470162354-1235820382-54393" providerId="AD"/>
      </p:ext>
    </p:extLst>
  </p:cmAuthor>
  <p:cmAuthor id="5" name="David Blake" initials="DB" lastIdx="6" clrIdx="5">
    <p:extLst>
      <p:ext uri="{19B8F6BF-5375-455C-9EA6-DF929625EA0E}">
        <p15:presenceInfo xmlns:p15="http://schemas.microsoft.com/office/powerpoint/2012/main" userId="S-1-5-21-1118192666-470162354-1235820382-66390" providerId="AD"/>
      </p:ext>
    </p:extLst>
  </p:cmAuthor>
  <p:cmAuthor id="6" name="Gordon C. Evans" initials="GCE" lastIdx="67" clrIdx="6">
    <p:extLst>
      <p:ext uri="{19B8F6BF-5375-455C-9EA6-DF929625EA0E}">
        <p15:presenceInfo xmlns:p15="http://schemas.microsoft.com/office/powerpoint/2012/main" userId="S-1-5-21-1118192666-470162354-1235820382-583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663300"/>
    <a:srgbClr val="36CA52"/>
    <a:srgbClr val="0000FF"/>
    <a:srgbClr val="595965"/>
    <a:srgbClr val="626262"/>
    <a:srgbClr val="FF6D6D"/>
    <a:srgbClr val="FF0000"/>
    <a:srgbClr val="A6A6A6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5" autoAdjust="0"/>
    <p:restoredTop sz="93325" autoAdjust="0"/>
  </p:normalViewPr>
  <p:slideViewPr>
    <p:cSldViewPr snapToGrid="0">
      <p:cViewPr>
        <p:scale>
          <a:sx n="75" d="100"/>
          <a:sy n="75" d="100"/>
        </p:scale>
        <p:origin x="2316" y="648"/>
      </p:cViewPr>
      <p:guideLst>
        <p:guide orient="horz" pos="2448"/>
        <p:guide pos="3168"/>
      </p:guideLst>
    </p:cSldViewPr>
  </p:slideViewPr>
  <p:outlineViewPr>
    <p:cViewPr>
      <p:scale>
        <a:sx n="33" d="100"/>
        <a:sy n="33" d="100"/>
      </p:scale>
      <p:origin x="0" y="-5832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-2568"/>
    </p:cViewPr>
  </p:sorterViewPr>
  <p:notesViewPr>
    <p:cSldViewPr snapToGrid="0">
      <p:cViewPr varScale="1">
        <p:scale>
          <a:sx n="83" d="100"/>
          <a:sy n="83" d="100"/>
        </p:scale>
        <p:origin x="-3786" y="-102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3217819200149106"/>
          <c:y val="0.16403449885694232"/>
          <c:w val="0.73328943247511602"/>
          <c:h val="0.652673310754489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1996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1.132211047705311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9A3-4E2A-BE8A-B0F5269DD444}"/>
                </c:ext>
              </c:extLst>
            </c:dLbl>
            <c:dLbl>
              <c:idx val="1"/>
              <c:layout>
                <c:manualLayout>
                  <c:x val="-3.1393068657629914E-3"/>
                  <c:y val="1.132211047705311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9A3-4E2A-BE8A-B0F5269DD444}"/>
                </c:ext>
              </c:extLst>
            </c:dLbl>
            <c:dLbl>
              <c:idx val="2"/>
              <c:layout>
                <c:manualLayout>
                  <c:x val="-2.2823008103615085E-3"/>
                  <c:y val="3.2468603431045225E-3"/>
                </c:manualLayout>
              </c:layout>
              <c:tx>
                <c:rich>
                  <a:bodyPr/>
                  <a:lstStyle/>
                  <a:p>
                    <a:fld id="{AFFD4139-D713-4250-9D66-C99CB94FFEE4}" type="VALUE">
                      <a:rPr lang="en-US" sz="90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9A3-4E2A-BE8A-B0F5269DD444}"/>
                </c:ext>
              </c:extLst>
            </c:dLbl>
            <c:dLbl>
              <c:idx val="3"/>
              <c:layout>
                <c:manualLayout>
                  <c:x val="-1.151065886901747E-16"/>
                  <c:y val="1.887018412842187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9A3-4E2A-BE8A-B0F5269DD4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Anacostia River</c:v>
                </c:pt>
                <c:pt idx="1">
                  <c:v>Potomac River</c:v>
                </c:pt>
                <c:pt idx="2">
                  <c:v>Rock Creek</c:v>
                </c:pt>
                <c:pt idx="3">
                  <c:v>Total System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2142</c:v>
                </c:pt>
                <c:pt idx="1">
                  <c:v>1063</c:v>
                </c:pt>
                <c:pt idx="2">
                  <c:v>49</c:v>
                </c:pt>
                <c:pt idx="3">
                  <c:v>3254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9A3-4E2A-BE8A-B0F5269DD44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696534328814956E-2"/>
                  <c:y val="1.132211047705304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9A3-4E2A-BE8A-B0F5269DD444}"/>
                </c:ext>
              </c:extLst>
            </c:dLbl>
            <c:dLbl>
              <c:idx val="1"/>
              <c:layout>
                <c:manualLayout>
                  <c:x val="9.4179205972890305E-3"/>
                  <c:y val="1.887018412842185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9A3-4E2A-BE8A-B0F5269DD444}"/>
                </c:ext>
              </c:extLst>
            </c:dLbl>
            <c:dLbl>
              <c:idx val="2"/>
              <c:layout>
                <c:manualLayout>
                  <c:x val="-2.5680518920009224E-3"/>
                  <c:y val="3.2468603431045225E-3"/>
                </c:manualLayout>
              </c:layout>
              <c:tx>
                <c:rich>
                  <a:bodyPr/>
                  <a:lstStyle/>
                  <a:p>
                    <a:fld id="{B1008C50-6FEB-467F-98CD-BB2AD6782694}" type="VALUE">
                      <a:rPr lang="en-US" sz="90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9A3-4E2A-BE8A-B0F5269DD444}"/>
                </c:ext>
              </c:extLst>
            </c:dLbl>
            <c:dLbl>
              <c:idx val="3"/>
              <c:layout>
                <c:manualLayout>
                  <c:x val="1.9975687633274342E-2"/>
                  <c:y val="6.494001230280863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9A3-4E2A-BE8A-B0F5269DD4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Anacostia River</c:v>
                </c:pt>
                <c:pt idx="1">
                  <c:v>Potomac River</c:v>
                </c:pt>
                <c:pt idx="2">
                  <c:v>Rock Creek</c:v>
                </c:pt>
                <c:pt idx="3">
                  <c:v>Total System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1282</c:v>
                </c:pt>
                <c:pt idx="1">
                  <c:v>638</c:v>
                </c:pt>
                <c:pt idx="2">
                  <c:v>48</c:v>
                </c:pt>
                <c:pt idx="3">
                  <c:v>1968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9A3-4E2A-BE8A-B0F5269DD44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437027945347777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9A3-4E2A-BE8A-B0F5269DD444}"/>
                </c:ext>
              </c:extLst>
            </c:dLbl>
            <c:dLbl>
              <c:idx val="1"/>
              <c:layout>
                <c:manualLayout>
                  <c:x val="2.2829435031055657E-2"/>
                  <c:y val="1.887018412842185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9A3-4E2A-BE8A-B0F5269DD444}"/>
                </c:ext>
              </c:extLst>
            </c:dLbl>
            <c:dLbl>
              <c:idx val="2"/>
              <c:layout>
                <c:manualLayout>
                  <c:x val="0"/>
                  <c:y val="-1.3837975170039356E-16"/>
                </c:manualLayout>
              </c:layout>
              <c:tx>
                <c:rich>
                  <a:bodyPr/>
                  <a:lstStyle/>
                  <a:p>
                    <a:fld id="{B5B0AB91-C11B-4E60-8240-A642E0D6DFCB}" type="VALUE">
                      <a:rPr lang="en-US" sz="90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59A3-4E2A-BE8A-B0F5269DD444}"/>
                </c:ext>
              </c:extLst>
            </c:dLbl>
            <c:dLbl>
              <c:idx val="3"/>
              <c:layout>
                <c:manualLayout>
                  <c:x val="1.9975632057415087E-2"/>
                  <c:y val="1.07947854103462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6096798426094903E-2"/>
                      <c:h val="5.278005359132291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59A3-4E2A-BE8A-B0F5269DD4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Anacostia River</c:v>
                </c:pt>
                <c:pt idx="1">
                  <c:v>Potomac River</c:v>
                </c:pt>
                <c:pt idx="2">
                  <c:v>Rock Creek</c:v>
                </c:pt>
                <c:pt idx="3">
                  <c:v>Total System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391</c:v>
                </c:pt>
                <c:pt idx="1">
                  <c:v>638</c:v>
                </c:pt>
                <c:pt idx="2">
                  <c:v>48</c:v>
                </c:pt>
                <c:pt idx="3">
                  <c:v>1077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9A3-4E2A-BE8A-B0F5269DD44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LTCP Completed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2786137315259827E-3"/>
                  <c:y val="1.50961473027373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9A3-4E2A-BE8A-B0F5269DD444}"/>
                </c:ext>
              </c:extLst>
            </c:dLbl>
            <c:dLbl>
              <c:idx val="1"/>
              <c:layout>
                <c:manualLayout>
                  <c:x val="-3.1393068657629914E-3"/>
                  <c:y val="1.50961473027374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9A3-4E2A-BE8A-B0F5269DD444}"/>
                </c:ext>
              </c:extLst>
            </c:dLbl>
            <c:dLbl>
              <c:idx val="2"/>
              <c:layout>
                <c:manualLayout>
                  <c:x val="0"/>
                  <c:y val="1.50961473027373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9A3-4E2A-BE8A-B0F5269DD444}"/>
                </c:ext>
              </c:extLst>
            </c:dLbl>
            <c:dLbl>
              <c:idx val="3"/>
              <c:layout>
                <c:manualLayout>
                  <c:x val="1.8835841194577947E-2"/>
                  <c:y val="1.50961473027374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9A3-4E2A-BE8A-B0F5269DD4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Sheet1!$A$2:$A$5</c:f>
              <c:strCache>
                <c:ptCount val="4"/>
                <c:pt idx="0">
                  <c:v>Anacostia River</c:v>
                </c:pt>
                <c:pt idx="1">
                  <c:v>Potomac River</c:v>
                </c:pt>
                <c:pt idx="2">
                  <c:v>Rock Creek</c:v>
                </c:pt>
                <c:pt idx="3">
                  <c:v>Total System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54</c:v>
                </c:pt>
                <c:pt idx="1">
                  <c:v>79</c:v>
                </c:pt>
                <c:pt idx="2">
                  <c:v>5</c:v>
                </c:pt>
                <c:pt idx="3">
                  <c:v>138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59A3-4E2A-BE8A-B0F5269DD44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508573408"/>
        <c:axId val="508571448"/>
      </c:barChart>
      <c:catAx>
        <c:axId val="5085734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08571448"/>
        <c:crosses val="autoZero"/>
        <c:auto val="1"/>
        <c:lblAlgn val="ctr"/>
        <c:lblOffset val="100"/>
        <c:noMultiLvlLbl val="0"/>
      </c:catAx>
      <c:valAx>
        <c:axId val="50857144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 dirty="0"/>
                  <a:t>CSO</a:t>
                </a:r>
                <a:r>
                  <a:rPr lang="en-US" sz="1400" baseline="0" dirty="0"/>
                  <a:t> Overflow (mg/avg year)</a:t>
                </a:r>
                <a:endParaRPr lang="en-US" sz="140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0857340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7.8377467934445291E-2"/>
          <c:y val="2.0310911544114393E-2"/>
          <c:w val="0.84324483340216749"/>
          <c:h val="7.7584216982374291E-2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3217819200149106"/>
          <c:y val="0.16403449885694232"/>
          <c:w val="0.73328943247511602"/>
          <c:h val="0.652673310754489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1996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1.132211047705311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756-4ACC-B373-47E3A9249938}"/>
                </c:ext>
              </c:extLst>
            </c:dLbl>
            <c:dLbl>
              <c:idx val="1"/>
              <c:layout>
                <c:manualLayout>
                  <c:x val="-3.1393068657629914E-3"/>
                  <c:y val="1.132211047705311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756-4ACC-B373-47E3A9249938}"/>
                </c:ext>
              </c:extLst>
            </c:dLbl>
            <c:dLbl>
              <c:idx val="2"/>
              <c:layout>
                <c:manualLayout>
                  <c:x val="-2.2823008103615085E-3"/>
                  <c:y val="3.2468603431045225E-3"/>
                </c:manualLayout>
              </c:layout>
              <c:tx>
                <c:rich>
                  <a:bodyPr/>
                  <a:lstStyle/>
                  <a:p>
                    <a:fld id="{AFFD4139-D713-4250-9D66-C99CB94FFEE4}" type="VALUE">
                      <a:rPr lang="en-US" sz="90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9756-4ACC-B373-47E3A9249938}"/>
                </c:ext>
              </c:extLst>
            </c:dLbl>
            <c:dLbl>
              <c:idx val="3"/>
              <c:layout>
                <c:manualLayout>
                  <c:x val="-1.151065886901747E-16"/>
                  <c:y val="1.887018412842187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756-4ACC-B373-47E3A92499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Anacostia River</c:v>
                </c:pt>
                <c:pt idx="1">
                  <c:v>Potomac River</c:v>
                </c:pt>
                <c:pt idx="2">
                  <c:v>Rock Creek</c:v>
                </c:pt>
                <c:pt idx="3">
                  <c:v>Total System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2142</c:v>
                </c:pt>
                <c:pt idx="1">
                  <c:v>1063</c:v>
                </c:pt>
                <c:pt idx="2">
                  <c:v>49</c:v>
                </c:pt>
                <c:pt idx="3">
                  <c:v>3254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756-4ACC-B373-47E3A924993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696534328814956E-2"/>
                  <c:y val="1.132211047705304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756-4ACC-B373-47E3A9249938}"/>
                </c:ext>
              </c:extLst>
            </c:dLbl>
            <c:dLbl>
              <c:idx val="1"/>
              <c:layout>
                <c:manualLayout>
                  <c:x val="9.4179205972890305E-3"/>
                  <c:y val="1.887018412842185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756-4ACC-B373-47E3A9249938}"/>
                </c:ext>
              </c:extLst>
            </c:dLbl>
            <c:dLbl>
              <c:idx val="2"/>
              <c:layout>
                <c:manualLayout>
                  <c:x val="-2.5680518920009224E-3"/>
                  <c:y val="3.2468603431045225E-3"/>
                </c:manualLayout>
              </c:layout>
              <c:tx>
                <c:rich>
                  <a:bodyPr/>
                  <a:lstStyle/>
                  <a:p>
                    <a:fld id="{B1008C50-6FEB-467F-98CD-BB2AD6782694}" type="VALUE">
                      <a:rPr lang="en-US" sz="90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9756-4ACC-B373-47E3A9249938}"/>
                </c:ext>
              </c:extLst>
            </c:dLbl>
            <c:dLbl>
              <c:idx val="3"/>
              <c:layout>
                <c:manualLayout>
                  <c:x val="1.9975687633274342E-2"/>
                  <c:y val="6.494001230280863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756-4ACC-B373-47E3A92499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Anacostia River</c:v>
                </c:pt>
                <c:pt idx="1">
                  <c:v>Potomac River</c:v>
                </c:pt>
                <c:pt idx="2">
                  <c:v>Rock Creek</c:v>
                </c:pt>
                <c:pt idx="3">
                  <c:v>Total System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1282</c:v>
                </c:pt>
                <c:pt idx="1">
                  <c:v>638</c:v>
                </c:pt>
                <c:pt idx="2">
                  <c:v>48</c:v>
                </c:pt>
                <c:pt idx="3">
                  <c:v>1968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756-4ACC-B373-47E3A924993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437027945347777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756-4ACC-B373-47E3A9249938}"/>
                </c:ext>
              </c:extLst>
            </c:dLbl>
            <c:dLbl>
              <c:idx val="1"/>
              <c:layout>
                <c:manualLayout>
                  <c:x val="2.2829435031055657E-2"/>
                  <c:y val="1.887018412842185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756-4ACC-B373-47E3A9249938}"/>
                </c:ext>
              </c:extLst>
            </c:dLbl>
            <c:dLbl>
              <c:idx val="2"/>
              <c:layout>
                <c:manualLayout>
                  <c:x val="0"/>
                  <c:y val="-1.3837975170039356E-16"/>
                </c:manualLayout>
              </c:layout>
              <c:tx>
                <c:rich>
                  <a:bodyPr/>
                  <a:lstStyle/>
                  <a:p>
                    <a:fld id="{B5B0AB91-C11B-4E60-8240-A642E0D6DFCB}" type="VALUE">
                      <a:rPr lang="en-US" sz="90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9756-4ACC-B373-47E3A9249938}"/>
                </c:ext>
              </c:extLst>
            </c:dLbl>
            <c:dLbl>
              <c:idx val="3"/>
              <c:layout>
                <c:manualLayout>
                  <c:x val="1.9975632057415087E-2"/>
                  <c:y val="1.07947854103462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6096798426094903E-2"/>
                      <c:h val="5.278005359132291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9756-4ACC-B373-47E3A92499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Anacostia River</c:v>
                </c:pt>
                <c:pt idx="1">
                  <c:v>Potomac River</c:v>
                </c:pt>
                <c:pt idx="2">
                  <c:v>Rock Creek</c:v>
                </c:pt>
                <c:pt idx="3">
                  <c:v>Total System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391</c:v>
                </c:pt>
                <c:pt idx="1">
                  <c:v>638</c:v>
                </c:pt>
                <c:pt idx="2">
                  <c:v>48</c:v>
                </c:pt>
                <c:pt idx="3">
                  <c:v>1077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756-4ACC-B373-47E3A924993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LTCP Completed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2786137315259827E-3"/>
                  <c:y val="1.50961473027373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756-4ACC-B373-47E3A9249938}"/>
                </c:ext>
              </c:extLst>
            </c:dLbl>
            <c:dLbl>
              <c:idx val="1"/>
              <c:layout>
                <c:manualLayout>
                  <c:x val="-3.1393068657629914E-3"/>
                  <c:y val="1.50961473027374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9756-4ACC-B373-47E3A9249938}"/>
                </c:ext>
              </c:extLst>
            </c:dLbl>
            <c:dLbl>
              <c:idx val="2"/>
              <c:layout>
                <c:manualLayout>
                  <c:x val="0"/>
                  <c:y val="1.50961473027373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756-4ACC-B373-47E3A9249938}"/>
                </c:ext>
              </c:extLst>
            </c:dLbl>
            <c:dLbl>
              <c:idx val="3"/>
              <c:layout>
                <c:manualLayout>
                  <c:x val="1.8835841194577947E-2"/>
                  <c:y val="1.50961473027374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9756-4ACC-B373-47E3A92499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Sheet1!$A$2:$A$5</c:f>
              <c:strCache>
                <c:ptCount val="4"/>
                <c:pt idx="0">
                  <c:v>Anacostia River</c:v>
                </c:pt>
                <c:pt idx="1">
                  <c:v>Potomac River</c:v>
                </c:pt>
                <c:pt idx="2">
                  <c:v>Rock Creek</c:v>
                </c:pt>
                <c:pt idx="3">
                  <c:v>Total System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54</c:v>
                </c:pt>
                <c:pt idx="1">
                  <c:v>79</c:v>
                </c:pt>
                <c:pt idx="2">
                  <c:v>5</c:v>
                </c:pt>
                <c:pt idx="3">
                  <c:v>138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9756-4ACC-B373-47E3A924993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508573408"/>
        <c:axId val="508571448"/>
      </c:barChart>
      <c:catAx>
        <c:axId val="5085734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08571448"/>
        <c:crosses val="autoZero"/>
        <c:auto val="1"/>
        <c:lblAlgn val="ctr"/>
        <c:lblOffset val="100"/>
        <c:noMultiLvlLbl val="0"/>
      </c:catAx>
      <c:valAx>
        <c:axId val="50857144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 dirty="0"/>
                  <a:t>CSO</a:t>
                </a:r>
                <a:r>
                  <a:rPr lang="en-US" sz="1400" baseline="0" dirty="0"/>
                  <a:t> Overflow (mg/avg year)</a:t>
                </a:r>
                <a:endParaRPr lang="en-US" sz="140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0857340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7.8377467934445291E-2"/>
          <c:y val="2.0310911544114393E-2"/>
          <c:w val="0.84324483340216749"/>
          <c:h val="7.7584216982374291E-2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0.44215</cdr:x>
      <cdr:y>0.07184</cdr:y>
    </cdr:from>
    <cdr:to>
      <cdr:x>0.64127</cdr:x>
      <cdr:y>0.18971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88715" y="241736"/>
          <a:ext cx="805543" cy="3966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900" dirty="0"/>
            <a:t>Since 3/20/18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0.44215</cdr:x>
      <cdr:y>0.07184</cdr:y>
    </cdr:from>
    <cdr:to>
      <cdr:x>0.64127</cdr:x>
      <cdr:y>0.18971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88715" y="241736"/>
          <a:ext cx="805543" cy="3966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900" dirty="0"/>
            <a:t>Since 3/20/18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6" y="3"/>
            <a:ext cx="3011804" cy="459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50" tIns="46175" rIns="92350" bIns="46175" numCol="1" anchor="t" anchorCtr="0" compatLnSpc="1">
            <a:prstTxWarp prst="textNoShape">
              <a:avLst/>
            </a:prstTxWarp>
          </a:bodyPr>
          <a:lstStyle>
            <a:lvl1pPr defTabSz="921264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8278" y="3"/>
            <a:ext cx="3011804" cy="459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50" tIns="46175" rIns="92350" bIns="46175" numCol="1" anchor="t" anchorCtr="0" compatLnSpc="1">
            <a:prstTxWarp prst="textNoShape">
              <a:avLst/>
            </a:prstTxWarp>
          </a:bodyPr>
          <a:lstStyle>
            <a:lvl1pPr algn="r" defTabSz="921264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6" y="8774748"/>
            <a:ext cx="3011804" cy="461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50" tIns="46175" rIns="92350" bIns="46175" numCol="1" anchor="b" anchorCtr="0" compatLnSpc="1">
            <a:prstTxWarp prst="textNoShape">
              <a:avLst/>
            </a:prstTxWarp>
          </a:bodyPr>
          <a:lstStyle>
            <a:lvl1pPr defTabSz="921264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624224" y="8622021"/>
            <a:ext cx="3011804" cy="462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50" tIns="46175" rIns="92350" bIns="46175" numCol="1" anchor="b" anchorCtr="0" compatLnSpc="1">
            <a:prstTxWarp prst="textNoShape">
              <a:avLst/>
            </a:prstTxWarp>
          </a:bodyPr>
          <a:lstStyle>
            <a:lvl1pPr algn="r" defTabSz="921264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3DC3EF7-5199-4D42-8689-21BC22F29F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18891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7" y="6"/>
            <a:ext cx="2980400" cy="456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83" tIns="45742" rIns="91483" bIns="45742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826" y="6"/>
            <a:ext cx="2980400" cy="456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83" tIns="45742" rIns="91483" bIns="4574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88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2538" y="684213"/>
            <a:ext cx="4445000" cy="34369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055" y="4425954"/>
            <a:ext cx="5119125" cy="4120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83" tIns="45742" rIns="91483" bIns="457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7" y="8776325"/>
            <a:ext cx="2980400" cy="456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83" tIns="45742" rIns="91483" bIns="45742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826" y="8776325"/>
            <a:ext cx="2980400" cy="456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83" tIns="45742" rIns="91483" bIns="4574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A7131E4-CFE2-4300-8463-5FB1316AD3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48645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3485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08739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6575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1004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79436" algn="l" defTabSz="91177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35324" algn="l" defTabSz="91177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1210" algn="l" defTabSz="91177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47100" algn="l" defTabSz="91177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2002FC-8258-4BCB-927E-A7D88AD33126}" type="slidenum">
              <a:rPr lang="en-US" smtClean="0">
                <a:solidFill>
                  <a:srgbClr val="000000"/>
                </a:solidFill>
              </a:rPr>
              <a:pPr/>
              <a:t>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5075" y="695325"/>
            <a:ext cx="4479925" cy="3463925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4899" y="4388167"/>
            <a:ext cx="5100281" cy="4155131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041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1C481-67BB-4275-8F2F-FE7AAB09F50F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2665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FFF0CA-7141-446B-852A-3D390C92A84A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5075" y="693738"/>
            <a:ext cx="4479925" cy="3462337"/>
          </a:xfrm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17267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FFF0CA-7141-446B-852A-3D390C92A84A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5075" y="693738"/>
            <a:ext cx="4479925" cy="3462337"/>
          </a:xfrm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0008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5383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717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1C481-67BB-4275-8F2F-FE7AAB09F50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0893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1C481-67BB-4275-8F2F-FE7AAB09F50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2598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1C481-67BB-4275-8F2F-FE7AAB09F50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5502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1C481-67BB-4275-8F2F-FE7AAB09F50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3306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65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1C481-67BB-4275-8F2F-FE7AAB09F50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4076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2254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581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2040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3475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224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FE51B-DDEB-4A3E-A80E-38DA23DFAA2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136572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3813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828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1C481-67BB-4275-8F2F-FE7AAB09F50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273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1C481-67BB-4275-8F2F-FE7AAB09F50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225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3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1C481-67BB-4275-8F2F-FE7AAB09F50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946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1C481-67BB-4275-8F2F-FE7AAB09F50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39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1C481-67BB-4275-8F2F-FE7AAB09F50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536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1C481-67BB-4275-8F2F-FE7AAB09F50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672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1" y="2414482"/>
            <a:ext cx="8549640" cy="1666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6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5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3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23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0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9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7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860" y="4853444"/>
            <a:ext cx="9052560" cy="1070502"/>
          </a:xfrm>
        </p:spPr>
        <p:txBody>
          <a:bodyPr>
            <a:normAutofit/>
          </a:bodyPr>
          <a:lstStyle>
            <a:lvl1pPr>
              <a:defRPr sz="36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4860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50533" y="1424940"/>
            <a:ext cx="905256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50533" y="1424940"/>
            <a:ext cx="905256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1074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50533" y="1424940"/>
            <a:ext cx="905256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50533" y="1424940"/>
            <a:ext cx="905256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1366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50534" y="1424940"/>
            <a:ext cx="905256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8" y="508730"/>
            <a:ext cx="9144000" cy="274320"/>
          </a:xfrm>
          <a:prstGeom prst="rect">
            <a:avLst/>
          </a:prstGeom>
        </p:spPr>
        <p:txBody>
          <a:bodyPr/>
          <a:lstStyle>
            <a:lvl1pPr>
              <a:defRPr sz="2600">
                <a:latin typeface="Arial Narrow Bold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508776"/>
            <a:ext cx="9052560" cy="5129425"/>
          </a:xfrm>
          <a:prstGeom prst="rect">
            <a:avLst/>
          </a:prstGeom>
        </p:spPr>
        <p:txBody>
          <a:bodyPr/>
          <a:lstStyle>
            <a:lvl1pPr>
              <a:defRPr sz="2500">
                <a:latin typeface="Arial Narrow" pitchFamily="34" charset="0"/>
              </a:defRPr>
            </a:lvl1pPr>
            <a:lvl2pPr>
              <a:defRPr sz="2200">
                <a:latin typeface="Arial Narrow" pitchFamily="34" charset="0"/>
              </a:defRPr>
            </a:lvl2pPr>
            <a:lvl3pPr>
              <a:defRPr sz="2000">
                <a:latin typeface="Arial Narrow" pitchFamily="34" charset="0"/>
              </a:defRPr>
            </a:lvl3pPr>
            <a:lvl4pPr>
              <a:defRPr sz="2000">
                <a:latin typeface="Arial Narrow" pitchFamily="34" charset="0"/>
              </a:defRPr>
            </a:lvl4pPr>
            <a:lvl5pPr>
              <a:defRPr sz="2000">
                <a:latin typeface="Arial Narrow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02928" y="718481"/>
            <a:ext cx="9144000" cy="586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600" kern="1200" dirty="0" smtClean="0">
                <a:solidFill>
                  <a:srgbClr val="0070C0"/>
                </a:solidFill>
                <a:latin typeface="Arial Narrow Bold" pitchFamily="34" charset="0"/>
                <a:ea typeface="+mj-ea"/>
                <a:cs typeface="+mj-cs"/>
              </a:defRPr>
            </a:lvl1pPr>
            <a:lvl2pPr marL="508349" indent="0">
              <a:buNone/>
              <a:defRPr/>
            </a:lvl2pPr>
            <a:lvl5pPr marL="2033388" indent="0">
              <a:buNone/>
              <a:defRPr/>
            </a:lvl5pPr>
          </a:lstStyle>
          <a:p>
            <a:pPr lvl="0"/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781954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487"/>
            <a:ext cx="8549640" cy="1543685"/>
          </a:xfrm>
        </p:spPr>
        <p:txBody>
          <a:bodyPr anchor="t">
            <a:normAutofit/>
          </a:bodyPr>
          <a:lstStyle>
            <a:lvl1pPr algn="l">
              <a:defRPr sz="4000" b="1" cap="all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4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8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82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76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70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6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5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104063" y="7204075"/>
            <a:ext cx="2262187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D350602-5229-48B2-BBDD-F2A1D75305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973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1" y="2414482"/>
            <a:ext cx="8549640" cy="1666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6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5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3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23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0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9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7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78837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860" y="4853444"/>
            <a:ext cx="9052560" cy="1070502"/>
          </a:xfrm>
        </p:spPr>
        <p:txBody>
          <a:bodyPr>
            <a:normAutofit/>
          </a:bodyPr>
          <a:lstStyle>
            <a:lvl1pPr>
              <a:defRPr sz="36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531001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50533" y="1424940"/>
            <a:ext cx="905256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50533" y="1424940"/>
            <a:ext cx="905256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6227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50533" y="1424940"/>
            <a:ext cx="905256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50533" y="1424940"/>
            <a:ext cx="905256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78831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50534" y="1424940"/>
            <a:ext cx="905256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8" y="508730"/>
            <a:ext cx="9144000" cy="274320"/>
          </a:xfrm>
          <a:prstGeom prst="rect">
            <a:avLst/>
          </a:prstGeom>
        </p:spPr>
        <p:txBody>
          <a:bodyPr/>
          <a:lstStyle>
            <a:lvl1pPr>
              <a:defRPr sz="2600">
                <a:latin typeface="Arial Narrow Bold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508776"/>
            <a:ext cx="9052560" cy="5129425"/>
          </a:xfrm>
          <a:prstGeom prst="rect">
            <a:avLst/>
          </a:prstGeom>
        </p:spPr>
        <p:txBody>
          <a:bodyPr/>
          <a:lstStyle>
            <a:lvl1pPr>
              <a:defRPr sz="2500">
                <a:latin typeface="Arial Narrow" pitchFamily="34" charset="0"/>
              </a:defRPr>
            </a:lvl1pPr>
            <a:lvl2pPr>
              <a:defRPr sz="2200">
                <a:latin typeface="Arial Narrow" pitchFamily="34" charset="0"/>
              </a:defRPr>
            </a:lvl2pPr>
            <a:lvl3pPr>
              <a:defRPr sz="2000">
                <a:latin typeface="Arial Narrow" pitchFamily="34" charset="0"/>
              </a:defRPr>
            </a:lvl3pPr>
            <a:lvl4pPr>
              <a:defRPr sz="2000">
                <a:latin typeface="Arial Narrow" pitchFamily="34" charset="0"/>
              </a:defRPr>
            </a:lvl4pPr>
            <a:lvl5pPr>
              <a:defRPr sz="2000">
                <a:latin typeface="Arial Narrow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02928" y="718481"/>
            <a:ext cx="9144000" cy="586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600" kern="1200" dirty="0" smtClean="0">
                <a:solidFill>
                  <a:srgbClr val="0070C0"/>
                </a:solidFill>
                <a:latin typeface="Arial Narrow Bold" pitchFamily="34" charset="0"/>
                <a:ea typeface="+mj-ea"/>
                <a:cs typeface="+mj-cs"/>
              </a:defRPr>
            </a:lvl1pPr>
            <a:lvl2pPr marL="508349" indent="0">
              <a:buNone/>
              <a:defRPr/>
            </a:lvl2pPr>
            <a:lvl5pPr marL="2033388" indent="0">
              <a:buNone/>
              <a:defRPr/>
            </a:lvl5pPr>
          </a:lstStyle>
          <a:p>
            <a:pPr lvl="0"/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898375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860" y="4853444"/>
            <a:ext cx="9052560" cy="1070502"/>
          </a:xfrm>
        </p:spPr>
        <p:txBody>
          <a:bodyPr>
            <a:normAutofit/>
          </a:bodyPr>
          <a:lstStyle>
            <a:lvl1pPr>
              <a:defRPr sz="36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300" b="1">
                <a:latin typeface="Arial Narrow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813562"/>
            <a:ext cx="4442460" cy="5129424"/>
          </a:xfrm>
        </p:spPr>
        <p:txBody>
          <a:bodyPr/>
          <a:lstStyle>
            <a:lvl1pPr>
              <a:defRPr sz="2063" b="1">
                <a:latin typeface="Arial Narrow" pitchFamily="34" charset="0"/>
              </a:defRPr>
            </a:lvl1pPr>
            <a:lvl2pPr>
              <a:defRPr sz="1925" b="1">
                <a:latin typeface="Arial Narrow" pitchFamily="34" charset="0"/>
              </a:defRPr>
            </a:lvl2pPr>
            <a:lvl3pPr>
              <a:defRPr sz="1650" b="1">
                <a:latin typeface="Arial Narrow" pitchFamily="34" charset="0"/>
              </a:defRPr>
            </a:lvl3pPr>
            <a:lvl4pPr>
              <a:defRPr sz="1375" b="1">
                <a:latin typeface="Arial Narrow" pitchFamily="34" charset="0"/>
              </a:defRPr>
            </a:lvl4pPr>
            <a:lvl5pPr>
              <a:defRPr sz="1856" b="1">
                <a:latin typeface="Arial Narrow" pitchFamily="34" charset="0"/>
              </a:defRPr>
            </a:lvl5pPr>
            <a:lvl6pPr>
              <a:defRPr sz="1856"/>
            </a:lvl6pPr>
            <a:lvl7pPr>
              <a:defRPr sz="1856"/>
            </a:lvl7pPr>
            <a:lvl8pPr>
              <a:defRPr sz="1856"/>
            </a:lvl8pPr>
            <a:lvl9pPr>
              <a:defRPr sz="185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6620" y="7203864"/>
            <a:ext cx="3185160" cy="41380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50533" y="1424940"/>
            <a:ext cx="905256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450533" y="1424940"/>
            <a:ext cx="905256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sz="half" idx="12"/>
          </p:nvPr>
        </p:nvSpPr>
        <p:spPr>
          <a:xfrm>
            <a:off x="5186363" y="1813561"/>
            <a:ext cx="4442460" cy="5129424"/>
          </a:xfrm>
        </p:spPr>
        <p:txBody>
          <a:bodyPr/>
          <a:lstStyle>
            <a:lvl1pPr>
              <a:defRPr sz="2063" b="1">
                <a:latin typeface="Arial Narrow" pitchFamily="34" charset="0"/>
              </a:defRPr>
            </a:lvl1pPr>
            <a:lvl2pPr>
              <a:defRPr sz="1925" b="1">
                <a:latin typeface="Arial Narrow" pitchFamily="34" charset="0"/>
              </a:defRPr>
            </a:lvl2pPr>
            <a:lvl3pPr>
              <a:defRPr sz="1650" b="1">
                <a:latin typeface="Arial Narrow" pitchFamily="34" charset="0"/>
              </a:defRPr>
            </a:lvl3pPr>
            <a:lvl4pPr>
              <a:defRPr sz="1375" b="1">
                <a:latin typeface="Arial Narrow" pitchFamily="34" charset="0"/>
              </a:defRPr>
            </a:lvl4pPr>
            <a:lvl5pPr>
              <a:defRPr sz="1856" b="1">
                <a:latin typeface="Arial Narrow" pitchFamily="34" charset="0"/>
              </a:defRPr>
            </a:lvl5pPr>
            <a:lvl6pPr>
              <a:defRPr sz="1856"/>
            </a:lvl6pPr>
            <a:lvl7pPr>
              <a:defRPr sz="1856"/>
            </a:lvl7pPr>
            <a:lvl8pPr>
              <a:defRPr sz="1856"/>
            </a:lvl8pPr>
            <a:lvl9pPr>
              <a:defRPr sz="185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133083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36620" y="7203864"/>
            <a:ext cx="3185160" cy="41380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333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513"/>
            <a:ext cx="8549640" cy="1543685"/>
          </a:xfrm>
        </p:spPr>
        <p:txBody>
          <a:bodyPr anchor="t">
            <a:normAutofit/>
          </a:bodyPr>
          <a:lstStyle>
            <a:lvl1pPr algn="l">
              <a:defRPr sz="43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804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608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41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2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02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482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56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643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8360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2"/>
            <a:ext cx="8549640" cy="1666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755097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9459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 lIns="101882" tIns="50941" rIns="101882" bIns="50941"/>
          <a:lstStyle/>
          <a:p>
            <a:endParaRPr lang="en-US" sz="1800" b="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36620" y="7203864"/>
            <a:ext cx="3185160" cy="413808"/>
          </a:xfrm>
          <a:prstGeom prst="rect">
            <a:avLst/>
          </a:prstGeom>
        </p:spPr>
        <p:txBody>
          <a:bodyPr/>
          <a:lstStyle/>
          <a:p>
            <a:endParaRPr lang="en-US" sz="1800" b="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 lIns="101882" tIns="50941" rIns="101882" bIns="50941"/>
          <a:lstStyle/>
          <a:p>
            <a:pPr>
              <a:defRPr/>
            </a:pPr>
            <a:fld id="{FC11D129-6377-4DD2-BE25-D9D5AC633B4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0533" y="1424940"/>
            <a:ext cx="905256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50533" y="1424940"/>
            <a:ext cx="905256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081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813563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813563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 lIns="101858" tIns="50929" rIns="101858" bIns="50929"/>
          <a:lstStyle/>
          <a:p>
            <a:endParaRPr lang="en-US" sz="1800" b="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6620" y="7203864"/>
            <a:ext cx="3185160" cy="413808"/>
          </a:xfrm>
          <a:prstGeom prst="rect">
            <a:avLst/>
          </a:prstGeom>
        </p:spPr>
        <p:txBody>
          <a:bodyPr lIns="101882" tIns="50941" rIns="101882" bIns="50941"/>
          <a:lstStyle/>
          <a:p>
            <a:endParaRPr lang="en-US" sz="1800" b="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 lIns="101858" tIns="50929" rIns="101858" bIns="50929"/>
          <a:lstStyle/>
          <a:p>
            <a:fld id="{9E452227-77E9-4773-B531-57370B75ED0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50533" y="1424940"/>
            <a:ext cx="905256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450533" y="1424940"/>
            <a:ext cx="905256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23865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813560"/>
            <a:ext cx="4442460" cy="5129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13020" y="1813560"/>
            <a:ext cx="4442460" cy="5129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02920" y="7077922"/>
            <a:ext cx="2346960" cy="539750"/>
          </a:xfrm>
          <a:prstGeom prst="rect">
            <a:avLst/>
          </a:prstGeom>
        </p:spPr>
        <p:txBody>
          <a:bodyPr lIns="101882" tIns="50941" rIns="101882" bIns="50941"/>
          <a:lstStyle>
            <a:lvl1pPr>
              <a:defRPr/>
            </a:lvl1pPr>
          </a:lstStyle>
          <a:p>
            <a:endParaRPr lang="en-US" sz="1800" b="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6620" y="7077922"/>
            <a:ext cx="3185160" cy="539750"/>
          </a:xfrm>
          <a:prstGeom prst="rect">
            <a:avLst/>
          </a:prstGeom>
        </p:spPr>
        <p:txBody>
          <a:bodyPr lIns="101882" tIns="50941" rIns="101882" bIns="50941"/>
          <a:lstStyle>
            <a:lvl1pPr>
              <a:defRPr/>
            </a:lvl1pPr>
          </a:lstStyle>
          <a:p>
            <a:endParaRPr lang="en-US" sz="1800" b="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7620" y="7092315"/>
            <a:ext cx="2346960" cy="5397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F6D4A16-C4EB-4F67-8300-88A630979F44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5880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50533" y="1424940"/>
            <a:ext cx="905256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50533" y="1424940"/>
            <a:ext cx="905256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r">
              <a:defRPr sz="1320">
                <a:solidFill>
                  <a:schemeClr val="tx1"/>
                </a:solidFill>
              </a:defRPr>
            </a:lvl1pPr>
          </a:lstStyle>
          <a:p>
            <a:fld id="{9E452227-77E9-4773-B531-57370B75ED0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0533" y="1424940"/>
            <a:ext cx="905256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27558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2"/>
            <a:ext cx="8549640" cy="1666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5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8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1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4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1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0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23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/>
                </a:solidFill>
              </a:defRPr>
            </a:lvl1pPr>
          </a:lstStyle>
          <a:p>
            <a:fld id="{68B8E93D-3063-43CD-922A-4B021E2B35E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36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50533" y="1424940"/>
            <a:ext cx="905256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50533" y="1424940"/>
            <a:ext cx="905256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450533" y="1424940"/>
            <a:ext cx="905256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6"/>
          <p:cNvCxnSpPr/>
          <p:nvPr userDrawn="1"/>
        </p:nvCxnSpPr>
        <p:spPr>
          <a:xfrm>
            <a:off x="450533" y="1424940"/>
            <a:ext cx="905256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40"/>
            </a:lvl1pPr>
            <a:lvl2pPr>
              <a:buFont typeface="Wingdings" pitchFamily="2" charset="2"/>
              <a:buChar char="§"/>
              <a:defRPr sz="2420"/>
            </a:lvl2pPr>
            <a:lvl3pPr>
              <a:buFont typeface="Wingdings" pitchFamily="2" charset="2"/>
              <a:buChar char="§"/>
              <a:defRPr sz="2200"/>
            </a:lvl3pPr>
            <a:lvl4pPr>
              <a:buFont typeface="Wingdings" pitchFamily="2" charset="2"/>
              <a:buChar char="§"/>
              <a:defRPr sz="2200"/>
            </a:lvl4pPr>
            <a:lvl5pPr>
              <a:buFont typeface="Wingdings" pitchFamily="2" charset="2"/>
              <a:buChar char="§"/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/>
                </a:solidFill>
              </a:defRPr>
            </a:lvl1pPr>
          </a:lstStyle>
          <a:p>
            <a:fld id="{68B8E93D-3063-43CD-922A-4B021E2B35E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2219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487"/>
            <a:ext cx="8549640" cy="1543685"/>
          </a:xfrm>
        </p:spPr>
        <p:txBody>
          <a:bodyPr anchor="t">
            <a:normAutofit/>
          </a:bodyPr>
          <a:lstStyle>
            <a:lvl1pPr algn="l">
              <a:defRPr sz="429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292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/>
                </a:solidFill>
              </a:defRPr>
            </a:lvl1pPr>
          </a:lstStyle>
          <a:p>
            <a:fld id="{68B8E93D-3063-43CD-922A-4B021E2B35E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7661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/>
        </p:nvCxnSpPr>
        <p:spPr>
          <a:xfrm>
            <a:off x="450533" y="1424940"/>
            <a:ext cx="905256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7"/>
          <p:cNvCxnSpPr/>
          <p:nvPr userDrawn="1"/>
        </p:nvCxnSpPr>
        <p:spPr>
          <a:xfrm>
            <a:off x="450533" y="1424940"/>
            <a:ext cx="905256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813560"/>
            <a:ext cx="4442460" cy="5129425"/>
          </a:xfrm>
        </p:spPr>
        <p:txBody>
          <a:bodyPr/>
          <a:lstStyle>
            <a:lvl1pPr>
              <a:defRPr sz="3080"/>
            </a:lvl1pPr>
            <a:lvl2pPr>
              <a:defRPr sz="2640"/>
            </a:lvl2pPr>
            <a:lvl3pPr>
              <a:defRPr sz="2200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813560"/>
            <a:ext cx="4442460" cy="5129425"/>
          </a:xfrm>
        </p:spPr>
        <p:txBody>
          <a:bodyPr/>
          <a:lstStyle>
            <a:lvl1pPr>
              <a:defRPr sz="3080"/>
            </a:lvl1pPr>
            <a:lvl2pPr>
              <a:defRPr sz="2640"/>
            </a:lvl2pPr>
            <a:lvl3pPr>
              <a:defRPr sz="2200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7D5537-DE69-46CC-8613-FCC1C98715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5205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9"/>
          <p:cNvCxnSpPr/>
          <p:nvPr/>
        </p:nvCxnSpPr>
        <p:spPr>
          <a:xfrm>
            <a:off x="450533" y="1424940"/>
            <a:ext cx="905256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9"/>
          <p:cNvCxnSpPr/>
          <p:nvPr userDrawn="1"/>
        </p:nvCxnSpPr>
        <p:spPr>
          <a:xfrm>
            <a:off x="450533" y="1424940"/>
            <a:ext cx="905256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739795"/>
            <a:ext cx="4444207" cy="725064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" y="2464859"/>
            <a:ext cx="4444207" cy="4478126"/>
          </a:xfrm>
        </p:spPr>
        <p:txBody>
          <a:bodyPr/>
          <a:lstStyle>
            <a:lvl1pPr>
              <a:defRPr sz="2640"/>
            </a:lvl1pPr>
            <a:lvl2pPr>
              <a:defRPr sz="2200"/>
            </a:lvl2pPr>
            <a:lvl3pPr>
              <a:defRPr sz="1980"/>
            </a:lvl3pPr>
            <a:lvl4pPr>
              <a:defRPr sz="1760"/>
            </a:lvl4pPr>
            <a:lvl5pPr>
              <a:defRPr sz="1760"/>
            </a:lvl5pPr>
            <a:lvl6pPr>
              <a:defRPr sz="1760"/>
            </a:lvl6pPr>
            <a:lvl7pPr>
              <a:defRPr sz="1760"/>
            </a:lvl7pPr>
            <a:lvl8pPr>
              <a:defRPr sz="1760"/>
            </a:lvl8pPr>
            <a:lvl9pPr>
              <a:defRPr sz="17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28" y="1739795"/>
            <a:ext cx="4445953" cy="725064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8" y="2464859"/>
            <a:ext cx="4445953" cy="4478126"/>
          </a:xfrm>
        </p:spPr>
        <p:txBody>
          <a:bodyPr/>
          <a:lstStyle>
            <a:lvl1pPr>
              <a:defRPr sz="2640"/>
            </a:lvl1pPr>
            <a:lvl2pPr>
              <a:defRPr sz="2200"/>
            </a:lvl2pPr>
            <a:lvl3pPr>
              <a:defRPr sz="1980"/>
            </a:lvl3pPr>
            <a:lvl4pPr>
              <a:defRPr sz="1760"/>
            </a:lvl4pPr>
            <a:lvl5pPr>
              <a:defRPr sz="1760"/>
            </a:lvl5pPr>
            <a:lvl6pPr>
              <a:defRPr sz="1760"/>
            </a:lvl6pPr>
            <a:lvl7pPr>
              <a:defRPr sz="1760"/>
            </a:lvl7pPr>
            <a:lvl8pPr>
              <a:defRPr sz="1760"/>
            </a:lvl8pPr>
            <a:lvl9pPr>
              <a:defRPr sz="17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50AE8-06AA-4030-871A-CFBE12D45F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7237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5"/>
          <p:cNvCxnSpPr/>
          <p:nvPr/>
        </p:nvCxnSpPr>
        <p:spPr>
          <a:xfrm>
            <a:off x="450533" y="1424940"/>
            <a:ext cx="905256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5"/>
          <p:cNvCxnSpPr/>
          <p:nvPr userDrawn="1"/>
        </p:nvCxnSpPr>
        <p:spPr>
          <a:xfrm>
            <a:off x="450533" y="1424940"/>
            <a:ext cx="905256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01E2F3-C07A-43C2-A05C-DA390FF98D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3330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C1EF3-A9B4-494B-B67E-117C9A2238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736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1" y="309457"/>
            <a:ext cx="3309144" cy="13169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309457"/>
            <a:ext cx="5622925" cy="6633528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1" y="1626447"/>
            <a:ext cx="3309144" cy="5316538"/>
          </a:xfrm>
        </p:spPr>
        <p:txBody>
          <a:bodyPr/>
          <a:lstStyle>
            <a:lvl1pPr marL="0" indent="0">
              <a:buNone/>
              <a:defRPr sz="1540"/>
            </a:lvl1pPr>
            <a:lvl2pPr marL="502920" indent="0">
              <a:buNone/>
              <a:defRPr sz="1320"/>
            </a:lvl2pPr>
            <a:lvl3pPr marL="1005840" indent="0">
              <a:buNone/>
              <a:defRPr sz="1100"/>
            </a:lvl3pPr>
            <a:lvl4pPr marL="1508760" indent="0">
              <a:buNone/>
              <a:defRPr sz="990"/>
            </a:lvl4pPr>
            <a:lvl5pPr marL="2011680" indent="0">
              <a:buNone/>
              <a:defRPr sz="990"/>
            </a:lvl5pPr>
            <a:lvl6pPr marL="2514600" indent="0">
              <a:buNone/>
              <a:defRPr sz="990"/>
            </a:lvl6pPr>
            <a:lvl7pPr marL="3017520" indent="0">
              <a:buNone/>
              <a:defRPr sz="990"/>
            </a:lvl7pPr>
            <a:lvl8pPr marL="3520440" indent="0">
              <a:buNone/>
              <a:defRPr sz="990"/>
            </a:lvl8pPr>
            <a:lvl9pPr marL="4023360" indent="0">
              <a:buNone/>
              <a:defRPr sz="99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8EC40A-4827-40FB-97C7-97DDF771B4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4965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0"/>
            <a:ext cx="6035040" cy="64230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78"/>
            <a:ext cx="6035040" cy="4663440"/>
          </a:xfrm>
        </p:spPr>
        <p:txBody>
          <a:bodyPr rtlCol="0">
            <a:noAutofit/>
          </a:bodyPr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3"/>
            <a:ext cx="6035040" cy="912177"/>
          </a:xfrm>
        </p:spPr>
        <p:txBody>
          <a:bodyPr/>
          <a:lstStyle>
            <a:lvl1pPr marL="0" indent="0">
              <a:buNone/>
              <a:defRPr sz="1540"/>
            </a:lvl1pPr>
            <a:lvl2pPr marL="502920" indent="0">
              <a:buNone/>
              <a:defRPr sz="1320"/>
            </a:lvl2pPr>
            <a:lvl3pPr marL="1005840" indent="0">
              <a:buNone/>
              <a:defRPr sz="1100"/>
            </a:lvl3pPr>
            <a:lvl4pPr marL="1508760" indent="0">
              <a:buNone/>
              <a:defRPr sz="990"/>
            </a:lvl4pPr>
            <a:lvl5pPr marL="2011680" indent="0">
              <a:buNone/>
              <a:defRPr sz="990"/>
            </a:lvl5pPr>
            <a:lvl6pPr marL="2514600" indent="0">
              <a:buNone/>
              <a:defRPr sz="990"/>
            </a:lvl6pPr>
            <a:lvl7pPr marL="3017520" indent="0">
              <a:buNone/>
              <a:defRPr sz="990"/>
            </a:lvl7pPr>
            <a:lvl8pPr marL="3520440" indent="0">
              <a:buNone/>
              <a:defRPr sz="990"/>
            </a:lvl8pPr>
            <a:lvl9pPr marL="4023360" indent="0">
              <a:buNone/>
              <a:defRPr sz="99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F3296-5162-45C3-8E26-37DF5CE3C8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9445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 userDrawn="1"/>
        </p:nvCxnSpPr>
        <p:spPr>
          <a:xfrm>
            <a:off x="450533" y="1424940"/>
            <a:ext cx="905256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/>
                </a:solidFill>
              </a:defRPr>
            </a:lvl1pPr>
          </a:lstStyle>
          <a:p>
            <a:fld id="{68B8E93D-3063-43CD-922A-4B021E2B35E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675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50533" y="1424940"/>
            <a:ext cx="905256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50533" y="1424940"/>
            <a:ext cx="905256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50534" y="1424940"/>
            <a:ext cx="905256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8" y="508730"/>
            <a:ext cx="9144000" cy="274320"/>
          </a:xfrm>
          <a:prstGeom prst="rect">
            <a:avLst/>
          </a:prstGeom>
        </p:spPr>
        <p:txBody>
          <a:bodyPr/>
          <a:lstStyle>
            <a:lvl1pPr>
              <a:defRPr sz="2600">
                <a:latin typeface="Arial Narrow Bold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508776"/>
            <a:ext cx="9052560" cy="5129425"/>
          </a:xfrm>
          <a:prstGeom prst="rect">
            <a:avLst/>
          </a:prstGeom>
        </p:spPr>
        <p:txBody>
          <a:bodyPr/>
          <a:lstStyle>
            <a:lvl1pPr>
              <a:defRPr sz="2500">
                <a:latin typeface="Arial Narrow" pitchFamily="34" charset="0"/>
              </a:defRPr>
            </a:lvl1pPr>
            <a:lvl2pPr>
              <a:defRPr sz="2200">
                <a:latin typeface="Arial Narrow" pitchFamily="34" charset="0"/>
              </a:defRPr>
            </a:lvl2pPr>
            <a:lvl3pPr>
              <a:defRPr sz="2000">
                <a:latin typeface="Arial Narrow" pitchFamily="34" charset="0"/>
              </a:defRPr>
            </a:lvl3pPr>
            <a:lvl4pPr>
              <a:defRPr sz="2000">
                <a:latin typeface="Arial Narrow" pitchFamily="34" charset="0"/>
              </a:defRPr>
            </a:lvl4pPr>
            <a:lvl5pPr>
              <a:defRPr sz="2000">
                <a:latin typeface="Arial Narrow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02928" y="718481"/>
            <a:ext cx="9144000" cy="586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600" kern="1200" dirty="0" smtClean="0">
                <a:solidFill>
                  <a:srgbClr val="0070C0"/>
                </a:solidFill>
                <a:latin typeface="Arial Narrow Bold" pitchFamily="34" charset="0"/>
                <a:ea typeface="+mj-ea"/>
                <a:cs typeface="+mj-cs"/>
              </a:defRPr>
            </a:lvl1pPr>
            <a:lvl2pPr marL="508349" indent="0">
              <a:buNone/>
              <a:defRPr/>
            </a:lvl2pPr>
            <a:lvl5pPr marL="2033388" indent="0">
              <a:buNone/>
              <a:defRPr/>
            </a:lvl5pPr>
          </a:lstStyle>
          <a:p>
            <a:pPr lvl="0"/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368339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36620" y="7203864"/>
            <a:ext cx="3185160" cy="41380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892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813560"/>
            <a:ext cx="4442460" cy="5129425"/>
          </a:xfrm>
        </p:spPr>
        <p:txBody>
          <a:bodyPr/>
          <a:lstStyle>
            <a:lvl1pPr>
              <a:defRPr sz="3080"/>
            </a:lvl1pPr>
            <a:lvl2pPr>
              <a:defRPr sz="2640"/>
            </a:lvl2pPr>
            <a:lvl3pPr>
              <a:defRPr sz="2200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813560"/>
            <a:ext cx="4442460" cy="5129425"/>
          </a:xfrm>
        </p:spPr>
        <p:txBody>
          <a:bodyPr/>
          <a:lstStyle>
            <a:lvl1pPr>
              <a:defRPr sz="3080"/>
            </a:lvl1pPr>
            <a:lvl2pPr>
              <a:defRPr sz="2640"/>
            </a:lvl2pPr>
            <a:lvl3pPr>
              <a:defRPr sz="2200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50533" y="1424940"/>
            <a:ext cx="905256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450533" y="1424940"/>
            <a:ext cx="905256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76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513"/>
            <a:ext cx="8549640" cy="1543685"/>
          </a:xfrm>
        </p:spPr>
        <p:txBody>
          <a:bodyPr anchor="t">
            <a:normAutofit/>
          </a:bodyPr>
          <a:lstStyle>
            <a:lvl1pPr algn="l">
              <a:defRPr sz="43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804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608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41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2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02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482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56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643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624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1" y="2414482"/>
            <a:ext cx="8549640" cy="1666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6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5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3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23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0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9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7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88285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11265"/>
            <a:ext cx="9052560" cy="1070502"/>
          </a:xfrm>
          <a:prstGeom prst="rect">
            <a:avLst/>
          </a:prstGeom>
        </p:spPr>
        <p:txBody>
          <a:bodyPr vert="horz" lIns="101696" tIns="50849" rIns="101696" bIns="50849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813579"/>
            <a:ext cx="9052560" cy="5129425"/>
          </a:xfrm>
          <a:prstGeom prst="rect">
            <a:avLst/>
          </a:prstGeom>
        </p:spPr>
        <p:txBody>
          <a:bodyPr vert="horz" lIns="101696" tIns="50849" rIns="101696" bIns="50849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42"/>
          <p:cNvSpPr>
            <a:spLocks noChangeArrowheads="1"/>
          </p:cNvSpPr>
          <p:nvPr/>
        </p:nvSpPr>
        <p:spPr bwMode="auto">
          <a:xfrm>
            <a:off x="7265670" y="6722606"/>
            <a:ext cx="1173480" cy="440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696" tIns="50849" rIns="101696" bIns="50849"/>
          <a:lstStyle/>
          <a:p>
            <a:pPr algn="r">
              <a:defRPr/>
            </a:pPr>
            <a:fld id="{3C08E6F4-EE6D-4869-B252-D7B5C8B3CB4F}" type="slidenum">
              <a:rPr lang="en-US" sz="1200" b="0">
                <a:latin typeface="Arial Narrow" panose="020B0606020202030204" pitchFamily="34" charset="0"/>
                <a:cs typeface="+mn-cs"/>
              </a:rPr>
              <a:pPr algn="r">
                <a:defRPr/>
              </a:pPr>
              <a:t>‹#›</a:t>
            </a:fld>
            <a:endParaRPr lang="en-US" sz="1200" b="0" dirty="0">
              <a:latin typeface="Arial Narrow" panose="020B0606020202030204" pitchFamily="34" charset="0"/>
              <a:cs typeface="+mn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3987" y="6584952"/>
            <a:ext cx="1054100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27" r:id="rId1"/>
    <p:sldLayoutId id="2147484649" r:id="rId2"/>
    <p:sldLayoutId id="2147484628" r:id="rId3"/>
    <p:sldLayoutId id="2147484632" r:id="rId4"/>
    <p:sldLayoutId id="2147484650" r:id="rId5"/>
    <p:sldLayoutId id="2147484668" r:id="rId6"/>
    <p:sldLayoutId id="2147484684" r:id="rId7"/>
    <p:sldLayoutId id="2147484687" r:id="rId8"/>
  </p:sldLayoutIdLst>
  <p:hf hdr="0" ftr="0" dt="0"/>
  <p:txStyles>
    <p:titleStyle>
      <a:lvl1pPr algn="l" defTabSz="1016956" rtl="0" eaLnBrk="1" latinLnBrk="0" hangingPunct="1">
        <a:lnSpc>
          <a:spcPct val="85000"/>
        </a:lnSpc>
        <a:spcBef>
          <a:spcPct val="0"/>
        </a:spcBef>
        <a:buNone/>
        <a:defRPr sz="3900" b="1" kern="1200">
          <a:solidFill>
            <a:srgbClr val="0070C0"/>
          </a:solidFill>
          <a:latin typeface="Arial Narrow" pitchFamily="34" charset="0"/>
          <a:ea typeface="+mj-ea"/>
          <a:cs typeface="+mj-cs"/>
        </a:defRPr>
      </a:lvl1pPr>
    </p:titleStyle>
    <p:bodyStyle>
      <a:lvl1pPr marL="381362" indent="-381362" algn="l" defTabSz="1016956" rtl="0" eaLnBrk="1" latinLnBrk="0" hangingPunct="1">
        <a:spcBef>
          <a:spcPct val="20000"/>
        </a:spcBef>
        <a:buClr>
          <a:srgbClr val="0070C0"/>
        </a:buClr>
        <a:buFont typeface="Wingdings" pitchFamily="2" charset="2"/>
        <a:buChar char="§"/>
        <a:defRPr sz="25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826276" indent="-317799" algn="l" defTabSz="1016956" rtl="0" eaLnBrk="1" latinLnBrk="0" hangingPunct="1">
        <a:spcBef>
          <a:spcPct val="20000"/>
        </a:spcBef>
        <a:buClr>
          <a:srgbClr val="00B050"/>
        </a:buClr>
        <a:buSzPct val="80000"/>
        <a:buFont typeface="Wingdings" pitchFamily="2" charset="2"/>
        <a:buChar char="§"/>
        <a:defRPr sz="22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1271197" indent="-254244" algn="l" defTabSz="1016956" rtl="0" eaLnBrk="1" latinLnBrk="0" hangingPunct="1">
        <a:spcBef>
          <a:spcPct val="20000"/>
        </a:spcBef>
        <a:buFont typeface="Wingdings" pitchFamily="2" charset="2"/>
        <a:buChar char="§"/>
        <a:defRPr sz="20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1779673" indent="-254244" algn="l" defTabSz="1016956" rtl="0" eaLnBrk="1" latinLnBrk="0" hangingPunct="1">
        <a:spcBef>
          <a:spcPct val="20000"/>
        </a:spcBef>
        <a:buFont typeface="Wingdings" pitchFamily="2" charset="2"/>
        <a:buChar char="§"/>
        <a:defRPr sz="20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2288149" indent="-254244" algn="l" defTabSz="1016956" rtl="0" eaLnBrk="1" latinLnBrk="0" hangingPunct="1">
        <a:spcBef>
          <a:spcPct val="20000"/>
        </a:spcBef>
        <a:buFont typeface="Wingdings" pitchFamily="2" charset="2"/>
        <a:buChar char="§"/>
        <a:defRPr sz="20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2796631" indent="-254244" algn="l" defTabSz="101695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05111" indent="-254244" algn="l" defTabSz="101695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13587" indent="-254244" algn="l" defTabSz="101695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22066" indent="-254244" algn="l" defTabSz="101695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69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8480" algn="l" defTabSz="10169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6956" algn="l" defTabSz="10169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5435" algn="l" defTabSz="10169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3913" algn="l" defTabSz="10169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2393" algn="l" defTabSz="10169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0870" algn="l" defTabSz="10169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9350" algn="l" defTabSz="10169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7828" algn="l" defTabSz="10169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11265"/>
            <a:ext cx="9052560" cy="1070502"/>
          </a:xfrm>
          <a:prstGeom prst="rect">
            <a:avLst/>
          </a:prstGeom>
        </p:spPr>
        <p:txBody>
          <a:bodyPr vert="horz" lIns="101696" tIns="50849" rIns="101696" bIns="50849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813579"/>
            <a:ext cx="9052560" cy="5129425"/>
          </a:xfrm>
          <a:prstGeom prst="rect">
            <a:avLst/>
          </a:prstGeom>
        </p:spPr>
        <p:txBody>
          <a:bodyPr vert="horz" lIns="101696" tIns="50849" rIns="101696" bIns="50849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42"/>
          <p:cNvSpPr>
            <a:spLocks noChangeArrowheads="1"/>
          </p:cNvSpPr>
          <p:nvPr/>
        </p:nvSpPr>
        <p:spPr bwMode="auto">
          <a:xfrm>
            <a:off x="7265670" y="6722606"/>
            <a:ext cx="1173480" cy="440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696" tIns="50849" rIns="101696" bIns="50849"/>
          <a:lstStyle/>
          <a:p>
            <a:pPr algn="r">
              <a:defRPr/>
            </a:pPr>
            <a:fld id="{3C08E6F4-EE6D-4869-B252-D7B5C8B3CB4F}" type="slidenum">
              <a:rPr lang="en-US" sz="1200" b="0">
                <a:solidFill>
                  <a:prstClr val="white"/>
                </a:solidFill>
                <a:latin typeface="Arial Narrow" panose="020B0606020202030204" pitchFamily="34" charset="0"/>
              </a:rPr>
              <a:pPr algn="r">
                <a:defRPr/>
              </a:pPr>
              <a:t>‹#›</a:t>
            </a:fld>
            <a:endParaRPr lang="en-US" sz="1200" b="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3987" y="6584952"/>
            <a:ext cx="1054100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3656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2" r:id="rId1"/>
    <p:sldLayoutId id="2147484653" r:id="rId2"/>
    <p:sldLayoutId id="2147484654" r:id="rId3"/>
    <p:sldLayoutId id="2147484655" r:id="rId4"/>
    <p:sldLayoutId id="2147484656" r:id="rId5"/>
    <p:sldLayoutId id="2147484686" r:id="rId6"/>
  </p:sldLayoutIdLst>
  <p:hf hdr="0" ftr="0" dt="0"/>
  <p:txStyles>
    <p:titleStyle>
      <a:lvl1pPr algn="l" defTabSz="1016956" rtl="0" eaLnBrk="1" latinLnBrk="0" hangingPunct="1">
        <a:lnSpc>
          <a:spcPct val="85000"/>
        </a:lnSpc>
        <a:spcBef>
          <a:spcPct val="0"/>
        </a:spcBef>
        <a:buNone/>
        <a:defRPr sz="3900" b="1" kern="1200">
          <a:solidFill>
            <a:srgbClr val="0070C0"/>
          </a:solidFill>
          <a:latin typeface="Arial Narrow" pitchFamily="34" charset="0"/>
          <a:ea typeface="+mj-ea"/>
          <a:cs typeface="+mj-cs"/>
        </a:defRPr>
      </a:lvl1pPr>
    </p:titleStyle>
    <p:bodyStyle>
      <a:lvl1pPr marL="381362" indent="-381362" algn="l" defTabSz="1016956" rtl="0" eaLnBrk="1" latinLnBrk="0" hangingPunct="1">
        <a:spcBef>
          <a:spcPct val="20000"/>
        </a:spcBef>
        <a:buClr>
          <a:srgbClr val="0070C0"/>
        </a:buClr>
        <a:buFont typeface="Wingdings" pitchFamily="2" charset="2"/>
        <a:buChar char="§"/>
        <a:defRPr sz="25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826276" indent="-317799" algn="l" defTabSz="1016956" rtl="0" eaLnBrk="1" latinLnBrk="0" hangingPunct="1">
        <a:spcBef>
          <a:spcPct val="20000"/>
        </a:spcBef>
        <a:buClr>
          <a:srgbClr val="00B050"/>
        </a:buClr>
        <a:buSzPct val="80000"/>
        <a:buFont typeface="Wingdings" pitchFamily="2" charset="2"/>
        <a:buChar char="§"/>
        <a:defRPr sz="22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1271197" indent="-254244" algn="l" defTabSz="1016956" rtl="0" eaLnBrk="1" latinLnBrk="0" hangingPunct="1">
        <a:spcBef>
          <a:spcPct val="20000"/>
        </a:spcBef>
        <a:buFont typeface="Wingdings" pitchFamily="2" charset="2"/>
        <a:buChar char="§"/>
        <a:defRPr sz="20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1779673" indent="-254244" algn="l" defTabSz="1016956" rtl="0" eaLnBrk="1" latinLnBrk="0" hangingPunct="1">
        <a:spcBef>
          <a:spcPct val="20000"/>
        </a:spcBef>
        <a:buFont typeface="Wingdings" pitchFamily="2" charset="2"/>
        <a:buChar char="§"/>
        <a:defRPr sz="20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2288149" indent="-254244" algn="l" defTabSz="1016956" rtl="0" eaLnBrk="1" latinLnBrk="0" hangingPunct="1">
        <a:spcBef>
          <a:spcPct val="20000"/>
        </a:spcBef>
        <a:buFont typeface="Wingdings" pitchFamily="2" charset="2"/>
        <a:buChar char="§"/>
        <a:defRPr sz="20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2796631" indent="-254244" algn="l" defTabSz="101695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05111" indent="-254244" algn="l" defTabSz="101695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13587" indent="-254244" algn="l" defTabSz="101695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22066" indent="-254244" algn="l" defTabSz="101695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69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8480" algn="l" defTabSz="10169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6956" algn="l" defTabSz="10169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5435" algn="l" defTabSz="10169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3913" algn="l" defTabSz="10169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2393" algn="l" defTabSz="10169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0870" algn="l" defTabSz="10169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9350" algn="l" defTabSz="10169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7828" algn="l" defTabSz="10169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11265"/>
            <a:ext cx="9052560" cy="1070502"/>
          </a:xfrm>
          <a:prstGeom prst="rect">
            <a:avLst/>
          </a:prstGeom>
        </p:spPr>
        <p:txBody>
          <a:bodyPr vert="horz" lIns="101696" tIns="50849" rIns="101696" bIns="50849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813579"/>
            <a:ext cx="9052560" cy="5129425"/>
          </a:xfrm>
          <a:prstGeom prst="rect">
            <a:avLst/>
          </a:prstGeom>
        </p:spPr>
        <p:txBody>
          <a:bodyPr vert="horz" lIns="101696" tIns="50849" rIns="101696" bIns="50849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42"/>
          <p:cNvSpPr>
            <a:spLocks noChangeArrowheads="1"/>
          </p:cNvSpPr>
          <p:nvPr/>
        </p:nvSpPr>
        <p:spPr bwMode="auto">
          <a:xfrm>
            <a:off x="7265670" y="6722606"/>
            <a:ext cx="1173480" cy="440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696" tIns="50849" rIns="101696" bIns="50849"/>
          <a:lstStyle/>
          <a:p>
            <a:pPr algn="r">
              <a:defRPr/>
            </a:pPr>
            <a:fld id="{3C08E6F4-EE6D-4869-B252-D7B5C8B3CB4F}" type="slidenum">
              <a:rPr lang="en-US" sz="1200" b="0">
                <a:solidFill>
                  <a:prstClr val="white"/>
                </a:solidFill>
                <a:latin typeface="Arial Narrow" panose="020B0606020202030204" pitchFamily="34" charset="0"/>
              </a:rPr>
              <a:pPr algn="r">
                <a:defRPr/>
              </a:pPr>
              <a:t>‹#›</a:t>
            </a:fld>
            <a:endParaRPr lang="en-US" sz="1200" b="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3987" y="6584952"/>
            <a:ext cx="1054100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934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0" r:id="rId1"/>
    <p:sldLayoutId id="2147484671" r:id="rId2"/>
    <p:sldLayoutId id="2147484672" r:id="rId3"/>
    <p:sldLayoutId id="2147484673" r:id="rId4"/>
    <p:sldLayoutId id="2147484674" r:id="rId5"/>
    <p:sldLayoutId id="2147484683" r:id="rId6"/>
    <p:sldLayoutId id="2147484685" r:id="rId7"/>
  </p:sldLayoutIdLst>
  <p:hf hdr="0" ftr="0" dt="0"/>
  <p:txStyles>
    <p:titleStyle>
      <a:lvl1pPr algn="l" defTabSz="1016956" rtl="0" eaLnBrk="1" latinLnBrk="0" hangingPunct="1">
        <a:lnSpc>
          <a:spcPct val="85000"/>
        </a:lnSpc>
        <a:spcBef>
          <a:spcPct val="0"/>
        </a:spcBef>
        <a:buNone/>
        <a:defRPr sz="3900" b="1" kern="1200">
          <a:solidFill>
            <a:srgbClr val="0070C0"/>
          </a:solidFill>
          <a:latin typeface="Arial Narrow" pitchFamily="34" charset="0"/>
          <a:ea typeface="+mj-ea"/>
          <a:cs typeface="+mj-cs"/>
        </a:defRPr>
      </a:lvl1pPr>
    </p:titleStyle>
    <p:bodyStyle>
      <a:lvl1pPr marL="381362" indent="-381362" algn="l" defTabSz="1016956" rtl="0" eaLnBrk="1" latinLnBrk="0" hangingPunct="1">
        <a:spcBef>
          <a:spcPct val="20000"/>
        </a:spcBef>
        <a:buClr>
          <a:srgbClr val="0070C0"/>
        </a:buClr>
        <a:buFont typeface="Wingdings" pitchFamily="2" charset="2"/>
        <a:buChar char="§"/>
        <a:defRPr sz="25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826276" indent="-317799" algn="l" defTabSz="1016956" rtl="0" eaLnBrk="1" latinLnBrk="0" hangingPunct="1">
        <a:spcBef>
          <a:spcPct val="20000"/>
        </a:spcBef>
        <a:buClr>
          <a:srgbClr val="00B050"/>
        </a:buClr>
        <a:buSzPct val="80000"/>
        <a:buFont typeface="Wingdings" pitchFamily="2" charset="2"/>
        <a:buChar char="§"/>
        <a:defRPr sz="22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1271197" indent="-254244" algn="l" defTabSz="1016956" rtl="0" eaLnBrk="1" latinLnBrk="0" hangingPunct="1">
        <a:spcBef>
          <a:spcPct val="20000"/>
        </a:spcBef>
        <a:buFont typeface="Wingdings" pitchFamily="2" charset="2"/>
        <a:buChar char="§"/>
        <a:defRPr sz="20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1779673" indent="-254244" algn="l" defTabSz="1016956" rtl="0" eaLnBrk="1" latinLnBrk="0" hangingPunct="1">
        <a:spcBef>
          <a:spcPct val="20000"/>
        </a:spcBef>
        <a:buFont typeface="Wingdings" pitchFamily="2" charset="2"/>
        <a:buChar char="§"/>
        <a:defRPr sz="20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2288149" indent="-254244" algn="l" defTabSz="1016956" rtl="0" eaLnBrk="1" latinLnBrk="0" hangingPunct="1">
        <a:spcBef>
          <a:spcPct val="20000"/>
        </a:spcBef>
        <a:buFont typeface="Wingdings" pitchFamily="2" charset="2"/>
        <a:buChar char="§"/>
        <a:defRPr sz="20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2796631" indent="-254244" algn="l" defTabSz="101695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05111" indent="-254244" algn="l" defTabSz="101695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13587" indent="-254244" algn="l" defTabSz="101695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22066" indent="-254244" algn="l" defTabSz="101695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69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8480" algn="l" defTabSz="10169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6956" algn="l" defTabSz="10169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5435" algn="l" defTabSz="10169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3913" algn="l" defTabSz="10169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2393" algn="l" defTabSz="10169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0870" algn="l" defTabSz="10169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9350" algn="l" defTabSz="10169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7828" algn="l" defTabSz="10169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03238" y="311150"/>
            <a:ext cx="90519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609" tIns="50806" rIns="101609" bIns="508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3238" y="1812925"/>
            <a:ext cx="9051925" cy="513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609" tIns="50806" rIns="101609" bIns="508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pic>
        <p:nvPicPr>
          <p:cNvPr id="102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3988" y="6584950"/>
            <a:ext cx="1054100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8942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6" r:id="rId1"/>
    <p:sldLayoutId id="2147484677" r:id="rId2"/>
    <p:sldLayoutId id="2147484678" r:id="rId3"/>
    <p:sldLayoutId id="2147484680" r:id="rId4"/>
    <p:sldLayoutId id="2147484681" r:id="rId5"/>
    <p:sldLayoutId id="2147484682" r:id="rId6"/>
    <p:sldLayoutId id="2147484699" r:id="rId7"/>
  </p:sldLayoutIdLst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rgbClr val="0070C0"/>
          </a:solidFill>
          <a:latin typeface="Arial Narrow" pitchFamily="34" charset="0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0070C0"/>
          </a:solidFill>
          <a:latin typeface="Arial Narrow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0070C0"/>
          </a:solidFill>
          <a:latin typeface="Arial Narrow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0070C0"/>
          </a:solidFill>
          <a:latin typeface="Arial Narrow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0070C0"/>
          </a:solidFill>
          <a:latin typeface="Arial Narrow" pitchFamily="34" charset="0"/>
        </a:defRPr>
      </a:lvl5pPr>
      <a:lvl6pPr marL="508048" algn="l" rtl="0" fontAlgn="base">
        <a:lnSpc>
          <a:spcPct val="85000"/>
        </a:lnSpc>
        <a:spcBef>
          <a:spcPct val="0"/>
        </a:spcBef>
        <a:spcAft>
          <a:spcPct val="0"/>
        </a:spcAft>
        <a:defRPr sz="4300" b="1">
          <a:solidFill>
            <a:srgbClr val="0070C0"/>
          </a:solidFill>
          <a:latin typeface="Arial Narrow" pitchFamily="34" charset="0"/>
        </a:defRPr>
      </a:lvl6pPr>
      <a:lvl7pPr marL="1016088" algn="l" rtl="0" fontAlgn="base">
        <a:lnSpc>
          <a:spcPct val="85000"/>
        </a:lnSpc>
        <a:spcBef>
          <a:spcPct val="0"/>
        </a:spcBef>
        <a:spcAft>
          <a:spcPct val="0"/>
        </a:spcAft>
        <a:defRPr sz="4300" b="1">
          <a:solidFill>
            <a:srgbClr val="0070C0"/>
          </a:solidFill>
          <a:latin typeface="Arial Narrow" pitchFamily="34" charset="0"/>
        </a:defRPr>
      </a:lvl7pPr>
      <a:lvl8pPr marL="1524133" algn="l" rtl="0" fontAlgn="base">
        <a:lnSpc>
          <a:spcPct val="85000"/>
        </a:lnSpc>
        <a:spcBef>
          <a:spcPct val="0"/>
        </a:spcBef>
        <a:spcAft>
          <a:spcPct val="0"/>
        </a:spcAft>
        <a:defRPr sz="4300" b="1">
          <a:solidFill>
            <a:srgbClr val="0070C0"/>
          </a:solidFill>
          <a:latin typeface="Arial Narrow" pitchFamily="34" charset="0"/>
        </a:defRPr>
      </a:lvl8pPr>
      <a:lvl9pPr marL="2032175" algn="l" rtl="0" fontAlgn="base">
        <a:lnSpc>
          <a:spcPct val="85000"/>
        </a:lnSpc>
        <a:spcBef>
          <a:spcPct val="0"/>
        </a:spcBef>
        <a:spcAft>
          <a:spcPct val="0"/>
        </a:spcAft>
        <a:defRPr sz="4300" b="1">
          <a:solidFill>
            <a:srgbClr val="0070C0"/>
          </a:solidFill>
          <a:latin typeface="Arial Narrow" pitchFamily="34" charset="0"/>
        </a:defRPr>
      </a:lvl9pPr>
    </p:titleStyle>
    <p:bodyStyle>
      <a:lvl1pPr marL="373063" indent="-373063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Font typeface="Wingdings" pitchFamily="2" charset="2"/>
        <a:buChar char="§"/>
        <a:defRPr sz="24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819150" indent="-309563" algn="l" rtl="0" eaLnBrk="0" fontAlgn="base" hangingPunct="0">
        <a:spcBef>
          <a:spcPct val="20000"/>
        </a:spcBef>
        <a:spcAft>
          <a:spcPct val="0"/>
        </a:spcAft>
        <a:buClr>
          <a:srgbClr val="00B050"/>
        </a:buClr>
        <a:buSzPct val="80000"/>
        <a:buFont typeface="Wingdings" pitchFamily="2" charset="2"/>
        <a:buChar char="§"/>
        <a:defRPr sz="22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1263650" indent="-246063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1771650" indent="-246063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2281238" indent="-246063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2794244" indent="-254030" algn="l" defTabSz="101608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02288" indent="-254030" algn="l" defTabSz="101608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331" indent="-254030" algn="l" defTabSz="101608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18372" indent="-254030" algn="l" defTabSz="101608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608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8048" algn="l" defTabSz="101608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6088" algn="l" defTabSz="101608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4133" algn="l" defTabSz="101608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2175" algn="l" defTabSz="101608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0219" algn="l" defTabSz="101608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8263" algn="l" defTabSz="101608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6309" algn="l" defTabSz="101608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4351" algn="l" defTabSz="101608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02920" y="311256"/>
            <a:ext cx="9052560" cy="107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2920" y="1813560"/>
            <a:ext cx="9052560" cy="51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7203864"/>
            <a:ext cx="31851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670" y="6584950"/>
            <a:ext cx="1054735" cy="101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/>
                </a:solidFill>
              </a:defRPr>
            </a:lvl1pPr>
          </a:lstStyle>
          <a:p>
            <a:fld id="{68B8E93D-3063-43CD-922A-4B021E2B35E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92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9" r:id="rId1"/>
    <p:sldLayoutId id="2147484690" r:id="rId2"/>
    <p:sldLayoutId id="2147484691" r:id="rId3"/>
    <p:sldLayoutId id="2147484692" r:id="rId4"/>
    <p:sldLayoutId id="2147484693" r:id="rId5"/>
    <p:sldLayoutId id="2147484694" r:id="rId6"/>
    <p:sldLayoutId id="2147484695" r:id="rId7"/>
    <p:sldLayoutId id="2147484696" r:id="rId8"/>
    <p:sldLayoutId id="2147484697" r:id="rId9"/>
    <p:sldLayoutId id="2147484698" r:id="rId10"/>
  </p:sldLayoutIdLst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290" b="1" kern="1200">
          <a:solidFill>
            <a:srgbClr val="0070C0"/>
          </a:solidFill>
          <a:latin typeface="Arial Narrow" pitchFamily="34" charset="0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290" b="1">
          <a:solidFill>
            <a:srgbClr val="0070C0"/>
          </a:solidFill>
          <a:latin typeface="Arial Narrow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290" b="1">
          <a:solidFill>
            <a:srgbClr val="0070C0"/>
          </a:solidFill>
          <a:latin typeface="Arial Narrow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290" b="1">
          <a:solidFill>
            <a:srgbClr val="0070C0"/>
          </a:solidFill>
          <a:latin typeface="Arial Narrow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290" b="1">
          <a:solidFill>
            <a:srgbClr val="0070C0"/>
          </a:solidFill>
          <a:latin typeface="Arial Narrow" pitchFamily="34" charset="0"/>
        </a:defRPr>
      </a:lvl5pPr>
      <a:lvl6pPr marL="502920" algn="l" rtl="0" fontAlgn="base">
        <a:lnSpc>
          <a:spcPct val="85000"/>
        </a:lnSpc>
        <a:spcBef>
          <a:spcPct val="0"/>
        </a:spcBef>
        <a:spcAft>
          <a:spcPct val="0"/>
        </a:spcAft>
        <a:defRPr sz="4290" b="1">
          <a:solidFill>
            <a:srgbClr val="0070C0"/>
          </a:solidFill>
          <a:latin typeface="Arial Narrow" pitchFamily="34" charset="0"/>
        </a:defRPr>
      </a:lvl6pPr>
      <a:lvl7pPr marL="1005840" algn="l" rtl="0" fontAlgn="base">
        <a:lnSpc>
          <a:spcPct val="85000"/>
        </a:lnSpc>
        <a:spcBef>
          <a:spcPct val="0"/>
        </a:spcBef>
        <a:spcAft>
          <a:spcPct val="0"/>
        </a:spcAft>
        <a:defRPr sz="4290" b="1">
          <a:solidFill>
            <a:srgbClr val="0070C0"/>
          </a:solidFill>
          <a:latin typeface="Arial Narrow" pitchFamily="34" charset="0"/>
        </a:defRPr>
      </a:lvl7pPr>
      <a:lvl8pPr marL="1508760" algn="l" rtl="0" fontAlgn="base">
        <a:lnSpc>
          <a:spcPct val="85000"/>
        </a:lnSpc>
        <a:spcBef>
          <a:spcPct val="0"/>
        </a:spcBef>
        <a:spcAft>
          <a:spcPct val="0"/>
        </a:spcAft>
        <a:defRPr sz="4290" b="1">
          <a:solidFill>
            <a:srgbClr val="0070C0"/>
          </a:solidFill>
          <a:latin typeface="Arial Narrow" pitchFamily="34" charset="0"/>
        </a:defRPr>
      </a:lvl8pPr>
      <a:lvl9pPr marL="2011680" algn="l" rtl="0" fontAlgn="base">
        <a:lnSpc>
          <a:spcPct val="85000"/>
        </a:lnSpc>
        <a:spcBef>
          <a:spcPct val="0"/>
        </a:spcBef>
        <a:spcAft>
          <a:spcPct val="0"/>
        </a:spcAft>
        <a:defRPr sz="4290" b="1">
          <a:solidFill>
            <a:srgbClr val="0070C0"/>
          </a:solidFill>
          <a:latin typeface="Arial Narrow" pitchFamily="34" charset="0"/>
        </a:defRPr>
      </a:lvl9pPr>
    </p:titleStyle>
    <p:bodyStyle>
      <a:lvl1pPr marL="377190" indent="-377190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Font typeface="Wingdings" pitchFamily="2" charset="2"/>
        <a:buChar char="§"/>
        <a:defRPr sz="352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817245" indent="-314325" algn="l" rtl="0" eaLnBrk="0" fontAlgn="base" hangingPunct="0">
        <a:spcBef>
          <a:spcPct val="20000"/>
        </a:spcBef>
        <a:spcAft>
          <a:spcPct val="0"/>
        </a:spcAft>
        <a:buClr>
          <a:srgbClr val="00B050"/>
        </a:buClr>
        <a:buSzPct val="80000"/>
        <a:buFont typeface="Arial" charset="0"/>
        <a:buChar char="•"/>
        <a:defRPr sz="308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1257300" indent="-25146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64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1760220" indent="-25146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2263140" indent="-25146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2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2766060" indent="-251460" algn="l" defTabSz="100584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jpeg"/><Relationship Id="rId4" Type="http://schemas.openxmlformats.org/officeDocument/2006/relationships/image" Target="../media/image36.emf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62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tiff"/><Relationship Id="rId5" Type="http://schemas.microsoft.com/office/2007/relationships/hdphoto" Target="../media/hdphoto2.wdp"/><Relationship Id="rId10" Type="http://schemas.openxmlformats.org/officeDocument/2006/relationships/image" Target="../media/image67.jpeg"/><Relationship Id="rId4" Type="http://schemas.openxmlformats.org/officeDocument/2006/relationships/image" Target="../media/image63.png"/><Relationship Id="rId9" Type="http://schemas.openxmlformats.org/officeDocument/2006/relationships/hyperlink" Target="mailto:brandon.flora@dcwater.com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159949" y="2767389"/>
            <a:ext cx="5947979" cy="51809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101602" tIns="50800" rIns="101602" bIns="50800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000" i="1" dirty="0">
                <a:solidFill>
                  <a:srgbClr val="1880C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DC Clean Rivers Project</a:t>
            </a:r>
          </a:p>
          <a:p>
            <a:pPr>
              <a:spcBef>
                <a:spcPts val="0"/>
              </a:spcBef>
              <a:defRPr/>
            </a:pPr>
            <a:endParaRPr lang="en-US" sz="700" i="1" dirty="0">
              <a:solidFill>
                <a:srgbClr val="1880C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</p:txBody>
      </p:sp>
      <p:sp>
        <p:nvSpPr>
          <p:cNvPr id="21510" name="Text Box 2"/>
          <p:cNvSpPr txBox="1">
            <a:spLocks noChangeArrowheads="1"/>
          </p:cNvSpPr>
          <p:nvPr/>
        </p:nvSpPr>
        <p:spPr bwMode="auto">
          <a:xfrm>
            <a:off x="4159949" y="2415498"/>
            <a:ext cx="5947979" cy="35189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1602" tIns="50800" rIns="101602" bIns="50800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spcAft>
                <a:spcPct val="10000"/>
              </a:spcAft>
            </a:pPr>
            <a:r>
              <a:rPr lang="en-US" sz="1800" i="1" dirty="0">
                <a:solidFill>
                  <a:prstClr val="black"/>
                </a:solidFill>
                <a:latin typeface="Arial" charset="0"/>
                <a:cs typeface="Arial" charset="0"/>
              </a:rPr>
              <a:t>Briefing on:</a:t>
            </a:r>
          </a:p>
        </p:txBody>
      </p:sp>
      <p:sp>
        <p:nvSpPr>
          <p:cNvPr id="21515" name="Text Box 2"/>
          <p:cNvSpPr txBox="1">
            <a:spLocks noChangeArrowheads="1"/>
          </p:cNvSpPr>
          <p:nvPr/>
        </p:nvSpPr>
        <p:spPr bwMode="auto">
          <a:xfrm>
            <a:off x="4251959" y="6599716"/>
            <a:ext cx="2291345" cy="3488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101602" tIns="50800" rIns="101602" bIns="50800">
            <a:spAutoFit/>
          </a:bodyPr>
          <a:lstStyle>
            <a:defPPr>
              <a:defRPr lang="en-US"/>
            </a:defPPr>
            <a:lvl1pPr>
              <a:defRPr sz="3000" i="1">
                <a:solidFill>
                  <a:srgbClr val="1880C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defRPr>
            </a:lvl1pPr>
          </a:lstStyle>
          <a:p>
            <a:pPr algn="ctr"/>
            <a:r>
              <a:rPr lang="en-US" sz="1600" i="0" dirty="0">
                <a:solidFill>
                  <a:prstClr val="black"/>
                </a:solidFill>
                <a:effectLst/>
              </a:rPr>
              <a:t>November 29, 2018</a:t>
            </a:r>
          </a:p>
        </p:txBody>
      </p:sp>
      <p:pic>
        <p:nvPicPr>
          <p:cNvPr id="11" name="Picture 10" descr="logo_two_color_small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60665" y="297875"/>
            <a:ext cx="1219200" cy="841364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460666" y="1278080"/>
            <a:ext cx="9136084" cy="8906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4376625" y="426898"/>
            <a:ext cx="5840120" cy="861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72" tIns="45637" rIns="91272" bIns="45637">
            <a:spAutoFit/>
          </a:bodyPr>
          <a:lstStyle/>
          <a:p>
            <a:r>
              <a:rPr lang="en-US" sz="1800" dirty="0">
                <a:solidFill>
                  <a:srgbClr val="1880C6"/>
                </a:solidFill>
                <a:latin typeface="Arial" charset="0"/>
              </a:rPr>
              <a:t>District of Columbia Water and Sewer Authority</a:t>
            </a:r>
          </a:p>
          <a:p>
            <a:r>
              <a:rPr lang="en-US" sz="1400" b="0" dirty="0">
                <a:solidFill>
                  <a:srgbClr val="1880C6"/>
                </a:solidFill>
                <a:latin typeface="Arial" charset="0"/>
              </a:rPr>
              <a:t>David Gadis, General Manager</a:t>
            </a:r>
          </a:p>
          <a:p>
            <a:pPr algn="r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23" name="Picture 7" descr="dcwater_template_art"/>
          <p:cNvPicPr>
            <a:picLocks noChangeAspect="1" noChangeArrowheads="1"/>
          </p:cNvPicPr>
          <p:nvPr/>
        </p:nvPicPr>
        <p:blipFill>
          <a:blip r:embed="rId4" cstate="email"/>
          <a:srcRect l="72550" t="93344"/>
          <a:stretch>
            <a:fillRect/>
          </a:stretch>
        </p:blipFill>
        <p:spPr bwMode="auto">
          <a:xfrm>
            <a:off x="7389423" y="7137070"/>
            <a:ext cx="2508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58" r="23353" b="9992"/>
          <a:stretch/>
        </p:blipFill>
        <p:spPr bwMode="auto">
          <a:xfrm>
            <a:off x="164336" y="2125704"/>
            <a:ext cx="3698756" cy="329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4159949" y="3887039"/>
            <a:ext cx="5947979" cy="35189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1602" tIns="50800" rIns="101602" bIns="50800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spcAft>
                <a:spcPct val="10000"/>
              </a:spcAft>
            </a:pPr>
            <a:r>
              <a:rPr lang="en-US" sz="1800" i="1" dirty="0">
                <a:solidFill>
                  <a:prstClr val="black"/>
                </a:solidFill>
                <a:latin typeface="Arial" charset="0"/>
                <a:cs typeface="Arial" charset="0"/>
              </a:rPr>
              <a:t>Briefing for:</a:t>
            </a: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4156915" y="4208729"/>
            <a:ext cx="5947979" cy="82586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101602" tIns="50800" rIns="101602" bIns="50800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000" i="1" dirty="0">
                <a:solidFill>
                  <a:srgbClr val="1880C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Chesapeake Bay Program</a:t>
            </a:r>
          </a:p>
          <a:p>
            <a:pPr>
              <a:spcBef>
                <a:spcPts val="0"/>
              </a:spcBef>
              <a:defRPr/>
            </a:pPr>
            <a:r>
              <a:rPr lang="en-US" sz="2000" i="1" dirty="0">
                <a:solidFill>
                  <a:srgbClr val="1880C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Citizens Advisory Committee</a:t>
            </a:r>
          </a:p>
          <a:p>
            <a:pPr>
              <a:spcBef>
                <a:spcPts val="0"/>
              </a:spcBef>
              <a:defRPr/>
            </a:pPr>
            <a:endParaRPr lang="en-US" sz="700" i="1" dirty="0">
              <a:solidFill>
                <a:srgbClr val="1880C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150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9"/>
          <p:cNvSpPr>
            <a:spLocks noGrp="1"/>
          </p:cNvSpPr>
          <p:nvPr>
            <p:ph type="title"/>
          </p:nvPr>
        </p:nvSpPr>
        <p:spPr/>
        <p:txBody>
          <a:bodyPr vert="horz" lIns="101870" tIns="50936" rIns="101870" bIns="50936" rtlCol="0" anchor="ctr">
            <a:normAutofit/>
          </a:bodyPr>
          <a:lstStyle/>
          <a:p>
            <a:r>
              <a:rPr lang="en-US" altLang="en-US" sz="3000" dirty="0">
                <a:latin typeface="Arial Narrow Bold" pitchFamily="34" charset="0"/>
              </a:rPr>
              <a:t>21</a:t>
            </a:r>
            <a:r>
              <a:rPr lang="en-US" altLang="en-US" sz="3000" baseline="30000" dirty="0">
                <a:latin typeface="Arial Narrow Bold" pitchFamily="34" charset="0"/>
              </a:rPr>
              <a:t>st</a:t>
            </a:r>
            <a:r>
              <a:rPr lang="en-US" altLang="en-US" sz="3000" dirty="0">
                <a:latin typeface="Arial Narrow Bold" pitchFamily="34" charset="0"/>
              </a:rPr>
              <a:t> Century Sewer System</a:t>
            </a:r>
            <a:endParaRPr lang="en-US" sz="3000" dirty="0">
              <a:latin typeface="Arial Narrow Bold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7621" b="3178"/>
          <a:stretch/>
        </p:blipFill>
        <p:spPr>
          <a:xfrm>
            <a:off x="1380288" y="1553850"/>
            <a:ext cx="6224587" cy="5650453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1940356" y="5821390"/>
            <a:ext cx="1479972" cy="1028726"/>
          </a:xfrm>
          <a:custGeom>
            <a:avLst/>
            <a:gdLst>
              <a:gd name="connsiteX0" fmla="*/ 1104900 w 1943100"/>
              <a:gd name="connsiteY0" fmla="*/ 0 h 1211580"/>
              <a:gd name="connsiteX1" fmla="*/ 1508760 w 1943100"/>
              <a:gd name="connsiteY1" fmla="*/ 449580 h 1211580"/>
              <a:gd name="connsiteX2" fmla="*/ 1943100 w 1943100"/>
              <a:gd name="connsiteY2" fmla="*/ 914400 h 1211580"/>
              <a:gd name="connsiteX3" fmla="*/ 1684020 w 1943100"/>
              <a:gd name="connsiteY3" fmla="*/ 1211580 h 1211580"/>
              <a:gd name="connsiteX4" fmla="*/ 891540 w 1943100"/>
              <a:gd name="connsiteY4" fmla="*/ 807720 h 1211580"/>
              <a:gd name="connsiteX5" fmla="*/ 419100 w 1943100"/>
              <a:gd name="connsiteY5" fmla="*/ 922020 h 1211580"/>
              <a:gd name="connsiteX6" fmla="*/ 0 w 1943100"/>
              <a:gd name="connsiteY6" fmla="*/ 464820 h 1211580"/>
              <a:gd name="connsiteX7" fmla="*/ 1104900 w 1943100"/>
              <a:gd name="connsiteY7" fmla="*/ 0 h 1211580"/>
              <a:gd name="connsiteX0" fmla="*/ 1104900 w 1943100"/>
              <a:gd name="connsiteY0" fmla="*/ 0 h 1341120"/>
              <a:gd name="connsiteX1" fmla="*/ 1508760 w 1943100"/>
              <a:gd name="connsiteY1" fmla="*/ 449580 h 1341120"/>
              <a:gd name="connsiteX2" fmla="*/ 1943100 w 1943100"/>
              <a:gd name="connsiteY2" fmla="*/ 914400 h 1341120"/>
              <a:gd name="connsiteX3" fmla="*/ 1684020 w 1943100"/>
              <a:gd name="connsiteY3" fmla="*/ 1211580 h 1341120"/>
              <a:gd name="connsiteX4" fmla="*/ 464820 w 1943100"/>
              <a:gd name="connsiteY4" fmla="*/ 1341120 h 1341120"/>
              <a:gd name="connsiteX5" fmla="*/ 419100 w 1943100"/>
              <a:gd name="connsiteY5" fmla="*/ 922020 h 1341120"/>
              <a:gd name="connsiteX6" fmla="*/ 0 w 1943100"/>
              <a:gd name="connsiteY6" fmla="*/ 464820 h 1341120"/>
              <a:gd name="connsiteX7" fmla="*/ 1104900 w 1943100"/>
              <a:gd name="connsiteY7" fmla="*/ 0 h 1341120"/>
              <a:gd name="connsiteX0" fmla="*/ 1104900 w 1943100"/>
              <a:gd name="connsiteY0" fmla="*/ 0 h 1341120"/>
              <a:gd name="connsiteX1" fmla="*/ 1365885 w 1943100"/>
              <a:gd name="connsiteY1" fmla="*/ 316230 h 1341120"/>
              <a:gd name="connsiteX2" fmla="*/ 1943100 w 1943100"/>
              <a:gd name="connsiteY2" fmla="*/ 914400 h 1341120"/>
              <a:gd name="connsiteX3" fmla="*/ 1684020 w 1943100"/>
              <a:gd name="connsiteY3" fmla="*/ 1211580 h 1341120"/>
              <a:gd name="connsiteX4" fmla="*/ 464820 w 1943100"/>
              <a:gd name="connsiteY4" fmla="*/ 1341120 h 1341120"/>
              <a:gd name="connsiteX5" fmla="*/ 419100 w 1943100"/>
              <a:gd name="connsiteY5" fmla="*/ 922020 h 1341120"/>
              <a:gd name="connsiteX6" fmla="*/ 0 w 1943100"/>
              <a:gd name="connsiteY6" fmla="*/ 464820 h 1341120"/>
              <a:gd name="connsiteX7" fmla="*/ 1104900 w 1943100"/>
              <a:gd name="connsiteY7" fmla="*/ 0 h 1341120"/>
              <a:gd name="connsiteX0" fmla="*/ 1104900 w 1943100"/>
              <a:gd name="connsiteY0" fmla="*/ 0 h 1341120"/>
              <a:gd name="connsiteX1" fmla="*/ 1365885 w 1943100"/>
              <a:gd name="connsiteY1" fmla="*/ 316230 h 1341120"/>
              <a:gd name="connsiteX2" fmla="*/ 1943100 w 1943100"/>
              <a:gd name="connsiteY2" fmla="*/ 914400 h 1341120"/>
              <a:gd name="connsiteX3" fmla="*/ 1684020 w 1943100"/>
              <a:gd name="connsiteY3" fmla="*/ 1211580 h 1341120"/>
              <a:gd name="connsiteX4" fmla="*/ 464820 w 1943100"/>
              <a:gd name="connsiteY4" fmla="*/ 1341120 h 1341120"/>
              <a:gd name="connsiteX5" fmla="*/ 419100 w 1943100"/>
              <a:gd name="connsiteY5" fmla="*/ 922020 h 1341120"/>
              <a:gd name="connsiteX6" fmla="*/ 0 w 1943100"/>
              <a:gd name="connsiteY6" fmla="*/ 464820 h 1341120"/>
              <a:gd name="connsiteX7" fmla="*/ 1104900 w 1943100"/>
              <a:gd name="connsiteY7" fmla="*/ 0 h 1341120"/>
              <a:gd name="connsiteX0" fmla="*/ 1095375 w 1943100"/>
              <a:gd name="connsiteY0" fmla="*/ 0 h 1350645"/>
              <a:gd name="connsiteX1" fmla="*/ 1365885 w 1943100"/>
              <a:gd name="connsiteY1" fmla="*/ 325755 h 1350645"/>
              <a:gd name="connsiteX2" fmla="*/ 1943100 w 1943100"/>
              <a:gd name="connsiteY2" fmla="*/ 923925 h 1350645"/>
              <a:gd name="connsiteX3" fmla="*/ 1684020 w 1943100"/>
              <a:gd name="connsiteY3" fmla="*/ 1221105 h 1350645"/>
              <a:gd name="connsiteX4" fmla="*/ 464820 w 1943100"/>
              <a:gd name="connsiteY4" fmla="*/ 1350645 h 1350645"/>
              <a:gd name="connsiteX5" fmla="*/ 419100 w 1943100"/>
              <a:gd name="connsiteY5" fmla="*/ 931545 h 1350645"/>
              <a:gd name="connsiteX6" fmla="*/ 0 w 1943100"/>
              <a:gd name="connsiteY6" fmla="*/ 474345 h 1350645"/>
              <a:gd name="connsiteX7" fmla="*/ 1095375 w 1943100"/>
              <a:gd name="connsiteY7" fmla="*/ 0 h 1350645"/>
              <a:gd name="connsiteX0" fmla="*/ 1095375 w 1943100"/>
              <a:gd name="connsiteY0" fmla="*/ 0 h 1350645"/>
              <a:gd name="connsiteX1" fmla="*/ 1356360 w 1943100"/>
              <a:gd name="connsiteY1" fmla="*/ 325755 h 1350645"/>
              <a:gd name="connsiteX2" fmla="*/ 1943100 w 1943100"/>
              <a:gd name="connsiteY2" fmla="*/ 923925 h 1350645"/>
              <a:gd name="connsiteX3" fmla="*/ 1684020 w 1943100"/>
              <a:gd name="connsiteY3" fmla="*/ 1221105 h 1350645"/>
              <a:gd name="connsiteX4" fmla="*/ 464820 w 1943100"/>
              <a:gd name="connsiteY4" fmla="*/ 1350645 h 1350645"/>
              <a:gd name="connsiteX5" fmla="*/ 419100 w 1943100"/>
              <a:gd name="connsiteY5" fmla="*/ 931545 h 1350645"/>
              <a:gd name="connsiteX6" fmla="*/ 0 w 1943100"/>
              <a:gd name="connsiteY6" fmla="*/ 474345 h 1350645"/>
              <a:gd name="connsiteX7" fmla="*/ 1095375 w 1943100"/>
              <a:gd name="connsiteY7" fmla="*/ 0 h 135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43100" h="1350645">
                <a:moveTo>
                  <a:pt x="1095375" y="0"/>
                </a:moveTo>
                <a:lnTo>
                  <a:pt x="1356360" y="325755"/>
                </a:lnTo>
                <a:cubicBezTo>
                  <a:pt x="1558290" y="472758"/>
                  <a:pt x="1750695" y="724535"/>
                  <a:pt x="1943100" y="923925"/>
                </a:cubicBezTo>
                <a:lnTo>
                  <a:pt x="1684020" y="1221105"/>
                </a:lnTo>
                <a:lnTo>
                  <a:pt x="464820" y="1350645"/>
                </a:lnTo>
                <a:lnTo>
                  <a:pt x="419100" y="931545"/>
                </a:lnTo>
                <a:lnTo>
                  <a:pt x="0" y="474345"/>
                </a:lnTo>
                <a:lnTo>
                  <a:pt x="1095375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2100928" y="5946173"/>
            <a:ext cx="828253" cy="8633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>
            <a:off x="2883838" y="5902644"/>
            <a:ext cx="208574" cy="183183"/>
          </a:xfrm>
          <a:custGeom>
            <a:avLst/>
            <a:gdLst>
              <a:gd name="connsiteX0" fmla="*/ 0 w 235744"/>
              <a:gd name="connsiteY0" fmla="*/ 0 h 240506"/>
              <a:gd name="connsiteX1" fmla="*/ 73819 w 235744"/>
              <a:gd name="connsiteY1" fmla="*/ 88106 h 240506"/>
              <a:gd name="connsiteX2" fmla="*/ 140494 w 235744"/>
              <a:gd name="connsiteY2" fmla="*/ 147638 h 240506"/>
              <a:gd name="connsiteX3" fmla="*/ 235744 w 235744"/>
              <a:gd name="connsiteY3" fmla="*/ 200025 h 240506"/>
              <a:gd name="connsiteX4" fmla="*/ 157163 w 235744"/>
              <a:gd name="connsiteY4" fmla="*/ 240506 h 240506"/>
              <a:gd name="connsiteX5" fmla="*/ 88107 w 235744"/>
              <a:gd name="connsiteY5" fmla="*/ 178594 h 240506"/>
              <a:gd name="connsiteX6" fmla="*/ 11907 w 235744"/>
              <a:gd name="connsiteY6" fmla="*/ 95250 h 240506"/>
              <a:gd name="connsiteX7" fmla="*/ 0 w 235744"/>
              <a:gd name="connsiteY7" fmla="*/ 0 h 240506"/>
              <a:gd name="connsiteX0" fmla="*/ 0 w 235744"/>
              <a:gd name="connsiteY0" fmla="*/ 0 h 240506"/>
              <a:gd name="connsiteX1" fmla="*/ 73819 w 235744"/>
              <a:gd name="connsiteY1" fmla="*/ 88106 h 240506"/>
              <a:gd name="connsiteX2" fmla="*/ 140494 w 235744"/>
              <a:gd name="connsiteY2" fmla="*/ 147638 h 240506"/>
              <a:gd name="connsiteX3" fmla="*/ 235744 w 235744"/>
              <a:gd name="connsiteY3" fmla="*/ 200025 h 240506"/>
              <a:gd name="connsiteX4" fmla="*/ 157163 w 235744"/>
              <a:gd name="connsiteY4" fmla="*/ 240506 h 240506"/>
              <a:gd name="connsiteX5" fmla="*/ 73819 w 235744"/>
              <a:gd name="connsiteY5" fmla="*/ 178594 h 240506"/>
              <a:gd name="connsiteX6" fmla="*/ 11907 w 235744"/>
              <a:gd name="connsiteY6" fmla="*/ 95250 h 240506"/>
              <a:gd name="connsiteX7" fmla="*/ 0 w 235744"/>
              <a:gd name="connsiteY7" fmla="*/ 0 h 240506"/>
              <a:gd name="connsiteX0" fmla="*/ 28574 w 264318"/>
              <a:gd name="connsiteY0" fmla="*/ 0 h 240506"/>
              <a:gd name="connsiteX1" fmla="*/ 102393 w 264318"/>
              <a:gd name="connsiteY1" fmla="*/ 88106 h 240506"/>
              <a:gd name="connsiteX2" fmla="*/ 169068 w 264318"/>
              <a:gd name="connsiteY2" fmla="*/ 147638 h 240506"/>
              <a:gd name="connsiteX3" fmla="*/ 264318 w 264318"/>
              <a:gd name="connsiteY3" fmla="*/ 200025 h 240506"/>
              <a:gd name="connsiteX4" fmla="*/ 185737 w 264318"/>
              <a:gd name="connsiteY4" fmla="*/ 240506 h 240506"/>
              <a:gd name="connsiteX5" fmla="*/ 102393 w 264318"/>
              <a:gd name="connsiteY5" fmla="*/ 178594 h 240506"/>
              <a:gd name="connsiteX6" fmla="*/ 0 w 264318"/>
              <a:gd name="connsiteY6" fmla="*/ 35718 h 240506"/>
              <a:gd name="connsiteX7" fmla="*/ 28574 w 264318"/>
              <a:gd name="connsiteY7" fmla="*/ 0 h 240506"/>
              <a:gd name="connsiteX0" fmla="*/ 28574 w 264318"/>
              <a:gd name="connsiteY0" fmla="*/ 0 h 240506"/>
              <a:gd name="connsiteX1" fmla="*/ 102393 w 264318"/>
              <a:gd name="connsiteY1" fmla="*/ 88106 h 240506"/>
              <a:gd name="connsiteX2" fmla="*/ 169068 w 264318"/>
              <a:gd name="connsiteY2" fmla="*/ 147638 h 240506"/>
              <a:gd name="connsiteX3" fmla="*/ 264318 w 264318"/>
              <a:gd name="connsiteY3" fmla="*/ 200025 h 240506"/>
              <a:gd name="connsiteX4" fmla="*/ 185737 w 264318"/>
              <a:gd name="connsiteY4" fmla="*/ 240506 h 240506"/>
              <a:gd name="connsiteX5" fmla="*/ 42862 w 264318"/>
              <a:gd name="connsiteY5" fmla="*/ 102394 h 240506"/>
              <a:gd name="connsiteX6" fmla="*/ 0 w 264318"/>
              <a:gd name="connsiteY6" fmla="*/ 35718 h 240506"/>
              <a:gd name="connsiteX7" fmla="*/ 28574 w 264318"/>
              <a:gd name="connsiteY7" fmla="*/ 0 h 240506"/>
              <a:gd name="connsiteX0" fmla="*/ 38099 w 273843"/>
              <a:gd name="connsiteY0" fmla="*/ 0 h 240506"/>
              <a:gd name="connsiteX1" fmla="*/ 111918 w 273843"/>
              <a:gd name="connsiteY1" fmla="*/ 88106 h 240506"/>
              <a:gd name="connsiteX2" fmla="*/ 178593 w 273843"/>
              <a:gd name="connsiteY2" fmla="*/ 147638 h 240506"/>
              <a:gd name="connsiteX3" fmla="*/ 273843 w 273843"/>
              <a:gd name="connsiteY3" fmla="*/ 200025 h 240506"/>
              <a:gd name="connsiteX4" fmla="*/ 195262 w 273843"/>
              <a:gd name="connsiteY4" fmla="*/ 240506 h 240506"/>
              <a:gd name="connsiteX5" fmla="*/ 52387 w 273843"/>
              <a:gd name="connsiteY5" fmla="*/ 102394 h 240506"/>
              <a:gd name="connsiteX6" fmla="*/ 0 w 273843"/>
              <a:gd name="connsiteY6" fmla="*/ 28575 h 240506"/>
              <a:gd name="connsiteX7" fmla="*/ 38099 w 273843"/>
              <a:gd name="connsiteY7" fmla="*/ 0 h 240506"/>
              <a:gd name="connsiteX0" fmla="*/ 38099 w 273843"/>
              <a:gd name="connsiteY0" fmla="*/ 0 h 240506"/>
              <a:gd name="connsiteX1" fmla="*/ 111918 w 273843"/>
              <a:gd name="connsiteY1" fmla="*/ 88106 h 240506"/>
              <a:gd name="connsiteX2" fmla="*/ 178593 w 273843"/>
              <a:gd name="connsiteY2" fmla="*/ 147638 h 240506"/>
              <a:gd name="connsiteX3" fmla="*/ 273843 w 273843"/>
              <a:gd name="connsiteY3" fmla="*/ 200025 h 240506"/>
              <a:gd name="connsiteX4" fmla="*/ 195262 w 273843"/>
              <a:gd name="connsiteY4" fmla="*/ 240506 h 240506"/>
              <a:gd name="connsiteX5" fmla="*/ 126207 w 273843"/>
              <a:gd name="connsiteY5" fmla="*/ 171450 h 240506"/>
              <a:gd name="connsiteX6" fmla="*/ 52387 w 273843"/>
              <a:gd name="connsiteY6" fmla="*/ 102394 h 240506"/>
              <a:gd name="connsiteX7" fmla="*/ 0 w 273843"/>
              <a:gd name="connsiteY7" fmla="*/ 28575 h 240506"/>
              <a:gd name="connsiteX8" fmla="*/ 38099 w 273843"/>
              <a:gd name="connsiteY8" fmla="*/ 0 h 240506"/>
              <a:gd name="connsiteX0" fmla="*/ 38099 w 273843"/>
              <a:gd name="connsiteY0" fmla="*/ 0 h 240506"/>
              <a:gd name="connsiteX1" fmla="*/ 111918 w 273843"/>
              <a:gd name="connsiteY1" fmla="*/ 88106 h 240506"/>
              <a:gd name="connsiteX2" fmla="*/ 178593 w 273843"/>
              <a:gd name="connsiteY2" fmla="*/ 147638 h 240506"/>
              <a:gd name="connsiteX3" fmla="*/ 273843 w 273843"/>
              <a:gd name="connsiteY3" fmla="*/ 200025 h 240506"/>
              <a:gd name="connsiteX4" fmla="*/ 195262 w 273843"/>
              <a:gd name="connsiteY4" fmla="*/ 240506 h 240506"/>
              <a:gd name="connsiteX5" fmla="*/ 121444 w 273843"/>
              <a:gd name="connsiteY5" fmla="*/ 180975 h 240506"/>
              <a:gd name="connsiteX6" fmla="*/ 52387 w 273843"/>
              <a:gd name="connsiteY6" fmla="*/ 102394 h 240506"/>
              <a:gd name="connsiteX7" fmla="*/ 0 w 273843"/>
              <a:gd name="connsiteY7" fmla="*/ 28575 h 240506"/>
              <a:gd name="connsiteX8" fmla="*/ 38099 w 273843"/>
              <a:gd name="connsiteY8" fmla="*/ 0 h 240506"/>
              <a:gd name="connsiteX0" fmla="*/ 38099 w 273843"/>
              <a:gd name="connsiteY0" fmla="*/ 0 h 240506"/>
              <a:gd name="connsiteX1" fmla="*/ 111918 w 273843"/>
              <a:gd name="connsiteY1" fmla="*/ 88106 h 240506"/>
              <a:gd name="connsiteX2" fmla="*/ 178593 w 273843"/>
              <a:gd name="connsiteY2" fmla="*/ 147638 h 240506"/>
              <a:gd name="connsiteX3" fmla="*/ 273843 w 273843"/>
              <a:gd name="connsiteY3" fmla="*/ 200025 h 240506"/>
              <a:gd name="connsiteX4" fmla="*/ 195262 w 273843"/>
              <a:gd name="connsiteY4" fmla="*/ 240506 h 240506"/>
              <a:gd name="connsiteX5" fmla="*/ 135732 w 273843"/>
              <a:gd name="connsiteY5" fmla="*/ 202406 h 240506"/>
              <a:gd name="connsiteX6" fmla="*/ 52387 w 273843"/>
              <a:gd name="connsiteY6" fmla="*/ 102394 h 240506"/>
              <a:gd name="connsiteX7" fmla="*/ 0 w 273843"/>
              <a:gd name="connsiteY7" fmla="*/ 28575 h 240506"/>
              <a:gd name="connsiteX8" fmla="*/ 38099 w 273843"/>
              <a:gd name="connsiteY8" fmla="*/ 0 h 240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3843" h="240506">
                <a:moveTo>
                  <a:pt x="38099" y="0"/>
                </a:moveTo>
                <a:lnTo>
                  <a:pt x="111918" y="88106"/>
                </a:lnTo>
                <a:lnTo>
                  <a:pt x="178593" y="147638"/>
                </a:lnTo>
                <a:lnTo>
                  <a:pt x="273843" y="200025"/>
                </a:lnTo>
                <a:lnTo>
                  <a:pt x="195262" y="240506"/>
                </a:lnTo>
                <a:lnTo>
                  <a:pt x="135732" y="202406"/>
                </a:lnTo>
                <a:lnTo>
                  <a:pt x="52387" y="102394"/>
                </a:lnTo>
                <a:lnTo>
                  <a:pt x="0" y="28575"/>
                </a:lnTo>
                <a:lnTo>
                  <a:pt x="38099" y="0"/>
                </a:lnTo>
                <a:close/>
              </a:path>
            </a:pathLst>
          </a:custGeom>
          <a:solidFill>
            <a:srgbClr val="BBC2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4947817" y="3421515"/>
            <a:ext cx="368179" cy="107008"/>
          </a:xfrm>
          <a:custGeom>
            <a:avLst/>
            <a:gdLst>
              <a:gd name="connsiteX0" fmla="*/ 0 w 552450"/>
              <a:gd name="connsiteY0" fmla="*/ 121444 h 164306"/>
              <a:gd name="connsiteX1" fmla="*/ 388144 w 552450"/>
              <a:gd name="connsiteY1" fmla="*/ 164306 h 164306"/>
              <a:gd name="connsiteX2" fmla="*/ 552450 w 552450"/>
              <a:gd name="connsiteY2" fmla="*/ 47625 h 164306"/>
              <a:gd name="connsiteX3" fmla="*/ 128587 w 552450"/>
              <a:gd name="connsiteY3" fmla="*/ 0 h 164306"/>
              <a:gd name="connsiteX4" fmla="*/ 0 w 552450"/>
              <a:gd name="connsiteY4" fmla="*/ 121444 h 164306"/>
              <a:gd name="connsiteX0" fmla="*/ 0 w 597694"/>
              <a:gd name="connsiteY0" fmla="*/ 119063 h 164306"/>
              <a:gd name="connsiteX1" fmla="*/ 433388 w 597694"/>
              <a:gd name="connsiteY1" fmla="*/ 164306 h 164306"/>
              <a:gd name="connsiteX2" fmla="*/ 597694 w 597694"/>
              <a:gd name="connsiteY2" fmla="*/ 47625 h 164306"/>
              <a:gd name="connsiteX3" fmla="*/ 173831 w 597694"/>
              <a:gd name="connsiteY3" fmla="*/ 0 h 164306"/>
              <a:gd name="connsiteX4" fmla="*/ 0 w 597694"/>
              <a:gd name="connsiteY4" fmla="*/ 119063 h 164306"/>
              <a:gd name="connsiteX0" fmla="*/ 0 w 597694"/>
              <a:gd name="connsiteY0" fmla="*/ 119063 h 180975"/>
              <a:gd name="connsiteX1" fmla="*/ 423863 w 597694"/>
              <a:gd name="connsiteY1" fmla="*/ 180975 h 180975"/>
              <a:gd name="connsiteX2" fmla="*/ 597694 w 597694"/>
              <a:gd name="connsiteY2" fmla="*/ 47625 h 180975"/>
              <a:gd name="connsiteX3" fmla="*/ 173831 w 597694"/>
              <a:gd name="connsiteY3" fmla="*/ 0 h 180975"/>
              <a:gd name="connsiteX4" fmla="*/ 0 w 597694"/>
              <a:gd name="connsiteY4" fmla="*/ 119063 h 180975"/>
              <a:gd name="connsiteX0" fmla="*/ 0 w 611981"/>
              <a:gd name="connsiteY0" fmla="*/ 130969 h 180975"/>
              <a:gd name="connsiteX1" fmla="*/ 438150 w 611981"/>
              <a:gd name="connsiteY1" fmla="*/ 180975 h 180975"/>
              <a:gd name="connsiteX2" fmla="*/ 611981 w 611981"/>
              <a:gd name="connsiteY2" fmla="*/ 47625 h 180975"/>
              <a:gd name="connsiteX3" fmla="*/ 188118 w 611981"/>
              <a:gd name="connsiteY3" fmla="*/ 0 h 180975"/>
              <a:gd name="connsiteX4" fmla="*/ 0 w 611981"/>
              <a:gd name="connsiteY4" fmla="*/ 130969 h 180975"/>
              <a:gd name="connsiteX0" fmla="*/ 0 w 561975"/>
              <a:gd name="connsiteY0" fmla="*/ 104776 h 180975"/>
              <a:gd name="connsiteX1" fmla="*/ 388144 w 561975"/>
              <a:gd name="connsiteY1" fmla="*/ 180975 h 180975"/>
              <a:gd name="connsiteX2" fmla="*/ 561975 w 561975"/>
              <a:gd name="connsiteY2" fmla="*/ 47625 h 180975"/>
              <a:gd name="connsiteX3" fmla="*/ 138112 w 561975"/>
              <a:gd name="connsiteY3" fmla="*/ 0 h 180975"/>
              <a:gd name="connsiteX4" fmla="*/ 0 w 561975"/>
              <a:gd name="connsiteY4" fmla="*/ 104776 h 180975"/>
              <a:gd name="connsiteX0" fmla="*/ 0 w 561975"/>
              <a:gd name="connsiteY0" fmla="*/ 104776 h 152400"/>
              <a:gd name="connsiteX1" fmla="*/ 369094 w 561975"/>
              <a:gd name="connsiteY1" fmla="*/ 152400 h 152400"/>
              <a:gd name="connsiteX2" fmla="*/ 561975 w 561975"/>
              <a:gd name="connsiteY2" fmla="*/ 47625 h 152400"/>
              <a:gd name="connsiteX3" fmla="*/ 138112 w 561975"/>
              <a:gd name="connsiteY3" fmla="*/ 0 h 152400"/>
              <a:gd name="connsiteX4" fmla="*/ 0 w 561975"/>
              <a:gd name="connsiteY4" fmla="*/ 104776 h 152400"/>
              <a:gd name="connsiteX0" fmla="*/ 0 w 483394"/>
              <a:gd name="connsiteY0" fmla="*/ 104776 h 152400"/>
              <a:gd name="connsiteX1" fmla="*/ 369094 w 483394"/>
              <a:gd name="connsiteY1" fmla="*/ 152400 h 152400"/>
              <a:gd name="connsiteX2" fmla="*/ 483394 w 483394"/>
              <a:gd name="connsiteY2" fmla="*/ 57150 h 152400"/>
              <a:gd name="connsiteX3" fmla="*/ 138112 w 483394"/>
              <a:gd name="connsiteY3" fmla="*/ 0 h 152400"/>
              <a:gd name="connsiteX4" fmla="*/ 0 w 483394"/>
              <a:gd name="connsiteY4" fmla="*/ 104776 h 152400"/>
              <a:gd name="connsiteX0" fmla="*/ 0 w 483394"/>
              <a:gd name="connsiteY0" fmla="*/ 92870 h 140494"/>
              <a:gd name="connsiteX1" fmla="*/ 369094 w 483394"/>
              <a:gd name="connsiteY1" fmla="*/ 140494 h 140494"/>
              <a:gd name="connsiteX2" fmla="*/ 483394 w 483394"/>
              <a:gd name="connsiteY2" fmla="*/ 45244 h 140494"/>
              <a:gd name="connsiteX3" fmla="*/ 123824 w 483394"/>
              <a:gd name="connsiteY3" fmla="*/ 0 h 140494"/>
              <a:gd name="connsiteX4" fmla="*/ 0 w 483394"/>
              <a:gd name="connsiteY4" fmla="*/ 92870 h 140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394" h="140494">
                <a:moveTo>
                  <a:pt x="0" y="92870"/>
                </a:moveTo>
                <a:lnTo>
                  <a:pt x="369094" y="140494"/>
                </a:lnTo>
                <a:lnTo>
                  <a:pt x="483394" y="45244"/>
                </a:lnTo>
                <a:lnTo>
                  <a:pt x="123824" y="0"/>
                </a:lnTo>
                <a:lnTo>
                  <a:pt x="0" y="92870"/>
                </a:lnTo>
                <a:close/>
              </a:path>
            </a:pathLst>
          </a:custGeom>
          <a:solidFill>
            <a:srgbClr val="D1D5D8"/>
          </a:solidFill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5005859" y="3430583"/>
            <a:ext cx="94311" cy="7073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082034" y="3437838"/>
            <a:ext cx="94311" cy="7073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150951" y="3445094"/>
            <a:ext cx="88872" cy="74361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5789371" y="4014592"/>
            <a:ext cx="197692" cy="126958"/>
          </a:xfrm>
          <a:custGeom>
            <a:avLst/>
            <a:gdLst>
              <a:gd name="connsiteX0" fmla="*/ 38100 w 250031"/>
              <a:gd name="connsiteY0" fmla="*/ 0 h 166687"/>
              <a:gd name="connsiteX1" fmla="*/ 0 w 250031"/>
              <a:gd name="connsiteY1" fmla="*/ 147637 h 166687"/>
              <a:gd name="connsiteX2" fmla="*/ 100012 w 250031"/>
              <a:gd name="connsiteY2" fmla="*/ 166687 h 166687"/>
              <a:gd name="connsiteX3" fmla="*/ 142875 w 250031"/>
              <a:gd name="connsiteY3" fmla="*/ 140494 h 166687"/>
              <a:gd name="connsiteX4" fmla="*/ 250031 w 250031"/>
              <a:gd name="connsiteY4" fmla="*/ 126206 h 166687"/>
              <a:gd name="connsiteX5" fmla="*/ 240506 w 250031"/>
              <a:gd name="connsiteY5" fmla="*/ 61912 h 166687"/>
              <a:gd name="connsiteX6" fmla="*/ 38100 w 250031"/>
              <a:gd name="connsiteY6" fmla="*/ 0 h 166687"/>
              <a:gd name="connsiteX0" fmla="*/ 38100 w 250031"/>
              <a:gd name="connsiteY0" fmla="*/ 0 h 166687"/>
              <a:gd name="connsiteX1" fmla="*/ 19050 w 250031"/>
              <a:gd name="connsiteY1" fmla="*/ 71437 h 166687"/>
              <a:gd name="connsiteX2" fmla="*/ 0 w 250031"/>
              <a:gd name="connsiteY2" fmla="*/ 147637 h 166687"/>
              <a:gd name="connsiteX3" fmla="*/ 100012 w 250031"/>
              <a:gd name="connsiteY3" fmla="*/ 166687 h 166687"/>
              <a:gd name="connsiteX4" fmla="*/ 142875 w 250031"/>
              <a:gd name="connsiteY4" fmla="*/ 140494 h 166687"/>
              <a:gd name="connsiteX5" fmla="*/ 250031 w 250031"/>
              <a:gd name="connsiteY5" fmla="*/ 126206 h 166687"/>
              <a:gd name="connsiteX6" fmla="*/ 240506 w 250031"/>
              <a:gd name="connsiteY6" fmla="*/ 61912 h 166687"/>
              <a:gd name="connsiteX7" fmla="*/ 38100 w 250031"/>
              <a:gd name="connsiteY7" fmla="*/ 0 h 166687"/>
              <a:gd name="connsiteX0" fmla="*/ 38100 w 250031"/>
              <a:gd name="connsiteY0" fmla="*/ 0 h 166687"/>
              <a:gd name="connsiteX1" fmla="*/ 30956 w 250031"/>
              <a:gd name="connsiteY1" fmla="*/ 73818 h 166687"/>
              <a:gd name="connsiteX2" fmla="*/ 0 w 250031"/>
              <a:gd name="connsiteY2" fmla="*/ 147637 h 166687"/>
              <a:gd name="connsiteX3" fmla="*/ 100012 w 250031"/>
              <a:gd name="connsiteY3" fmla="*/ 166687 h 166687"/>
              <a:gd name="connsiteX4" fmla="*/ 142875 w 250031"/>
              <a:gd name="connsiteY4" fmla="*/ 140494 h 166687"/>
              <a:gd name="connsiteX5" fmla="*/ 250031 w 250031"/>
              <a:gd name="connsiteY5" fmla="*/ 126206 h 166687"/>
              <a:gd name="connsiteX6" fmla="*/ 240506 w 250031"/>
              <a:gd name="connsiteY6" fmla="*/ 61912 h 166687"/>
              <a:gd name="connsiteX7" fmla="*/ 38100 w 250031"/>
              <a:gd name="connsiteY7" fmla="*/ 0 h 166687"/>
              <a:gd name="connsiteX0" fmla="*/ 38100 w 250031"/>
              <a:gd name="connsiteY0" fmla="*/ 0 h 166687"/>
              <a:gd name="connsiteX1" fmla="*/ 21431 w 250031"/>
              <a:gd name="connsiteY1" fmla="*/ 73818 h 166687"/>
              <a:gd name="connsiteX2" fmla="*/ 0 w 250031"/>
              <a:gd name="connsiteY2" fmla="*/ 147637 h 166687"/>
              <a:gd name="connsiteX3" fmla="*/ 100012 w 250031"/>
              <a:gd name="connsiteY3" fmla="*/ 166687 h 166687"/>
              <a:gd name="connsiteX4" fmla="*/ 142875 w 250031"/>
              <a:gd name="connsiteY4" fmla="*/ 140494 h 166687"/>
              <a:gd name="connsiteX5" fmla="*/ 250031 w 250031"/>
              <a:gd name="connsiteY5" fmla="*/ 126206 h 166687"/>
              <a:gd name="connsiteX6" fmla="*/ 240506 w 250031"/>
              <a:gd name="connsiteY6" fmla="*/ 61912 h 166687"/>
              <a:gd name="connsiteX7" fmla="*/ 38100 w 250031"/>
              <a:gd name="connsiteY7" fmla="*/ 0 h 166687"/>
              <a:gd name="connsiteX0" fmla="*/ 47625 w 259556"/>
              <a:gd name="connsiteY0" fmla="*/ 0 h 166687"/>
              <a:gd name="connsiteX1" fmla="*/ 30956 w 259556"/>
              <a:gd name="connsiteY1" fmla="*/ 73818 h 166687"/>
              <a:gd name="connsiteX2" fmla="*/ 0 w 259556"/>
              <a:gd name="connsiteY2" fmla="*/ 164306 h 166687"/>
              <a:gd name="connsiteX3" fmla="*/ 109537 w 259556"/>
              <a:gd name="connsiteY3" fmla="*/ 166687 h 166687"/>
              <a:gd name="connsiteX4" fmla="*/ 152400 w 259556"/>
              <a:gd name="connsiteY4" fmla="*/ 140494 h 166687"/>
              <a:gd name="connsiteX5" fmla="*/ 259556 w 259556"/>
              <a:gd name="connsiteY5" fmla="*/ 126206 h 166687"/>
              <a:gd name="connsiteX6" fmla="*/ 250031 w 259556"/>
              <a:gd name="connsiteY6" fmla="*/ 61912 h 166687"/>
              <a:gd name="connsiteX7" fmla="*/ 47625 w 259556"/>
              <a:gd name="connsiteY7" fmla="*/ 0 h 166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9556" h="166687">
                <a:moveTo>
                  <a:pt x="47625" y="0"/>
                </a:moveTo>
                <a:lnTo>
                  <a:pt x="30956" y="73818"/>
                </a:lnTo>
                <a:lnTo>
                  <a:pt x="0" y="164306"/>
                </a:lnTo>
                <a:lnTo>
                  <a:pt x="109537" y="166687"/>
                </a:lnTo>
                <a:lnTo>
                  <a:pt x="152400" y="140494"/>
                </a:lnTo>
                <a:lnTo>
                  <a:pt x="259556" y="126206"/>
                </a:lnTo>
                <a:lnTo>
                  <a:pt x="250031" y="61912"/>
                </a:lnTo>
                <a:lnTo>
                  <a:pt x="47625" y="0"/>
                </a:lnTo>
                <a:close/>
              </a:path>
            </a:pathLst>
          </a:custGeom>
          <a:solidFill>
            <a:srgbClr val="248FBD"/>
          </a:solidFill>
          <a:ln w="3175">
            <a:solidFill>
              <a:srgbClr val="248F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5339575" y="3882192"/>
            <a:ext cx="464304" cy="224898"/>
          </a:xfrm>
          <a:custGeom>
            <a:avLst/>
            <a:gdLst>
              <a:gd name="connsiteX0" fmla="*/ 0 w 590550"/>
              <a:gd name="connsiteY0" fmla="*/ 0 h 278606"/>
              <a:gd name="connsiteX1" fmla="*/ 7144 w 590550"/>
              <a:gd name="connsiteY1" fmla="*/ 159543 h 278606"/>
              <a:gd name="connsiteX2" fmla="*/ 533400 w 590550"/>
              <a:gd name="connsiteY2" fmla="*/ 219075 h 278606"/>
              <a:gd name="connsiteX3" fmla="*/ 547688 w 590550"/>
              <a:gd name="connsiteY3" fmla="*/ 271462 h 278606"/>
              <a:gd name="connsiteX4" fmla="*/ 576263 w 590550"/>
              <a:gd name="connsiteY4" fmla="*/ 278606 h 278606"/>
              <a:gd name="connsiteX5" fmla="*/ 588169 w 590550"/>
              <a:gd name="connsiteY5" fmla="*/ 238125 h 278606"/>
              <a:gd name="connsiteX6" fmla="*/ 590550 w 590550"/>
              <a:gd name="connsiteY6" fmla="*/ 204787 h 278606"/>
              <a:gd name="connsiteX7" fmla="*/ 309563 w 590550"/>
              <a:gd name="connsiteY7" fmla="*/ 126206 h 278606"/>
              <a:gd name="connsiteX0" fmla="*/ 0 w 590550"/>
              <a:gd name="connsiteY0" fmla="*/ 23813 h 302419"/>
              <a:gd name="connsiteX1" fmla="*/ 7144 w 590550"/>
              <a:gd name="connsiteY1" fmla="*/ 183356 h 302419"/>
              <a:gd name="connsiteX2" fmla="*/ 533400 w 590550"/>
              <a:gd name="connsiteY2" fmla="*/ 242888 h 302419"/>
              <a:gd name="connsiteX3" fmla="*/ 547688 w 590550"/>
              <a:gd name="connsiteY3" fmla="*/ 295275 h 302419"/>
              <a:gd name="connsiteX4" fmla="*/ 576263 w 590550"/>
              <a:gd name="connsiteY4" fmla="*/ 302419 h 302419"/>
              <a:gd name="connsiteX5" fmla="*/ 588169 w 590550"/>
              <a:gd name="connsiteY5" fmla="*/ 261938 h 302419"/>
              <a:gd name="connsiteX6" fmla="*/ 590550 w 590550"/>
              <a:gd name="connsiteY6" fmla="*/ 228600 h 302419"/>
              <a:gd name="connsiteX7" fmla="*/ 61913 w 590550"/>
              <a:gd name="connsiteY7" fmla="*/ 0 h 302419"/>
              <a:gd name="connsiteX0" fmla="*/ 0 w 590550"/>
              <a:gd name="connsiteY0" fmla="*/ 0 h 278606"/>
              <a:gd name="connsiteX1" fmla="*/ 7144 w 590550"/>
              <a:gd name="connsiteY1" fmla="*/ 159543 h 278606"/>
              <a:gd name="connsiteX2" fmla="*/ 533400 w 590550"/>
              <a:gd name="connsiteY2" fmla="*/ 219075 h 278606"/>
              <a:gd name="connsiteX3" fmla="*/ 547688 w 590550"/>
              <a:gd name="connsiteY3" fmla="*/ 271462 h 278606"/>
              <a:gd name="connsiteX4" fmla="*/ 576263 w 590550"/>
              <a:gd name="connsiteY4" fmla="*/ 278606 h 278606"/>
              <a:gd name="connsiteX5" fmla="*/ 588169 w 590550"/>
              <a:gd name="connsiteY5" fmla="*/ 238125 h 278606"/>
              <a:gd name="connsiteX6" fmla="*/ 590550 w 590550"/>
              <a:gd name="connsiteY6" fmla="*/ 204787 h 278606"/>
              <a:gd name="connsiteX7" fmla="*/ 14288 w 590550"/>
              <a:gd name="connsiteY7" fmla="*/ 4762 h 278606"/>
              <a:gd name="connsiteX0" fmla="*/ 0 w 590550"/>
              <a:gd name="connsiteY0" fmla="*/ 0 h 278606"/>
              <a:gd name="connsiteX1" fmla="*/ 7144 w 590550"/>
              <a:gd name="connsiteY1" fmla="*/ 159543 h 278606"/>
              <a:gd name="connsiteX2" fmla="*/ 533400 w 590550"/>
              <a:gd name="connsiteY2" fmla="*/ 219075 h 278606"/>
              <a:gd name="connsiteX3" fmla="*/ 547688 w 590550"/>
              <a:gd name="connsiteY3" fmla="*/ 271462 h 278606"/>
              <a:gd name="connsiteX4" fmla="*/ 576263 w 590550"/>
              <a:gd name="connsiteY4" fmla="*/ 278606 h 278606"/>
              <a:gd name="connsiteX5" fmla="*/ 588169 w 590550"/>
              <a:gd name="connsiteY5" fmla="*/ 238125 h 278606"/>
              <a:gd name="connsiteX6" fmla="*/ 590550 w 590550"/>
              <a:gd name="connsiteY6" fmla="*/ 204787 h 278606"/>
              <a:gd name="connsiteX7" fmla="*/ 14288 w 590550"/>
              <a:gd name="connsiteY7" fmla="*/ 4762 h 278606"/>
              <a:gd name="connsiteX0" fmla="*/ 0 w 590550"/>
              <a:gd name="connsiteY0" fmla="*/ 0 h 278606"/>
              <a:gd name="connsiteX1" fmla="*/ 7144 w 590550"/>
              <a:gd name="connsiteY1" fmla="*/ 159543 h 278606"/>
              <a:gd name="connsiteX2" fmla="*/ 533400 w 590550"/>
              <a:gd name="connsiteY2" fmla="*/ 219075 h 278606"/>
              <a:gd name="connsiteX3" fmla="*/ 547688 w 590550"/>
              <a:gd name="connsiteY3" fmla="*/ 271462 h 278606"/>
              <a:gd name="connsiteX4" fmla="*/ 576263 w 590550"/>
              <a:gd name="connsiteY4" fmla="*/ 278606 h 278606"/>
              <a:gd name="connsiteX5" fmla="*/ 588169 w 590550"/>
              <a:gd name="connsiteY5" fmla="*/ 238125 h 278606"/>
              <a:gd name="connsiteX6" fmla="*/ 590550 w 590550"/>
              <a:gd name="connsiteY6" fmla="*/ 204787 h 278606"/>
              <a:gd name="connsiteX7" fmla="*/ 97632 w 590550"/>
              <a:gd name="connsiteY7" fmla="*/ 38100 h 278606"/>
              <a:gd name="connsiteX8" fmla="*/ 14288 w 590550"/>
              <a:gd name="connsiteY8" fmla="*/ 4762 h 278606"/>
              <a:gd name="connsiteX0" fmla="*/ 0 w 590550"/>
              <a:gd name="connsiteY0" fmla="*/ 9526 h 288132"/>
              <a:gd name="connsiteX1" fmla="*/ 7144 w 590550"/>
              <a:gd name="connsiteY1" fmla="*/ 169069 h 288132"/>
              <a:gd name="connsiteX2" fmla="*/ 533400 w 590550"/>
              <a:gd name="connsiteY2" fmla="*/ 228601 h 288132"/>
              <a:gd name="connsiteX3" fmla="*/ 547688 w 590550"/>
              <a:gd name="connsiteY3" fmla="*/ 280988 h 288132"/>
              <a:gd name="connsiteX4" fmla="*/ 576263 w 590550"/>
              <a:gd name="connsiteY4" fmla="*/ 288132 h 288132"/>
              <a:gd name="connsiteX5" fmla="*/ 588169 w 590550"/>
              <a:gd name="connsiteY5" fmla="*/ 247651 h 288132"/>
              <a:gd name="connsiteX6" fmla="*/ 590550 w 590550"/>
              <a:gd name="connsiteY6" fmla="*/ 214313 h 288132"/>
              <a:gd name="connsiteX7" fmla="*/ 97632 w 590550"/>
              <a:gd name="connsiteY7" fmla="*/ 47626 h 288132"/>
              <a:gd name="connsiteX8" fmla="*/ 14288 w 590550"/>
              <a:gd name="connsiteY8" fmla="*/ 0 h 288132"/>
              <a:gd name="connsiteX0" fmla="*/ 0 w 590550"/>
              <a:gd name="connsiteY0" fmla="*/ 9526 h 288132"/>
              <a:gd name="connsiteX1" fmla="*/ 7144 w 590550"/>
              <a:gd name="connsiteY1" fmla="*/ 169069 h 288132"/>
              <a:gd name="connsiteX2" fmla="*/ 533400 w 590550"/>
              <a:gd name="connsiteY2" fmla="*/ 228601 h 288132"/>
              <a:gd name="connsiteX3" fmla="*/ 547688 w 590550"/>
              <a:gd name="connsiteY3" fmla="*/ 280988 h 288132"/>
              <a:gd name="connsiteX4" fmla="*/ 576263 w 590550"/>
              <a:gd name="connsiteY4" fmla="*/ 288132 h 288132"/>
              <a:gd name="connsiteX5" fmla="*/ 588169 w 590550"/>
              <a:gd name="connsiteY5" fmla="*/ 247651 h 288132"/>
              <a:gd name="connsiteX6" fmla="*/ 590550 w 590550"/>
              <a:gd name="connsiteY6" fmla="*/ 214313 h 288132"/>
              <a:gd name="connsiteX7" fmla="*/ 92869 w 590550"/>
              <a:gd name="connsiteY7" fmla="*/ 40482 h 288132"/>
              <a:gd name="connsiteX8" fmla="*/ 14288 w 590550"/>
              <a:gd name="connsiteY8" fmla="*/ 0 h 288132"/>
              <a:gd name="connsiteX0" fmla="*/ 0 w 590550"/>
              <a:gd name="connsiteY0" fmla="*/ 9526 h 288132"/>
              <a:gd name="connsiteX1" fmla="*/ 7144 w 590550"/>
              <a:gd name="connsiteY1" fmla="*/ 169069 h 288132"/>
              <a:gd name="connsiteX2" fmla="*/ 533400 w 590550"/>
              <a:gd name="connsiteY2" fmla="*/ 228601 h 288132"/>
              <a:gd name="connsiteX3" fmla="*/ 547688 w 590550"/>
              <a:gd name="connsiteY3" fmla="*/ 288132 h 288132"/>
              <a:gd name="connsiteX4" fmla="*/ 576263 w 590550"/>
              <a:gd name="connsiteY4" fmla="*/ 288132 h 288132"/>
              <a:gd name="connsiteX5" fmla="*/ 588169 w 590550"/>
              <a:gd name="connsiteY5" fmla="*/ 247651 h 288132"/>
              <a:gd name="connsiteX6" fmla="*/ 590550 w 590550"/>
              <a:gd name="connsiteY6" fmla="*/ 214313 h 288132"/>
              <a:gd name="connsiteX7" fmla="*/ 92869 w 590550"/>
              <a:gd name="connsiteY7" fmla="*/ 40482 h 288132"/>
              <a:gd name="connsiteX8" fmla="*/ 14288 w 590550"/>
              <a:gd name="connsiteY8" fmla="*/ 0 h 288132"/>
              <a:gd name="connsiteX0" fmla="*/ 0 w 590550"/>
              <a:gd name="connsiteY0" fmla="*/ 9526 h 295276"/>
              <a:gd name="connsiteX1" fmla="*/ 7144 w 590550"/>
              <a:gd name="connsiteY1" fmla="*/ 169069 h 295276"/>
              <a:gd name="connsiteX2" fmla="*/ 533400 w 590550"/>
              <a:gd name="connsiteY2" fmla="*/ 228601 h 295276"/>
              <a:gd name="connsiteX3" fmla="*/ 547688 w 590550"/>
              <a:gd name="connsiteY3" fmla="*/ 288132 h 295276"/>
              <a:gd name="connsiteX4" fmla="*/ 571501 w 590550"/>
              <a:gd name="connsiteY4" fmla="*/ 295276 h 295276"/>
              <a:gd name="connsiteX5" fmla="*/ 588169 w 590550"/>
              <a:gd name="connsiteY5" fmla="*/ 247651 h 295276"/>
              <a:gd name="connsiteX6" fmla="*/ 590550 w 590550"/>
              <a:gd name="connsiteY6" fmla="*/ 214313 h 295276"/>
              <a:gd name="connsiteX7" fmla="*/ 92869 w 590550"/>
              <a:gd name="connsiteY7" fmla="*/ 40482 h 295276"/>
              <a:gd name="connsiteX8" fmla="*/ 14288 w 590550"/>
              <a:gd name="connsiteY8" fmla="*/ 0 h 295276"/>
              <a:gd name="connsiteX0" fmla="*/ 0 w 592932"/>
              <a:gd name="connsiteY0" fmla="*/ 9526 h 295276"/>
              <a:gd name="connsiteX1" fmla="*/ 7144 w 592932"/>
              <a:gd name="connsiteY1" fmla="*/ 169069 h 295276"/>
              <a:gd name="connsiteX2" fmla="*/ 533400 w 592932"/>
              <a:gd name="connsiteY2" fmla="*/ 228601 h 295276"/>
              <a:gd name="connsiteX3" fmla="*/ 547688 w 592932"/>
              <a:gd name="connsiteY3" fmla="*/ 288132 h 295276"/>
              <a:gd name="connsiteX4" fmla="*/ 571501 w 592932"/>
              <a:gd name="connsiteY4" fmla="*/ 295276 h 295276"/>
              <a:gd name="connsiteX5" fmla="*/ 592932 w 592932"/>
              <a:gd name="connsiteY5" fmla="*/ 261938 h 295276"/>
              <a:gd name="connsiteX6" fmla="*/ 590550 w 592932"/>
              <a:gd name="connsiteY6" fmla="*/ 214313 h 295276"/>
              <a:gd name="connsiteX7" fmla="*/ 92869 w 592932"/>
              <a:gd name="connsiteY7" fmla="*/ 40482 h 295276"/>
              <a:gd name="connsiteX8" fmla="*/ 14288 w 592932"/>
              <a:gd name="connsiteY8" fmla="*/ 0 h 295276"/>
              <a:gd name="connsiteX0" fmla="*/ 0 w 604837"/>
              <a:gd name="connsiteY0" fmla="*/ 9526 h 295276"/>
              <a:gd name="connsiteX1" fmla="*/ 7144 w 604837"/>
              <a:gd name="connsiteY1" fmla="*/ 169069 h 295276"/>
              <a:gd name="connsiteX2" fmla="*/ 533400 w 604837"/>
              <a:gd name="connsiteY2" fmla="*/ 228601 h 295276"/>
              <a:gd name="connsiteX3" fmla="*/ 547688 w 604837"/>
              <a:gd name="connsiteY3" fmla="*/ 288132 h 295276"/>
              <a:gd name="connsiteX4" fmla="*/ 571501 w 604837"/>
              <a:gd name="connsiteY4" fmla="*/ 295276 h 295276"/>
              <a:gd name="connsiteX5" fmla="*/ 592932 w 604837"/>
              <a:gd name="connsiteY5" fmla="*/ 261938 h 295276"/>
              <a:gd name="connsiteX6" fmla="*/ 604837 w 604837"/>
              <a:gd name="connsiteY6" fmla="*/ 214313 h 295276"/>
              <a:gd name="connsiteX7" fmla="*/ 92869 w 604837"/>
              <a:gd name="connsiteY7" fmla="*/ 40482 h 295276"/>
              <a:gd name="connsiteX8" fmla="*/ 14288 w 604837"/>
              <a:gd name="connsiteY8" fmla="*/ 0 h 295276"/>
              <a:gd name="connsiteX0" fmla="*/ 4762 w 609599"/>
              <a:gd name="connsiteY0" fmla="*/ 9526 h 295276"/>
              <a:gd name="connsiteX1" fmla="*/ 0 w 609599"/>
              <a:gd name="connsiteY1" fmla="*/ 166688 h 295276"/>
              <a:gd name="connsiteX2" fmla="*/ 538162 w 609599"/>
              <a:gd name="connsiteY2" fmla="*/ 228601 h 295276"/>
              <a:gd name="connsiteX3" fmla="*/ 552450 w 609599"/>
              <a:gd name="connsiteY3" fmla="*/ 288132 h 295276"/>
              <a:gd name="connsiteX4" fmla="*/ 576263 w 609599"/>
              <a:gd name="connsiteY4" fmla="*/ 295276 h 295276"/>
              <a:gd name="connsiteX5" fmla="*/ 597694 w 609599"/>
              <a:gd name="connsiteY5" fmla="*/ 261938 h 295276"/>
              <a:gd name="connsiteX6" fmla="*/ 609599 w 609599"/>
              <a:gd name="connsiteY6" fmla="*/ 214313 h 295276"/>
              <a:gd name="connsiteX7" fmla="*/ 97631 w 609599"/>
              <a:gd name="connsiteY7" fmla="*/ 40482 h 295276"/>
              <a:gd name="connsiteX8" fmla="*/ 19050 w 609599"/>
              <a:gd name="connsiteY8" fmla="*/ 0 h 295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599" h="295276">
                <a:moveTo>
                  <a:pt x="4762" y="9526"/>
                </a:moveTo>
                <a:lnTo>
                  <a:pt x="0" y="166688"/>
                </a:lnTo>
                <a:lnTo>
                  <a:pt x="538162" y="228601"/>
                </a:lnTo>
                <a:lnTo>
                  <a:pt x="552450" y="288132"/>
                </a:lnTo>
                <a:lnTo>
                  <a:pt x="576263" y="295276"/>
                </a:lnTo>
                <a:lnTo>
                  <a:pt x="597694" y="261938"/>
                </a:lnTo>
                <a:lnTo>
                  <a:pt x="609599" y="214313"/>
                </a:lnTo>
                <a:lnTo>
                  <a:pt x="97631" y="40482"/>
                </a:lnTo>
                <a:lnTo>
                  <a:pt x="19050" y="0"/>
                </a:lnTo>
              </a:path>
            </a:pathLst>
          </a:custGeom>
          <a:solidFill>
            <a:srgbClr val="949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4737430" y="3858614"/>
            <a:ext cx="181369" cy="90685"/>
          </a:xfrm>
          <a:custGeom>
            <a:avLst/>
            <a:gdLst>
              <a:gd name="connsiteX0" fmla="*/ 0 w 238125"/>
              <a:gd name="connsiteY0" fmla="*/ 19050 h 119063"/>
              <a:gd name="connsiteX1" fmla="*/ 0 w 238125"/>
              <a:gd name="connsiteY1" fmla="*/ 88107 h 119063"/>
              <a:gd name="connsiteX2" fmla="*/ 238125 w 238125"/>
              <a:gd name="connsiteY2" fmla="*/ 119063 h 119063"/>
              <a:gd name="connsiteX3" fmla="*/ 209550 w 238125"/>
              <a:gd name="connsiteY3" fmla="*/ 85725 h 119063"/>
              <a:gd name="connsiteX4" fmla="*/ 204787 w 238125"/>
              <a:gd name="connsiteY4" fmla="*/ 0 h 119063"/>
              <a:gd name="connsiteX5" fmla="*/ 0 w 238125"/>
              <a:gd name="connsiteY5" fmla="*/ 19050 h 119063"/>
              <a:gd name="connsiteX0" fmla="*/ 0 w 238125"/>
              <a:gd name="connsiteY0" fmla="*/ 19050 h 119063"/>
              <a:gd name="connsiteX1" fmla="*/ 6350 w 238125"/>
              <a:gd name="connsiteY1" fmla="*/ 88107 h 119063"/>
              <a:gd name="connsiteX2" fmla="*/ 238125 w 238125"/>
              <a:gd name="connsiteY2" fmla="*/ 119063 h 119063"/>
              <a:gd name="connsiteX3" fmla="*/ 209550 w 238125"/>
              <a:gd name="connsiteY3" fmla="*/ 85725 h 119063"/>
              <a:gd name="connsiteX4" fmla="*/ 204787 w 238125"/>
              <a:gd name="connsiteY4" fmla="*/ 0 h 119063"/>
              <a:gd name="connsiteX5" fmla="*/ 0 w 238125"/>
              <a:gd name="connsiteY5" fmla="*/ 19050 h 119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" h="119063">
                <a:moveTo>
                  <a:pt x="0" y="19050"/>
                </a:moveTo>
                <a:lnTo>
                  <a:pt x="6350" y="88107"/>
                </a:lnTo>
                <a:lnTo>
                  <a:pt x="238125" y="119063"/>
                </a:lnTo>
                <a:lnTo>
                  <a:pt x="209550" y="85725"/>
                </a:lnTo>
                <a:lnTo>
                  <a:pt x="204787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959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385175" y="3339368"/>
            <a:ext cx="3016250" cy="3040063"/>
          </a:xfrm>
          <a:custGeom>
            <a:avLst/>
            <a:gdLst>
              <a:gd name="connsiteX0" fmla="*/ 3016250 w 3016250"/>
              <a:gd name="connsiteY0" fmla="*/ 2501900 h 2946400"/>
              <a:gd name="connsiteX1" fmla="*/ 2933700 w 3016250"/>
              <a:gd name="connsiteY1" fmla="*/ 2679700 h 2946400"/>
              <a:gd name="connsiteX2" fmla="*/ 2559050 w 3016250"/>
              <a:gd name="connsiteY2" fmla="*/ 2660650 h 2946400"/>
              <a:gd name="connsiteX3" fmla="*/ 1739900 w 3016250"/>
              <a:gd name="connsiteY3" fmla="*/ 2317750 h 2946400"/>
              <a:gd name="connsiteX4" fmla="*/ 749300 w 3016250"/>
              <a:gd name="connsiteY4" fmla="*/ 2946400 h 2946400"/>
              <a:gd name="connsiteX5" fmla="*/ 0 w 3016250"/>
              <a:gd name="connsiteY5" fmla="*/ 1974850 h 2946400"/>
              <a:gd name="connsiteX6" fmla="*/ 1771650 w 3016250"/>
              <a:gd name="connsiteY6" fmla="*/ 1111250 h 2946400"/>
              <a:gd name="connsiteX7" fmla="*/ 1816100 w 3016250"/>
              <a:gd name="connsiteY7" fmla="*/ 1028700 h 2946400"/>
              <a:gd name="connsiteX8" fmla="*/ 1809750 w 3016250"/>
              <a:gd name="connsiteY8" fmla="*/ 0 h 2946400"/>
              <a:gd name="connsiteX9" fmla="*/ 3016250 w 3016250"/>
              <a:gd name="connsiteY9" fmla="*/ 19050 h 2946400"/>
              <a:gd name="connsiteX10" fmla="*/ 3016250 w 3016250"/>
              <a:gd name="connsiteY10" fmla="*/ 2501900 h 2946400"/>
              <a:gd name="connsiteX0" fmla="*/ 3016250 w 3016250"/>
              <a:gd name="connsiteY0" fmla="*/ 2501900 h 2946400"/>
              <a:gd name="connsiteX1" fmla="*/ 2933700 w 3016250"/>
              <a:gd name="connsiteY1" fmla="*/ 2679700 h 2946400"/>
              <a:gd name="connsiteX2" fmla="*/ 2559050 w 3016250"/>
              <a:gd name="connsiteY2" fmla="*/ 2660650 h 2946400"/>
              <a:gd name="connsiteX3" fmla="*/ 1739900 w 3016250"/>
              <a:gd name="connsiteY3" fmla="*/ 2317750 h 2946400"/>
              <a:gd name="connsiteX4" fmla="*/ 749300 w 3016250"/>
              <a:gd name="connsiteY4" fmla="*/ 2946400 h 2946400"/>
              <a:gd name="connsiteX5" fmla="*/ 0 w 3016250"/>
              <a:gd name="connsiteY5" fmla="*/ 1974850 h 2946400"/>
              <a:gd name="connsiteX6" fmla="*/ 1771650 w 3016250"/>
              <a:gd name="connsiteY6" fmla="*/ 1111250 h 2946400"/>
              <a:gd name="connsiteX7" fmla="*/ 1816100 w 3016250"/>
              <a:gd name="connsiteY7" fmla="*/ 1028700 h 2946400"/>
              <a:gd name="connsiteX8" fmla="*/ 1809750 w 3016250"/>
              <a:gd name="connsiteY8" fmla="*/ 0 h 2946400"/>
              <a:gd name="connsiteX9" fmla="*/ 2381250 w 3016250"/>
              <a:gd name="connsiteY9" fmla="*/ 6350 h 2946400"/>
              <a:gd name="connsiteX10" fmla="*/ 3016250 w 3016250"/>
              <a:gd name="connsiteY10" fmla="*/ 19050 h 2946400"/>
              <a:gd name="connsiteX11" fmla="*/ 3016250 w 3016250"/>
              <a:gd name="connsiteY11" fmla="*/ 2501900 h 2946400"/>
              <a:gd name="connsiteX0" fmla="*/ 3016250 w 3016250"/>
              <a:gd name="connsiteY0" fmla="*/ 2562225 h 3006725"/>
              <a:gd name="connsiteX1" fmla="*/ 2933700 w 3016250"/>
              <a:gd name="connsiteY1" fmla="*/ 2740025 h 3006725"/>
              <a:gd name="connsiteX2" fmla="*/ 2559050 w 3016250"/>
              <a:gd name="connsiteY2" fmla="*/ 2720975 h 3006725"/>
              <a:gd name="connsiteX3" fmla="*/ 1739900 w 3016250"/>
              <a:gd name="connsiteY3" fmla="*/ 2378075 h 3006725"/>
              <a:gd name="connsiteX4" fmla="*/ 749300 w 3016250"/>
              <a:gd name="connsiteY4" fmla="*/ 3006725 h 3006725"/>
              <a:gd name="connsiteX5" fmla="*/ 0 w 3016250"/>
              <a:gd name="connsiteY5" fmla="*/ 2035175 h 3006725"/>
              <a:gd name="connsiteX6" fmla="*/ 1771650 w 3016250"/>
              <a:gd name="connsiteY6" fmla="*/ 1171575 h 3006725"/>
              <a:gd name="connsiteX7" fmla="*/ 1816100 w 3016250"/>
              <a:gd name="connsiteY7" fmla="*/ 1089025 h 3006725"/>
              <a:gd name="connsiteX8" fmla="*/ 1809750 w 3016250"/>
              <a:gd name="connsiteY8" fmla="*/ 60325 h 3006725"/>
              <a:gd name="connsiteX9" fmla="*/ 2466975 w 3016250"/>
              <a:gd name="connsiteY9" fmla="*/ 0 h 3006725"/>
              <a:gd name="connsiteX10" fmla="*/ 3016250 w 3016250"/>
              <a:gd name="connsiteY10" fmla="*/ 79375 h 3006725"/>
              <a:gd name="connsiteX11" fmla="*/ 3016250 w 3016250"/>
              <a:gd name="connsiteY11" fmla="*/ 2562225 h 3006725"/>
              <a:gd name="connsiteX0" fmla="*/ 3016250 w 3016250"/>
              <a:gd name="connsiteY0" fmla="*/ 2562225 h 3006725"/>
              <a:gd name="connsiteX1" fmla="*/ 2933700 w 3016250"/>
              <a:gd name="connsiteY1" fmla="*/ 2740025 h 3006725"/>
              <a:gd name="connsiteX2" fmla="*/ 2559050 w 3016250"/>
              <a:gd name="connsiteY2" fmla="*/ 2720975 h 3006725"/>
              <a:gd name="connsiteX3" fmla="*/ 1746250 w 3016250"/>
              <a:gd name="connsiteY3" fmla="*/ 2428875 h 3006725"/>
              <a:gd name="connsiteX4" fmla="*/ 749300 w 3016250"/>
              <a:gd name="connsiteY4" fmla="*/ 3006725 h 3006725"/>
              <a:gd name="connsiteX5" fmla="*/ 0 w 3016250"/>
              <a:gd name="connsiteY5" fmla="*/ 2035175 h 3006725"/>
              <a:gd name="connsiteX6" fmla="*/ 1771650 w 3016250"/>
              <a:gd name="connsiteY6" fmla="*/ 1171575 h 3006725"/>
              <a:gd name="connsiteX7" fmla="*/ 1816100 w 3016250"/>
              <a:gd name="connsiteY7" fmla="*/ 1089025 h 3006725"/>
              <a:gd name="connsiteX8" fmla="*/ 1809750 w 3016250"/>
              <a:gd name="connsiteY8" fmla="*/ 60325 h 3006725"/>
              <a:gd name="connsiteX9" fmla="*/ 2466975 w 3016250"/>
              <a:gd name="connsiteY9" fmla="*/ 0 h 3006725"/>
              <a:gd name="connsiteX10" fmla="*/ 3016250 w 3016250"/>
              <a:gd name="connsiteY10" fmla="*/ 79375 h 3006725"/>
              <a:gd name="connsiteX11" fmla="*/ 3016250 w 3016250"/>
              <a:gd name="connsiteY11" fmla="*/ 2562225 h 3006725"/>
              <a:gd name="connsiteX0" fmla="*/ 3016250 w 3016250"/>
              <a:gd name="connsiteY0" fmla="*/ 2562225 h 3006725"/>
              <a:gd name="connsiteX1" fmla="*/ 2933700 w 3016250"/>
              <a:gd name="connsiteY1" fmla="*/ 2740025 h 3006725"/>
              <a:gd name="connsiteX2" fmla="*/ 2435225 w 3016250"/>
              <a:gd name="connsiteY2" fmla="*/ 2733675 h 3006725"/>
              <a:gd name="connsiteX3" fmla="*/ 1746250 w 3016250"/>
              <a:gd name="connsiteY3" fmla="*/ 2428875 h 3006725"/>
              <a:gd name="connsiteX4" fmla="*/ 749300 w 3016250"/>
              <a:gd name="connsiteY4" fmla="*/ 3006725 h 3006725"/>
              <a:gd name="connsiteX5" fmla="*/ 0 w 3016250"/>
              <a:gd name="connsiteY5" fmla="*/ 2035175 h 3006725"/>
              <a:gd name="connsiteX6" fmla="*/ 1771650 w 3016250"/>
              <a:gd name="connsiteY6" fmla="*/ 1171575 h 3006725"/>
              <a:gd name="connsiteX7" fmla="*/ 1816100 w 3016250"/>
              <a:gd name="connsiteY7" fmla="*/ 1089025 h 3006725"/>
              <a:gd name="connsiteX8" fmla="*/ 1809750 w 3016250"/>
              <a:gd name="connsiteY8" fmla="*/ 60325 h 3006725"/>
              <a:gd name="connsiteX9" fmla="*/ 2466975 w 3016250"/>
              <a:gd name="connsiteY9" fmla="*/ 0 h 3006725"/>
              <a:gd name="connsiteX10" fmla="*/ 3016250 w 3016250"/>
              <a:gd name="connsiteY10" fmla="*/ 79375 h 3006725"/>
              <a:gd name="connsiteX11" fmla="*/ 3016250 w 3016250"/>
              <a:gd name="connsiteY11" fmla="*/ 2562225 h 3006725"/>
              <a:gd name="connsiteX0" fmla="*/ 3016250 w 3016250"/>
              <a:gd name="connsiteY0" fmla="*/ 2562225 h 3006725"/>
              <a:gd name="connsiteX1" fmla="*/ 3016250 w 3016250"/>
              <a:gd name="connsiteY1" fmla="*/ 2736850 h 3006725"/>
              <a:gd name="connsiteX2" fmla="*/ 2435225 w 3016250"/>
              <a:gd name="connsiteY2" fmla="*/ 2733675 h 3006725"/>
              <a:gd name="connsiteX3" fmla="*/ 1746250 w 3016250"/>
              <a:gd name="connsiteY3" fmla="*/ 2428875 h 3006725"/>
              <a:gd name="connsiteX4" fmla="*/ 749300 w 3016250"/>
              <a:gd name="connsiteY4" fmla="*/ 3006725 h 3006725"/>
              <a:gd name="connsiteX5" fmla="*/ 0 w 3016250"/>
              <a:gd name="connsiteY5" fmla="*/ 2035175 h 3006725"/>
              <a:gd name="connsiteX6" fmla="*/ 1771650 w 3016250"/>
              <a:gd name="connsiteY6" fmla="*/ 1171575 h 3006725"/>
              <a:gd name="connsiteX7" fmla="*/ 1816100 w 3016250"/>
              <a:gd name="connsiteY7" fmla="*/ 1089025 h 3006725"/>
              <a:gd name="connsiteX8" fmla="*/ 1809750 w 3016250"/>
              <a:gd name="connsiteY8" fmla="*/ 60325 h 3006725"/>
              <a:gd name="connsiteX9" fmla="*/ 2466975 w 3016250"/>
              <a:gd name="connsiteY9" fmla="*/ 0 h 3006725"/>
              <a:gd name="connsiteX10" fmla="*/ 3016250 w 3016250"/>
              <a:gd name="connsiteY10" fmla="*/ 79375 h 3006725"/>
              <a:gd name="connsiteX11" fmla="*/ 3016250 w 3016250"/>
              <a:gd name="connsiteY11" fmla="*/ 2562225 h 3006725"/>
              <a:gd name="connsiteX0" fmla="*/ 3016250 w 3016250"/>
              <a:gd name="connsiteY0" fmla="*/ 2562225 h 3006725"/>
              <a:gd name="connsiteX1" fmla="*/ 3016250 w 3016250"/>
              <a:gd name="connsiteY1" fmla="*/ 2736850 h 3006725"/>
              <a:gd name="connsiteX2" fmla="*/ 2435225 w 3016250"/>
              <a:gd name="connsiteY2" fmla="*/ 2733675 h 3006725"/>
              <a:gd name="connsiteX3" fmla="*/ 1774825 w 3016250"/>
              <a:gd name="connsiteY3" fmla="*/ 2486025 h 3006725"/>
              <a:gd name="connsiteX4" fmla="*/ 749300 w 3016250"/>
              <a:gd name="connsiteY4" fmla="*/ 3006725 h 3006725"/>
              <a:gd name="connsiteX5" fmla="*/ 0 w 3016250"/>
              <a:gd name="connsiteY5" fmla="*/ 2035175 h 3006725"/>
              <a:gd name="connsiteX6" fmla="*/ 1771650 w 3016250"/>
              <a:gd name="connsiteY6" fmla="*/ 1171575 h 3006725"/>
              <a:gd name="connsiteX7" fmla="*/ 1816100 w 3016250"/>
              <a:gd name="connsiteY7" fmla="*/ 1089025 h 3006725"/>
              <a:gd name="connsiteX8" fmla="*/ 1809750 w 3016250"/>
              <a:gd name="connsiteY8" fmla="*/ 60325 h 3006725"/>
              <a:gd name="connsiteX9" fmla="*/ 2466975 w 3016250"/>
              <a:gd name="connsiteY9" fmla="*/ 0 h 3006725"/>
              <a:gd name="connsiteX10" fmla="*/ 3016250 w 3016250"/>
              <a:gd name="connsiteY10" fmla="*/ 79375 h 3006725"/>
              <a:gd name="connsiteX11" fmla="*/ 3016250 w 3016250"/>
              <a:gd name="connsiteY11" fmla="*/ 2562225 h 3006725"/>
              <a:gd name="connsiteX0" fmla="*/ 3016250 w 3016250"/>
              <a:gd name="connsiteY0" fmla="*/ 2562225 h 3006725"/>
              <a:gd name="connsiteX1" fmla="*/ 3016250 w 3016250"/>
              <a:gd name="connsiteY1" fmla="*/ 2736850 h 3006725"/>
              <a:gd name="connsiteX2" fmla="*/ 2435225 w 3016250"/>
              <a:gd name="connsiteY2" fmla="*/ 2733675 h 3006725"/>
              <a:gd name="connsiteX3" fmla="*/ 1774825 w 3016250"/>
              <a:gd name="connsiteY3" fmla="*/ 2486025 h 3006725"/>
              <a:gd name="connsiteX4" fmla="*/ 749300 w 3016250"/>
              <a:gd name="connsiteY4" fmla="*/ 3006725 h 3006725"/>
              <a:gd name="connsiteX5" fmla="*/ 358775 w 3016250"/>
              <a:gd name="connsiteY5" fmla="*/ 2520951 h 3006725"/>
              <a:gd name="connsiteX6" fmla="*/ 0 w 3016250"/>
              <a:gd name="connsiteY6" fmla="*/ 2035175 h 3006725"/>
              <a:gd name="connsiteX7" fmla="*/ 1771650 w 3016250"/>
              <a:gd name="connsiteY7" fmla="*/ 1171575 h 3006725"/>
              <a:gd name="connsiteX8" fmla="*/ 1816100 w 3016250"/>
              <a:gd name="connsiteY8" fmla="*/ 1089025 h 3006725"/>
              <a:gd name="connsiteX9" fmla="*/ 1809750 w 3016250"/>
              <a:gd name="connsiteY9" fmla="*/ 60325 h 3006725"/>
              <a:gd name="connsiteX10" fmla="*/ 2466975 w 3016250"/>
              <a:gd name="connsiteY10" fmla="*/ 0 h 3006725"/>
              <a:gd name="connsiteX11" fmla="*/ 3016250 w 3016250"/>
              <a:gd name="connsiteY11" fmla="*/ 79375 h 3006725"/>
              <a:gd name="connsiteX12" fmla="*/ 3016250 w 3016250"/>
              <a:gd name="connsiteY12" fmla="*/ 2562225 h 3006725"/>
              <a:gd name="connsiteX0" fmla="*/ 3016250 w 3016250"/>
              <a:gd name="connsiteY0" fmla="*/ 2562225 h 3006725"/>
              <a:gd name="connsiteX1" fmla="*/ 3016250 w 3016250"/>
              <a:gd name="connsiteY1" fmla="*/ 2736850 h 3006725"/>
              <a:gd name="connsiteX2" fmla="*/ 2435225 w 3016250"/>
              <a:gd name="connsiteY2" fmla="*/ 2733675 h 3006725"/>
              <a:gd name="connsiteX3" fmla="*/ 1774825 w 3016250"/>
              <a:gd name="connsiteY3" fmla="*/ 2486025 h 3006725"/>
              <a:gd name="connsiteX4" fmla="*/ 749300 w 3016250"/>
              <a:gd name="connsiteY4" fmla="*/ 3006725 h 3006725"/>
              <a:gd name="connsiteX5" fmla="*/ 254000 w 3016250"/>
              <a:gd name="connsiteY5" fmla="*/ 2597151 h 3006725"/>
              <a:gd name="connsiteX6" fmla="*/ 0 w 3016250"/>
              <a:gd name="connsiteY6" fmla="*/ 2035175 h 3006725"/>
              <a:gd name="connsiteX7" fmla="*/ 1771650 w 3016250"/>
              <a:gd name="connsiteY7" fmla="*/ 1171575 h 3006725"/>
              <a:gd name="connsiteX8" fmla="*/ 1816100 w 3016250"/>
              <a:gd name="connsiteY8" fmla="*/ 1089025 h 3006725"/>
              <a:gd name="connsiteX9" fmla="*/ 1809750 w 3016250"/>
              <a:gd name="connsiteY9" fmla="*/ 60325 h 3006725"/>
              <a:gd name="connsiteX10" fmla="*/ 2466975 w 3016250"/>
              <a:gd name="connsiteY10" fmla="*/ 0 h 3006725"/>
              <a:gd name="connsiteX11" fmla="*/ 3016250 w 3016250"/>
              <a:gd name="connsiteY11" fmla="*/ 79375 h 3006725"/>
              <a:gd name="connsiteX12" fmla="*/ 3016250 w 3016250"/>
              <a:gd name="connsiteY12" fmla="*/ 2562225 h 3006725"/>
              <a:gd name="connsiteX0" fmla="*/ 3016250 w 3016250"/>
              <a:gd name="connsiteY0" fmla="*/ 2595563 h 3040063"/>
              <a:gd name="connsiteX1" fmla="*/ 3016250 w 3016250"/>
              <a:gd name="connsiteY1" fmla="*/ 2770188 h 3040063"/>
              <a:gd name="connsiteX2" fmla="*/ 2435225 w 3016250"/>
              <a:gd name="connsiteY2" fmla="*/ 2767013 h 3040063"/>
              <a:gd name="connsiteX3" fmla="*/ 1774825 w 3016250"/>
              <a:gd name="connsiteY3" fmla="*/ 2519363 h 3040063"/>
              <a:gd name="connsiteX4" fmla="*/ 749300 w 3016250"/>
              <a:gd name="connsiteY4" fmla="*/ 3040063 h 3040063"/>
              <a:gd name="connsiteX5" fmla="*/ 254000 w 3016250"/>
              <a:gd name="connsiteY5" fmla="*/ 2630489 h 3040063"/>
              <a:gd name="connsiteX6" fmla="*/ 0 w 3016250"/>
              <a:gd name="connsiteY6" fmla="*/ 2068513 h 3040063"/>
              <a:gd name="connsiteX7" fmla="*/ 1771650 w 3016250"/>
              <a:gd name="connsiteY7" fmla="*/ 1204913 h 3040063"/>
              <a:gd name="connsiteX8" fmla="*/ 1816100 w 3016250"/>
              <a:gd name="connsiteY8" fmla="*/ 1122363 h 3040063"/>
              <a:gd name="connsiteX9" fmla="*/ 1809750 w 3016250"/>
              <a:gd name="connsiteY9" fmla="*/ 93663 h 3040063"/>
              <a:gd name="connsiteX10" fmla="*/ 2150268 w 3016250"/>
              <a:gd name="connsiteY10" fmla="*/ 0 h 3040063"/>
              <a:gd name="connsiteX11" fmla="*/ 3016250 w 3016250"/>
              <a:gd name="connsiteY11" fmla="*/ 112713 h 3040063"/>
              <a:gd name="connsiteX12" fmla="*/ 3016250 w 3016250"/>
              <a:gd name="connsiteY12" fmla="*/ 2595563 h 304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16250" h="3040063">
                <a:moveTo>
                  <a:pt x="3016250" y="2595563"/>
                </a:moveTo>
                <a:lnTo>
                  <a:pt x="3016250" y="2770188"/>
                </a:lnTo>
                <a:lnTo>
                  <a:pt x="2435225" y="2767013"/>
                </a:lnTo>
                <a:lnTo>
                  <a:pt x="1774825" y="2519363"/>
                </a:lnTo>
                <a:lnTo>
                  <a:pt x="749300" y="3040063"/>
                </a:lnTo>
                <a:lnTo>
                  <a:pt x="254000" y="2630489"/>
                </a:lnTo>
                <a:lnTo>
                  <a:pt x="0" y="2068513"/>
                </a:lnTo>
                <a:lnTo>
                  <a:pt x="1771650" y="1204913"/>
                </a:lnTo>
                <a:lnTo>
                  <a:pt x="1816100" y="1122363"/>
                </a:lnTo>
                <a:cubicBezTo>
                  <a:pt x="1813983" y="779463"/>
                  <a:pt x="1811867" y="436563"/>
                  <a:pt x="1809750" y="93663"/>
                </a:cubicBezTo>
                <a:lnTo>
                  <a:pt x="2150268" y="0"/>
                </a:lnTo>
                <a:lnTo>
                  <a:pt x="3016250" y="112713"/>
                </a:lnTo>
                <a:cubicBezTo>
                  <a:pt x="3012017" y="944563"/>
                  <a:pt x="3007783" y="1776413"/>
                  <a:pt x="3016250" y="2595563"/>
                </a:cubicBezTo>
                <a:close/>
              </a:path>
            </a:pathLst>
          </a:custGeom>
          <a:noFill/>
          <a:ln w="47625">
            <a:solidFill>
              <a:srgbClr val="008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TextBox 23"/>
          <p:cNvSpPr txBox="1"/>
          <p:nvPr/>
        </p:nvSpPr>
        <p:spPr>
          <a:xfrm>
            <a:off x="1373136" y="6839698"/>
            <a:ext cx="430214" cy="184666"/>
          </a:xfrm>
          <a:prstGeom prst="rect">
            <a:avLst/>
          </a:prstGeom>
          <a:solidFill>
            <a:schemeClr val="bg1"/>
          </a:solidFill>
        </p:spPr>
        <p:txBody>
          <a:bodyPr wrap="square" tIns="0" rIns="0" bIns="0" rtlCol="0">
            <a:spAutoFit/>
          </a:bodyPr>
          <a:lstStyle/>
          <a:p>
            <a:pPr algn="r"/>
            <a:r>
              <a:rPr lang="en-US" sz="1200" dirty="0">
                <a:solidFill>
                  <a:schemeClr val="tx1"/>
                </a:solidFill>
              </a:rPr>
              <a:t>23</a:t>
            </a:r>
            <a:endParaRPr lang="en-US" sz="1800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5401425" y="5071314"/>
            <a:ext cx="2347913" cy="4762"/>
          </a:xfrm>
          <a:prstGeom prst="line">
            <a:avLst/>
          </a:prstGeom>
          <a:ln w="38100">
            <a:solidFill>
              <a:srgbClr val="008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689068" y="4987942"/>
            <a:ext cx="1722062" cy="553998"/>
          </a:xfrm>
          <a:prstGeom prst="rect">
            <a:avLst/>
          </a:prstGeom>
          <a:solidFill>
            <a:schemeClr val="bg1"/>
          </a:solidFill>
        </p:spPr>
        <p:txBody>
          <a:bodyPr wrap="square" tIns="0" rIns="0" bIns="0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NEW FACILITIES CONSTRUCTED TO CONTROL CSOS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555480" y="7416359"/>
            <a:ext cx="353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0" dirty="0">
                <a:solidFill>
                  <a:schemeClr val="tx1"/>
                </a:solidFill>
                <a:latin typeface="+mj-lt"/>
              </a:rPr>
              <a:t>10</a:t>
            </a:r>
            <a:endParaRPr lang="en-US" b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06264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2800" dirty="0"/>
              <a:t>Tunnel Dewatering Pumping Station and </a:t>
            </a:r>
            <a:br>
              <a:rPr lang="en-US" altLang="en-US" sz="2800" dirty="0"/>
            </a:br>
            <a:r>
              <a:rPr lang="en-US" altLang="en-US" sz="2800" dirty="0"/>
              <a:t>Enhanced Clarification Facility</a:t>
            </a:r>
            <a:endParaRPr lang="en-US" altLang="en-US" sz="3200" dirty="0"/>
          </a:p>
        </p:txBody>
      </p:sp>
      <p:sp>
        <p:nvSpPr>
          <p:cNvPr id="23" name="TextBox 22"/>
          <p:cNvSpPr txBox="1"/>
          <p:nvPr/>
        </p:nvSpPr>
        <p:spPr>
          <a:xfrm>
            <a:off x="9555480" y="7416359"/>
            <a:ext cx="353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0" dirty="0">
                <a:solidFill>
                  <a:schemeClr val="tx1"/>
                </a:solidFill>
                <a:latin typeface="+mj-lt"/>
              </a:rPr>
              <a:t>11</a:t>
            </a:r>
            <a:endParaRPr lang="en-US" b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4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" t="1302" r="2226" b="-1"/>
          <a:stretch/>
        </p:blipFill>
        <p:spPr bwMode="auto">
          <a:xfrm>
            <a:off x="104754" y="1449421"/>
            <a:ext cx="9953646" cy="517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5863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5561704"/>
            <a:ext cx="2355925" cy="221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9362209" y="7204075"/>
            <a:ext cx="443327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018697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09351" algn="l" defTabSz="101869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697" algn="l" defTabSz="101869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047" algn="l" defTabSz="101869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395" algn="l" defTabSz="101869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6746" algn="l" defTabSz="101869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6092" algn="l" defTabSz="101869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5442" algn="l" defTabSz="101869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4790" algn="l" defTabSz="101869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BC5D40-0727-40DB-BFF6-7C98E73EDFED}" type="slidenum">
              <a:rPr lang="en-US" b="1" smtClean="0">
                <a:solidFill>
                  <a:schemeClr val="bg1"/>
                </a:solidFill>
              </a:rPr>
              <a:t>12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4" t="5789" r="13876" b="16694"/>
          <a:stretch/>
        </p:blipFill>
        <p:spPr>
          <a:xfrm>
            <a:off x="385008" y="1459832"/>
            <a:ext cx="9208170" cy="6009756"/>
          </a:xfrm>
          <a:prstGeom prst="rect">
            <a:avLst/>
          </a:prstGeom>
        </p:spPr>
      </p:pic>
      <p:sp>
        <p:nvSpPr>
          <p:cNvPr id="11" name="Content Placeholder 6"/>
          <p:cNvSpPr txBox="1">
            <a:spLocks/>
          </p:cNvSpPr>
          <p:nvPr/>
        </p:nvSpPr>
        <p:spPr bwMode="auto">
          <a:xfrm>
            <a:off x="523032" y="1649410"/>
            <a:ext cx="3009707" cy="667072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101609" tIns="50806" rIns="101609" bIns="50806" numCol="1" anchor="t" anchorCtr="0" compatLnSpc="1">
            <a:prstTxWarp prst="textNoShape">
              <a:avLst/>
            </a:prstTxWarp>
          </a:bodyPr>
          <a:lstStyle>
            <a:lvl1pPr marL="373063" indent="-373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819150" indent="-309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26365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77165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281238" indent="-24606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794244" indent="-254030" algn="l" defTabSz="10160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2288" indent="-254030" algn="l" defTabSz="10160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0331" indent="-254030" algn="l" defTabSz="10160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8372" indent="-254030" algn="l" defTabSz="10160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US" sz="1600" b="1" dirty="0"/>
              <a:t>GANTRY SYSTEM ABOVE PS AND COARSE SCREENING SHAFTS</a:t>
            </a:r>
          </a:p>
        </p:txBody>
      </p:sp>
      <p:cxnSp>
        <p:nvCxnSpPr>
          <p:cNvPr id="6" name="Straight Arrow Connector 5"/>
          <p:cNvCxnSpPr>
            <a:stCxn id="11" idx="2"/>
          </p:cNvCxnSpPr>
          <p:nvPr/>
        </p:nvCxnSpPr>
        <p:spPr>
          <a:xfrm>
            <a:off x="2027886" y="2316482"/>
            <a:ext cx="1254329" cy="840604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6"/>
          <p:cNvSpPr txBox="1">
            <a:spLocks/>
          </p:cNvSpPr>
          <p:nvPr/>
        </p:nvSpPr>
        <p:spPr bwMode="auto">
          <a:xfrm>
            <a:off x="5901951" y="1618930"/>
            <a:ext cx="1442126" cy="4023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101609" tIns="50806" rIns="101609" bIns="50806" numCol="1" anchor="t" anchorCtr="0" compatLnSpc="1">
            <a:prstTxWarp prst="textNoShape">
              <a:avLst/>
            </a:prstTxWarp>
          </a:bodyPr>
          <a:lstStyle>
            <a:lvl1pPr marL="373063" indent="-373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819150" indent="-309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26365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77165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281238" indent="-24606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794244" indent="-254030" algn="l" defTabSz="10160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2288" indent="-254030" algn="l" defTabSz="10160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0331" indent="-254030" algn="l" defTabSz="10160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8372" indent="-254030" algn="l" defTabSz="10160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US" sz="1600" b="1" dirty="0"/>
              <a:t>FINE SCREENS</a:t>
            </a:r>
          </a:p>
        </p:txBody>
      </p:sp>
      <p:cxnSp>
        <p:nvCxnSpPr>
          <p:cNvPr id="12" name="Straight Arrow Connector 11"/>
          <p:cNvCxnSpPr>
            <a:stCxn id="9" idx="1"/>
          </p:cNvCxnSpPr>
          <p:nvPr/>
        </p:nvCxnSpPr>
        <p:spPr>
          <a:xfrm flipH="1">
            <a:off x="4966637" y="1820118"/>
            <a:ext cx="935314" cy="1038585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6"/>
          <p:cNvSpPr txBox="1">
            <a:spLocks/>
          </p:cNvSpPr>
          <p:nvPr/>
        </p:nvSpPr>
        <p:spPr bwMode="auto">
          <a:xfrm>
            <a:off x="7103503" y="2473974"/>
            <a:ext cx="1511107" cy="4023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101609" tIns="50806" rIns="101609" bIns="50806" numCol="1" anchor="t" anchorCtr="0" compatLnSpc="1">
            <a:prstTxWarp prst="textNoShape">
              <a:avLst/>
            </a:prstTxWarp>
          </a:bodyPr>
          <a:lstStyle>
            <a:lvl1pPr marL="373063" indent="-373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819150" indent="-309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26365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77165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281238" indent="-24606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794244" indent="-254030" algn="l" defTabSz="10160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2288" indent="-254030" algn="l" defTabSz="10160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0331" indent="-254030" algn="l" defTabSz="10160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8372" indent="-254030" algn="l" defTabSz="10160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US" sz="1600" b="1" dirty="0"/>
              <a:t>GRIT REMOVAL</a:t>
            </a:r>
          </a:p>
        </p:txBody>
      </p:sp>
      <p:cxnSp>
        <p:nvCxnSpPr>
          <p:cNvPr id="16" name="Straight Arrow Connector 15"/>
          <p:cNvCxnSpPr>
            <a:stCxn id="15" idx="1"/>
          </p:cNvCxnSpPr>
          <p:nvPr/>
        </p:nvCxnSpPr>
        <p:spPr>
          <a:xfrm flipH="1">
            <a:off x="6131295" y="2675162"/>
            <a:ext cx="972208" cy="453049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6"/>
          <p:cNvSpPr txBox="1">
            <a:spLocks/>
          </p:cNvSpPr>
          <p:nvPr/>
        </p:nvSpPr>
        <p:spPr bwMode="auto">
          <a:xfrm>
            <a:off x="7612038" y="4570678"/>
            <a:ext cx="1511107" cy="588463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101609" tIns="50806" rIns="101609" bIns="50806" numCol="1" anchor="t" anchorCtr="0" compatLnSpc="1">
            <a:prstTxWarp prst="textNoShape">
              <a:avLst/>
            </a:prstTxWarp>
          </a:bodyPr>
          <a:lstStyle>
            <a:lvl1pPr marL="373063" indent="-373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819150" indent="-309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26365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77165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281238" indent="-24606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794244" indent="-254030" algn="l" defTabSz="10160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2288" indent="-254030" algn="l" defTabSz="10160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0331" indent="-254030" algn="l" defTabSz="10160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8372" indent="-254030" algn="l" defTabSz="10160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US" sz="1600" b="1" dirty="0"/>
              <a:t>HIGH RATE CLARIFICATION</a:t>
            </a:r>
          </a:p>
        </p:txBody>
      </p:sp>
      <p:cxnSp>
        <p:nvCxnSpPr>
          <p:cNvPr id="18" name="Straight Arrow Connector 17"/>
          <p:cNvCxnSpPr>
            <a:stCxn id="17" idx="1"/>
          </p:cNvCxnSpPr>
          <p:nvPr/>
        </p:nvCxnSpPr>
        <p:spPr>
          <a:xfrm flipH="1" flipV="1">
            <a:off x="6737684" y="3898232"/>
            <a:ext cx="874354" cy="96667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6"/>
          <p:cNvSpPr txBox="1">
            <a:spLocks/>
          </p:cNvSpPr>
          <p:nvPr/>
        </p:nvSpPr>
        <p:spPr bwMode="auto">
          <a:xfrm>
            <a:off x="5849011" y="5377596"/>
            <a:ext cx="1511107" cy="588463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101609" tIns="50806" rIns="101609" bIns="50806" numCol="1" anchor="t" anchorCtr="0" compatLnSpc="1">
            <a:prstTxWarp prst="textNoShape">
              <a:avLst/>
            </a:prstTxWarp>
          </a:bodyPr>
          <a:lstStyle>
            <a:lvl1pPr marL="373063" indent="-373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819150" indent="-309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26365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77165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281238" indent="-24606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794244" indent="-254030" algn="l" defTabSz="10160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2288" indent="-254030" algn="l" defTabSz="10160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0331" indent="-254030" algn="l" defTabSz="10160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8372" indent="-254030" algn="l" defTabSz="10160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US" sz="1600" b="1" dirty="0"/>
              <a:t>CHLORINE CONTACT TANK</a:t>
            </a:r>
          </a:p>
        </p:txBody>
      </p:sp>
      <p:cxnSp>
        <p:nvCxnSpPr>
          <p:cNvPr id="20" name="Straight Arrow Connector 19"/>
          <p:cNvCxnSpPr>
            <a:stCxn id="19" idx="1"/>
          </p:cNvCxnSpPr>
          <p:nvPr/>
        </p:nvCxnSpPr>
        <p:spPr>
          <a:xfrm flipH="1" flipV="1">
            <a:off x="4974657" y="4705150"/>
            <a:ext cx="874354" cy="96667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385008" y="310308"/>
            <a:ext cx="90519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609" tIns="50806" rIns="101609" bIns="50806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70C0"/>
                </a:solidFill>
                <a:latin typeface="Arial Narrow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70C0"/>
                </a:solidFill>
                <a:latin typeface="Arial Narrow" pitchFamily="34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70C0"/>
                </a:solidFill>
                <a:latin typeface="Arial Narrow" pitchFamily="34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70C0"/>
                </a:solidFill>
                <a:latin typeface="Arial Narrow" pitchFamily="34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70C0"/>
                </a:solidFill>
                <a:latin typeface="Arial Narrow" pitchFamily="34" charset="0"/>
              </a:defRPr>
            </a:lvl5pPr>
            <a:lvl6pPr marL="508048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rgbClr val="0070C0"/>
                </a:solidFill>
                <a:latin typeface="Arial Narrow" pitchFamily="34" charset="0"/>
              </a:defRPr>
            </a:lvl6pPr>
            <a:lvl7pPr marL="1016088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rgbClr val="0070C0"/>
                </a:solidFill>
                <a:latin typeface="Arial Narrow" pitchFamily="34" charset="0"/>
              </a:defRPr>
            </a:lvl7pPr>
            <a:lvl8pPr marL="1524133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rgbClr val="0070C0"/>
                </a:solidFill>
                <a:latin typeface="Arial Narrow" pitchFamily="34" charset="0"/>
              </a:defRPr>
            </a:lvl8pPr>
            <a:lvl9pPr marL="2032175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300" b="1">
                <a:solidFill>
                  <a:srgbClr val="0070C0"/>
                </a:solidFill>
                <a:latin typeface="Arial Narrow" pitchFamily="34" charset="0"/>
              </a:defRPr>
            </a:lvl9pPr>
          </a:lstStyle>
          <a:p>
            <a:r>
              <a:rPr lang="en-US" altLang="en-US" sz="2800" dirty="0"/>
              <a:t>Tunnel Dewatering Pumping Station and </a:t>
            </a:r>
            <a:br>
              <a:rPr lang="en-US" altLang="en-US" sz="2800" dirty="0"/>
            </a:br>
            <a:r>
              <a:rPr lang="en-US" altLang="en-US" sz="2800" dirty="0"/>
              <a:t>Enhanced Clarification Facility</a:t>
            </a:r>
            <a:endParaRPr lang="en-US" altLang="en-US" sz="3200" dirty="0"/>
          </a:p>
        </p:txBody>
      </p:sp>
      <p:sp>
        <p:nvSpPr>
          <p:cNvPr id="22" name="TextBox 21"/>
          <p:cNvSpPr txBox="1"/>
          <p:nvPr/>
        </p:nvSpPr>
        <p:spPr>
          <a:xfrm>
            <a:off x="9555480" y="7416359"/>
            <a:ext cx="353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0" dirty="0">
                <a:solidFill>
                  <a:schemeClr val="tx1"/>
                </a:solidFill>
                <a:latin typeface="+mj-lt"/>
              </a:rPr>
              <a:t>12</a:t>
            </a:r>
            <a:endParaRPr lang="en-US" b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12853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147918" y="5980352"/>
            <a:ext cx="1708449" cy="1545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5" dirty="0"/>
          </a:p>
        </p:txBody>
      </p:sp>
      <p:sp>
        <p:nvSpPr>
          <p:cNvPr id="22" name="Rectangle 21"/>
          <p:cNvSpPr/>
          <p:nvPr/>
        </p:nvSpPr>
        <p:spPr>
          <a:xfrm>
            <a:off x="147918" y="6090322"/>
            <a:ext cx="1708449" cy="1545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5" dirty="0"/>
          </a:p>
        </p:txBody>
      </p:sp>
      <p:sp>
        <p:nvSpPr>
          <p:cNvPr id="24" name="Content Placeholder 5"/>
          <p:cNvSpPr txBox="1">
            <a:spLocks/>
          </p:cNvSpPr>
          <p:nvPr/>
        </p:nvSpPr>
        <p:spPr>
          <a:xfrm>
            <a:off x="4866898" y="1968494"/>
            <a:ext cx="4803426" cy="291066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63" b="0" dirty="0"/>
              <a:t>Mimics natural water processes:</a:t>
            </a:r>
          </a:p>
          <a:p>
            <a:pPr lvl="1"/>
            <a:r>
              <a:rPr lang="en-US" sz="2349" b="0" dirty="0"/>
              <a:t>Filtration, infiltration, slowing water, storage, and evapotranspiration</a:t>
            </a:r>
          </a:p>
          <a:p>
            <a:pPr lvl="1"/>
            <a:r>
              <a:rPr lang="en-US" sz="2349" b="0" dirty="0"/>
              <a:t>Reduces CSOs by slowly releasing </a:t>
            </a:r>
            <a:r>
              <a:rPr lang="en-US" sz="2349" b="0" dirty="0" err="1"/>
              <a:t>stormwater</a:t>
            </a:r>
            <a:r>
              <a:rPr lang="en-US" sz="2349" b="0" dirty="0"/>
              <a:t> to the sewer system</a:t>
            </a:r>
          </a:p>
        </p:txBody>
      </p:sp>
      <p:sp>
        <p:nvSpPr>
          <p:cNvPr id="4" name="AutoShape 2" descr="Image result for rain barrels"/>
          <p:cNvSpPr>
            <a:spLocks noChangeAspect="1" noChangeArrowheads="1"/>
          </p:cNvSpPr>
          <p:nvPr/>
        </p:nvSpPr>
        <p:spPr bwMode="auto">
          <a:xfrm>
            <a:off x="314017" y="71004"/>
            <a:ext cx="325419" cy="32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7626" tIns="48813" rIns="97626" bIns="48813" numCol="1" anchor="t" anchorCtr="0" compatLnSpc="1">
            <a:prstTxWarp prst="textNoShape">
              <a:avLst/>
            </a:prstTxWarp>
          </a:bodyPr>
          <a:lstStyle/>
          <a:p>
            <a:endParaRPr lang="en-US" sz="2135" dirty="0"/>
          </a:p>
        </p:txBody>
      </p:sp>
      <p:sp>
        <p:nvSpPr>
          <p:cNvPr id="7" name="AutoShape 4" descr="Image result for rain gardens"/>
          <p:cNvSpPr>
            <a:spLocks noChangeAspect="1" noChangeArrowheads="1"/>
          </p:cNvSpPr>
          <p:nvPr/>
        </p:nvSpPr>
        <p:spPr bwMode="auto">
          <a:xfrm>
            <a:off x="476727" y="233712"/>
            <a:ext cx="325419" cy="32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7626" tIns="48813" rIns="97626" bIns="48813" numCol="1" anchor="t" anchorCtr="0" compatLnSpc="1">
            <a:prstTxWarp prst="textNoShape">
              <a:avLst/>
            </a:prstTxWarp>
          </a:bodyPr>
          <a:lstStyle/>
          <a:p>
            <a:endParaRPr lang="en-US" sz="2135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6296" r="13453"/>
          <a:stretch/>
        </p:blipFill>
        <p:spPr>
          <a:xfrm>
            <a:off x="5018295" y="4706843"/>
            <a:ext cx="2603350" cy="1693217"/>
          </a:xfrm>
          <a:prstGeom prst="rect">
            <a:avLst/>
          </a:prstGeom>
        </p:spPr>
      </p:pic>
      <p:pic>
        <p:nvPicPr>
          <p:cNvPr id="7176" name="Picture 8" descr="Image result for permeable pave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563" y="4733440"/>
            <a:ext cx="2116920" cy="166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11" t="7778" r="8162" b="3333"/>
          <a:stretch/>
        </p:blipFill>
        <p:spPr>
          <a:xfrm>
            <a:off x="781190" y="1564584"/>
            <a:ext cx="3742317" cy="302409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66700" y="6408196"/>
            <a:ext cx="2534707" cy="749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5" dirty="0">
                <a:solidFill>
                  <a:schemeClr val="tx1"/>
                </a:solidFill>
                <a:latin typeface="Arial Narrow" panose="020B0606020202030204" pitchFamily="34" charset="0"/>
              </a:rPr>
              <a:t>Rain Gardens and Bioretention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785149" y="6411500"/>
            <a:ext cx="2081749" cy="1077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5" dirty="0">
                <a:solidFill>
                  <a:schemeClr val="tx1"/>
                </a:solidFill>
                <a:latin typeface="Arial Narrow" panose="020B0606020202030204" pitchFamily="34" charset="0"/>
              </a:rPr>
              <a:t>Downspout Disconnection and Rain Barrels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279096" y="6408196"/>
            <a:ext cx="2081749" cy="420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5" dirty="0">
                <a:solidFill>
                  <a:schemeClr val="tx1"/>
                </a:solidFill>
                <a:latin typeface="Arial Narrow" panose="020B0606020202030204" pitchFamily="34" charset="0"/>
              </a:rPr>
              <a:t>Green Roofs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814975" y="6393576"/>
            <a:ext cx="2081749" cy="749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5" dirty="0">
                <a:solidFill>
                  <a:schemeClr val="tx1"/>
                </a:solidFill>
                <a:latin typeface="Arial Narrow" panose="020B0606020202030204" pitchFamily="34" charset="0"/>
              </a:rPr>
              <a:t>Pervious Pavement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10248"/>
          <a:stretch/>
        </p:blipFill>
        <p:spPr>
          <a:xfrm>
            <a:off x="2815350" y="4706843"/>
            <a:ext cx="2081748" cy="16932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918" y="4706843"/>
            <a:ext cx="2534708" cy="1693217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502920" y="311265"/>
            <a:ext cx="9052560" cy="1070502"/>
          </a:xfrm>
        </p:spPr>
        <p:txBody>
          <a:bodyPr>
            <a:normAutofit/>
          </a:bodyPr>
          <a:lstStyle/>
          <a:p>
            <a:r>
              <a:rPr lang="en-US" altLang="en-US" sz="3000" dirty="0"/>
              <a:t>What is Green Infrastructure?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55480" y="7416359"/>
            <a:ext cx="353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0" dirty="0">
                <a:solidFill>
                  <a:schemeClr val="tx1"/>
                </a:solidFill>
                <a:latin typeface="+mj-lt"/>
              </a:rPr>
              <a:t>13</a:t>
            </a:r>
            <a:endParaRPr lang="en-US" b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15843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5" t="3653" r="21935"/>
          <a:stretch/>
        </p:blipFill>
        <p:spPr>
          <a:xfrm>
            <a:off x="1908007" y="1685139"/>
            <a:ext cx="1473868" cy="19613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19343" y="5311140"/>
            <a:ext cx="2011680" cy="2346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60" tIns="50280" rIns="100560" bIns="50280" rtlCol="0" anchor="ctr"/>
          <a:lstStyle/>
          <a:p>
            <a:pPr algn="ctr" defTabSz="1005605" fontAlgn="auto">
              <a:spcBef>
                <a:spcPts val="0"/>
              </a:spcBef>
              <a:spcAft>
                <a:spcPts val="0"/>
              </a:spcAft>
            </a:pPr>
            <a:endParaRPr lang="en-US" sz="1980" b="0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/>
          <a:srcRect l="28450" t="379" r="10134" b="10014"/>
          <a:stretch/>
        </p:blipFill>
        <p:spPr>
          <a:xfrm>
            <a:off x="3493049" y="1685140"/>
            <a:ext cx="1562663" cy="19613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3491439" y="3659238"/>
            <a:ext cx="1564273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5605" fontAlgn="auto">
              <a:spcBef>
                <a:spcPts val="0"/>
              </a:spcBef>
              <a:spcAft>
                <a:spcPts val="0"/>
              </a:spcAft>
            </a:pPr>
            <a:r>
              <a:rPr lang="en-US" sz="1320" b="0" dirty="0">
                <a:solidFill>
                  <a:prstClr val="black"/>
                </a:solidFill>
                <a:latin typeface="Arial Narrow" panose="020B0606020202030204" pitchFamily="34" charset="0"/>
              </a:rPr>
              <a:t>Permeable Alley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/>
          <a:srcRect l="17023" r="14430" b="4036"/>
          <a:stretch/>
        </p:blipFill>
        <p:spPr>
          <a:xfrm>
            <a:off x="187013" y="4640580"/>
            <a:ext cx="1657566" cy="19613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 cstate="print"/>
          <a:srcRect l="34109" r="16279" b="2623"/>
          <a:stretch>
            <a:fillRect/>
          </a:stretch>
        </p:blipFill>
        <p:spPr bwMode="auto">
          <a:xfrm>
            <a:off x="1993204" y="4640580"/>
            <a:ext cx="1570234" cy="1961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print"/>
          <a:srcRect l="29272" r="2890" b="3181"/>
          <a:stretch/>
        </p:blipFill>
        <p:spPr>
          <a:xfrm>
            <a:off x="5200289" y="1693591"/>
            <a:ext cx="1684800" cy="19613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187014" y="6648381"/>
            <a:ext cx="1657566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5605" fontAlgn="auto">
              <a:spcBef>
                <a:spcPts val="0"/>
              </a:spcBef>
              <a:spcAft>
                <a:spcPts val="0"/>
              </a:spcAft>
            </a:pPr>
            <a:r>
              <a:rPr lang="en-US" sz="1320" b="0" dirty="0">
                <a:solidFill>
                  <a:prstClr val="black"/>
                </a:solidFill>
                <a:latin typeface="Arial Narrow" panose="020B0606020202030204" pitchFamily="34" charset="0"/>
              </a:rPr>
              <a:t>Sidewalk </a:t>
            </a:r>
          </a:p>
          <a:p>
            <a:pPr algn="ctr" defTabSz="1005605" fontAlgn="auto">
              <a:spcBef>
                <a:spcPts val="0"/>
              </a:spcBef>
              <a:spcAft>
                <a:spcPts val="0"/>
              </a:spcAft>
            </a:pPr>
            <a:r>
              <a:rPr lang="en-US" sz="1320" b="0" dirty="0">
                <a:solidFill>
                  <a:prstClr val="black"/>
                </a:solidFill>
                <a:latin typeface="Arial Narrow" panose="020B0606020202030204" pitchFamily="34" charset="0"/>
              </a:rPr>
              <a:t>Storage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200289" y="3701392"/>
            <a:ext cx="1684801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5605" fontAlgn="auto">
              <a:spcBef>
                <a:spcPts val="0"/>
              </a:spcBef>
              <a:spcAft>
                <a:spcPts val="0"/>
              </a:spcAft>
            </a:pPr>
            <a:r>
              <a:rPr lang="en-US" sz="1320" b="0" dirty="0">
                <a:solidFill>
                  <a:prstClr val="black"/>
                </a:solidFill>
                <a:latin typeface="Arial Narrow" panose="020B0606020202030204" pitchFamily="34" charset="0"/>
              </a:rPr>
              <a:t>Permeable </a:t>
            </a:r>
          </a:p>
          <a:p>
            <a:pPr algn="ctr" defTabSz="1005605" fontAlgn="auto">
              <a:spcBef>
                <a:spcPts val="0"/>
              </a:spcBef>
              <a:spcAft>
                <a:spcPts val="0"/>
              </a:spcAft>
            </a:pPr>
            <a:r>
              <a:rPr lang="en-US" sz="1320" b="0" dirty="0">
                <a:solidFill>
                  <a:prstClr val="black"/>
                </a:solidFill>
                <a:latin typeface="Arial Narrow" panose="020B0606020202030204" pitchFamily="34" charset="0"/>
              </a:rPr>
              <a:t>Parking Lane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993204" y="6648381"/>
            <a:ext cx="1570234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5605" fontAlgn="auto">
              <a:spcBef>
                <a:spcPts val="0"/>
              </a:spcBef>
              <a:spcAft>
                <a:spcPts val="0"/>
              </a:spcAft>
            </a:pPr>
            <a:r>
              <a:rPr lang="en-US" sz="1320" b="0" dirty="0">
                <a:solidFill>
                  <a:prstClr val="black"/>
                </a:solidFill>
                <a:latin typeface="Arial Narrow" panose="020B0606020202030204" pitchFamily="34" charset="0"/>
              </a:rPr>
              <a:t>Parking Lane </a:t>
            </a:r>
          </a:p>
          <a:p>
            <a:pPr algn="ctr" defTabSz="1005605" fontAlgn="auto">
              <a:spcBef>
                <a:spcPts val="0"/>
              </a:spcBef>
              <a:spcAft>
                <a:spcPts val="0"/>
              </a:spcAft>
            </a:pPr>
            <a:r>
              <a:rPr lang="en-US" sz="1320" b="0" dirty="0">
                <a:solidFill>
                  <a:prstClr val="black"/>
                </a:solidFill>
                <a:latin typeface="Arial Narrow" panose="020B0606020202030204" pitchFamily="34" charset="0"/>
              </a:rPr>
              <a:t>Storage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10109" y="3659238"/>
            <a:ext cx="1588335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5605" fontAlgn="auto">
              <a:spcBef>
                <a:spcPts val="0"/>
              </a:spcBef>
              <a:spcAft>
                <a:spcPts val="0"/>
              </a:spcAft>
            </a:pPr>
            <a:r>
              <a:rPr lang="en-US" sz="1320" b="0" dirty="0">
                <a:solidFill>
                  <a:prstClr val="black"/>
                </a:solidFill>
                <a:latin typeface="Arial Narrow" panose="020B0606020202030204" pitchFamily="34" charset="0"/>
              </a:rPr>
              <a:t>Curb Extension </a:t>
            </a:r>
          </a:p>
          <a:p>
            <a:pPr algn="ctr" defTabSz="1005605" fontAlgn="auto">
              <a:spcBef>
                <a:spcPts val="0"/>
              </a:spcBef>
              <a:spcAft>
                <a:spcPts val="0"/>
              </a:spcAft>
            </a:pPr>
            <a:r>
              <a:rPr lang="en-US" sz="1320" b="0" dirty="0">
                <a:solidFill>
                  <a:prstClr val="black"/>
                </a:solidFill>
                <a:latin typeface="Arial Narrow" panose="020B0606020202030204" pitchFamily="34" charset="0"/>
              </a:rPr>
              <a:t>Bioretention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908007" y="3659238"/>
            <a:ext cx="1473868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5605" fontAlgn="auto">
              <a:spcBef>
                <a:spcPts val="0"/>
              </a:spcBef>
              <a:spcAft>
                <a:spcPts val="0"/>
              </a:spcAft>
            </a:pPr>
            <a:r>
              <a:rPr lang="en-US" sz="1320" b="0" dirty="0">
                <a:solidFill>
                  <a:prstClr val="black"/>
                </a:solidFill>
                <a:latin typeface="Arial Narrow" panose="020B0606020202030204" pitchFamily="34" charset="0"/>
              </a:rPr>
              <a:t>Planter </a:t>
            </a:r>
          </a:p>
          <a:p>
            <a:pPr algn="ctr" defTabSz="1005605" fontAlgn="auto">
              <a:spcBef>
                <a:spcPts val="0"/>
              </a:spcBef>
              <a:spcAft>
                <a:spcPts val="0"/>
              </a:spcAft>
            </a:pPr>
            <a:r>
              <a:rPr lang="en-US" sz="1320" b="0" dirty="0">
                <a:solidFill>
                  <a:prstClr val="black"/>
                </a:solidFill>
                <a:latin typeface="Arial Narrow" panose="020B0606020202030204" pitchFamily="34" charset="0"/>
              </a:rPr>
              <a:t>Bioretention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/>
          <a:srcRect l="10735" t="6964" r="17899" b="18690"/>
          <a:stretch>
            <a:fillRect/>
          </a:stretch>
        </p:blipFill>
        <p:spPr bwMode="auto">
          <a:xfrm>
            <a:off x="3697001" y="4634368"/>
            <a:ext cx="3511519" cy="19613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3697001" y="6648381"/>
            <a:ext cx="3511519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5605" fontAlgn="auto">
              <a:spcBef>
                <a:spcPts val="0"/>
              </a:spcBef>
              <a:spcAft>
                <a:spcPts val="0"/>
              </a:spcAft>
            </a:pPr>
            <a:r>
              <a:rPr lang="en-US" sz="1320" b="0" dirty="0">
                <a:solidFill>
                  <a:prstClr val="black"/>
                </a:solidFill>
                <a:latin typeface="Arial Narrow" panose="020B0606020202030204" pitchFamily="34" charset="0"/>
              </a:rPr>
              <a:t>Crosswalk Storage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9" cstate="print"/>
          <a:srcRect l="11102" t="4167" r="26661" b="4167"/>
          <a:stretch>
            <a:fillRect/>
          </a:stretch>
        </p:blipFill>
        <p:spPr bwMode="auto">
          <a:xfrm>
            <a:off x="7376160" y="4636464"/>
            <a:ext cx="1709928" cy="19592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7274493" y="6610562"/>
            <a:ext cx="1913262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5605" fontAlgn="auto">
              <a:spcBef>
                <a:spcPts val="0"/>
              </a:spcBef>
              <a:spcAft>
                <a:spcPts val="0"/>
              </a:spcAft>
            </a:pPr>
            <a:r>
              <a:rPr lang="en-US" sz="1320" b="0" dirty="0">
                <a:solidFill>
                  <a:prstClr val="black"/>
                </a:solidFill>
                <a:latin typeface="Arial Narrow" panose="020B0606020202030204" pitchFamily="34" charset="0"/>
              </a:rPr>
              <a:t>Sewer </a:t>
            </a:r>
          </a:p>
          <a:p>
            <a:pPr algn="ctr" defTabSz="1005605" fontAlgn="auto">
              <a:spcBef>
                <a:spcPts val="0"/>
              </a:spcBef>
              <a:spcAft>
                <a:spcPts val="0"/>
              </a:spcAft>
            </a:pPr>
            <a:r>
              <a:rPr lang="en-US" sz="1320" b="0" dirty="0">
                <a:solidFill>
                  <a:prstClr val="black"/>
                </a:solidFill>
                <a:latin typeface="Arial Narrow" panose="020B0606020202030204" pitchFamily="34" charset="0"/>
              </a:rPr>
              <a:t>Separation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9" t="2912" r="12085"/>
          <a:stretch/>
        </p:blipFill>
        <p:spPr>
          <a:xfrm>
            <a:off x="210109" y="1693591"/>
            <a:ext cx="1588335" cy="19613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1" name="Content Placeholder 2"/>
          <p:cNvSpPr txBox="1">
            <a:spLocks/>
          </p:cNvSpPr>
          <p:nvPr/>
        </p:nvSpPr>
        <p:spPr>
          <a:xfrm>
            <a:off x="7135598" y="1564823"/>
            <a:ext cx="2819639" cy="4115478"/>
          </a:xfrm>
          <a:prstGeom prst="rect">
            <a:avLst/>
          </a:prstGeom>
        </p:spPr>
        <p:txBody>
          <a:bodyPr vert="horz" lIns="100560" tIns="50280" rIns="100560" bIns="50280" rtlCol="0">
            <a:noAutofit/>
          </a:bodyPr>
          <a:lstStyle>
            <a:lvl1pPr marL="342820" indent="-342820" algn="l" defTabSz="914186" rtl="0" eaLnBrk="1" latinLnBrk="0" hangingPunct="1">
              <a:spcBef>
                <a:spcPct val="20000"/>
              </a:spcBef>
              <a:buClr>
                <a:srgbClr val="0070C0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42776" indent="-285684" algn="l" defTabSz="914186" rtl="0" eaLnBrk="1" latinLnBrk="0" hangingPunct="1">
              <a:spcBef>
                <a:spcPct val="20000"/>
              </a:spcBef>
              <a:buClr>
                <a:srgbClr val="00B050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142733" indent="-228546" algn="l" defTabSz="914186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599825" indent="-228546" algn="l" defTabSz="91418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056919" indent="-228546" algn="l" defTabSz="91418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012" indent="-228546" algn="l" defTabSz="9141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06" indent="-228546" algn="l" defTabSz="9141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98" indent="-228546" algn="l" defTabSz="9141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92" indent="-228546" algn="l" defTabSz="9141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1320" dirty="0">
                <a:solidFill>
                  <a:prstClr val="black"/>
                </a:solidFill>
              </a:rPr>
              <a:t>Siting and Design Goals:</a:t>
            </a:r>
          </a:p>
          <a:p>
            <a:pPr marL="256699" indent="-256699" fontAlgn="auto">
              <a:spcAft>
                <a:spcPts val="0"/>
              </a:spcAft>
            </a:pPr>
            <a:r>
              <a:rPr lang="en-US" sz="1320" b="0" dirty="0">
                <a:solidFill>
                  <a:prstClr val="black"/>
                </a:solidFill>
              </a:rPr>
              <a:t>Minimize temporary and long-term impacts to community</a:t>
            </a:r>
          </a:p>
          <a:p>
            <a:pPr marL="256699" indent="-256699" fontAlgn="auto">
              <a:spcAft>
                <a:spcPts val="0"/>
              </a:spcAft>
            </a:pPr>
            <a:r>
              <a:rPr lang="en-US" sz="1320" b="0" dirty="0">
                <a:solidFill>
                  <a:prstClr val="black"/>
                </a:solidFill>
              </a:rPr>
              <a:t>Match character and aesthetic of neighborhoods</a:t>
            </a:r>
          </a:p>
          <a:p>
            <a:pPr marL="256699" indent="-256699" fontAlgn="auto">
              <a:spcAft>
                <a:spcPts val="0"/>
              </a:spcAft>
            </a:pPr>
            <a:r>
              <a:rPr lang="en-US" sz="1320" b="0" dirty="0">
                <a:solidFill>
                  <a:prstClr val="black"/>
                </a:solidFill>
              </a:rPr>
              <a:t>Provide infrastructure upgrades by prioritizing areas for implementation</a:t>
            </a:r>
          </a:p>
          <a:p>
            <a:pPr marL="256699" indent="-256699" fontAlgn="auto">
              <a:spcAft>
                <a:spcPts val="0"/>
              </a:spcAft>
            </a:pPr>
            <a:r>
              <a:rPr lang="en-US" sz="1320" b="0" dirty="0">
                <a:solidFill>
                  <a:prstClr val="black"/>
                </a:solidFill>
              </a:rPr>
              <a:t>Provide ancillary benefits to community</a:t>
            </a:r>
          </a:p>
          <a:p>
            <a:pPr marL="256699" indent="-256699" fontAlgn="auto">
              <a:spcAft>
                <a:spcPts val="0"/>
              </a:spcAft>
            </a:pPr>
            <a:r>
              <a:rPr lang="en-US" sz="1320" b="0" dirty="0">
                <a:solidFill>
                  <a:prstClr val="black"/>
                </a:solidFill>
              </a:rPr>
              <a:t>Coordinate work with other entities (DDOT, other utilities, etc.)</a:t>
            </a:r>
          </a:p>
          <a:p>
            <a:pPr marL="1070452" lvl="2" indent="-249714" fontAlgn="auto">
              <a:spcAft>
                <a:spcPts val="0"/>
              </a:spcAft>
              <a:buClr>
                <a:srgbClr val="58A618"/>
              </a:buClr>
              <a:buFont typeface="Arial Narrow" panose="020B0606020202030204" pitchFamily="34" charset="0"/>
              <a:buChar char="–"/>
            </a:pPr>
            <a:endParaRPr lang="en-US" sz="1320" b="0" dirty="0">
              <a:solidFill>
                <a:prstClr val="black"/>
              </a:solidFill>
            </a:endParaRPr>
          </a:p>
          <a:p>
            <a:pPr marL="1070452" lvl="2" indent="-249714" fontAlgn="auto">
              <a:spcAft>
                <a:spcPts val="0"/>
              </a:spcAft>
              <a:buClr>
                <a:srgbClr val="58A618"/>
              </a:buClr>
              <a:buFont typeface="Arial Narrow" panose="020B0606020202030204" pitchFamily="34" charset="0"/>
              <a:buChar char="–"/>
            </a:pPr>
            <a:endParaRPr lang="en-US" sz="1320" b="0" dirty="0">
              <a:solidFill>
                <a:prstClr val="black"/>
              </a:solidFill>
            </a:endParaRPr>
          </a:p>
          <a:p>
            <a:pPr marL="439953" lvl="2" indent="0" fontAlgn="auto">
              <a:spcAft>
                <a:spcPts val="0"/>
              </a:spcAft>
              <a:buClr>
                <a:srgbClr val="0070C0"/>
              </a:buClr>
              <a:buSzPct val="100000"/>
              <a:buNone/>
            </a:pPr>
            <a:r>
              <a:rPr lang="en-US" sz="1320" b="0" dirty="0">
                <a:solidFill>
                  <a:prstClr val="black"/>
                </a:solidFill>
              </a:rPr>
              <a:t> </a:t>
            </a:r>
          </a:p>
          <a:p>
            <a:pPr lvl="1" fontAlgn="auto">
              <a:spcAft>
                <a:spcPts val="0"/>
              </a:spcAft>
            </a:pPr>
            <a:endParaRPr lang="en-US" sz="1100" b="0" dirty="0">
              <a:solidFill>
                <a:prstClr val="black"/>
              </a:solidFill>
            </a:endParaRPr>
          </a:p>
          <a:p>
            <a:pPr lvl="1" fontAlgn="auto">
              <a:spcAft>
                <a:spcPts val="0"/>
              </a:spcAft>
            </a:pPr>
            <a:endParaRPr lang="en-US" sz="1100" b="0" dirty="0">
              <a:solidFill>
                <a:prstClr val="black"/>
              </a:solidFill>
            </a:endParaRPr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502920" y="311265"/>
            <a:ext cx="9052560" cy="1070502"/>
          </a:xfrm>
        </p:spPr>
        <p:txBody>
          <a:bodyPr>
            <a:normAutofit/>
          </a:bodyPr>
          <a:lstStyle/>
          <a:p>
            <a:r>
              <a:rPr lang="en-US" altLang="en-US" sz="3000" dirty="0"/>
              <a:t>GI Technologies – Public Space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555480" y="7416359"/>
            <a:ext cx="353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0" dirty="0">
                <a:solidFill>
                  <a:schemeClr val="tx1"/>
                </a:solidFill>
                <a:latin typeface="+mj-lt"/>
              </a:rPr>
              <a:t>14</a:t>
            </a:r>
            <a:endParaRPr lang="en-US" b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6818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DC Clean Rivers Project </a:t>
            </a:r>
            <a:br>
              <a:rPr lang="en-US" dirty="0">
                <a:latin typeface="Arial Narrow" panose="020B0606020202030204" pitchFamily="34" charset="0"/>
              </a:rPr>
            </a:br>
            <a:r>
              <a:rPr lang="en-US" dirty="0">
                <a:latin typeface="Arial Narrow" panose="020B0606020202030204" pitchFamily="34" charset="0"/>
              </a:rPr>
              <a:t>Status Update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55480" y="7416359"/>
            <a:ext cx="353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0" dirty="0">
                <a:solidFill>
                  <a:schemeClr val="tx1"/>
                </a:solidFill>
                <a:latin typeface="+mj-lt"/>
              </a:rPr>
              <a:t>16</a:t>
            </a:r>
            <a:endParaRPr lang="en-US" b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3947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7943" y="747162"/>
            <a:ext cx="5205222" cy="63745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84375" y="1561707"/>
            <a:ext cx="1360318" cy="533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  <p:sp>
        <p:nvSpPr>
          <p:cNvPr id="12" name="Rounded Rectangle 11"/>
          <p:cNvSpPr/>
          <p:nvPr/>
        </p:nvSpPr>
        <p:spPr>
          <a:xfrm>
            <a:off x="8047393" y="2347519"/>
            <a:ext cx="691125" cy="313911"/>
          </a:xfrm>
          <a:prstGeom prst="roundRect">
            <a:avLst/>
          </a:prstGeom>
          <a:solidFill>
            <a:srgbClr val="990099"/>
          </a:solidFill>
          <a:ln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175" tIns="30175" rIns="30175" bIns="30175" rtlCol="0" anchor="ctr"/>
          <a:lstStyle/>
          <a:p>
            <a:pPr algn="ctr"/>
            <a:r>
              <a:rPr lang="en-US" sz="990" b="1" dirty="0"/>
              <a:t>First Street Tunnel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7520104" y="2612985"/>
            <a:ext cx="506322" cy="479171"/>
          </a:xfrm>
          <a:prstGeom prst="straightConnector1">
            <a:avLst/>
          </a:prstGeom>
          <a:ln w="63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Content Placeholder 3"/>
          <p:cNvGraphicFramePr>
            <a:graphicFrameLocks/>
          </p:cNvGraphicFramePr>
          <p:nvPr>
            <p:extLst/>
          </p:nvPr>
        </p:nvGraphicFramePr>
        <p:xfrm>
          <a:off x="145886" y="1641654"/>
          <a:ext cx="4613367" cy="4716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Freeform 12"/>
          <p:cNvSpPr/>
          <p:nvPr/>
        </p:nvSpPr>
        <p:spPr>
          <a:xfrm>
            <a:off x="7328590" y="2612985"/>
            <a:ext cx="63661" cy="31830"/>
          </a:xfrm>
          <a:custGeom>
            <a:avLst/>
            <a:gdLst>
              <a:gd name="connsiteX0" fmla="*/ 0 w 57874"/>
              <a:gd name="connsiteY0" fmla="*/ 28936 h 28936"/>
              <a:gd name="connsiteX1" fmla="*/ 57874 w 57874"/>
              <a:gd name="connsiteY1" fmla="*/ 0 h 28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7874" h="28936">
                <a:moveTo>
                  <a:pt x="0" y="28936"/>
                </a:moveTo>
                <a:cubicBezTo>
                  <a:pt x="23149" y="17844"/>
                  <a:pt x="46299" y="6752"/>
                  <a:pt x="57874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  <p:sp>
        <p:nvSpPr>
          <p:cNvPr id="20" name="Freeform 19"/>
          <p:cNvSpPr/>
          <p:nvPr/>
        </p:nvSpPr>
        <p:spPr>
          <a:xfrm>
            <a:off x="6673449" y="1308690"/>
            <a:ext cx="1033923" cy="1672337"/>
          </a:xfrm>
          <a:custGeom>
            <a:avLst/>
            <a:gdLst>
              <a:gd name="connsiteX0" fmla="*/ 320685 w 939930"/>
              <a:gd name="connsiteY0" fmla="*/ 1512707 h 1520306"/>
              <a:gd name="connsiteX1" fmla="*/ 312004 w 939930"/>
              <a:gd name="connsiteY1" fmla="*/ 1449047 h 1520306"/>
              <a:gd name="connsiteX2" fmla="*/ 326472 w 939930"/>
              <a:gd name="connsiteY2" fmla="*/ 1446153 h 1520306"/>
              <a:gd name="connsiteX3" fmla="*/ 338047 w 939930"/>
              <a:gd name="connsiteY3" fmla="*/ 1443259 h 1520306"/>
              <a:gd name="connsiteX4" fmla="*/ 338047 w 939930"/>
              <a:gd name="connsiteY4" fmla="*/ 1434578 h 1520306"/>
              <a:gd name="connsiteX5" fmla="*/ 352515 w 939930"/>
              <a:gd name="connsiteY5" fmla="*/ 1434578 h 1520306"/>
              <a:gd name="connsiteX6" fmla="*/ 364090 w 939930"/>
              <a:gd name="connsiteY6" fmla="*/ 1434578 h 1520306"/>
              <a:gd name="connsiteX7" fmla="*/ 369877 w 939930"/>
              <a:gd name="connsiteY7" fmla="*/ 1431685 h 1520306"/>
              <a:gd name="connsiteX8" fmla="*/ 375664 w 939930"/>
              <a:gd name="connsiteY8" fmla="*/ 1405642 h 1520306"/>
              <a:gd name="connsiteX9" fmla="*/ 375664 w 939930"/>
              <a:gd name="connsiteY9" fmla="*/ 1382492 h 1520306"/>
              <a:gd name="connsiteX10" fmla="*/ 384346 w 939930"/>
              <a:gd name="connsiteY10" fmla="*/ 1362237 h 1520306"/>
              <a:gd name="connsiteX11" fmla="*/ 398814 w 939930"/>
              <a:gd name="connsiteY11" fmla="*/ 1344875 h 1520306"/>
              <a:gd name="connsiteX12" fmla="*/ 416176 w 939930"/>
              <a:gd name="connsiteY12" fmla="*/ 1333300 h 1520306"/>
              <a:gd name="connsiteX13" fmla="*/ 427751 w 939930"/>
              <a:gd name="connsiteY13" fmla="*/ 1333300 h 1520306"/>
              <a:gd name="connsiteX14" fmla="*/ 445113 w 939930"/>
              <a:gd name="connsiteY14" fmla="*/ 1330406 h 1520306"/>
              <a:gd name="connsiteX15" fmla="*/ 453794 w 939930"/>
              <a:gd name="connsiteY15" fmla="*/ 1321725 h 1520306"/>
              <a:gd name="connsiteX16" fmla="*/ 482730 w 939930"/>
              <a:gd name="connsiteY16" fmla="*/ 1318832 h 1520306"/>
              <a:gd name="connsiteX17" fmla="*/ 502986 w 939930"/>
              <a:gd name="connsiteY17" fmla="*/ 1318832 h 1520306"/>
              <a:gd name="connsiteX18" fmla="*/ 508773 w 939930"/>
              <a:gd name="connsiteY18" fmla="*/ 1339087 h 1520306"/>
              <a:gd name="connsiteX19" fmla="*/ 508773 w 939930"/>
              <a:gd name="connsiteY19" fmla="*/ 1353556 h 1520306"/>
              <a:gd name="connsiteX20" fmla="*/ 517454 w 939930"/>
              <a:gd name="connsiteY20" fmla="*/ 1353556 h 1520306"/>
              <a:gd name="connsiteX21" fmla="*/ 523242 w 939930"/>
              <a:gd name="connsiteY21" fmla="*/ 1339087 h 1520306"/>
              <a:gd name="connsiteX22" fmla="*/ 563753 w 939930"/>
              <a:gd name="connsiteY22" fmla="*/ 1339087 h 1520306"/>
              <a:gd name="connsiteX23" fmla="*/ 572434 w 939930"/>
              <a:gd name="connsiteY23" fmla="*/ 1339087 h 1520306"/>
              <a:gd name="connsiteX24" fmla="*/ 575328 w 939930"/>
              <a:gd name="connsiteY24" fmla="*/ 1321725 h 1520306"/>
              <a:gd name="connsiteX25" fmla="*/ 566647 w 939930"/>
              <a:gd name="connsiteY25" fmla="*/ 1284107 h 1520306"/>
              <a:gd name="connsiteX26" fmla="*/ 566647 w 939930"/>
              <a:gd name="connsiteY26" fmla="*/ 1255171 h 1520306"/>
              <a:gd name="connsiteX27" fmla="*/ 566647 w 939930"/>
              <a:gd name="connsiteY27" fmla="*/ 1232021 h 1520306"/>
              <a:gd name="connsiteX28" fmla="*/ 566647 w 939930"/>
              <a:gd name="connsiteY28" fmla="*/ 1226234 h 1520306"/>
              <a:gd name="connsiteX29" fmla="*/ 584009 w 939930"/>
              <a:gd name="connsiteY29" fmla="*/ 1217553 h 1520306"/>
              <a:gd name="connsiteX30" fmla="*/ 633201 w 939930"/>
              <a:gd name="connsiteY30" fmla="*/ 1197297 h 1520306"/>
              <a:gd name="connsiteX31" fmla="*/ 659244 w 939930"/>
              <a:gd name="connsiteY31" fmla="*/ 1188616 h 1520306"/>
              <a:gd name="connsiteX32" fmla="*/ 670819 w 939930"/>
              <a:gd name="connsiteY32" fmla="*/ 1174148 h 1520306"/>
              <a:gd name="connsiteX33" fmla="*/ 682394 w 939930"/>
              <a:gd name="connsiteY33" fmla="*/ 1171254 h 1520306"/>
              <a:gd name="connsiteX34" fmla="*/ 702649 w 939930"/>
              <a:gd name="connsiteY34" fmla="*/ 1188616 h 1520306"/>
              <a:gd name="connsiteX35" fmla="*/ 725799 w 939930"/>
              <a:gd name="connsiteY35" fmla="*/ 1200191 h 1520306"/>
              <a:gd name="connsiteX36" fmla="*/ 743161 w 939930"/>
              <a:gd name="connsiteY36" fmla="*/ 1200191 h 1520306"/>
              <a:gd name="connsiteX37" fmla="*/ 743161 w 939930"/>
              <a:gd name="connsiteY37" fmla="*/ 1188616 h 1520306"/>
              <a:gd name="connsiteX38" fmla="*/ 734480 w 939930"/>
              <a:gd name="connsiteY38" fmla="*/ 1174148 h 1520306"/>
              <a:gd name="connsiteX39" fmla="*/ 722905 w 939930"/>
              <a:gd name="connsiteY39" fmla="*/ 1159680 h 1520306"/>
              <a:gd name="connsiteX40" fmla="*/ 731586 w 939930"/>
              <a:gd name="connsiteY40" fmla="*/ 1136530 h 1520306"/>
              <a:gd name="connsiteX41" fmla="*/ 737373 w 939930"/>
              <a:gd name="connsiteY41" fmla="*/ 1124956 h 1520306"/>
              <a:gd name="connsiteX42" fmla="*/ 748948 w 939930"/>
              <a:gd name="connsiteY42" fmla="*/ 1116275 h 1520306"/>
              <a:gd name="connsiteX43" fmla="*/ 757629 w 939930"/>
              <a:gd name="connsiteY43" fmla="*/ 1090232 h 1520306"/>
              <a:gd name="connsiteX44" fmla="*/ 772097 w 939930"/>
              <a:gd name="connsiteY44" fmla="*/ 1064188 h 1520306"/>
              <a:gd name="connsiteX45" fmla="*/ 789459 w 939930"/>
              <a:gd name="connsiteY45" fmla="*/ 1052614 h 1520306"/>
              <a:gd name="connsiteX46" fmla="*/ 798140 w 939930"/>
              <a:gd name="connsiteY46" fmla="*/ 1032358 h 1520306"/>
              <a:gd name="connsiteX47" fmla="*/ 827077 w 939930"/>
              <a:gd name="connsiteY47" fmla="*/ 1038145 h 1520306"/>
              <a:gd name="connsiteX48" fmla="*/ 838652 w 939930"/>
              <a:gd name="connsiteY48" fmla="*/ 1061295 h 1520306"/>
              <a:gd name="connsiteX49" fmla="*/ 847333 w 939930"/>
              <a:gd name="connsiteY49" fmla="*/ 1046826 h 1520306"/>
              <a:gd name="connsiteX50" fmla="*/ 858908 w 939930"/>
              <a:gd name="connsiteY50" fmla="*/ 997634 h 1520306"/>
              <a:gd name="connsiteX51" fmla="*/ 879163 w 939930"/>
              <a:gd name="connsiteY51" fmla="*/ 968697 h 1520306"/>
              <a:gd name="connsiteX52" fmla="*/ 908100 w 939930"/>
              <a:gd name="connsiteY52" fmla="*/ 951335 h 1520306"/>
              <a:gd name="connsiteX53" fmla="*/ 934143 w 939930"/>
              <a:gd name="connsiteY53" fmla="*/ 951335 h 1520306"/>
              <a:gd name="connsiteX54" fmla="*/ 939930 w 939930"/>
              <a:gd name="connsiteY54" fmla="*/ 933973 h 1520306"/>
              <a:gd name="connsiteX55" fmla="*/ 934143 w 939930"/>
              <a:gd name="connsiteY55" fmla="*/ 899249 h 1520306"/>
              <a:gd name="connsiteX56" fmla="*/ 916781 w 939930"/>
              <a:gd name="connsiteY56" fmla="*/ 858738 h 1520306"/>
              <a:gd name="connsiteX57" fmla="*/ 896525 w 939930"/>
              <a:gd name="connsiteY57" fmla="*/ 838482 h 1520306"/>
              <a:gd name="connsiteX58" fmla="*/ 873376 w 939930"/>
              <a:gd name="connsiteY58" fmla="*/ 815333 h 1520306"/>
              <a:gd name="connsiteX59" fmla="*/ 858908 w 939930"/>
              <a:gd name="connsiteY59" fmla="*/ 809545 h 1520306"/>
              <a:gd name="connsiteX60" fmla="*/ 856014 w 939930"/>
              <a:gd name="connsiteY60" fmla="*/ 771928 h 1520306"/>
              <a:gd name="connsiteX61" fmla="*/ 864695 w 939930"/>
              <a:gd name="connsiteY61" fmla="*/ 740097 h 1520306"/>
              <a:gd name="connsiteX62" fmla="*/ 867589 w 939930"/>
              <a:gd name="connsiteY62" fmla="*/ 711161 h 1520306"/>
              <a:gd name="connsiteX63" fmla="*/ 876270 w 939930"/>
              <a:gd name="connsiteY63" fmla="*/ 688011 h 1520306"/>
              <a:gd name="connsiteX64" fmla="*/ 896525 w 939930"/>
              <a:gd name="connsiteY64" fmla="*/ 667756 h 1520306"/>
              <a:gd name="connsiteX65" fmla="*/ 908100 w 939930"/>
              <a:gd name="connsiteY65" fmla="*/ 638819 h 1520306"/>
              <a:gd name="connsiteX66" fmla="*/ 908100 w 939930"/>
              <a:gd name="connsiteY66" fmla="*/ 606988 h 1520306"/>
              <a:gd name="connsiteX67" fmla="*/ 902313 w 939930"/>
              <a:gd name="connsiteY67" fmla="*/ 586733 h 1520306"/>
              <a:gd name="connsiteX68" fmla="*/ 882057 w 939930"/>
              <a:gd name="connsiteY68" fmla="*/ 583839 h 1520306"/>
              <a:gd name="connsiteX69" fmla="*/ 856014 w 939930"/>
              <a:gd name="connsiteY69" fmla="*/ 578052 h 1520306"/>
              <a:gd name="connsiteX70" fmla="*/ 841546 w 939930"/>
              <a:gd name="connsiteY70" fmla="*/ 560690 h 1520306"/>
              <a:gd name="connsiteX71" fmla="*/ 798140 w 939930"/>
              <a:gd name="connsiteY71" fmla="*/ 499923 h 1520306"/>
              <a:gd name="connsiteX72" fmla="*/ 798140 w 939930"/>
              <a:gd name="connsiteY72" fmla="*/ 476773 h 1520306"/>
              <a:gd name="connsiteX73" fmla="*/ 803928 w 939930"/>
              <a:gd name="connsiteY73" fmla="*/ 459411 h 1520306"/>
              <a:gd name="connsiteX74" fmla="*/ 748948 w 939930"/>
              <a:gd name="connsiteY74" fmla="*/ 398644 h 1520306"/>
              <a:gd name="connsiteX75" fmla="*/ 737373 w 939930"/>
              <a:gd name="connsiteY75" fmla="*/ 363920 h 1520306"/>
              <a:gd name="connsiteX76" fmla="*/ 725799 w 939930"/>
              <a:gd name="connsiteY76" fmla="*/ 334983 h 1520306"/>
              <a:gd name="connsiteX77" fmla="*/ 734480 w 939930"/>
              <a:gd name="connsiteY77" fmla="*/ 314728 h 1520306"/>
              <a:gd name="connsiteX78" fmla="*/ 763416 w 939930"/>
              <a:gd name="connsiteY78" fmla="*/ 311834 h 1520306"/>
              <a:gd name="connsiteX79" fmla="*/ 783672 w 939930"/>
              <a:gd name="connsiteY79" fmla="*/ 294472 h 1520306"/>
              <a:gd name="connsiteX80" fmla="*/ 783672 w 939930"/>
              <a:gd name="connsiteY80" fmla="*/ 265535 h 1520306"/>
              <a:gd name="connsiteX81" fmla="*/ 769204 w 939930"/>
              <a:gd name="connsiteY81" fmla="*/ 259748 h 1520306"/>
              <a:gd name="connsiteX82" fmla="*/ 751842 w 939930"/>
              <a:gd name="connsiteY82" fmla="*/ 256854 h 1520306"/>
              <a:gd name="connsiteX83" fmla="*/ 751842 w 939930"/>
              <a:gd name="connsiteY83" fmla="*/ 233705 h 1520306"/>
              <a:gd name="connsiteX84" fmla="*/ 754735 w 939930"/>
              <a:gd name="connsiteY84" fmla="*/ 201875 h 1520306"/>
              <a:gd name="connsiteX85" fmla="*/ 754735 w 939930"/>
              <a:gd name="connsiteY85" fmla="*/ 187406 h 1520306"/>
              <a:gd name="connsiteX86" fmla="*/ 708437 w 939930"/>
              <a:gd name="connsiteY86" fmla="*/ 152682 h 1520306"/>
              <a:gd name="connsiteX87" fmla="*/ 699756 w 939930"/>
              <a:gd name="connsiteY87" fmla="*/ 158469 h 1520306"/>
              <a:gd name="connsiteX88" fmla="*/ 667925 w 939930"/>
              <a:gd name="connsiteY88" fmla="*/ 164257 h 1520306"/>
              <a:gd name="connsiteX89" fmla="*/ 641882 w 939930"/>
              <a:gd name="connsiteY89" fmla="*/ 164257 h 1520306"/>
              <a:gd name="connsiteX90" fmla="*/ 633201 w 939930"/>
              <a:gd name="connsiteY90" fmla="*/ 141107 h 1520306"/>
              <a:gd name="connsiteX91" fmla="*/ 618733 w 939930"/>
              <a:gd name="connsiteY91" fmla="*/ 117958 h 1520306"/>
              <a:gd name="connsiteX92" fmla="*/ 612946 w 939930"/>
              <a:gd name="connsiteY92" fmla="*/ 112171 h 1520306"/>
              <a:gd name="connsiteX93" fmla="*/ 598477 w 939930"/>
              <a:gd name="connsiteY93" fmla="*/ 112171 h 1520306"/>
              <a:gd name="connsiteX94" fmla="*/ 598477 w 939930"/>
              <a:gd name="connsiteY94" fmla="*/ 97702 h 1520306"/>
              <a:gd name="connsiteX95" fmla="*/ 598477 w 939930"/>
              <a:gd name="connsiteY95" fmla="*/ 77447 h 1520306"/>
              <a:gd name="connsiteX96" fmla="*/ 598477 w 939930"/>
              <a:gd name="connsiteY96" fmla="*/ 57191 h 1520306"/>
              <a:gd name="connsiteX97" fmla="*/ 586902 w 939930"/>
              <a:gd name="connsiteY97" fmla="*/ 42723 h 1520306"/>
              <a:gd name="connsiteX98" fmla="*/ 557966 w 939930"/>
              <a:gd name="connsiteY98" fmla="*/ 10892 h 1520306"/>
              <a:gd name="connsiteX99" fmla="*/ 549285 w 939930"/>
              <a:gd name="connsiteY99" fmla="*/ 5105 h 1520306"/>
              <a:gd name="connsiteX100" fmla="*/ 540604 w 939930"/>
              <a:gd name="connsiteY100" fmla="*/ 2211 h 1520306"/>
              <a:gd name="connsiteX101" fmla="*/ 537710 w 939930"/>
              <a:gd name="connsiteY101" fmla="*/ 39829 h 1520306"/>
              <a:gd name="connsiteX102" fmla="*/ 540604 w 939930"/>
              <a:gd name="connsiteY102" fmla="*/ 74553 h 1520306"/>
              <a:gd name="connsiteX103" fmla="*/ 569540 w 939930"/>
              <a:gd name="connsiteY103" fmla="*/ 89021 h 1520306"/>
              <a:gd name="connsiteX104" fmla="*/ 575328 w 939930"/>
              <a:gd name="connsiteY104" fmla="*/ 117958 h 1520306"/>
              <a:gd name="connsiteX105" fmla="*/ 560859 w 939930"/>
              <a:gd name="connsiteY105" fmla="*/ 158469 h 1520306"/>
              <a:gd name="connsiteX106" fmla="*/ 543497 w 939930"/>
              <a:gd name="connsiteY106" fmla="*/ 184513 h 1520306"/>
              <a:gd name="connsiteX107" fmla="*/ 520348 w 939930"/>
              <a:gd name="connsiteY107" fmla="*/ 207662 h 1520306"/>
              <a:gd name="connsiteX108" fmla="*/ 508773 w 939930"/>
              <a:gd name="connsiteY108" fmla="*/ 219237 h 1520306"/>
              <a:gd name="connsiteX109" fmla="*/ 485624 w 939930"/>
              <a:gd name="connsiteY109" fmla="*/ 225024 h 1520306"/>
              <a:gd name="connsiteX110" fmla="*/ 479837 w 939930"/>
              <a:gd name="connsiteY110" fmla="*/ 251067 h 1520306"/>
              <a:gd name="connsiteX111" fmla="*/ 450900 w 939930"/>
              <a:gd name="connsiteY111" fmla="*/ 253961 h 1520306"/>
              <a:gd name="connsiteX112" fmla="*/ 430644 w 939930"/>
              <a:gd name="connsiteY112" fmla="*/ 285791 h 1520306"/>
              <a:gd name="connsiteX113" fmla="*/ 416176 w 939930"/>
              <a:gd name="connsiteY113" fmla="*/ 369707 h 1520306"/>
              <a:gd name="connsiteX114" fmla="*/ 416176 w 939930"/>
              <a:gd name="connsiteY114" fmla="*/ 436262 h 1520306"/>
              <a:gd name="connsiteX115" fmla="*/ 410389 w 939930"/>
              <a:gd name="connsiteY115" fmla="*/ 453624 h 1520306"/>
              <a:gd name="connsiteX116" fmla="*/ 416176 w 939930"/>
              <a:gd name="connsiteY116" fmla="*/ 479667 h 1520306"/>
              <a:gd name="connsiteX117" fmla="*/ 410389 w 939930"/>
              <a:gd name="connsiteY117" fmla="*/ 528859 h 1520306"/>
              <a:gd name="connsiteX118" fmla="*/ 404601 w 939930"/>
              <a:gd name="connsiteY118" fmla="*/ 566477 h 1520306"/>
              <a:gd name="connsiteX119" fmla="*/ 398814 w 939930"/>
              <a:gd name="connsiteY119" fmla="*/ 578052 h 1520306"/>
              <a:gd name="connsiteX120" fmla="*/ 372771 w 939930"/>
              <a:gd name="connsiteY120" fmla="*/ 566477 h 1520306"/>
              <a:gd name="connsiteX121" fmla="*/ 340940 w 939930"/>
              <a:gd name="connsiteY121" fmla="*/ 560690 h 1520306"/>
              <a:gd name="connsiteX122" fmla="*/ 300429 w 939930"/>
              <a:gd name="connsiteY122" fmla="*/ 566477 h 1520306"/>
              <a:gd name="connsiteX123" fmla="*/ 262811 w 939930"/>
              <a:gd name="connsiteY123" fmla="*/ 569371 h 1520306"/>
              <a:gd name="connsiteX124" fmla="*/ 259918 w 939930"/>
              <a:gd name="connsiteY124" fmla="*/ 601201 h 1520306"/>
              <a:gd name="connsiteX125" fmla="*/ 242556 w 939930"/>
              <a:gd name="connsiteY125" fmla="*/ 630138 h 1520306"/>
              <a:gd name="connsiteX126" fmla="*/ 242556 w 939930"/>
              <a:gd name="connsiteY126" fmla="*/ 670649 h 1520306"/>
              <a:gd name="connsiteX127" fmla="*/ 242556 w 939930"/>
              <a:gd name="connsiteY127" fmla="*/ 693799 h 1520306"/>
              <a:gd name="connsiteX128" fmla="*/ 254130 w 939930"/>
              <a:gd name="connsiteY128" fmla="*/ 705373 h 1520306"/>
              <a:gd name="connsiteX129" fmla="*/ 248343 w 939930"/>
              <a:gd name="connsiteY129" fmla="*/ 737204 h 1520306"/>
              <a:gd name="connsiteX130" fmla="*/ 239662 w 939930"/>
              <a:gd name="connsiteY130" fmla="*/ 792183 h 1520306"/>
              <a:gd name="connsiteX131" fmla="*/ 251237 w 939930"/>
              <a:gd name="connsiteY131" fmla="*/ 824014 h 1520306"/>
              <a:gd name="connsiteX132" fmla="*/ 265705 w 939930"/>
              <a:gd name="connsiteY132" fmla="*/ 841376 h 1520306"/>
              <a:gd name="connsiteX133" fmla="*/ 262811 w 939930"/>
              <a:gd name="connsiteY133" fmla="*/ 873206 h 1520306"/>
              <a:gd name="connsiteX134" fmla="*/ 248343 w 939930"/>
              <a:gd name="connsiteY134" fmla="*/ 896356 h 1520306"/>
              <a:gd name="connsiteX135" fmla="*/ 216513 w 939930"/>
              <a:gd name="connsiteY135" fmla="*/ 925292 h 1520306"/>
              <a:gd name="connsiteX136" fmla="*/ 210725 w 939930"/>
              <a:gd name="connsiteY136" fmla="*/ 951335 h 1520306"/>
              <a:gd name="connsiteX137" fmla="*/ 187576 w 939930"/>
              <a:gd name="connsiteY137" fmla="*/ 951335 h 1520306"/>
              <a:gd name="connsiteX138" fmla="*/ 190470 w 939930"/>
              <a:gd name="connsiteY138" fmla="*/ 991847 h 1520306"/>
              <a:gd name="connsiteX139" fmla="*/ 161533 w 939930"/>
              <a:gd name="connsiteY139" fmla="*/ 1003421 h 1520306"/>
              <a:gd name="connsiteX140" fmla="*/ 144171 w 939930"/>
              <a:gd name="connsiteY140" fmla="*/ 1003421 h 1520306"/>
              <a:gd name="connsiteX141" fmla="*/ 144171 w 939930"/>
              <a:gd name="connsiteY141" fmla="*/ 1038145 h 1520306"/>
              <a:gd name="connsiteX142" fmla="*/ 141277 w 939930"/>
              <a:gd name="connsiteY142" fmla="*/ 1046826 h 1520306"/>
              <a:gd name="connsiteX143" fmla="*/ 115234 w 939930"/>
              <a:gd name="connsiteY143" fmla="*/ 1046826 h 1520306"/>
              <a:gd name="connsiteX144" fmla="*/ 106553 w 939930"/>
              <a:gd name="connsiteY144" fmla="*/ 1075763 h 1520306"/>
              <a:gd name="connsiteX145" fmla="*/ 118128 w 939930"/>
              <a:gd name="connsiteY145" fmla="*/ 1101806 h 1520306"/>
              <a:gd name="connsiteX146" fmla="*/ 89191 w 939930"/>
              <a:gd name="connsiteY146" fmla="*/ 1107594 h 1520306"/>
              <a:gd name="connsiteX147" fmla="*/ 57361 w 939930"/>
              <a:gd name="connsiteY147" fmla="*/ 1116275 h 1520306"/>
              <a:gd name="connsiteX148" fmla="*/ 16849 w 939930"/>
              <a:gd name="connsiteY148" fmla="*/ 1110487 h 1520306"/>
              <a:gd name="connsiteX149" fmla="*/ 2381 w 939930"/>
              <a:gd name="connsiteY149" fmla="*/ 1124956 h 1520306"/>
              <a:gd name="connsiteX150" fmla="*/ 2381 w 939930"/>
              <a:gd name="connsiteY150" fmla="*/ 1145211 h 1520306"/>
              <a:gd name="connsiteX151" fmla="*/ 25530 w 939930"/>
              <a:gd name="connsiteY151" fmla="*/ 1153892 h 1520306"/>
              <a:gd name="connsiteX152" fmla="*/ 45786 w 939930"/>
              <a:gd name="connsiteY152" fmla="*/ 1153892 h 1520306"/>
              <a:gd name="connsiteX153" fmla="*/ 57361 w 939930"/>
              <a:gd name="connsiteY153" fmla="*/ 1145211 h 1520306"/>
              <a:gd name="connsiteX154" fmla="*/ 57361 w 939930"/>
              <a:gd name="connsiteY154" fmla="*/ 1165467 h 1520306"/>
              <a:gd name="connsiteX155" fmla="*/ 54467 w 939930"/>
              <a:gd name="connsiteY155" fmla="*/ 1182829 h 1520306"/>
              <a:gd name="connsiteX156" fmla="*/ 51573 w 939930"/>
              <a:gd name="connsiteY156" fmla="*/ 1191510 h 1520306"/>
              <a:gd name="connsiteX157" fmla="*/ 80510 w 939930"/>
              <a:gd name="connsiteY157" fmla="*/ 1191510 h 1520306"/>
              <a:gd name="connsiteX158" fmla="*/ 115234 w 939930"/>
              <a:gd name="connsiteY158" fmla="*/ 1179935 h 1520306"/>
              <a:gd name="connsiteX159" fmla="*/ 123915 w 939930"/>
              <a:gd name="connsiteY159" fmla="*/ 1153892 h 1520306"/>
              <a:gd name="connsiteX160" fmla="*/ 126809 w 939930"/>
              <a:gd name="connsiteY160" fmla="*/ 1150999 h 1520306"/>
              <a:gd name="connsiteX161" fmla="*/ 135490 w 939930"/>
              <a:gd name="connsiteY161" fmla="*/ 1150999 h 1520306"/>
              <a:gd name="connsiteX162" fmla="*/ 144171 w 939930"/>
              <a:gd name="connsiteY162" fmla="*/ 1171254 h 1520306"/>
              <a:gd name="connsiteX163" fmla="*/ 170214 w 939930"/>
              <a:gd name="connsiteY163" fmla="*/ 1171254 h 1520306"/>
              <a:gd name="connsiteX164" fmla="*/ 184682 w 939930"/>
              <a:gd name="connsiteY164" fmla="*/ 1150999 h 1520306"/>
              <a:gd name="connsiteX165" fmla="*/ 199151 w 939930"/>
              <a:gd name="connsiteY165" fmla="*/ 1150999 h 1520306"/>
              <a:gd name="connsiteX166" fmla="*/ 222300 w 939930"/>
              <a:gd name="connsiteY166" fmla="*/ 1177042 h 1520306"/>
              <a:gd name="connsiteX167" fmla="*/ 222300 w 939930"/>
              <a:gd name="connsiteY167" fmla="*/ 1191510 h 1520306"/>
              <a:gd name="connsiteX168" fmla="*/ 219406 w 939930"/>
              <a:gd name="connsiteY168" fmla="*/ 1205978 h 1520306"/>
              <a:gd name="connsiteX169" fmla="*/ 230981 w 939930"/>
              <a:gd name="connsiteY169" fmla="*/ 1229128 h 1520306"/>
              <a:gd name="connsiteX170" fmla="*/ 228087 w 939930"/>
              <a:gd name="connsiteY170" fmla="*/ 1246490 h 1520306"/>
              <a:gd name="connsiteX171" fmla="*/ 202044 w 939930"/>
              <a:gd name="connsiteY171" fmla="*/ 1246490 h 1520306"/>
              <a:gd name="connsiteX172" fmla="*/ 216513 w 939930"/>
              <a:gd name="connsiteY172" fmla="*/ 1258064 h 1520306"/>
              <a:gd name="connsiteX173" fmla="*/ 216513 w 939930"/>
              <a:gd name="connsiteY173" fmla="*/ 1281214 h 1520306"/>
              <a:gd name="connsiteX174" fmla="*/ 210725 w 939930"/>
              <a:gd name="connsiteY174" fmla="*/ 1295682 h 1520306"/>
              <a:gd name="connsiteX175" fmla="*/ 210725 w 939930"/>
              <a:gd name="connsiteY175" fmla="*/ 1327513 h 1520306"/>
              <a:gd name="connsiteX176" fmla="*/ 233875 w 939930"/>
              <a:gd name="connsiteY176" fmla="*/ 1347768 h 1520306"/>
              <a:gd name="connsiteX177" fmla="*/ 233875 w 939930"/>
              <a:gd name="connsiteY177" fmla="*/ 1370918 h 1520306"/>
              <a:gd name="connsiteX178" fmla="*/ 245449 w 939930"/>
              <a:gd name="connsiteY178" fmla="*/ 1391173 h 1520306"/>
              <a:gd name="connsiteX179" fmla="*/ 262811 w 939930"/>
              <a:gd name="connsiteY179" fmla="*/ 1391173 h 1520306"/>
              <a:gd name="connsiteX180" fmla="*/ 277280 w 939930"/>
              <a:gd name="connsiteY180" fmla="*/ 1425897 h 1520306"/>
              <a:gd name="connsiteX181" fmla="*/ 271492 w 939930"/>
              <a:gd name="connsiteY181" fmla="*/ 1446153 h 1520306"/>
              <a:gd name="connsiteX182" fmla="*/ 245449 w 939930"/>
              <a:gd name="connsiteY182" fmla="*/ 1446153 h 1520306"/>
              <a:gd name="connsiteX183" fmla="*/ 242556 w 939930"/>
              <a:gd name="connsiteY183" fmla="*/ 1475090 h 1520306"/>
              <a:gd name="connsiteX184" fmla="*/ 265705 w 939930"/>
              <a:gd name="connsiteY184" fmla="*/ 1512707 h 1520306"/>
              <a:gd name="connsiteX185" fmla="*/ 320685 w 939930"/>
              <a:gd name="connsiteY185" fmla="*/ 1512707 h 152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939930" h="1520306">
                <a:moveTo>
                  <a:pt x="320685" y="1512707"/>
                </a:moveTo>
                <a:cubicBezTo>
                  <a:pt x="328401" y="1502097"/>
                  <a:pt x="311040" y="1460139"/>
                  <a:pt x="312004" y="1449047"/>
                </a:cubicBezTo>
                <a:cubicBezTo>
                  <a:pt x="312968" y="1437955"/>
                  <a:pt x="322132" y="1447118"/>
                  <a:pt x="326472" y="1446153"/>
                </a:cubicBezTo>
                <a:cubicBezTo>
                  <a:pt x="330812" y="1445188"/>
                  <a:pt x="336118" y="1445188"/>
                  <a:pt x="338047" y="1443259"/>
                </a:cubicBezTo>
                <a:cubicBezTo>
                  <a:pt x="339976" y="1441330"/>
                  <a:pt x="335636" y="1436025"/>
                  <a:pt x="338047" y="1434578"/>
                </a:cubicBezTo>
                <a:cubicBezTo>
                  <a:pt x="340458" y="1433131"/>
                  <a:pt x="352515" y="1434578"/>
                  <a:pt x="352515" y="1434578"/>
                </a:cubicBezTo>
                <a:cubicBezTo>
                  <a:pt x="356855" y="1434578"/>
                  <a:pt x="361196" y="1435060"/>
                  <a:pt x="364090" y="1434578"/>
                </a:cubicBezTo>
                <a:cubicBezTo>
                  <a:pt x="366984" y="1434096"/>
                  <a:pt x="367948" y="1436508"/>
                  <a:pt x="369877" y="1431685"/>
                </a:cubicBezTo>
                <a:cubicBezTo>
                  <a:pt x="371806" y="1426862"/>
                  <a:pt x="374700" y="1413841"/>
                  <a:pt x="375664" y="1405642"/>
                </a:cubicBezTo>
                <a:cubicBezTo>
                  <a:pt x="376629" y="1397443"/>
                  <a:pt x="374217" y="1389726"/>
                  <a:pt x="375664" y="1382492"/>
                </a:cubicBezTo>
                <a:cubicBezTo>
                  <a:pt x="377111" y="1375258"/>
                  <a:pt x="380488" y="1368506"/>
                  <a:pt x="384346" y="1362237"/>
                </a:cubicBezTo>
                <a:cubicBezTo>
                  <a:pt x="388204" y="1355968"/>
                  <a:pt x="393509" y="1349698"/>
                  <a:pt x="398814" y="1344875"/>
                </a:cubicBezTo>
                <a:cubicBezTo>
                  <a:pt x="404119" y="1340052"/>
                  <a:pt x="411353" y="1335229"/>
                  <a:pt x="416176" y="1333300"/>
                </a:cubicBezTo>
                <a:cubicBezTo>
                  <a:pt x="420999" y="1331371"/>
                  <a:pt x="422928" y="1333782"/>
                  <a:pt x="427751" y="1333300"/>
                </a:cubicBezTo>
                <a:cubicBezTo>
                  <a:pt x="432574" y="1332818"/>
                  <a:pt x="440773" y="1332335"/>
                  <a:pt x="445113" y="1330406"/>
                </a:cubicBezTo>
                <a:cubicBezTo>
                  <a:pt x="449453" y="1328477"/>
                  <a:pt x="447525" y="1323654"/>
                  <a:pt x="453794" y="1321725"/>
                </a:cubicBezTo>
                <a:cubicBezTo>
                  <a:pt x="460064" y="1319796"/>
                  <a:pt x="474531" y="1319314"/>
                  <a:pt x="482730" y="1318832"/>
                </a:cubicBezTo>
                <a:cubicBezTo>
                  <a:pt x="490929" y="1318350"/>
                  <a:pt x="498645" y="1315456"/>
                  <a:pt x="502986" y="1318832"/>
                </a:cubicBezTo>
                <a:cubicBezTo>
                  <a:pt x="507327" y="1322208"/>
                  <a:pt x="507809" y="1333300"/>
                  <a:pt x="508773" y="1339087"/>
                </a:cubicBezTo>
                <a:cubicBezTo>
                  <a:pt x="509737" y="1344874"/>
                  <a:pt x="507326" y="1351145"/>
                  <a:pt x="508773" y="1353556"/>
                </a:cubicBezTo>
                <a:cubicBezTo>
                  <a:pt x="510220" y="1355967"/>
                  <a:pt x="515043" y="1355967"/>
                  <a:pt x="517454" y="1353556"/>
                </a:cubicBezTo>
                <a:cubicBezTo>
                  <a:pt x="519865" y="1351145"/>
                  <a:pt x="515526" y="1341498"/>
                  <a:pt x="523242" y="1339087"/>
                </a:cubicBezTo>
                <a:cubicBezTo>
                  <a:pt x="530958" y="1336676"/>
                  <a:pt x="563753" y="1339087"/>
                  <a:pt x="563753" y="1339087"/>
                </a:cubicBezTo>
                <a:cubicBezTo>
                  <a:pt x="571952" y="1339087"/>
                  <a:pt x="570505" y="1341981"/>
                  <a:pt x="572434" y="1339087"/>
                </a:cubicBezTo>
                <a:cubicBezTo>
                  <a:pt x="574363" y="1336193"/>
                  <a:pt x="576293" y="1330888"/>
                  <a:pt x="575328" y="1321725"/>
                </a:cubicBezTo>
                <a:cubicBezTo>
                  <a:pt x="574363" y="1312562"/>
                  <a:pt x="568094" y="1295199"/>
                  <a:pt x="566647" y="1284107"/>
                </a:cubicBezTo>
                <a:cubicBezTo>
                  <a:pt x="565200" y="1273015"/>
                  <a:pt x="566647" y="1255171"/>
                  <a:pt x="566647" y="1255171"/>
                </a:cubicBezTo>
                <a:lnTo>
                  <a:pt x="566647" y="1232021"/>
                </a:lnTo>
                <a:cubicBezTo>
                  <a:pt x="566647" y="1227198"/>
                  <a:pt x="563753" y="1228645"/>
                  <a:pt x="566647" y="1226234"/>
                </a:cubicBezTo>
                <a:cubicBezTo>
                  <a:pt x="569541" y="1223823"/>
                  <a:pt x="572917" y="1222376"/>
                  <a:pt x="584009" y="1217553"/>
                </a:cubicBezTo>
                <a:cubicBezTo>
                  <a:pt x="595101" y="1212730"/>
                  <a:pt x="620662" y="1202120"/>
                  <a:pt x="633201" y="1197297"/>
                </a:cubicBezTo>
                <a:cubicBezTo>
                  <a:pt x="645740" y="1192474"/>
                  <a:pt x="652974" y="1192474"/>
                  <a:pt x="659244" y="1188616"/>
                </a:cubicBezTo>
                <a:cubicBezTo>
                  <a:pt x="665514" y="1184758"/>
                  <a:pt x="666961" y="1177042"/>
                  <a:pt x="670819" y="1174148"/>
                </a:cubicBezTo>
                <a:cubicBezTo>
                  <a:pt x="674677" y="1171254"/>
                  <a:pt x="677089" y="1168843"/>
                  <a:pt x="682394" y="1171254"/>
                </a:cubicBezTo>
                <a:cubicBezTo>
                  <a:pt x="687699" y="1173665"/>
                  <a:pt x="695415" y="1183793"/>
                  <a:pt x="702649" y="1188616"/>
                </a:cubicBezTo>
                <a:cubicBezTo>
                  <a:pt x="709883" y="1193439"/>
                  <a:pt x="719047" y="1198262"/>
                  <a:pt x="725799" y="1200191"/>
                </a:cubicBezTo>
                <a:cubicBezTo>
                  <a:pt x="732551" y="1202120"/>
                  <a:pt x="740267" y="1202120"/>
                  <a:pt x="743161" y="1200191"/>
                </a:cubicBezTo>
                <a:cubicBezTo>
                  <a:pt x="746055" y="1198262"/>
                  <a:pt x="744608" y="1192956"/>
                  <a:pt x="743161" y="1188616"/>
                </a:cubicBezTo>
                <a:cubicBezTo>
                  <a:pt x="741714" y="1184276"/>
                  <a:pt x="737856" y="1178971"/>
                  <a:pt x="734480" y="1174148"/>
                </a:cubicBezTo>
                <a:cubicBezTo>
                  <a:pt x="731104" y="1169325"/>
                  <a:pt x="723387" y="1165950"/>
                  <a:pt x="722905" y="1159680"/>
                </a:cubicBezTo>
                <a:cubicBezTo>
                  <a:pt x="722423" y="1153410"/>
                  <a:pt x="729175" y="1142317"/>
                  <a:pt x="731586" y="1136530"/>
                </a:cubicBezTo>
                <a:cubicBezTo>
                  <a:pt x="733997" y="1130743"/>
                  <a:pt x="734479" y="1128332"/>
                  <a:pt x="737373" y="1124956"/>
                </a:cubicBezTo>
                <a:cubicBezTo>
                  <a:pt x="740267" y="1121580"/>
                  <a:pt x="745572" y="1122062"/>
                  <a:pt x="748948" y="1116275"/>
                </a:cubicBezTo>
                <a:cubicBezTo>
                  <a:pt x="752324" y="1110488"/>
                  <a:pt x="753771" y="1098913"/>
                  <a:pt x="757629" y="1090232"/>
                </a:cubicBezTo>
                <a:cubicBezTo>
                  <a:pt x="761487" y="1081551"/>
                  <a:pt x="766792" y="1070458"/>
                  <a:pt x="772097" y="1064188"/>
                </a:cubicBezTo>
                <a:cubicBezTo>
                  <a:pt x="777402" y="1057918"/>
                  <a:pt x="785119" y="1057919"/>
                  <a:pt x="789459" y="1052614"/>
                </a:cubicBezTo>
                <a:cubicBezTo>
                  <a:pt x="793800" y="1047309"/>
                  <a:pt x="791870" y="1034770"/>
                  <a:pt x="798140" y="1032358"/>
                </a:cubicBezTo>
                <a:cubicBezTo>
                  <a:pt x="804410" y="1029946"/>
                  <a:pt x="820325" y="1033322"/>
                  <a:pt x="827077" y="1038145"/>
                </a:cubicBezTo>
                <a:cubicBezTo>
                  <a:pt x="833829" y="1042968"/>
                  <a:pt x="835276" y="1059848"/>
                  <a:pt x="838652" y="1061295"/>
                </a:cubicBezTo>
                <a:cubicBezTo>
                  <a:pt x="842028" y="1062742"/>
                  <a:pt x="843957" y="1057436"/>
                  <a:pt x="847333" y="1046826"/>
                </a:cubicBezTo>
                <a:cubicBezTo>
                  <a:pt x="850709" y="1036216"/>
                  <a:pt x="853603" y="1010655"/>
                  <a:pt x="858908" y="997634"/>
                </a:cubicBezTo>
                <a:cubicBezTo>
                  <a:pt x="864213" y="984612"/>
                  <a:pt x="870964" y="976413"/>
                  <a:pt x="879163" y="968697"/>
                </a:cubicBezTo>
                <a:cubicBezTo>
                  <a:pt x="887362" y="960980"/>
                  <a:pt x="898937" y="954229"/>
                  <a:pt x="908100" y="951335"/>
                </a:cubicBezTo>
                <a:cubicBezTo>
                  <a:pt x="917263" y="948441"/>
                  <a:pt x="928838" y="954229"/>
                  <a:pt x="934143" y="951335"/>
                </a:cubicBezTo>
                <a:cubicBezTo>
                  <a:pt x="939448" y="948441"/>
                  <a:pt x="939930" y="942654"/>
                  <a:pt x="939930" y="933973"/>
                </a:cubicBezTo>
                <a:cubicBezTo>
                  <a:pt x="939930" y="925292"/>
                  <a:pt x="938001" y="911788"/>
                  <a:pt x="934143" y="899249"/>
                </a:cubicBezTo>
                <a:cubicBezTo>
                  <a:pt x="930285" y="886710"/>
                  <a:pt x="923051" y="868866"/>
                  <a:pt x="916781" y="858738"/>
                </a:cubicBezTo>
                <a:cubicBezTo>
                  <a:pt x="910511" y="848610"/>
                  <a:pt x="896525" y="838482"/>
                  <a:pt x="896525" y="838482"/>
                </a:cubicBezTo>
                <a:cubicBezTo>
                  <a:pt x="889291" y="831248"/>
                  <a:pt x="879646" y="820156"/>
                  <a:pt x="873376" y="815333"/>
                </a:cubicBezTo>
                <a:cubicBezTo>
                  <a:pt x="867107" y="810510"/>
                  <a:pt x="861802" y="816779"/>
                  <a:pt x="858908" y="809545"/>
                </a:cubicBezTo>
                <a:cubicBezTo>
                  <a:pt x="856014" y="802311"/>
                  <a:pt x="855050" y="783503"/>
                  <a:pt x="856014" y="771928"/>
                </a:cubicBezTo>
                <a:cubicBezTo>
                  <a:pt x="856978" y="760353"/>
                  <a:pt x="862766" y="750225"/>
                  <a:pt x="864695" y="740097"/>
                </a:cubicBezTo>
                <a:cubicBezTo>
                  <a:pt x="866624" y="729969"/>
                  <a:pt x="865660" y="719842"/>
                  <a:pt x="867589" y="711161"/>
                </a:cubicBezTo>
                <a:cubicBezTo>
                  <a:pt x="869518" y="702480"/>
                  <a:pt x="871447" y="695245"/>
                  <a:pt x="876270" y="688011"/>
                </a:cubicBezTo>
                <a:cubicBezTo>
                  <a:pt x="881093" y="680777"/>
                  <a:pt x="891220" y="675955"/>
                  <a:pt x="896525" y="667756"/>
                </a:cubicBezTo>
                <a:cubicBezTo>
                  <a:pt x="901830" y="659557"/>
                  <a:pt x="906171" y="648947"/>
                  <a:pt x="908100" y="638819"/>
                </a:cubicBezTo>
                <a:cubicBezTo>
                  <a:pt x="910029" y="628691"/>
                  <a:pt x="909064" y="615669"/>
                  <a:pt x="908100" y="606988"/>
                </a:cubicBezTo>
                <a:cubicBezTo>
                  <a:pt x="907136" y="598307"/>
                  <a:pt x="906653" y="590591"/>
                  <a:pt x="902313" y="586733"/>
                </a:cubicBezTo>
                <a:cubicBezTo>
                  <a:pt x="897973" y="582875"/>
                  <a:pt x="889774" y="585286"/>
                  <a:pt x="882057" y="583839"/>
                </a:cubicBezTo>
                <a:cubicBezTo>
                  <a:pt x="874340" y="582392"/>
                  <a:pt x="862766" y="581910"/>
                  <a:pt x="856014" y="578052"/>
                </a:cubicBezTo>
                <a:cubicBezTo>
                  <a:pt x="849262" y="574194"/>
                  <a:pt x="851192" y="573711"/>
                  <a:pt x="841546" y="560690"/>
                </a:cubicBezTo>
                <a:cubicBezTo>
                  <a:pt x="831900" y="547669"/>
                  <a:pt x="805374" y="513909"/>
                  <a:pt x="798140" y="499923"/>
                </a:cubicBezTo>
                <a:cubicBezTo>
                  <a:pt x="790906" y="485937"/>
                  <a:pt x="797175" y="483525"/>
                  <a:pt x="798140" y="476773"/>
                </a:cubicBezTo>
                <a:cubicBezTo>
                  <a:pt x="799105" y="470021"/>
                  <a:pt x="812127" y="472432"/>
                  <a:pt x="803928" y="459411"/>
                </a:cubicBezTo>
                <a:cubicBezTo>
                  <a:pt x="795729" y="446390"/>
                  <a:pt x="760040" y="414559"/>
                  <a:pt x="748948" y="398644"/>
                </a:cubicBezTo>
                <a:cubicBezTo>
                  <a:pt x="737856" y="382729"/>
                  <a:pt x="741231" y="374530"/>
                  <a:pt x="737373" y="363920"/>
                </a:cubicBezTo>
                <a:cubicBezTo>
                  <a:pt x="733515" y="353310"/>
                  <a:pt x="726281" y="343182"/>
                  <a:pt x="725799" y="334983"/>
                </a:cubicBezTo>
                <a:cubicBezTo>
                  <a:pt x="725317" y="326784"/>
                  <a:pt x="728211" y="318586"/>
                  <a:pt x="734480" y="314728"/>
                </a:cubicBezTo>
                <a:cubicBezTo>
                  <a:pt x="740750" y="310870"/>
                  <a:pt x="755217" y="315210"/>
                  <a:pt x="763416" y="311834"/>
                </a:cubicBezTo>
                <a:cubicBezTo>
                  <a:pt x="771615" y="308458"/>
                  <a:pt x="780296" y="302188"/>
                  <a:pt x="783672" y="294472"/>
                </a:cubicBezTo>
                <a:cubicBezTo>
                  <a:pt x="787048" y="286756"/>
                  <a:pt x="786083" y="271322"/>
                  <a:pt x="783672" y="265535"/>
                </a:cubicBezTo>
                <a:cubicBezTo>
                  <a:pt x="781261" y="259748"/>
                  <a:pt x="774509" y="261195"/>
                  <a:pt x="769204" y="259748"/>
                </a:cubicBezTo>
                <a:cubicBezTo>
                  <a:pt x="763899" y="258301"/>
                  <a:pt x="754736" y="261194"/>
                  <a:pt x="751842" y="256854"/>
                </a:cubicBezTo>
                <a:cubicBezTo>
                  <a:pt x="748948" y="252514"/>
                  <a:pt x="751360" y="242868"/>
                  <a:pt x="751842" y="233705"/>
                </a:cubicBezTo>
                <a:cubicBezTo>
                  <a:pt x="752324" y="224542"/>
                  <a:pt x="754253" y="209591"/>
                  <a:pt x="754735" y="201875"/>
                </a:cubicBezTo>
                <a:cubicBezTo>
                  <a:pt x="755217" y="194159"/>
                  <a:pt x="762451" y="195605"/>
                  <a:pt x="754735" y="187406"/>
                </a:cubicBezTo>
                <a:cubicBezTo>
                  <a:pt x="747019" y="179207"/>
                  <a:pt x="717600" y="157505"/>
                  <a:pt x="708437" y="152682"/>
                </a:cubicBezTo>
                <a:cubicBezTo>
                  <a:pt x="699274" y="147859"/>
                  <a:pt x="706508" y="156540"/>
                  <a:pt x="699756" y="158469"/>
                </a:cubicBezTo>
                <a:cubicBezTo>
                  <a:pt x="693004" y="160398"/>
                  <a:pt x="677571" y="163292"/>
                  <a:pt x="667925" y="164257"/>
                </a:cubicBezTo>
                <a:cubicBezTo>
                  <a:pt x="658279" y="165222"/>
                  <a:pt x="647669" y="168115"/>
                  <a:pt x="641882" y="164257"/>
                </a:cubicBezTo>
                <a:cubicBezTo>
                  <a:pt x="636095" y="160399"/>
                  <a:pt x="637059" y="148823"/>
                  <a:pt x="633201" y="141107"/>
                </a:cubicBezTo>
                <a:cubicBezTo>
                  <a:pt x="629343" y="133391"/>
                  <a:pt x="622109" y="122781"/>
                  <a:pt x="618733" y="117958"/>
                </a:cubicBezTo>
                <a:cubicBezTo>
                  <a:pt x="615357" y="113135"/>
                  <a:pt x="616322" y="113135"/>
                  <a:pt x="612946" y="112171"/>
                </a:cubicBezTo>
                <a:cubicBezTo>
                  <a:pt x="609570" y="111206"/>
                  <a:pt x="600888" y="114582"/>
                  <a:pt x="598477" y="112171"/>
                </a:cubicBezTo>
                <a:lnTo>
                  <a:pt x="598477" y="97702"/>
                </a:lnTo>
                <a:lnTo>
                  <a:pt x="598477" y="77447"/>
                </a:lnTo>
                <a:cubicBezTo>
                  <a:pt x="598477" y="70695"/>
                  <a:pt x="600406" y="62978"/>
                  <a:pt x="598477" y="57191"/>
                </a:cubicBezTo>
                <a:cubicBezTo>
                  <a:pt x="596548" y="51404"/>
                  <a:pt x="593654" y="50439"/>
                  <a:pt x="586902" y="42723"/>
                </a:cubicBezTo>
                <a:cubicBezTo>
                  <a:pt x="580150" y="35007"/>
                  <a:pt x="564235" y="17162"/>
                  <a:pt x="557966" y="10892"/>
                </a:cubicBezTo>
                <a:cubicBezTo>
                  <a:pt x="551697" y="4622"/>
                  <a:pt x="552179" y="6552"/>
                  <a:pt x="549285" y="5105"/>
                </a:cubicBezTo>
                <a:cubicBezTo>
                  <a:pt x="546391" y="3658"/>
                  <a:pt x="542533" y="-3576"/>
                  <a:pt x="540604" y="2211"/>
                </a:cubicBezTo>
                <a:cubicBezTo>
                  <a:pt x="538675" y="7998"/>
                  <a:pt x="537710" y="27772"/>
                  <a:pt x="537710" y="39829"/>
                </a:cubicBezTo>
                <a:cubicBezTo>
                  <a:pt x="537710" y="51886"/>
                  <a:pt x="535299" y="66354"/>
                  <a:pt x="540604" y="74553"/>
                </a:cubicBezTo>
                <a:cubicBezTo>
                  <a:pt x="545909" y="82752"/>
                  <a:pt x="563753" y="81787"/>
                  <a:pt x="569540" y="89021"/>
                </a:cubicBezTo>
                <a:cubicBezTo>
                  <a:pt x="575327" y="96255"/>
                  <a:pt x="576775" y="106383"/>
                  <a:pt x="575328" y="117958"/>
                </a:cubicBezTo>
                <a:cubicBezTo>
                  <a:pt x="573881" y="129533"/>
                  <a:pt x="566164" y="147377"/>
                  <a:pt x="560859" y="158469"/>
                </a:cubicBezTo>
                <a:cubicBezTo>
                  <a:pt x="555554" y="169561"/>
                  <a:pt x="550249" y="176314"/>
                  <a:pt x="543497" y="184513"/>
                </a:cubicBezTo>
                <a:cubicBezTo>
                  <a:pt x="536745" y="192712"/>
                  <a:pt x="520348" y="207662"/>
                  <a:pt x="520348" y="207662"/>
                </a:cubicBezTo>
                <a:cubicBezTo>
                  <a:pt x="514561" y="213449"/>
                  <a:pt x="514560" y="216343"/>
                  <a:pt x="508773" y="219237"/>
                </a:cubicBezTo>
                <a:cubicBezTo>
                  <a:pt x="502986" y="222131"/>
                  <a:pt x="490447" y="219719"/>
                  <a:pt x="485624" y="225024"/>
                </a:cubicBezTo>
                <a:cubicBezTo>
                  <a:pt x="480801" y="230329"/>
                  <a:pt x="485624" y="246244"/>
                  <a:pt x="479837" y="251067"/>
                </a:cubicBezTo>
                <a:cubicBezTo>
                  <a:pt x="474050" y="255890"/>
                  <a:pt x="459099" y="248174"/>
                  <a:pt x="450900" y="253961"/>
                </a:cubicBezTo>
                <a:cubicBezTo>
                  <a:pt x="442701" y="259748"/>
                  <a:pt x="436431" y="266500"/>
                  <a:pt x="430644" y="285791"/>
                </a:cubicBezTo>
                <a:cubicBezTo>
                  <a:pt x="424857" y="305082"/>
                  <a:pt x="418587" y="344628"/>
                  <a:pt x="416176" y="369707"/>
                </a:cubicBezTo>
                <a:cubicBezTo>
                  <a:pt x="413765" y="394785"/>
                  <a:pt x="417140" y="422276"/>
                  <a:pt x="416176" y="436262"/>
                </a:cubicBezTo>
                <a:cubicBezTo>
                  <a:pt x="415212" y="450248"/>
                  <a:pt x="410389" y="446390"/>
                  <a:pt x="410389" y="453624"/>
                </a:cubicBezTo>
                <a:cubicBezTo>
                  <a:pt x="410389" y="460858"/>
                  <a:pt x="416176" y="467128"/>
                  <a:pt x="416176" y="479667"/>
                </a:cubicBezTo>
                <a:cubicBezTo>
                  <a:pt x="416176" y="492206"/>
                  <a:pt x="412318" y="514391"/>
                  <a:pt x="410389" y="528859"/>
                </a:cubicBezTo>
                <a:cubicBezTo>
                  <a:pt x="408460" y="543327"/>
                  <a:pt x="406530" y="558278"/>
                  <a:pt x="404601" y="566477"/>
                </a:cubicBezTo>
                <a:cubicBezTo>
                  <a:pt x="402672" y="574676"/>
                  <a:pt x="404119" y="578052"/>
                  <a:pt x="398814" y="578052"/>
                </a:cubicBezTo>
                <a:cubicBezTo>
                  <a:pt x="393509" y="578052"/>
                  <a:pt x="382417" y="569371"/>
                  <a:pt x="372771" y="566477"/>
                </a:cubicBezTo>
                <a:cubicBezTo>
                  <a:pt x="363125" y="563583"/>
                  <a:pt x="352997" y="560690"/>
                  <a:pt x="340940" y="560690"/>
                </a:cubicBezTo>
                <a:cubicBezTo>
                  <a:pt x="328883" y="560690"/>
                  <a:pt x="313450" y="565030"/>
                  <a:pt x="300429" y="566477"/>
                </a:cubicBezTo>
                <a:cubicBezTo>
                  <a:pt x="287408" y="567924"/>
                  <a:pt x="269563" y="563584"/>
                  <a:pt x="262811" y="569371"/>
                </a:cubicBezTo>
                <a:cubicBezTo>
                  <a:pt x="256059" y="575158"/>
                  <a:pt x="263294" y="591073"/>
                  <a:pt x="259918" y="601201"/>
                </a:cubicBezTo>
                <a:cubicBezTo>
                  <a:pt x="256542" y="611329"/>
                  <a:pt x="245450" y="618563"/>
                  <a:pt x="242556" y="630138"/>
                </a:cubicBezTo>
                <a:cubicBezTo>
                  <a:pt x="239662" y="641713"/>
                  <a:pt x="242556" y="670649"/>
                  <a:pt x="242556" y="670649"/>
                </a:cubicBezTo>
                <a:cubicBezTo>
                  <a:pt x="242556" y="681259"/>
                  <a:pt x="240627" y="688012"/>
                  <a:pt x="242556" y="693799"/>
                </a:cubicBezTo>
                <a:cubicBezTo>
                  <a:pt x="244485" y="699586"/>
                  <a:pt x="253166" y="698139"/>
                  <a:pt x="254130" y="705373"/>
                </a:cubicBezTo>
                <a:cubicBezTo>
                  <a:pt x="255094" y="712607"/>
                  <a:pt x="250754" y="722736"/>
                  <a:pt x="248343" y="737204"/>
                </a:cubicBezTo>
                <a:cubicBezTo>
                  <a:pt x="245932" y="751672"/>
                  <a:pt x="239180" y="777715"/>
                  <a:pt x="239662" y="792183"/>
                </a:cubicBezTo>
                <a:cubicBezTo>
                  <a:pt x="240144" y="806651"/>
                  <a:pt x="246897" y="815815"/>
                  <a:pt x="251237" y="824014"/>
                </a:cubicBezTo>
                <a:cubicBezTo>
                  <a:pt x="255577" y="832213"/>
                  <a:pt x="263776" y="833177"/>
                  <a:pt x="265705" y="841376"/>
                </a:cubicBezTo>
                <a:cubicBezTo>
                  <a:pt x="267634" y="849575"/>
                  <a:pt x="265705" y="864043"/>
                  <a:pt x="262811" y="873206"/>
                </a:cubicBezTo>
                <a:cubicBezTo>
                  <a:pt x="259917" y="882369"/>
                  <a:pt x="256059" y="887675"/>
                  <a:pt x="248343" y="896356"/>
                </a:cubicBezTo>
                <a:cubicBezTo>
                  <a:pt x="240627" y="905037"/>
                  <a:pt x="222783" y="916129"/>
                  <a:pt x="216513" y="925292"/>
                </a:cubicBezTo>
                <a:cubicBezTo>
                  <a:pt x="210243" y="934455"/>
                  <a:pt x="215548" y="946995"/>
                  <a:pt x="210725" y="951335"/>
                </a:cubicBezTo>
                <a:cubicBezTo>
                  <a:pt x="205902" y="955675"/>
                  <a:pt x="190952" y="944583"/>
                  <a:pt x="187576" y="951335"/>
                </a:cubicBezTo>
                <a:cubicBezTo>
                  <a:pt x="184200" y="958087"/>
                  <a:pt x="194810" y="983166"/>
                  <a:pt x="190470" y="991847"/>
                </a:cubicBezTo>
                <a:cubicBezTo>
                  <a:pt x="186130" y="1000528"/>
                  <a:pt x="169250" y="1001492"/>
                  <a:pt x="161533" y="1003421"/>
                </a:cubicBezTo>
                <a:cubicBezTo>
                  <a:pt x="153816" y="1005350"/>
                  <a:pt x="147065" y="997634"/>
                  <a:pt x="144171" y="1003421"/>
                </a:cubicBezTo>
                <a:cubicBezTo>
                  <a:pt x="141277" y="1009208"/>
                  <a:pt x="144653" y="1030911"/>
                  <a:pt x="144171" y="1038145"/>
                </a:cubicBezTo>
                <a:cubicBezTo>
                  <a:pt x="143689" y="1045379"/>
                  <a:pt x="146100" y="1045379"/>
                  <a:pt x="141277" y="1046826"/>
                </a:cubicBezTo>
                <a:cubicBezTo>
                  <a:pt x="136454" y="1048273"/>
                  <a:pt x="121021" y="1042003"/>
                  <a:pt x="115234" y="1046826"/>
                </a:cubicBezTo>
                <a:cubicBezTo>
                  <a:pt x="109447" y="1051649"/>
                  <a:pt x="106071" y="1066600"/>
                  <a:pt x="106553" y="1075763"/>
                </a:cubicBezTo>
                <a:cubicBezTo>
                  <a:pt x="107035" y="1084926"/>
                  <a:pt x="121022" y="1096501"/>
                  <a:pt x="118128" y="1101806"/>
                </a:cubicBezTo>
                <a:cubicBezTo>
                  <a:pt x="115234" y="1107111"/>
                  <a:pt x="99319" y="1105183"/>
                  <a:pt x="89191" y="1107594"/>
                </a:cubicBezTo>
                <a:cubicBezTo>
                  <a:pt x="79063" y="1110005"/>
                  <a:pt x="69418" y="1115793"/>
                  <a:pt x="57361" y="1116275"/>
                </a:cubicBezTo>
                <a:cubicBezTo>
                  <a:pt x="45304" y="1116757"/>
                  <a:pt x="26012" y="1109040"/>
                  <a:pt x="16849" y="1110487"/>
                </a:cubicBezTo>
                <a:cubicBezTo>
                  <a:pt x="7686" y="1111934"/>
                  <a:pt x="4792" y="1119169"/>
                  <a:pt x="2381" y="1124956"/>
                </a:cubicBezTo>
                <a:cubicBezTo>
                  <a:pt x="-30" y="1130743"/>
                  <a:pt x="-1477" y="1140388"/>
                  <a:pt x="2381" y="1145211"/>
                </a:cubicBezTo>
                <a:cubicBezTo>
                  <a:pt x="6239" y="1150034"/>
                  <a:pt x="18296" y="1152445"/>
                  <a:pt x="25530" y="1153892"/>
                </a:cubicBezTo>
                <a:cubicBezTo>
                  <a:pt x="32764" y="1155339"/>
                  <a:pt x="40481" y="1155339"/>
                  <a:pt x="45786" y="1153892"/>
                </a:cubicBezTo>
                <a:cubicBezTo>
                  <a:pt x="51091" y="1152445"/>
                  <a:pt x="55432" y="1143282"/>
                  <a:pt x="57361" y="1145211"/>
                </a:cubicBezTo>
                <a:cubicBezTo>
                  <a:pt x="59290" y="1147140"/>
                  <a:pt x="57843" y="1159197"/>
                  <a:pt x="57361" y="1165467"/>
                </a:cubicBezTo>
                <a:cubicBezTo>
                  <a:pt x="56879" y="1171737"/>
                  <a:pt x="55432" y="1178489"/>
                  <a:pt x="54467" y="1182829"/>
                </a:cubicBezTo>
                <a:cubicBezTo>
                  <a:pt x="53502" y="1187169"/>
                  <a:pt x="47233" y="1190063"/>
                  <a:pt x="51573" y="1191510"/>
                </a:cubicBezTo>
                <a:cubicBezTo>
                  <a:pt x="55913" y="1192957"/>
                  <a:pt x="69900" y="1193439"/>
                  <a:pt x="80510" y="1191510"/>
                </a:cubicBezTo>
                <a:cubicBezTo>
                  <a:pt x="91120" y="1189581"/>
                  <a:pt x="108000" y="1186205"/>
                  <a:pt x="115234" y="1179935"/>
                </a:cubicBezTo>
                <a:cubicBezTo>
                  <a:pt x="122468" y="1173665"/>
                  <a:pt x="121986" y="1158715"/>
                  <a:pt x="123915" y="1153892"/>
                </a:cubicBezTo>
                <a:cubicBezTo>
                  <a:pt x="125844" y="1149069"/>
                  <a:pt x="124880" y="1151481"/>
                  <a:pt x="126809" y="1150999"/>
                </a:cubicBezTo>
                <a:cubicBezTo>
                  <a:pt x="128738" y="1150517"/>
                  <a:pt x="132596" y="1147623"/>
                  <a:pt x="135490" y="1150999"/>
                </a:cubicBezTo>
                <a:cubicBezTo>
                  <a:pt x="138384" y="1154375"/>
                  <a:pt x="138384" y="1167878"/>
                  <a:pt x="144171" y="1171254"/>
                </a:cubicBezTo>
                <a:cubicBezTo>
                  <a:pt x="149958" y="1174630"/>
                  <a:pt x="163462" y="1174630"/>
                  <a:pt x="170214" y="1171254"/>
                </a:cubicBezTo>
                <a:cubicBezTo>
                  <a:pt x="176966" y="1167878"/>
                  <a:pt x="179859" y="1154375"/>
                  <a:pt x="184682" y="1150999"/>
                </a:cubicBezTo>
                <a:cubicBezTo>
                  <a:pt x="189505" y="1147623"/>
                  <a:pt x="192881" y="1146658"/>
                  <a:pt x="199151" y="1150999"/>
                </a:cubicBezTo>
                <a:cubicBezTo>
                  <a:pt x="205421" y="1155339"/>
                  <a:pt x="218442" y="1170290"/>
                  <a:pt x="222300" y="1177042"/>
                </a:cubicBezTo>
                <a:cubicBezTo>
                  <a:pt x="226158" y="1183794"/>
                  <a:pt x="222782" y="1186687"/>
                  <a:pt x="222300" y="1191510"/>
                </a:cubicBezTo>
                <a:cubicBezTo>
                  <a:pt x="221818" y="1196333"/>
                  <a:pt x="217959" y="1199708"/>
                  <a:pt x="219406" y="1205978"/>
                </a:cubicBezTo>
                <a:cubicBezTo>
                  <a:pt x="220853" y="1212248"/>
                  <a:pt x="229534" y="1222376"/>
                  <a:pt x="230981" y="1229128"/>
                </a:cubicBezTo>
                <a:cubicBezTo>
                  <a:pt x="232428" y="1235880"/>
                  <a:pt x="232910" y="1243596"/>
                  <a:pt x="228087" y="1246490"/>
                </a:cubicBezTo>
                <a:cubicBezTo>
                  <a:pt x="223264" y="1249384"/>
                  <a:pt x="203973" y="1244561"/>
                  <a:pt x="202044" y="1246490"/>
                </a:cubicBezTo>
                <a:cubicBezTo>
                  <a:pt x="200115" y="1248419"/>
                  <a:pt x="214101" y="1252277"/>
                  <a:pt x="216513" y="1258064"/>
                </a:cubicBezTo>
                <a:cubicBezTo>
                  <a:pt x="218925" y="1263851"/>
                  <a:pt x="217478" y="1274944"/>
                  <a:pt x="216513" y="1281214"/>
                </a:cubicBezTo>
                <a:cubicBezTo>
                  <a:pt x="215548" y="1287484"/>
                  <a:pt x="211690" y="1287965"/>
                  <a:pt x="210725" y="1295682"/>
                </a:cubicBezTo>
                <a:cubicBezTo>
                  <a:pt x="209760" y="1303398"/>
                  <a:pt x="206867" y="1318832"/>
                  <a:pt x="210725" y="1327513"/>
                </a:cubicBezTo>
                <a:cubicBezTo>
                  <a:pt x="214583" y="1336194"/>
                  <a:pt x="230017" y="1340534"/>
                  <a:pt x="233875" y="1347768"/>
                </a:cubicBezTo>
                <a:cubicBezTo>
                  <a:pt x="237733" y="1355002"/>
                  <a:pt x="231946" y="1363684"/>
                  <a:pt x="233875" y="1370918"/>
                </a:cubicBezTo>
                <a:cubicBezTo>
                  <a:pt x="235804" y="1378152"/>
                  <a:pt x="240626" y="1387797"/>
                  <a:pt x="245449" y="1391173"/>
                </a:cubicBezTo>
                <a:cubicBezTo>
                  <a:pt x="250272" y="1394549"/>
                  <a:pt x="257506" y="1385386"/>
                  <a:pt x="262811" y="1391173"/>
                </a:cubicBezTo>
                <a:cubicBezTo>
                  <a:pt x="268116" y="1396960"/>
                  <a:pt x="275833" y="1416734"/>
                  <a:pt x="277280" y="1425897"/>
                </a:cubicBezTo>
                <a:cubicBezTo>
                  <a:pt x="278727" y="1435060"/>
                  <a:pt x="276797" y="1442777"/>
                  <a:pt x="271492" y="1446153"/>
                </a:cubicBezTo>
                <a:cubicBezTo>
                  <a:pt x="266187" y="1449529"/>
                  <a:pt x="250272" y="1441330"/>
                  <a:pt x="245449" y="1446153"/>
                </a:cubicBezTo>
                <a:cubicBezTo>
                  <a:pt x="240626" y="1450976"/>
                  <a:pt x="239180" y="1463998"/>
                  <a:pt x="242556" y="1475090"/>
                </a:cubicBezTo>
                <a:cubicBezTo>
                  <a:pt x="245932" y="1486182"/>
                  <a:pt x="259436" y="1503062"/>
                  <a:pt x="265705" y="1512707"/>
                </a:cubicBezTo>
                <a:cubicBezTo>
                  <a:pt x="271974" y="1522352"/>
                  <a:pt x="312969" y="1523317"/>
                  <a:pt x="320685" y="1512707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  <p:sp>
        <p:nvSpPr>
          <p:cNvPr id="21" name="TextBox 20"/>
          <p:cNvSpPr txBox="1"/>
          <p:nvPr/>
        </p:nvSpPr>
        <p:spPr>
          <a:xfrm>
            <a:off x="7746048" y="237917"/>
            <a:ext cx="20116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/>
              <a:t>Legend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662228" y="737562"/>
            <a:ext cx="335280" cy="167640"/>
          </a:xfrm>
          <a:prstGeom prst="rect">
            <a:avLst/>
          </a:prstGeom>
          <a:solidFill>
            <a:srgbClr val="990099"/>
          </a:solidFill>
          <a:ln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  <p:sp>
        <p:nvSpPr>
          <p:cNvPr id="23" name="Rectangle 22"/>
          <p:cNvSpPr/>
          <p:nvPr/>
        </p:nvSpPr>
        <p:spPr>
          <a:xfrm>
            <a:off x="7662228" y="1072842"/>
            <a:ext cx="335280" cy="16764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  <p:sp>
        <p:nvSpPr>
          <p:cNvPr id="25" name="TextBox 24"/>
          <p:cNvSpPr txBox="1"/>
          <p:nvPr/>
        </p:nvSpPr>
        <p:spPr>
          <a:xfrm>
            <a:off x="8165148" y="653743"/>
            <a:ext cx="2095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  <a:latin typeface="+mn-lt"/>
              </a:rPr>
              <a:t>In operation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165148" y="989023"/>
            <a:ext cx="209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  <a:latin typeface="+mn-lt"/>
              </a:rPr>
              <a:t>Planning, design or  construction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122831" y="5093209"/>
            <a:ext cx="955158" cy="457137"/>
          </a:xfrm>
          <a:prstGeom prst="roundRect">
            <a:avLst/>
          </a:prstGeom>
          <a:solidFill>
            <a:srgbClr val="990099"/>
          </a:solidFill>
          <a:ln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175" tIns="30175" rIns="30175" bIns="30175" rtlCol="0" anchor="ctr"/>
          <a:lstStyle/>
          <a:p>
            <a:pPr algn="ctr"/>
            <a:r>
              <a:rPr lang="en-US" sz="990" b="1" dirty="0"/>
              <a:t>Blue Plains and Anacostia River Tunnels</a:t>
            </a:r>
          </a:p>
        </p:txBody>
      </p:sp>
      <p:cxnSp>
        <p:nvCxnSpPr>
          <p:cNvPr id="32" name="Straight Arrow Connector 31"/>
          <p:cNvCxnSpPr>
            <a:stCxn id="31" idx="1"/>
          </p:cNvCxnSpPr>
          <p:nvPr/>
        </p:nvCxnSpPr>
        <p:spPr>
          <a:xfrm flipH="1">
            <a:off x="7328591" y="5321778"/>
            <a:ext cx="794240" cy="228568"/>
          </a:xfrm>
          <a:prstGeom prst="straightConnector1">
            <a:avLst/>
          </a:prstGeom>
          <a:ln w="63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8026426" y="5900678"/>
            <a:ext cx="1609280" cy="457137"/>
          </a:xfrm>
          <a:prstGeom prst="roundRect">
            <a:avLst/>
          </a:prstGeom>
          <a:solidFill>
            <a:srgbClr val="990099"/>
          </a:solidFill>
          <a:ln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175" tIns="30175" rIns="30175" bIns="30175" rtlCol="0" anchor="ctr"/>
          <a:lstStyle/>
          <a:p>
            <a:pPr algn="ctr"/>
            <a:r>
              <a:rPr lang="en-US" sz="990" b="1" dirty="0"/>
              <a:t>Tunnel Dewatering Pumping Station and 225 mgd Wet Weather Treatment facility</a:t>
            </a:r>
          </a:p>
        </p:txBody>
      </p:sp>
      <p:cxnSp>
        <p:nvCxnSpPr>
          <p:cNvPr id="36" name="Straight Arrow Connector 35"/>
          <p:cNvCxnSpPr>
            <a:stCxn id="35" idx="1"/>
            <a:endCxn id="37" idx="6"/>
          </p:cNvCxnSpPr>
          <p:nvPr/>
        </p:nvCxnSpPr>
        <p:spPr>
          <a:xfrm flipH="1">
            <a:off x="7296292" y="6129246"/>
            <a:ext cx="730134" cy="229282"/>
          </a:xfrm>
          <a:prstGeom prst="straightConnector1">
            <a:avLst/>
          </a:prstGeom>
          <a:ln w="63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7167358" y="6295663"/>
            <a:ext cx="128934" cy="125730"/>
          </a:xfrm>
          <a:prstGeom prst="ellipse">
            <a:avLst/>
          </a:prstGeom>
          <a:solidFill>
            <a:srgbClr val="990099"/>
          </a:solidFill>
          <a:ln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  <p:sp>
        <p:nvSpPr>
          <p:cNvPr id="41" name="Rounded Rectangle 40"/>
          <p:cNvSpPr/>
          <p:nvPr/>
        </p:nvSpPr>
        <p:spPr>
          <a:xfrm>
            <a:off x="8781175" y="2661431"/>
            <a:ext cx="1202070" cy="430726"/>
          </a:xfrm>
          <a:prstGeom prst="round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175" tIns="30175" rIns="30175" bIns="30175" rtlCol="0" anchor="ctr"/>
          <a:lstStyle/>
          <a:p>
            <a:pPr algn="ctr"/>
            <a:r>
              <a:rPr lang="en-US" sz="990" b="1" dirty="0">
                <a:solidFill>
                  <a:schemeClr val="tx1"/>
                </a:solidFill>
              </a:rPr>
              <a:t>Northeast Boundary Tunnel (under construction)</a:t>
            </a:r>
          </a:p>
        </p:txBody>
      </p:sp>
      <p:cxnSp>
        <p:nvCxnSpPr>
          <p:cNvPr id="42" name="Straight Arrow Connector 41"/>
          <p:cNvCxnSpPr>
            <a:stCxn id="41" idx="1"/>
          </p:cNvCxnSpPr>
          <p:nvPr/>
        </p:nvCxnSpPr>
        <p:spPr>
          <a:xfrm flipH="1">
            <a:off x="8165148" y="2876794"/>
            <a:ext cx="616026" cy="493913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ounded Rectangle 45"/>
          <p:cNvSpPr/>
          <p:nvPr/>
        </p:nvSpPr>
        <p:spPr>
          <a:xfrm>
            <a:off x="5645560" y="4649245"/>
            <a:ext cx="593847" cy="267941"/>
          </a:xfrm>
          <a:prstGeom prst="round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175" tIns="30175" rIns="30175" bIns="30175" rtlCol="0" anchor="ctr"/>
          <a:lstStyle/>
          <a:p>
            <a:pPr algn="ctr"/>
            <a:r>
              <a:rPr lang="en-US" sz="990" b="1" dirty="0">
                <a:solidFill>
                  <a:schemeClr val="tx1"/>
                </a:solidFill>
              </a:rPr>
              <a:t>Potomac Tunnel</a:t>
            </a:r>
          </a:p>
        </p:txBody>
      </p:sp>
      <p:cxnSp>
        <p:nvCxnSpPr>
          <p:cNvPr id="47" name="Straight Arrow Connector 46"/>
          <p:cNvCxnSpPr>
            <a:stCxn id="46" idx="3"/>
          </p:cNvCxnSpPr>
          <p:nvPr/>
        </p:nvCxnSpPr>
        <p:spPr>
          <a:xfrm flipV="1">
            <a:off x="6239406" y="4401696"/>
            <a:ext cx="487821" cy="381520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/>
          <p:cNvSpPr/>
          <p:nvPr/>
        </p:nvSpPr>
        <p:spPr>
          <a:xfrm>
            <a:off x="5331235" y="1072843"/>
            <a:ext cx="1181850" cy="439801"/>
          </a:xfrm>
          <a:prstGeom prst="round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175" tIns="30175" rIns="30175" bIns="30175" rtlCol="0" anchor="ctr"/>
          <a:lstStyle/>
          <a:p>
            <a:pPr algn="ctr"/>
            <a:r>
              <a:rPr lang="en-US" sz="990" b="1" dirty="0">
                <a:solidFill>
                  <a:schemeClr val="tx1"/>
                </a:solidFill>
              </a:rPr>
              <a:t>Green Infrastructure for CSO 049</a:t>
            </a:r>
          </a:p>
          <a:p>
            <a:pPr algn="ctr"/>
            <a:r>
              <a:rPr lang="en-US" sz="990" b="1" dirty="0">
                <a:solidFill>
                  <a:schemeClr val="tx1"/>
                </a:solidFill>
              </a:rPr>
              <a:t>(Piney Branch)</a:t>
            </a:r>
          </a:p>
        </p:txBody>
      </p:sp>
      <p:cxnSp>
        <p:nvCxnSpPr>
          <p:cNvPr id="54" name="Straight Arrow Connector 53"/>
          <p:cNvCxnSpPr>
            <a:stCxn id="53" idx="3"/>
            <a:endCxn id="20" idx="123"/>
          </p:cNvCxnSpPr>
          <p:nvPr/>
        </p:nvCxnSpPr>
        <p:spPr>
          <a:xfrm>
            <a:off x="6513084" y="1292743"/>
            <a:ext cx="449457" cy="642255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ounded Rectangle 57"/>
          <p:cNvSpPr/>
          <p:nvPr/>
        </p:nvSpPr>
        <p:spPr>
          <a:xfrm>
            <a:off x="4807620" y="3785556"/>
            <a:ext cx="1216282" cy="336862"/>
          </a:xfrm>
          <a:prstGeom prst="round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175" tIns="30175" rIns="30175" bIns="30175" rtlCol="0" anchor="ctr"/>
          <a:lstStyle/>
          <a:p>
            <a:pPr algn="ctr"/>
            <a:r>
              <a:rPr lang="en-US" sz="990" b="1" dirty="0">
                <a:solidFill>
                  <a:schemeClr val="tx1"/>
                </a:solidFill>
              </a:rPr>
              <a:t>Green Infrastructure for CSO 027, 028, 029</a:t>
            </a:r>
          </a:p>
        </p:txBody>
      </p:sp>
      <p:cxnSp>
        <p:nvCxnSpPr>
          <p:cNvPr id="59" name="Straight Arrow Connector 58"/>
          <p:cNvCxnSpPr/>
          <p:nvPr/>
        </p:nvCxnSpPr>
        <p:spPr>
          <a:xfrm flipV="1">
            <a:off x="5871873" y="3370707"/>
            <a:ext cx="188595" cy="405249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ounded Rectangle 63"/>
          <p:cNvSpPr/>
          <p:nvPr/>
        </p:nvSpPr>
        <p:spPr>
          <a:xfrm>
            <a:off x="5152225" y="4177593"/>
            <a:ext cx="826519" cy="336862"/>
          </a:xfrm>
          <a:prstGeom prst="round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175" tIns="30175" rIns="30175" bIns="30175" rtlCol="0" anchor="ctr"/>
          <a:lstStyle/>
          <a:p>
            <a:pPr algn="ctr"/>
            <a:r>
              <a:rPr lang="en-US" sz="990" b="1" dirty="0">
                <a:solidFill>
                  <a:schemeClr val="tx1"/>
                </a:solidFill>
              </a:rPr>
              <a:t>Separate CSO 025, 026</a:t>
            </a:r>
          </a:p>
        </p:txBody>
      </p:sp>
      <p:cxnSp>
        <p:nvCxnSpPr>
          <p:cNvPr id="65" name="Straight Arrow Connector 64"/>
          <p:cNvCxnSpPr>
            <a:stCxn id="64" idx="3"/>
          </p:cNvCxnSpPr>
          <p:nvPr/>
        </p:nvCxnSpPr>
        <p:spPr>
          <a:xfrm flipV="1">
            <a:off x="5978744" y="3607339"/>
            <a:ext cx="223326" cy="738686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502920" y="311265"/>
            <a:ext cx="9052560" cy="1070502"/>
          </a:xfrm>
        </p:spPr>
        <p:txBody>
          <a:bodyPr>
            <a:normAutofit/>
          </a:bodyPr>
          <a:lstStyle/>
          <a:p>
            <a:r>
              <a:rPr lang="en-US" altLang="en-US" sz="3000" dirty="0"/>
              <a:t>Project Status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555480" y="7416359"/>
            <a:ext cx="353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0" dirty="0">
                <a:solidFill>
                  <a:schemeClr val="tx1"/>
                </a:solidFill>
                <a:latin typeface="+mj-lt"/>
              </a:rPr>
              <a:t>17</a:t>
            </a:r>
            <a:endParaRPr lang="en-US" b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4144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BC329C-122E-490E-AF31-2FB450445B83}"/>
              </a:ext>
            </a:extLst>
          </p:cNvPr>
          <p:cNvSpPr/>
          <p:nvPr/>
        </p:nvSpPr>
        <p:spPr>
          <a:xfrm>
            <a:off x="73242" y="6633700"/>
            <a:ext cx="1302433" cy="10961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6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8444" y="495402"/>
            <a:ext cx="9052560" cy="593188"/>
          </a:xfrm>
        </p:spPr>
        <p:txBody>
          <a:bodyPr>
            <a:normAutofit/>
          </a:bodyPr>
          <a:lstStyle/>
          <a:p>
            <a:r>
              <a:rPr lang="en-US" sz="3200" dirty="0"/>
              <a:t>Anacostia River Tunnel System Performance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23" y="4389117"/>
            <a:ext cx="2126179" cy="28349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57609" y="7224023"/>
            <a:ext cx="3231644" cy="3970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90" dirty="0">
                <a:solidFill>
                  <a:schemeClr val="tx1"/>
                </a:solidFill>
              </a:rPr>
              <a:t>Trash and debris removed from CSO captured by tunnel at ECF Fine Screens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95878" y="4574528"/>
            <a:ext cx="5209545" cy="2607226"/>
          </a:xfrm>
        </p:spPr>
        <p:txBody>
          <a:bodyPr/>
          <a:lstStyle/>
          <a:p>
            <a:r>
              <a:rPr lang="en-US" sz="1760" dirty="0"/>
              <a:t>November 20 marked 8 months in service</a:t>
            </a:r>
          </a:p>
          <a:p>
            <a:r>
              <a:rPr lang="en-US" sz="1760" dirty="0"/>
              <a:t>Exceeding predicted capture rate (90%&gt;80%)</a:t>
            </a:r>
          </a:p>
          <a:p>
            <a:r>
              <a:rPr lang="en-US" sz="1760" dirty="0"/>
              <a:t>Volumes are high due to extremely rainy weather</a:t>
            </a:r>
          </a:p>
          <a:p>
            <a:pPr lvl="1"/>
            <a:r>
              <a:rPr lang="en-US" sz="1540" dirty="0"/>
              <a:t>6</a:t>
            </a:r>
            <a:r>
              <a:rPr lang="en-US" sz="1540" baseline="30000" dirty="0"/>
              <a:t>th</a:t>
            </a:r>
            <a:r>
              <a:rPr lang="en-US" sz="1540" dirty="0"/>
              <a:t> wettest May on record</a:t>
            </a:r>
          </a:p>
          <a:p>
            <a:pPr lvl="1"/>
            <a:r>
              <a:rPr lang="en-US" sz="1540" dirty="0"/>
              <a:t>4</a:t>
            </a:r>
            <a:r>
              <a:rPr lang="en-US" sz="1540" baseline="30000" dirty="0"/>
              <a:t>th</a:t>
            </a:r>
            <a:r>
              <a:rPr lang="en-US" sz="1540" dirty="0"/>
              <a:t> wettest July on record (all rain in second half of month)</a:t>
            </a:r>
          </a:p>
          <a:p>
            <a:pPr lvl="1"/>
            <a:r>
              <a:rPr lang="en-US" sz="1540" dirty="0"/>
              <a:t>5</a:t>
            </a:r>
            <a:r>
              <a:rPr lang="en-US" sz="1540" baseline="30000" dirty="0"/>
              <a:t>th</a:t>
            </a:r>
            <a:r>
              <a:rPr lang="en-US" sz="1540" dirty="0"/>
              <a:t> wettest September on record</a:t>
            </a:r>
          </a:p>
          <a:p>
            <a:pPr lvl="1"/>
            <a:r>
              <a:rPr lang="en-US" sz="1540" dirty="0"/>
              <a:t>Wettest November on record (broke record from 1877)</a:t>
            </a:r>
          </a:p>
          <a:p>
            <a:r>
              <a:rPr lang="en-US" sz="1760" dirty="0"/>
              <a:t>&lt;1” from wettest year on record (1889)</a:t>
            </a:r>
          </a:p>
          <a:p>
            <a:pPr marL="0" indent="0">
              <a:buNone/>
            </a:pPr>
            <a:endParaRPr lang="en-US" sz="176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48355" y="4743481"/>
            <a:ext cx="2834907" cy="21261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75678" y="6937071"/>
            <a:ext cx="1185667" cy="24468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90" dirty="0">
                <a:solidFill>
                  <a:schemeClr val="tx1"/>
                </a:solidFill>
              </a:rPr>
              <a:t>April 2018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29349" y="6937071"/>
            <a:ext cx="1472918" cy="24468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90" dirty="0">
                <a:solidFill>
                  <a:schemeClr val="tx1"/>
                </a:solidFill>
              </a:rPr>
              <a:t>November 2018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9EC2287-78AA-410A-B01E-3B1D9A879BA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20547" y="1636643"/>
          <a:ext cx="9608354" cy="241401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37776">
                  <a:extLst>
                    <a:ext uri="{9D8B030D-6E8A-4147-A177-3AD203B41FA5}">
                      <a16:colId xmlns:a16="http://schemas.microsoft.com/office/drawing/2014/main" val="2654941015"/>
                    </a:ext>
                  </a:extLst>
                </a:gridCol>
                <a:gridCol w="1523848">
                  <a:extLst>
                    <a:ext uri="{9D8B030D-6E8A-4147-A177-3AD203B41FA5}">
                      <a16:colId xmlns:a16="http://schemas.microsoft.com/office/drawing/2014/main" val="1513879162"/>
                    </a:ext>
                  </a:extLst>
                </a:gridCol>
                <a:gridCol w="1697146">
                  <a:extLst>
                    <a:ext uri="{9D8B030D-6E8A-4147-A177-3AD203B41FA5}">
                      <a16:colId xmlns:a16="http://schemas.microsoft.com/office/drawing/2014/main" val="3759948839"/>
                    </a:ext>
                  </a:extLst>
                </a:gridCol>
                <a:gridCol w="1823608">
                  <a:extLst>
                    <a:ext uri="{9D8B030D-6E8A-4147-A177-3AD203B41FA5}">
                      <a16:colId xmlns:a16="http://schemas.microsoft.com/office/drawing/2014/main" val="3293193694"/>
                    </a:ext>
                  </a:extLst>
                </a:gridCol>
                <a:gridCol w="1470073">
                  <a:extLst>
                    <a:ext uri="{9D8B030D-6E8A-4147-A177-3AD203B41FA5}">
                      <a16:colId xmlns:a16="http://schemas.microsoft.com/office/drawing/2014/main" val="241539205"/>
                    </a:ext>
                  </a:extLst>
                </a:gridCol>
                <a:gridCol w="1163696">
                  <a:extLst>
                    <a:ext uri="{9D8B030D-6E8A-4147-A177-3AD203B41FA5}">
                      <a16:colId xmlns:a16="http://schemas.microsoft.com/office/drawing/2014/main" val="3988638038"/>
                    </a:ext>
                  </a:extLst>
                </a:gridCol>
                <a:gridCol w="1392207">
                  <a:extLst>
                    <a:ext uri="{9D8B030D-6E8A-4147-A177-3AD203B41FA5}">
                      <a16:colId xmlns:a16="http://schemas.microsoft.com/office/drawing/2014/main" val="4074213773"/>
                    </a:ext>
                  </a:extLst>
                </a:gridCol>
              </a:tblGrid>
              <a:tr h="402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No.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Month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Rainfall, DCA Gauge (in)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Volume Captured by Tunnel (MG)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Measured Overflow (MG)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% captured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Solids Removed (tons)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64349"/>
                  </a:ext>
                </a:extLst>
              </a:tr>
              <a:tr h="2011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March 20 -31 2018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1.48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20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0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100%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0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0526931"/>
                  </a:ext>
                </a:extLst>
              </a:tr>
              <a:tr h="2011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April 2018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3.59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249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96%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8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9957888"/>
                  </a:ext>
                </a:extLst>
              </a:tr>
              <a:tr h="2011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3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May 2018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8.73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865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13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99%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73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50595595"/>
                  </a:ext>
                </a:extLst>
              </a:tr>
              <a:tr h="2011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4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June 2018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5.21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271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49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85%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55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66736807"/>
                  </a:ext>
                </a:extLst>
              </a:tr>
              <a:tr h="2011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5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July 2018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9.73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678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236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74%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11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39228535"/>
                  </a:ext>
                </a:extLst>
              </a:tr>
              <a:tr h="2011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6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August 2018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5.19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334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15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96%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226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38128662"/>
                  </a:ext>
                </a:extLst>
              </a:tr>
              <a:tr h="2011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7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September 2018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9.73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775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109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88%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94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26447041"/>
                  </a:ext>
                </a:extLst>
              </a:tr>
              <a:tr h="2011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8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October 2018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3.06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150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0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100%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151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09696198"/>
                  </a:ext>
                </a:extLst>
              </a:tr>
              <a:tr h="2011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9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November 1-28, 2018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7.56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780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6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99%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TBD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78870741"/>
                  </a:ext>
                </a:extLst>
              </a:tr>
              <a:tr h="2011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Total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54.28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4122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438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90%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616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32649679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9555480" y="7416359"/>
            <a:ext cx="353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0" dirty="0">
                <a:solidFill>
                  <a:schemeClr val="tx1"/>
                </a:solidFill>
                <a:latin typeface="+mj-lt"/>
              </a:rPr>
              <a:t>18</a:t>
            </a:r>
            <a:endParaRPr lang="en-US" b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23399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Dc clean rivers project</a:t>
            </a:r>
            <a:br>
              <a:rPr lang="en-US" dirty="0"/>
            </a:br>
            <a:r>
              <a:rPr lang="en-US" dirty="0"/>
              <a:t>ongoing and future work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55480" y="7416359"/>
            <a:ext cx="353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0" dirty="0">
                <a:solidFill>
                  <a:schemeClr val="tx1"/>
                </a:solidFill>
                <a:latin typeface="+mj-lt"/>
              </a:rPr>
              <a:t>19</a:t>
            </a:r>
            <a:endParaRPr lang="en-US" b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94700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45" t="5232" r="7958" b="24954"/>
          <a:stretch/>
        </p:blipFill>
        <p:spPr>
          <a:xfrm>
            <a:off x="4400550" y="1613508"/>
            <a:ext cx="5568394" cy="5946982"/>
          </a:xfrm>
          <a:prstGeom prst="rect">
            <a:avLst/>
          </a:prstGeom>
        </p:spPr>
      </p:pic>
      <p:sp>
        <p:nvSpPr>
          <p:cNvPr id="32769" name="Title 1"/>
          <p:cNvSpPr txBox="1">
            <a:spLocks/>
          </p:cNvSpPr>
          <p:nvPr/>
        </p:nvSpPr>
        <p:spPr bwMode="auto">
          <a:xfrm>
            <a:off x="415685" y="352439"/>
            <a:ext cx="4920381" cy="92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100584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40" kern="0" dirty="0">
                <a:solidFill>
                  <a:srgbClr val="0070C0"/>
                </a:solidFill>
                <a:latin typeface="Arial Narrow" pitchFamily="34" charset="0"/>
              </a:rPr>
              <a:t>Division J – Northeast Boundary Tunnel</a:t>
            </a:r>
          </a:p>
        </p:txBody>
      </p:sp>
      <p:sp>
        <p:nvSpPr>
          <p:cNvPr id="32770" name="TextBox 4"/>
          <p:cNvSpPr txBox="1">
            <a:spLocks noChangeArrowheads="1"/>
          </p:cNvSpPr>
          <p:nvPr/>
        </p:nvSpPr>
        <p:spPr bwMode="auto">
          <a:xfrm>
            <a:off x="1" y="6461920"/>
            <a:ext cx="1353344" cy="13111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05840" fontAlgn="auto">
              <a:spcBef>
                <a:spcPts val="0"/>
              </a:spcBef>
              <a:spcAft>
                <a:spcPts val="0"/>
              </a:spcAft>
            </a:pPr>
            <a:r>
              <a:rPr lang="en-US" sz="1980" b="0" kern="0" dirty="0"/>
              <a:t>111111111111111111111111111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84618" y="1566826"/>
            <a:ext cx="3778012" cy="5639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2044" tIns="56022" rIns="112044" bIns="56022"/>
          <a:lstStyle/>
          <a:p>
            <a:pPr defTabSz="1005840" eaLnBrk="0" fontAlgn="auto" hangingPunct="0"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</a:pPr>
            <a:r>
              <a:rPr lang="en-US" sz="1760" b="0" kern="0" dirty="0">
                <a:solidFill>
                  <a:sysClr val="windowText" lastClr="000000"/>
                </a:solidFill>
                <a:latin typeface="Arial Narrow" pitchFamily="34" charset="0"/>
              </a:rPr>
              <a:t> Work is ongoing at the following locations:</a:t>
            </a:r>
          </a:p>
          <a:p>
            <a:pPr marL="314325" indent="-314325" defTabSz="1005840" eaLnBrk="0" fontAlgn="auto" hangingPunct="0"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1760" b="0" kern="0" dirty="0">
                <a:solidFill>
                  <a:sysClr val="windowText" lastClr="000000"/>
                </a:solidFill>
                <a:latin typeface="Arial Narrow" pitchFamily="34" charset="0"/>
              </a:rPr>
              <a:t>CSO 19</a:t>
            </a:r>
          </a:p>
          <a:p>
            <a:pPr marL="314325" indent="-314325" defTabSz="1005840" eaLnBrk="0" fontAlgn="auto" hangingPunct="0"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1760" b="0" kern="0" dirty="0">
                <a:solidFill>
                  <a:sysClr val="windowText" lastClr="000000"/>
                </a:solidFill>
                <a:latin typeface="Arial Narrow" pitchFamily="34" charset="0"/>
              </a:rPr>
              <a:t>Mt. Olivet Road</a:t>
            </a:r>
          </a:p>
          <a:p>
            <a:pPr marL="314325" indent="-314325" defTabSz="1005840" eaLnBrk="0" fontAlgn="auto" hangingPunct="0"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1760" b="0" kern="0" dirty="0">
                <a:solidFill>
                  <a:sysClr val="windowText" lastClr="000000"/>
                </a:solidFill>
                <a:latin typeface="Arial Narrow" pitchFamily="34" charset="0"/>
              </a:rPr>
              <a:t>W Street</a:t>
            </a:r>
          </a:p>
          <a:p>
            <a:pPr marL="314325" indent="-314325" defTabSz="1005840" eaLnBrk="0" fontAlgn="auto" hangingPunct="0"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1760" b="0" kern="0" dirty="0">
                <a:solidFill>
                  <a:sysClr val="windowText" lastClr="000000"/>
                </a:solidFill>
                <a:latin typeface="Arial Narrow" pitchFamily="34" charset="0"/>
              </a:rPr>
              <a:t>Rhode Island Ave</a:t>
            </a:r>
          </a:p>
          <a:p>
            <a:pPr marL="314325" indent="-314325" defTabSz="1005840" eaLnBrk="0" fontAlgn="auto" hangingPunct="0"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1760" b="0" kern="0" dirty="0">
                <a:solidFill>
                  <a:sysClr val="windowText" lastClr="000000"/>
                </a:solidFill>
                <a:latin typeface="Arial Narrow" pitchFamily="34" charset="0"/>
              </a:rPr>
              <a:t>4</a:t>
            </a:r>
            <a:r>
              <a:rPr lang="en-US" sz="1760" b="0" kern="0" baseline="30000" dirty="0">
                <a:solidFill>
                  <a:sysClr val="windowText" lastClr="000000"/>
                </a:solidFill>
                <a:latin typeface="Arial Narrow" pitchFamily="34" charset="0"/>
              </a:rPr>
              <a:t>th</a:t>
            </a:r>
            <a:r>
              <a:rPr lang="en-US" sz="1760" b="0" kern="0" dirty="0">
                <a:solidFill>
                  <a:sysClr val="windowText" lastClr="000000"/>
                </a:solidFill>
                <a:latin typeface="Arial Narrow" pitchFamily="34" charset="0"/>
              </a:rPr>
              <a:t> Street</a:t>
            </a:r>
          </a:p>
          <a:p>
            <a:pPr marL="314325" indent="-314325" defTabSz="1005840" eaLnBrk="0" fontAlgn="auto" hangingPunct="0"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sz="1760" b="0" kern="0" dirty="0">
              <a:solidFill>
                <a:sysClr val="windowText" lastClr="000000"/>
              </a:solidFill>
              <a:latin typeface="Arial Narrow" pitchFamily="34" charset="0"/>
            </a:endParaRPr>
          </a:p>
          <a:p>
            <a:pPr marL="314325" indent="-314325" defTabSz="1005840" eaLnBrk="0" fontAlgn="auto" hangingPunct="0"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sz="1760" b="0" kern="0" dirty="0">
              <a:solidFill>
                <a:sysClr val="windowText" lastClr="000000"/>
              </a:solidFill>
              <a:latin typeface="Arial Narrow" pitchFamily="34" charset="0"/>
            </a:endParaRPr>
          </a:p>
          <a:p>
            <a:pPr marL="314325" indent="-314325" defTabSz="1005840" eaLnBrk="0" fontAlgn="auto" hangingPunct="0"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sz="1760" b="0" kern="0" dirty="0">
              <a:solidFill>
                <a:sysClr val="windowText" lastClr="000000"/>
              </a:solidFill>
              <a:latin typeface="Arial Narrow" pitchFamily="34" charset="0"/>
            </a:endParaRPr>
          </a:p>
          <a:p>
            <a:pPr marL="314325" indent="-314325" defTabSz="1005840" eaLnBrk="0" fontAlgn="auto" hangingPunct="0"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sz="1760" b="0" kern="0" dirty="0">
              <a:solidFill>
                <a:sysClr val="windowText" lastClr="000000"/>
              </a:solidFill>
              <a:latin typeface="Arial Narrow" pitchFamily="34" charset="0"/>
            </a:endParaRPr>
          </a:p>
          <a:p>
            <a:pPr marL="314325" indent="-314325" defTabSz="1005840" eaLnBrk="0" fontAlgn="auto" hangingPunct="0"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sz="1760" b="0" kern="0" dirty="0">
              <a:solidFill>
                <a:sysClr val="windowText" lastClr="000000"/>
              </a:solidFill>
              <a:latin typeface="Arial Narrow" pitchFamily="34" charset="0"/>
            </a:endParaRPr>
          </a:p>
          <a:p>
            <a:pPr marL="314325" indent="-314325" defTabSz="1005840" eaLnBrk="0" fontAlgn="auto" hangingPunct="0"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1760" b="0" kern="0" dirty="0">
                <a:solidFill>
                  <a:sysClr val="windowText" lastClr="000000"/>
                </a:solidFill>
                <a:latin typeface="Arial Narrow" pitchFamily="34" charset="0"/>
              </a:rPr>
              <a:t>TBM Machine is actively mining (Ring no 33 as of Nov 27, 2018) from CSO 19.</a:t>
            </a:r>
          </a:p>
          <a:p>
            <a:pPr marL="314325" indent="-314325" defTabSz="1005840" eaLnBrk="0" fontAlgn="auto" hangingPunct="0"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1760" b="0" kern="0" dirty="0">
                <a:solidFill>
                  <a:sysClr val="windowText" lastClr="000000"/>
                </a:solidFill>
                <a:latin typeface="Arial Narrow" pitchFamily="34" charset="0"/>
              </a:rPr>
              <a:t>Mobilize to Florida Ave and Pumping Station site in late Dec 2018.</a:t>
            </a:r>
          </a:p>
          <a:p>
            <a:pPr marL="314325" indent="-314325" defTabSz="1005840" eaLnBrk="0" fontAlgn="auto" hangingPunct="0"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sz="1760" b="0" kern="0" dirty="0">
              <a:solidFill>
                <a:sysClr val="windowText" lastClr="000000"/>
              </a:solidFill>
              <a:latin typeface="Arial Narrow" pitchFamily="34" charset="0"/>
            </a:endParaRPr>
          </a:p>
          <a:p>
            <a:pPr marL="921240" lvl="1" indent="-418320" defTabSz="1005840" eaLnBrk="0" fontAlgn="auto" hangingPunct="0"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Font typeface="Wingdings" pitchFamily="2" charset="2"/>
              <a:buChar char="§"/>
            </a:pPr>
            <a:endParaRPr lang="en-US" sz="1980" b="0" kern="0" dirty="0">
              <a:solidFill>
                <a:sysClr val="windowText" lastClr="000000"/>
              </a:solidFill>
              <a:latin typeface="Arial Narrow" pitchFamily="34" charset="0"/>
            </a:endParaRPr>
          </a:p>
          <a:p>
            <a:pPr marL="418320" indent="-418320" defTabSz="1005840" eaLnBrk="0" fontAlgn="auto" hangingPunct="0"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Font typeface="Wingdings" pitchFamily="2" charset="2"/>
              <a:buChar char="§"/>
            </a:pPr>
            <a:endParaRPr lang="en-US" sz="1980" b="0" kern="0" dirty="0">
              <a:solidFill>
                <a:sysClr val="windowText" lastClr="000000"/>
              </a:solidFill>
              <a:latin typeface="Arial Narrow" pitchFamily="34" charset="0"/>
            </a:endParaRPr>
          </a:p>
          <a:p>
            <a:pPr marL="418320" indent="-418320" defTabSz="1005840" eaLnBrk="0" fontAlgn="auto" hangingPunct="0"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Font typeface="Wingdings" pitchFamily="2" charset="2"/>
              <a:buChar char="§"/>
            </a:pPr>
            <a:endParaRPr lang="en-US" sz="1980" b="0" kern="0" dirty="0">
              <a:solidFill>
                <a:sysClr val="windowText" lastClr="000000"/>
              </a:solidFill>
              <a:latin typeface="Arial Narrow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55806" y="3753953"/>
          <a:ext cx="4025784" cy="1265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8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7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 Narrow" panose="020B0606020202030204" pitchFamily="34" charset="0"/>
                        </a:rPr>
                        <a:t>Milestone</a:t>
                      </a:r>
                    </a:p>
                  </a:txBody>
                  <a:tcPr marL="100584" marR="100584" marT="50292" marB="502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 Narrow" panose="020B0606020202030204" pitchFamily="34" charset="0"/>
                        </a:rPr>
                        <a:t>Date</a:t>
                      </a:r>
                    </a:p>
                  </a:txBody>
                  <a:tcPr marL="100584" marR="100584" marT="50292" marB="50292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898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 Narrow" panose="020B0606020202030204" pitchFamily="34" charset="0"/>
                        </a:rPr>
                        <a:t>NTP</a:t>
                      </a:r>
                    </a:p>
                  </a:txBody>
                  <a:tcPr marL="100584" marR="100584" marT="50292" marB="5029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 Narrow" panose="020B0606020202030204" pitchFamily="34" charset="0"/>
                        </a:rPr>
                        <a:t>September 15, 2017</a:t>
                      </a:r>
                    </a:p>
                  </a:txBody>
                  <a:tcPr marL="100584" marR="100584" marT="50292" marB="5029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 Narrow" panose="020B0606020202030204" pitchFamily="34" charset="0"/>
                        </a:rPr>
                        <a:t>Construction</a:t>
                      </a:r>
                      <a:r>
                        <a:rPr lang="en-US" sz="1300" baseline="0" dirty="0">
                          <a:latin typeface="Arial Narrow" panose="020B0606020202030204" pitchFamily="34" charset="0"/>
                        </a:rPr>
                        <a:t> Start</a:t>
                      </a:r>
                      <a:endParaRPr lang="en-US" sz="1300" dirty="0">
                        <a:latin typeface="Arial Narrow" panose="020B0606020202030204" pitchFamily="34" charset="0"/>
                      </a:endParaRPr>
                    </a:p>
                  </a:txBody>
                  <a:tcPr marL="100584" marR="100584" marT="50292" marB="5029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 Narrow" panose="020B0606020202030204" pitchFamily="34" charset="0"/>
                        </a:rPr>
                        <a:t>March 2018</a:t>
                      </a:r>
                    </a:p>
                  </a:txBody>
                  <a:tcPr marL="100584" marR="100584" marT="50292" marB="5029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 Narrow" panose="020B0606020202030204" pitchFamily="34" charset="0"/>
                        </a:rPr>
                        <a:t>Construction</a:t>
                      </a:r>
                      <a:r>
                        <a:rPr lang="en-US" sz="1300" baseline="0" dirty="0">
                          <a:latin typeface="Arial Narrow" panose="020B0606020202030204" pitchFamily="34" charset="0"/>
                        </a:rPr>
                        <a:t> Complete</a:t>
                      </a:r>
                      <a:endParaRPr lang="en-US" sz="1300" dirty="0">
                        <a:latin typeface="Arial Narrow" panose="020B0606020202030204" pitchFamily="34" charset="0"/>
                      </a:endParaRPr>
                    </a:p>
                  </a:txBody>
                  <a:tcPr marL="100584" marR="100584" marT="50292" marB="50292" anchor="ctr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 Narrow" panose="020B0606020202030204" pitchFamily="34" charset="0"/>
                        </a:rPr>
                        <a:t>August </a:t>
                      </a:r>
                      <a:r>
                        <a:rPr lang="en-US" sz="1300" baseline="0" dirty="0">
                          <a:latin typeface="Arial Narrow" panose="020B0606020202030204" pitchFamily="34" charset="0"/>
                        </a:rPr>
                        <a:t>2023</a:t>
                      </a:r>
                      <a:endParaRPr lang="en-US" sz="1300" dirty="0">
                        <a:latin typeface="Arial Narrow" panose="020B0606020202030204" pitchFamily="34" charset="0"/>
                      </a:endParaRPr>
                    </a:p>
                  </a:txBody>
                  <a:tcPr marL="100584" marR="100584" marT="50292" marB="50292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8076942" y="199064"/>
            <a:ext cx="414732" cy="153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5840" fontAlgn="auto">
              <a:spcBef>
                <a:spcPts val="0"/>
              </a:spcBef>
              <a:spcAft>
                <a:spcPts val="0"/>
              </a:spcAft>
            </a:pPr>
            <a:endParaRPr lang="en-US" sz="1980" b="0" kern="0" dirty="0">
              <a:solidFill>
                <a:sysClr val="windowText" lastClr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076942" y="155041"/>
            <a:ext cx="1462537" cy="1397217"/>
            <a:chOff x="4722678" y="77058"/>
            <a:chExt cx="1329579" cy="127019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22678" y="77058"/>
              <a:ext cx="1329579" cy="1173354"/>
            </a:xfrm>
            <a:prstGeom prst="rect">
              <a:avLst/>
            </a:prstGeom>
          </p:spPr>
        </p:pic>
        <p:sp>
          <p:nvSpPr>
            <p:cNvPr id="3" name="Freeform 2"/>
            <p:cNvSpPr/>
            <p:nvPr/>
          </p:nvSpPr>
          <p:spPr>
            <a:xfrm>
              <a:off x="5313709" y="506661"/>
              <a:ext cx="229822" cy="202366"/>
            </a:xfrm>
            <a:custGeom>
              <a:avLst/>
              <a:gdLst>
                <a:gd name="connsiteX0" fmla="*/ 0 w 229822"/>
                <a:gd name="connsiteY0" fmla="*/ 53226 h 202366"/>
                <a:gd name="connsiteX1" fmla="*/ 66013 w 229822"/>
                <a:gd name="connsiteY1" fmla="*/ 23887 h 202366"/>
                <a:gd name="connsiteX2" fmla="*/ 95352 w 229822"/>
                <a:gd name="connsiteY2" fmla="*/ 11662 h 202366"/>
                <a:gd name="connsiteX3" fmla="*/ 112466 w 229822"/>
                <a:gd name="connsiteY3" fmla="*/ 1882 h 202366"/>
                <a:gd name="connsiteX4" fmla="*/ 129581 w 229822"/>
                <a:gd name="connsiteY4" fmla="*/ 1882 h 202366"/>
                <a:gd name="connsiteX5" fmla="*/ 154030 w 229822"/>
                <a:gd name="connsiteY5" fmla="*/ 21442 h 202366"/>
                <a:gd name="connsiteX6" fmla="*/ 158920 w 229822"/>
                <a:gd name="connsiteY6" fmla="*/ 45891 h 202366"/>
                <a:gd name="connsiteX7" fmla="*/ 158920 w 229822"/>
                <a:gd name="connsiteY7" fmla="*/ 63005 h 202366"/>
                <a:gd name="connsiteX8" fmla="*/ 161365 w 229822"/>
                <a:gd name="connsiteY8" fmla="*/ 72785 h 202366"/>
                <a:gd name="connsiteX9" fmla="*/ 178479 w 229822"/>
                <a:gd name="connsiteY9" fmla="*/ 80120 h 202366"/>
                <a:gd name="connsiteX10" fmla="*/ 207818 w 229822"/>
                <a:gd name="connsiteY10" fmla="*/ 80120 h 202366"/>
                <a:gd name="connsiteX11" fmla="*/ 222488 w 229822"/>
                <a:gd name="connsiteY11" fmla="*/ 89899 h 202366"/>
                <a:gd name="connsiteX12" fmla="*/ 227377 w 229822"/>
                <a:gd name="connsiteY12" fmla="*/ 107014 h 202366"/>
                <a:gd name="connsiteX13" fmla="*/ 229822 w 229822"/>
                <a:gd name="connsiteY13" fmla="*/ 131463 h 202366"/>
                <a:gd name="connsiteX14" fmla="*/ 227377 w 229822"/>
                <a:gd name="connsiteY14" fmla="*/ 163247 h 202366"/>
                <a:gd name="connsiteX15" fmla="*/ 224933 w 229822"/>
                <a:gd name="connsiteY15" fmla="*/ 182806 h 202366"/>
                <a:gd name="connsiteX16" fmla="*/ 222488 w 229822"/>
                <a:gd name="connsiteY16" fmla="*/ 197476 h 202366"/>
                <a:gd name="connsiteX17" fmla="*/ 220043 w 229822"/>
                <a:gd name="connsiteY17" fmla="*/ 202366 h 20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9822" h="202366">
                  <a:moveTo>
                    <a:pt x="0" y="53226"/>
                  </a:moveTo>
                  <a:lnTo>
                    <a:pt x="66013" y="23887"/>
                  </a:lnTo>
                  <a:cubicBezTo>
                    <a:pt x="81905" y="16960"/>
                    <a:pt x="87610" y="15329"/>
                    <a:pt x="95352" y="11662"/>
                  </a:cubicBezTo>
                  <a:cubicBezTo>
                    <a:pt x="103094" y="7994"/>
                    <a:pt x="106761" y="3512"/>
                    <a:pt x="112466" y="1882"/>
                  </a:cubicBezTo>
                  <a:cubicBezTo>
                    <a:pt x="118171" y="252"/>
                    <a:pt x="122654" y="-1378"/>
                    <a:pt x="129581" y="1882"/>
                  </a:cubicBezTo>
                  <a:cubicBezTo>
                    <a:pt x="136508" y="5142"/>
                    <a:pt x="149140" y="14107"/>
                    <a:pt x="154030" y="21442"/>
                  </a:cubicBezTo>
                  <a:cubicBezTo>
                    <a:pt x="158920" y="28777"/>
                    <a:pt x="158105" y="38964"/>
                    <a:pt x="158920" y="45891"/>
                  </a:cubicBezTo>
                  <a:cubicBezTo>
                    <a:pt x="159735" y="52818"/>
                    <a:pt x="158513" y="58523"/>
                    <a:pt x="158920" y="63005"/>
                  </a:cubicBezTo>
                  <a:cubicBezTo>
                    <a:pt x="159327" y="67487"/>
                    <a:pt x="158105" y="69933"/>
                    <a:pt x="161365" y="72785"/>
                  </a:cubicBezTo>
                  <a:cubicBezTo>
                    <a:pt x="164625" y="75637"/>
                    <a:pt x="170737" y="78898"/>
                    <a:pt x="178479" y="80120"/>
                  </a:cubicBezTo>
                  <a:cubicBezTo>
                    <a:pt x="186221" y="81342"/>
                    <a:pt x="200483" y="78490"/>
                    <a:pt x="207818" y="80120"/>
                  </a:cubicBezTo>
                  <a:cubicBezTo>
                    <a:pt x="215153" y="81750"/>
                    <a:pt x="219228" y="85417"/>
                    <a:pt x="222488" y="89899"/>
                  </a:cubicBezTo>
                  <a:cubicBezTo>
                    <a:pt x="225748" y="94381"/>
                    <a:pt x="226155" y="100087"/>
                    <a:pt x="227377" y="107014"/>
                  </a:cubicBezTo>
                  <a:cubicBezTo>
                    <a:pt x="228599" y="113941"/>
                    <a:pt x="229822" y="122091"/>
                    <a:pt x="229822" y="131463"/>
                  </a:cubicBezTo>
                  <a:cubicBezTo>
                    <a:pt x="229822" y="140835"/>
                    <a:pt x="228192" y="154690"/>
                    <a:pt x="227377" y="163247"/>
                  </a:cubicBezTo>
                  <a:cubicBezTo>
                    <a:pt x="226562" y="171804"/>
                    <a:pt x="225748" y="177101"/>
                    <a:pt x="224933" y="182806"/>
                  </a:cubicBezTo>
                  <a:cubicBezTo>
                    <a:pt x="224118" y="188511"/>
                    <a:pt x="223303" y="194216"/>
                    <a:pt x="222488" y="197476"/>
                  </a:cubicBezTo>
                  <a:cubicBezTo>
                    <a:pt x="221673" y="200736"/>
                    <a:pt x="220858" y="201551"/>
                    <a:pt x="220043" y="202366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 fontAlgn="auto">
                <a:spcBef>
                  <a:spcPts val="0"/>
                </a:spcBef>
                <a:spcAft>
                  <a:spcPts val="0"/>
                </a:spcAft>
              </a:pPr>
              <a:endParaRPr lang="en-US" sz="1980" b="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5334508" y="197122"/>
              <a:ext cx="717749" cy="1010467"/>
            </a:xfrm>
            <a:custGeom>
              <a:avLst/>
              <a:gdLst>
                <a:gd name="connsiteX0" fmla="*/ 251550 w 717749"/>
                <a:gd name="connsiteY0" fmla="*/ 98 h 1010467"/>
                <a:gd name="connsiteX1" fmla="*/ 155926 w 717749"/>
                <a:gd name="connsiteY1" fmla="*/ 41934 h 1010467"/>
                <a:gd name="connsiteX2" fmla="*/ 149950 w 717749"/>
                <a:gd name="connsiteY2" fmla="*/ 101698 h 1010467"/>
                <a:gd name="connsiteX3" fmla="*/ 179832 w 717749"/>
                <a:gd name="connsiteY3" fmla="*/ 143534 h 1010467"/>
                <a:gd name="connsiteX4" fmla="*/ 191785 w 717749"/>
                <a:gd name="connsiteY4" fmla="*/ 161463 h 1010467"/>
                <a:gd name="connsiteX5" fmla="*/ 287408 w 717749"/>
                <a:gd name="connsiteY5" fmla="*/ 215251 h 1010467"/>
                <a:gd name="connsiteX6" fmla="*/ 478655 w 717749"/>
                <a:gd name="connsiteY6" fmla="*/ 364663 h 1010467"/>
                <a:gd name="connsiteX7" fmla="*/ 520491 w 717749"/>
                <a:gd name="connsiteY7" fmla="*/ 448334 h 1010467"/>
                <a:gd name="connsiteX8" fmla="*/ 478655 w 717749"/>
                <a:gd name="connsiteY8" fmla="*/ 508098 h 1010467"/>
                <a:gd name="connsiteX9" fmla="*/ 227644 w 717749"/>
                <a:gd name="connsiteY9" fmla="*/ 741181 h 1010467"/>
                <a:gd name="connsiteX10" fmla="*/ 84208 w 717749"/>
                <a:gd name="connsiteY10" fmla="*/ 896569 h 1010467"/>
                <a:gd name="connsiteX11" fmla="*/ 538 w 717749"/>
                <a:gd name="connsiteY11" fmla="*/ 968286 h 1010467"/>
                <a:gd name="connsiteX12" fmla="*/ 60302 w 717749"/>
                <a:gd name="connsiteY12" fmla="*/ 998169 h 1010467"/>
                <a:gd name="connsiteX13" fmla="*/ 275455 w 717749"/>
                <a:gd name="connsiteY13" fmla="*/ 1010122 h 1010467"/>
                <a:gd name="connsiteX14" fmla="*/ 424867 w 717749"/>
                <a:gd name="connsiteY14" fmla="*/ 986216 h 1010467"/>
                <a:gd name="connsiteX15" fmla="*/ 544397 w 717749"/>
                <a:gd name="connsiteY15" fmla="*/ 914498 h 1010467"/>
                <a:gd name="connsiteX16" fmla="*/ 669902 w 717749"/>
                <a:gd name="connsiteY16" fmla="*/ 765086 h 1010467"/>
                <a:gd name="connsiteX17" fmla="*/ 717714 w 717749"/>
                <a:gd name="connsiteY17" fmla="*/ 621651 h 1010467"/>
                <a:gd name="connsiteX18" fmla="*/ 663926 w 717749"/>
                <a:gd name="connsiteY18" fmla="*/ 436381 h 1010467"/>
                <a:gd name="connsiteX19" fmla="*/ 502561 w 717749"/>
                <a:gd name="connsiteY19" fmla="*/ 286969 h 1010467"/>
                <a:gd name="connsiteX20" fmla="*/ 442797 w 717749"/>
                <a:gd name="connsiteY20" fmla="*/ 143534 h 1010467"/>
                <a:gd name="connsiteX21" fmla="*/ 383032 w 717749"/>
                <a:gd name="connsiteY21" fmla="*/ 53886 h 1010467"/>
                <a:gd name="connsiteX22" fmla="*/ 323267 w 717749"/>
                <a:gd name="connsiteY22" fmla="*/ 29981 h 1010467"/>
                <a:gd name="connsiteX23" fmla="*/ 251550 w 717749"/>
                <a:gd name="connsiteY23" fmla="*/ 98 h 1010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17749" h="1010467">
                  <a:moveTo>
                    <a:pt x="251550" y="98"/>
                  </a:moveTo>
                  <a:cubicBezTo>
                    <a:pt x="223660" y="2090"/>
                    <a:pt x="172859" y="25001"/>
                    <a:pt x="155926" y="41934"/>
                  </a:cubicBezTo>
                  <a:cubicBezTo>
                    <a:pt x="138993" y="58867"/>
                    <a:pt x="145966" y="84765"/>
                    <a:pt x="149950" y="101698"/>
                  </a:cubicBezTo>
                  <a:cubicBezTo>
                    <a:pt x="153934" y="118631"/>
                    <a:pt x="172859" y="133573"/>
                    <a:pt x="179832" y="143534"/>
                  </a:cubicBezTo>
                  <a:cubicBezTo>
                    <a:pt x="186804" y="153495"/>
                    <a:pt x="173856" y="149510"/>
                    <a:pt x="191785" y="161463"/>
                  </a:cubicBezTo>
                  <a:cubicBezTo>
                    <a:pt x="209714" y="173416"/>
                    <a:pt x="239596" y="181384"/>
                    <a:pt x="287408" y="215251"/>
                  </a:cubicBezTo>
                  <a:cubicBezTo>
                    <a:pt x="335220" y="249118"/>
                    <a:pt x="439808" y="325816"/>
                    <a:pt x="478655" y="364663"/>
                  </a:cubicBezTo>
                  <a:cubicBezTo>
                    <a:pt x="517502" y="403510"/>
                    <a:pt x="520491" y="424428"/>
                    <a:pt x="520491" y="448334"/>
                  </a:cubicBezTo>
                  <a:cubicBezTo>
                    <a:pt x="520491" y="472240"/>
                    <a:pt x="527463" y="459290"/>
                    <a:pt x="478655" y="508098"/>
                  </a:cubicBezTo>
                  <a:cubicBezTo>
                    <a:pt x="429847" y="556906"/>
                    <a:pt x="293385" y="676436"/>
                    <a:pt x="227644" y="741181"/>
                  </a:cubicBezTo>
                  <a:cubicBezTo>
                    <a:pt x="161903" y="805926"/>
                    <a:pt x="122059" y="858718"/>
                    <a:pt x="84208" y="896569"/>
                  </a:cubicBezTo>
                  <a:cubicBezTo>
                    <a:pt x="46357" y="934420"/>
                    <a:pt x="4522" y="951353"/>
                    <a:pt x="538" y="968286"/>
                  </a:cubicBezTo>
                  <a:cubicBezTo>
                    <a:pt x="-3446" y="985219"/>
                    <a:pt x="14483" y="991196"/>
                    <a:pt x="60302" y="998169"/>
                  </a:cubicBezTo>
                  <a:cubicBezTo>
                    <a:pt x="106121" y="1005142"/>
                    <a:pt x="214694" y="1012114"/>
                    <a:pt x="275455" y="1010122"/>
                  </a:cubicBezTo>
                  <a:cubicBezTo>
                    <a:pt x="336216" y="1008130"/>
                    <a:pt x="380043" y="1002153"/>
                    <a:pt x="424867" y="986216"/>
                  </a:cubicBezTo>
                  <a:cubicBezTo>
                    <a:pt x="469691" y="970279"/>
                    <a:pt x="503558" y="951353"/>
                    <a:pt x="544397" y="914498"/>
                  </a:cubicBezTo>
                  <a:cubicBezTo>
                    <a:pt x="585236" y="877643"/>
                    <a:pt x="641016" y="813894"/>
                    <a:pt x="669902" y="765086"/>
                  </a:cubicBezTo>
                  <a:cubicBezTo>
                    <a:pt x="698788" y="716278"/>
                    <a:pt x="718710" y="676435"/>
                    <a:pt x="717714" y="621651"/>
                  </a:cubicBezTo>
                  <a:cubicBezTo>
                    <a:pt x="716718" y="566867"/>
                    <a:pt x="699785" y="492161"/>
                    <a:pt x="663926" y="436381"/>
                  </a:cubicBezTo>
                  <a:cubicBezTo>
                    <a:pt x="628067" y="380601"/>
                    <a:pt x="539416" y="335777"/>
                    <a:pt x="502561" y="286969"/>
                  </a:cubicBezTo>
                  <a:cubicBezTo>
                    <a:pt x="465706" y="238161"/>
                    <a:pt x="462719" y="182381"/>
                    <a:pt x="442797" y="143534"/>
                  </a:cubicBezTo>
                  <a:cubicBezTo>
                    <a:pt x="422876" y="104687"/>
                    <a:pt x="402954" y="72812"/>
                    <a:pt x="383032" y="53886"/>
                  </a:cubicBezTo>
                  <a:cubicBezTo>
                    <a:pt x="363110" y="34961"/>
                    <a:pt x="342192" y="32969"/>
                    <a:pt x="323267" y="29981"/>
                  </a:cubicBezTo>
                  <a:cubicBezTo>
                    <a:pt x="304342" y="26993"/>
                    <a:pt x="279440" y="-1894"/>
                    <a:pt x="251550" y="9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 fontAlgn="auto">
                <a:spcBef>
                  <a:spcPts val="0"/>
                </a:spcBef>
                <a:spcAft>
                  <a:spcPts val="0"/>
                </a:spcAft>
              </a:pPr>
              <a:endParaRPr lang="en-US" sz="1980" b="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4862873" y="573242"/>
              <a:ext cx="313295" cy="334590"/>
            </a:xfrm>
            <a:custGeom>
              <a:avLst/>
              <a:gdLst>
                <a:gd name="connsiteX0" fmla="*/ 47843 w 313295"/>
                <a:gd name="connsiteY0" fmla="*/ 496 h 334590"/>
                <a:gd name="connsiteX1" fmla="*/ 161396 w 313295"/>
                <a:gd name="connsiteY1" fmla="*/ 54284 h 334590"/>
                <a:gd name="connsiteX2" fmla="*/ 209208 w 313295"/>
                <a:gd name="connsiteY2" fmla="*/ 60261 h 334590"/>
                <a:gd name="connsiteX3" fmla="*/ 280926 w 313295"/>
                <a:gd name="connsiteY3" fmla="*/ 126002 h 334590"/>
                <a:gd name="connsiteX4" fmla="*/ 292879 w 313295"/>
                <a:gd name="connsiteY4" fmla="*/ 179790 h 334590"/>
                <a:gd name="connsiteX5" fmla="*/ 304832 w 313295"/>
                <a:gd name="connsiteY5" fmla="*/ 257484 h 334590"/>
                <a:gd name="connsiteX6" fmla="*/ 298855 w 313295"/>
                <a:gd name="connsiteY6" fmla="*/ 317249 h 334590"/>
                <a:gd name="connsiteX7" fmla="*/ 137490 w 313295"/>
                <a:gd name="connsiteY7" fmla="*/ 329202 h 334590"/>
                <a:gd name="connsiteX8" fmla="*/ 29914 w 313295"/>
                <a:gd name="connsiteY8" fmla="*/ 239555 h 334590"/>
                <a:gd name="connsiteX9" fmla="*/ 6008 w 313295"/>
                <a:gd name="connsiteY9" fmla="*/ 155884 h 334590"/>
                <a:gd name="connsiteX10" fmla="*/ 32 w 313295"/>
                <a:gd name="connsiteY10" fmla="*/ 90143 h 334590"/>
                <a:gd name="connsiteX11" fmla="*/ 47843 w 313295"/>
                <a:gd name="connsiteY11" fmla="*/ 496 h 334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3295" h="334590">
                  <a:moveTo>
                    <a:pt x="47843" y="496"/>
                  </a:moveTo>
                  <a:cubicBezTo>
                    <a:pt x="74737" y="-5481"/>
                    <a:pt x="134502" y="44323"/>
                    <a:pt x="161396" y="54284"/>
                  </a:cubicBezTo>
                  <a:cubicBezTo>
                    <a:pt x="188290" y="64245"/>
                    <a:pt x="189286" y="48308"/>
                    <a:pt x="209208" y="60261"/>
                  </a:cubicBezTo>
                  <a:cubicBezTo>
                    <a:pt x="229130" y="72214"/>
                    <a:pt x="266981" y="106081"/>
                    <a:pt x="280926" y="126002"/>
                  </a:cubicBezTo>
                  <a:cubicBezTo>
                    <a:pt x="294871" y="145923"/>
                    <a:pt x="288895" y="157876"/>
                    <a:pt x="292879" y="179790"/>
                  </a:cubicBezTo>
                  <a:cubicBezTo>
                    <a:pt x="296863" y="201704"/>
                    <a:pt x="303836" y="234574"/>
                    <a:pt x="304832" y="257484"/>
                  </a:cubicBezTo>
                  <a:cubicBezTo>
                    <a:pt x="305828" y="280394"/>
                    <a:pt x="326745" y="305296"/>
                    <a:pt x="298855" y="317249"/>
                  </a:cubicBezTo>
                  <a:cubicBezTo>
                    <a:pt x="270965" y="329202"/>
                    <a:pt x="182313" y="342151"/>
                    <a:pt x="137490" y="329202"/>
                  </a:cubicBezTo>
                  <a:cubicBezTo>
                    <a:pt x="92667" y="316253"/>
                    <a:pt x="51828" y="268441"/>
                    <a:pt x="29914" y="239555"/>
                  </a:cubicBezTo>
                  <a:cubicBezTo>
                    <a:pt x="8000" y="210669"/>
                    <a:pt x="10988" y="180786"/>
                    <a:pt x="6008" y="155884"/>
                  </a:cubicBezTo>
                  <a:cubicBezTo>
                    <a:pt x="1028" y="130982"/>
                    <a:pt x="1028" y="116041"/>
                    <a:pt x="32" y="90143"/>
                  </a:cubicBezTo>
                  <a:cubicBezTo>
                    <a:pt x="-964" y="64245"/>
                    <a:pt x="20949" y="6473"/>
                    <a:pt x="47843" y="49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 fontAlgn="auto">
                <a:spcBef>
                  <a:spcPts val="0"/>
                </a:spcBef>
                <a:spcAft>
                  <a:spcPts val="0"/>
                </a:spcAft>
              </a:pPr>
              <a:endParaRPr lang="en-US" sz="1980" b="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72325" y="986317"/>
              <a:ext cx="641293" cy="360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0584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990" b="0" kern="0" dirty="0">
                  <a:solidFill>
                    <a:sysClr val="windowText" lastClr="000000"/>
                  </a:solidFill>
                </a:rPr>
                <a:t>Key Map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723522" y="158619"/>
            <a:ext cx="494538" cy="2277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005840" fontAlgn="auto">
              <a:spcBef>
                <a:spcPts val="0"/>
              </a:spcBef>
              <a:spcAft>
                <a:spcPts val="0"/>
              </a:spcAft>
            </a:pPr>
            <a:endParaRPr lang="en-US" sz="880" b="0" kern="0" dirty="0">
              <a:solidFill>
                <a:sysClr val="windowText" lastClr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18980" y="7517959"/>
            <a:ext cx="353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0" dirty="0">
                <a:solidFill>
                  <a:schemeClr val="tx1"/>
                </a:solidFill>
                <a:latin typeface="+mj-lt"/>
              </a:rPr>
              <a:t>20</a:t>
            </a:r>
            <a:endParaRPr lang="en-US" b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9548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F190BCA-0AD7-4278-97BC-FA7872988B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5803" y="4767457"/>
            <a:ext cx="3852076" cy="2889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859796"/>
            <a:ext cx="4546664" cy="4702187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DCCR Overview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DCCR Status Update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Ongoing and Future Work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Questions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Agenda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32C09FE-DD5D-4685-B3AA-FC2DB6A0E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3561" y="1629654"/>
            <a:ext cx="3914317" cy="2904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B8C793-FAEB-4E89-AC41-EE65B559B8F7}"/>
              </a:ext>
            </a:extLst>
          </p:cNvPr>
          <p:cNvSpPr txBox="1"/>
          <p:nvPr/>
        </p:nvSpPr>
        <p:spPr>
          <a:xfrm>
            <a:off x="5515802" y="1683768"/>
            <a:ext cx="1686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chemeClr val="tx1"/>
                </a:solidFill>
                <a:latin typeface="+mj-lt"/>
              </a:rPr>
              <a:t>Green Roof </a:t>
            </a:r>
          </a:p>
          <a:p>
            <a:r>
              <a:rPr lang="en-US" sz="1200" b="1" i="1" dirty="0">
                <a:solidFill>
                  <a:schemeClr val="tx1"/>
                </a:solidFill>
                <a:latin typeface="+mj-lt"/>
              </a:rPr>
              <a:t>at Fort Reno Reservoir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695A32-3007-4BF1-8267-F8188F0E1E60}"/>
              </a:ext>
            </a:extLst>
          </p:cNvPr>
          <p:cNvSpPr txBox="1"/>
          <p:nvPr/>
        </p:nvSpPr>
        <p:spPr>
          <a:xfrm>
            <a:off x="5453561" y="4767457"/>
            <a:ext cx="3360925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chemeClr val="tx1"/>
                </a:solidFill>
                <a:latin typeface="+mj-lt"/>
              </a:rPr>
              <a:t>Anacostia River Tunnel Mining Completion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555480" y="7416359"/>
            <a:ext cx="353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0" dirty="0">
                <a:solidFill>
                  <a:schemeClr val="tx1"/>
                </a:solidFill>
                <a:latin typeface="+mj-lt"/>
              </a:rPr>
              <a:t>2</a:t>
            </a:r>
            <a:endParaRPr lang="en-US" b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677427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882" y="424926"/>
            <a:ext cx="8285394" cy="1039018"/>
          </a:xfrm>
        </p:spPr>
        <p:txBody>
          <a:bodyPr/>
          <a:lstStyle/>
          <a:p>
            <a:r>
              <a:rPr lang="en-US" sz="2640" dirty="0"/>
              <a:t>Northeast Boundary TBM Naming Ceremony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81" y="1571915"/>
            <a:ext cx="4688236" cy="35161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45574" y="2235017"/>
            <a:ext cx="5304815" cy="39786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332" y="5196063"/>
            <a:ext cx="3136858" cy="23526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55480" y="7416359"/>
            <a:ext cx="353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0" dirty="0">
                <a:solidFill>
                  <a:schemeClr val="tx1"/>
                </a:solidFill>
                <a:latin typeface="+mj-lt"/>
              </a:rPr>
              <a:t>21</a:t>
            </a:r>
            <a:endParaRPr lang="en-US" b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685962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8E9D0BF-35D3-40BD-AB49-CC26ADD52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1" y="1575021"/>
            <a:ext cx="4673822" cy="2796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5F652C1-EE9E-425A-90D7-EA8CDF892D3C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5000"/>
              </a:lnSpc>
            </a:pPr>
            <a:r>
              <a:rPr lang="en-US" sz="2640" dirty="0"/>
              <a:t>Division J – Northeast Boundary Tunnel</a:t>
            </a: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B7653024-F5C9-454B-9586-C04A29384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9707" y="4028719"/>
            <a:ext cx="1203494" cy="29616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100584" tIns="50292" rIns="100584" bIns="50292" anchor="t" anchorCtr="0">
            <a:noAutofit/>
          </a:bodyPr>
          <a:lstStyle/>
          <a:p>
            <a:pPr defTabSz="1005840" fontAlgn="auto">
              <a:lnSpc>
                <a:spcPct val="107000"/>
              </a:lnSpc>
              <a:spcBef>
                <a:spcPts val="0"/>
              </a:spcBef>
              <a:spcAft>
                <a:spcPts val="880"/>
              </a:spcAft>
            </a:pPr>
            <a:r>
              <a:rPr lang="en-US" sz="1210" b="0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TBM Lowering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0813" y="6490303"/>
            <a:ext cx="1133701" cy="13111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005840" fontAlgn="auto">
              <a:spcBef>
                <a:spcPts val="0"/>
              </a:spcBef>
              <a:spcAft>
                <a:spcPts val="0"/>
              </a:spcAft>
            </a:pPr>
            <a:r>
              <a:rPr lang="en-US" sz="1980" b="0" kern="0" dirty="0"/>
              <a:t>444444444444444444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1" y="4570981"/>
            <a:ext cx="4673822" cy="273612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4591" y="1575021"/>
            <a:ext cx="4100058" cy="2796835"/>
          </a:xfrm>
          <a:prstGeom prst="rect">
            <a:avLst/>
          </a:prstGeom>
        </p:spPr>
      </p:pic>
      <p:sp>
        <p:nvSpPr>
          <p:cNvPr id="26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5857006" y="4230721"/>
            <a:ext cx="3097999" cy="44395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100584" tIns="50292" rIns="100584" bIns="50292" anchor="t" anchorCtr="0">
            <a:noAutofit/>
          </a:bodyPr>
          <a:lstStyle/>
          <a:p>
            <a:pPr defTabSz="1005840" fontAlgn="auto">
              <a:lnSpc>
                <a:spcPct val="107000"/>
              </a:lnSpc>
              <a:spcBef>
                <a:spcPts val="0"/>
              </a:spcBef>
              <a:spcAft>
                <a:spcPts val="880"/>
              </a:spcAft>
            </a:pPr>
            <a:r>
              <a:rPr lang="en-US" sz="1210" b="0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210" b="0" kern="0" baseline="30000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1210" b="0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Street Pre-trench Excavation for Drop Shaft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555480" y="7416359"/>
            <a:ext cx="353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0" dirty="0">
                <a:solidFill>
                  <a:schemeClr val="tx1"/>
                </a:solidFill>
                <a:latin typeface="+mj-lt"/>
              </a:rPr>
              <a:t>22</a:t>
            </a:r>
            <a:endParaRPr lang="en-US" b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881565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307" t="15388" r="32635" b="6338"/>
          <a:stretch/>
        </p:blipFill>
        <p:spPr>
          <a:xfrm>
            <a:off x="6508325" y="1968819"/>
            <a:ext cx="3330320" cy="36978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621" y="325969"/>
            <a:ext cx="5735582" cy="1039018"/>
          </a:xfrm>
        </p:spPr>
        <p:txBody>
          <a:bodyPr>
            <a:normAutofit/>
          </a:bodyPr>
          <a:lstStyle/>
          <a:p>
            <a:r>
              <a:rPr lang="en-US" sz="2640" dirty="0"/>
              <a:t>Division RC-A </a:t>
            </a:r>
            <a:r>
              <a:rPr lang="en-US" sz="2640" dirty="0">
                <a:latin typeface="Arial Narrow Bold" pitchFamily="34" charset="0"/>
              </a:rPr>
              <a:t>– </a:t>
            </a:r>
            <a:r>
              <a:rPr lang="en-US" sz="2640" dirty="0"/>
              <a:t>Rock Creek GI Project A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433839" y="1545392"/>
            <a:ext cx="1871707" cy="412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584" tIns="50292" rIns="100584" bIns="50292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05840">
              <a:buNone/>
            </a:pPr>
            <a:r>
              <a:rPr lang="en-US" sz="1980" b="0" dirty="0"/>
              <a:t>Project Boundary:</a:t>
            </a:r>
          </a:p>
          <a:p>
            <a:pPr marL="502920" lvl="1" indent="0" defTabSz="1005840">
              <a:buNone/>
            </a:pPr>
            <a:endParaRPr lang="en-US" sz="1540" b="0" dirty="0"/>
          </a:p>
          <a:p>
            <a:pPr marL="817245" lvl="1" indent="-314325" defTabSz="1005840"/>
            <a:endParaRPr lang="en-US" sz="1760" b="0" dirty="0"/>
          </a:p>
          <a:p>
            <a:pPr marL="817245" lvl="1" indent="-314325" defTabSz="1005840"/>
            <a:endParaRPr lang="en-US" sz="1760" b="0" dirty="0"/>
          </a:p>
          <a:p>
            <a:pPr marL="377190" indent="-377190" defTabSz="1005840"/>
            <a:endParaRPr lang="en-US" sz="1980" b="0" dirty="0"/>
          </a:p>
          <a:p>
            <a:pPr marL="817245" lvl="1" indent="-314325" defTabSz="1005840"/>
            <a:endParaRPr lang="en-US" sz="1760" b="0" dirty="0"/>
          </a:p>
          <a:p>
            <a:pPr marL="817245" lvl="1" indent="-314325" defTabSz="1005840"/>
            <a:endParaRPr lang="en-US" sz="1760" b="0" dirty="0"/>
          </a:p>
        </p:txBody>
      </p:sp>
      <p:grpSp>
        <p:nvGrpSpPr>
          <p:cNvPr id="7" name="Group 6"/>
          <p:cNvGrpSpPr/>
          <p:nvPr/>
        </p:nvGrpSpPr>
        <p:grpSpPr>
          <a:xfrm>
            <a:off x="8049791" y="199903"/>
            <a:ext cx="1505690" cy="1431550"/>
            <a:chOff x="7005805" y="45846"/>
            <a:chExt cx="1368809" cy="13014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30962" y="45846"/>
              <a:ext cx="1329579" cy="1173354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7607981" y="320216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 fontAlgn="auto">
                <a:spcBef>
                  <a:spcPts val="0"/>
                </a:spcBef>
                <a:spcAft>
                  <a:spcPts val="0"/>
                </a:spcAft>
              </a:pPr>
              <a:endParaRPr lang="en-US" sz="1980" b="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005805" y="52994"/>
              <a:ext cx="377029" cy="1394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 fontAlgn="auto">
                <a:spcBef>
                  <a:spcPts val="0"/>
                </a:spcBef>
                <a:spcAft>
                  <a:spcPts val="0"/>
                </a:spcAft>
              </a:pPr>
              <a:endParaRPr lang="en-US" sz="1980" b="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7619468" y="179194"/>
              <a:ext cx="717749" cy="1010467"/>
            </a:xfrm>
            <a:custGeom>
              <a:avLst/>
              <a:gdLst>
                <a:gd name="connsiteX0" fmla="*/ 251550 w 717749"/>
                <a:gd name="connsiteY0" fmla="*/ 98 h 1010467"/>
                <a:gd name="connsiteX1" fmla="*/ 155926 w 717749"/>
                <a:gd name="connsiteY1" fmla="*/ 41934 h 1010467"/>
                <a:gd name="connsiteX2" fmla="*/ 149950 w 717749"/>
                <a:gd name="connsiteY2" fmla="*/ 101698 h 1010467"/>
                <a:gd name="connsiteX3" fmla="*/ 179832 w 717749"/>
                <a:gd name="connsiteY3" fmla="*/ 143534 h 1010467"/>
                <a:gd name="connsiteX4" fmla="*/ 191785 w 717749"/>
                <a:gd name="connsiteY4" fmla="*/ 161463 h 1010467"/>
                <a:gd name="connsiteX5" fmla="*/ 287408 w 717749"/>
                <a:gd name="connsiteY5" fmla="*/ 215251 h 1010467"/>
                <a:gd name="connsiteX6" fmla="*/ 478655 w 717749"/>
                <a:gd name="connsiteY6" fmla="*/ 364663 h 1010467"/>
                <a:gd name="connsiteX7" fmla="*/ 520491 w 717749"/>
                <a:gd name="connsiteY7" fmla="*/ 448334 h 1010467"/>
                <a:gd name="connsiteX8" fmla="*/ 478655 w 717749"/>
                <a:gd name="connsiteY8" fmla="*/ 508098 h 1010467"/>
                <a:gd name="connsiteX9" fmla="*/ 227644 w 717749"/>
                <a:gd name="connsiteY9" fmla="*/ 741181 h 1010467"/>
                <a:gd name="connsiteX10" fmla="*/ 84208 w 717749"/>
                <a:gd name="connsiteY10" fmla="*/ 896569 h 1010467"/>
                <a:gd name="connsiteX11" fmla="*/ 538 w 717749"/>
                <a:gd name="connsiteY11" fmla="*/ 968286 h 1010467"/>
                <a:gd name="connsiteX12" fmla="*/ 60302 w 717749"/>
                <a:gd name="connsiteY12" fmla="*/ 998169 h 1010467"/>
                <a:gd name="connsiteX13" fmla="*/ 275455 w 717749"/>
                <a:gd name="connsiteY13" fmla="*/ 1010122 h 1010467"/>
                <a:gd name="connsiteX14" fmla="*/ 424867 w 717749"/>
                <a:gd name="connsiteY14" fmla="*/ 986216 h 1010467"/>
                <a:gd name="connsiteX15" fmla="*/ 544397 w 717749"/>
                <a:gd name="connsiteY15" fmla="*/ 914498 h 1010467"/>
                <a:gd name="connsiteX16" fmla="*/ 669902 w 717749"/>
                <a:gd name="connsiteY16" fmla="*/ 765086 h 1010467"/>
                <a:gd name="connsiteX17" fmla="*/ 717714 w 717749"/>
                <a:gd name="connsiteY17" fmla="*/ 621651 h 1010467"/>
                <a:gd name="connsiteX18" fmla="*/ 663926 w 717749"/>
                <a:gd name="connsiteY18" fmla="*/ 436381 h 1010467"/>
                <a:gd name="connsiteX19" fmla="*/ 502561 w 717749"/>
                <a:gd name="connsiteY19" fmla="*/ 286969 h 1010467"/>
                <a:gd name="connsiteX20" fmla="*/ 442797 w 717749"/>
                <a:gd name="connsiteY20" fmla="*/ 143534 h 1010467"/>
                <a:gd name="connsiteX21" fmla="*/ 383032 w 717749"/>
                <a:gd name="connsiteY21" fmla="*/ 53886 h 1010467"/>
                <a:gd name="connsiteX22" fmla="*/ 323267 w 717749"/>
                <a:gd name="connsiteY22" fmla="*/ 29981 h 1010467"/>
                <a:gd name="connsiteX23" fmla="*/ 251550 w 717749"/>
                <a:gd name="connsiteY23" fmla="*/ 98 h 1010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17749" h="1010467">
                  <a:moveTo>
                    <a:pt x="251550" y="98"/>
                  </a:moveTo>
                  <a:cubicBezTo>
                    <a:pt x="223660" y="2090"/>
                    <a:pt x="172859" y="25001"/>
                    <a:pt x="155926" y="41934"/>
                  </a:cubicBezTo>
                  <a:cubicBezTo>
                    <a:pt x="138993" y="58867"/>
                    <a:pt x="145966" y="84765"/>
                    <a:pt x="149950" y="101698"/>
                  </a:cubicBezTo>
                  <a:cubicBezTo>
                    <a:pt x="153934" y="118631"/>
                    <a:pt x="172859" y="133573"/>
                    <a:pt x="179832" y="143534"/>
                  </a:cubicBezTo>
                  <a:cubicBezTo>
                    <a:pt x="186804" y="153495"/>
                    <a:pt x="173856" y="149510"/>
                    <a:pt x="191785" y="161463"/>
                  </a:cubicBezTo>
                  <a:cubicBezTo>
                    <a:pt x="209714" y="173416"/>
                    <a:pt x="239596" y="181384"/>
                    <a:pt x="287408" y="215251"/>
                  </a:cubicBezTo>
                  <a:cubicBezTo>
                    <a:pt x="335220" y="249118"/>
                    <a:pt x="439808" y="325816"/>
                    <a:pt x="478655" y="364663"/>
                  </a:cubicBezTo>
                  <a:cubicBezTo>
                    <a:pt x="517502" y="403510"/>
                    <a:pt x="520491" y="424428"/>
                    <a:pt x="520491" y="448334"/>
                  </a:cubicBezTo>
                  <a:cubicBezTo>
                    <a:pt x="520491" y="472240"/>
                    <a:pt x="527463" y="459290"/>
                    <a:pt x="478655" y="508098"/>
                  </a:cubicBezTo>
                  <a:cubicBezTo>
                    <a:pt x="429847" y="556906"/>
                    <a:pt x="293385" y="676436"/>
                    <a:pt x="227644" y="741181"/>
                  </a:cubicBezTo>
                  <a:cubicBezTo>
                    <a:pt x="161903" y="805926"/>
                    <a:pt x="122059" y="858718"/>
                    <a:pt x="84208" y="896569"/>
                  </a:cubicBezTo>
                  <a:cubicBezTo>
                    <a:pt x="46357" y="934420"/>
                    <a:pt x="4522" y="951353"/>
                    <a:pt x="538" y="968286"/>
                  </a:cubicBezTo>
                  <a:cubicBezTo>
                    <a:pt x="-3446" y="985219"/>
                    <a:pt x="14483" y="991196"/>
                    <a:pt x="60302" y="998169"/>
                  </a:cubicBezTo>
                  <a:cubicBezTo>
                    <a:pt x="106121" y="1005142"/>
                    <a:pt x="214694" y="1012114"/>
                    <a:pt x="275455" y="1010122"/>
                  </a:cubicBezTo>
                  <a:cubicBezTo>
                    <a:pt x="336216" y="1008130"/>
                    <a:pt x="380043" y="1002153"/>
                    <a:pt x="424867" y="986216"/>
                  </a:cubicBezTo>
                  <a:cubicBezTo>
                    <a:pt x="469691" y="970279"/>
                    <a:pt x="503558" y="951353"/>
                    <a:pt x="544397" y="914498"/>
                  </a:cubicBezTo>
                  <a:cubicBezTo>
                    <a:pt x="585236" y="877643"/>
                    <a:pt x="641016" y="813894"/>
                    <a:pt x="669902" y="765086"/>
                  </a:cubicBezTo>
                  <a:cubicBezTo>
                    <a:pt x="698788" y="716278"/>
                    <a:pt x="718710" y="676435"/>
                    <a:pt x="717714" y="621651"/>
                  </a:cubicBezTo>
                  <a:cubicBezTo>
                    <a:pt x="716718" y="566867"/>
                    <a:pt x="699785" y="492161"/>
                    <a:pt x="663926" y="436381"/>
                  </a:cubicBezTo>
                  <a:cubicBezTo>
                    <a:pt x="628067" y="380601"/>
                    <a:pt x="539416" y="335777"/>
                    <a:pt x="502561" y="286969"/>
                  </a:cubicBezTo>
                  <a:cubicBezTo>
                    <a:pt x="465706" y="238161"/>
                    <a:pt x="462719" y="182381"/>
                    <a:pt x="442797" y="143534"/>
                  </a:cubicBezTo>
                  <a:cubicBezTo>
                    <a:pt x="422876" y="104687"/>
                    <a:pt x="402954" y="72812"/>
                    <a:pt x="383032" y="53886"/>
                  </a:cubicBezTo>
                  <a:cubicBezTo>
                    <a:pt x="363110" y="34961"/>
                    <a:pt x="342192" y="32969"/>
                    <a:pt x="323267" y="29981"/>
                  </a:cubicBezTo>
                  <a:cubicBezTo>
                    <a:pt x="304342" y="26993"/>
                    <a:pt x="279440" y="-1894"/>
                    <a:pt x="251550" y="9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 fontAlgn="auto">
                <a:spcBef>
                  <a:spcPts val="0"/>
                </a:spcBef>
                <a:spcAft>
                  <a:spcPts val="0"/>
                </a:spcAft>
              </a:pPr>
              <a:endParaRPr lang="en-US" sz="1980" b="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7147833" y="555314"/>
              <a:ext cx="313295" cy="334590"/>
            </a:xfrm>
            <a:custGeom>
              <a:avLst/>
              <a:gdLst>
                <a:gd name="connsiteX0" fmla="*/ 47843 w 313295"/>
                <a:gd name="connsiteY0" fmla="*/ 496 h 334590"/>
                <a:gd name="connsiteX1" fmla="*/ 161396 w 313295"/>
                <a:gd name="connsiteY1" fmla="*/ 54284 h 334590"/>
                <a:gd name="connsiteX2" fmla="*/ 209208 w 313295"/>
                <a:gd name="connsiteY2" fmla="*/ 60261 h 334590"/>
                <a:gd name="connsiteX3" fmla="*/ 280926 w 313295"/>
                <a:gd name="connsiteY3" fmla="*/ 126002 h 334590"/>
                <a:gd name="connsiteX4" fmla="*/ 292879 w 313295"/>
                <a:gd name="connsiteY4" fmla="*/ 179790 h 334590"/>
                <a:gd name="connsiteX5" fmla="*/ 304832 w 313295"/>
                <a:gd name="connsiteY5" fmla="*/ 257484 h 334590"/>
                <a:gd name="connsiteX6" fmla="*/ 298855 w 313295"/>
                <a:gd name="connsiteY6" fmla="*/ 317249 h 334590"/>
                <a:gd name="connsiteX7" fmla="*/ 137490 w 313295"/>
                <a:gd name="connsiteY7" fmla="*/ 329202 h 334590"/>
                <a:gd name="connsiteX8" fmla="*/ 29914 w 313295"/>
                <a:gd name="connsiteY8" fmla="*/ 239555 h 334590"/>
                <a:gd name="connsiteX9" fmla="*/ 6008 w 313295"/>
                <a:gd name="connsiteY9" fmla="*/ 155884 h 334590"/>
                <a:gd name="connsiteX10" fmla="*/ 32 w 313295"/>
                <a:gd name="connsiteY10" fmla="*/ 90143 h 334590"/>
                <a:gd name="connsiteX11" fmla="*/ 47843 w 313295"/>
                <a:gd name="connsiteY11" fmla="*/ 496 h 334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3295" h="334590">
                  <a:moveTo>
                    <a:pt x="47843" y="496"/>
                  </a:moveTo>
                  <a:cubicBezTo>
                    <a:pt x="74737" y="-5481"/>
                    <a:pt x="134502" y="44323"/>
                    <a:pt x="161396" y="54284"/>
                  </a:cubicBezTo>
                  <a:cubicBezTo>
                    <a:pt x="188290" y="64245"/>
                    <a:pt x="189286" y="48308"/>
                    <a:pt x="209208" y="60261"/>
                  </a:cubicBezTo>
                  <a:cubicBezTo>
                    <a:pt x="229130" y="72214"/>
                    <a:pt x="266981" y="106081"/>
                    <a:pt x="280926" y="126002"/>
                  </a:cubicBezTo>
                  <a:cubicBezTo>
                    <a:pt x="294871" y="145923"/>
                    <a:pt x="288895" y="157876"/>
                    <a:pt x="292879" y="179790"/>
                  </a:cubicBezTo>
                  <a:cubicBezTo>
                    <a:pt x="296863" y="201704"/>
                    <a:pt x="303836" y="234574"/>
                    <a:pt x="304832" y="257484"/>
                  </a:cubicBezTo>
                  <a:cubicBezTo>
                    <a:pt x="305828" y="280394"/>
                    <a:pt x="326745" y="305296"/>
                    <a:pt x="298855" y="317249"/>
                  </a:cubicBezTo>
                  <a:cubicBezTo>
                    <a:pt x="270965" y="329202"/>
                    <a:pt x="182313" y="342151"/>
                    <a:pt x="137490" y="329202"/>
                  </a:cubicBezTo>
                  <a:cubicBezTo>
                    <a:pt x="92667" y="316253"/>
                    <a:pt x="51828" y="268441"/>
                    <a:pt x="29914" y="239555"/>
                  </a:cubicBezTo>
                  <a:cubicBezTo>
                    <a:pt x="8000" y="210669"/>
                    <a:pt x="10988" y="180786"/>
                    <a:pt x="6008" y="155884"/>
                  </a:cubicBezTo>
                  <a:cubicBezTo>
                    <a:pt x="1028" y="130982"/>
                    <a:pt x="1028" y="116041"/>
                    <a:pt x="32" y="90143"/>
                  </a:cubicBezTo>
                  <a:cubicBezTo>
                    <a:pt x="-964" y="64245"/>
                    <a:pt x="20949" y="6473"/>
                    <a:pt x="47843" y="49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 fontAlgn="auto">
                <a:spcBef>
                  <a:spcPts val="0"/>
                </a:spcBef>
                <a:spcAft>
                  <a:spcPts val="0"/>
                </a:spcAft>
              </a:pPr>
              <a:endParaRPr lang="en-US" sz="1980" b="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733321" y="986317"/>
              <a:ext cx="641293" cy="360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0584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990" b="0" kern="0" dirty="0">
                  <a:solidFill>
                    <a:sysClr val="windowText" lastClr="000000"/>
                  </a:solidFill>
                </a:rPr>
                <a:t>Key Map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697" t="17120" r="11710" b="69696"/>
          <a:stretch/>
        </p:blipFill>
        <p:spPr>
          <a:xfrm>
            <a:off x="7537104" y="5776314"/>
            <a:ext cx="1536883" cy="10056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8021124">
            <a:off x="6825969" y="3961122"/>
            <a:ext cx="519816" cy="223445"/>
          </a:xfrm>
          <a:prstGeom prst="rect">
            <a:avLst/>
          </a:prstGeom>
          <a:solidFill>
            <a:schemeClr val="bg1"/>
          </a:solidFill>
        </p:spPr>
        <p:txBody>
          <a:bodyPr wrap="square" lIns="10058" tIns="10058" rIns="10058" bIns="10058" rtlCol="0">
            <a:spAutoFit/>
          </a:bodyPr>
          <a:lstStyle/>
          <a:p>
            <a:pPr algn="ctr" defTabSz="1005840" fontAlgn="auto">
              <a:spcBef>
                <a:spcPts val="0"/>
              </a:spcBef>
              <a:spcAft>
                <a:spcPts val="0"/>
              </a:spcAft>
            </a:pPr>
            <a:r>
              <a:rPr lang="en-US" sz="660" b="0" kern="0" dirty="0">
                <a:solidFill>
                  <a:sysClr val="windowText" lastClr="000000"/>
                </a:solidFill>
              </a:rPr>
              <a:t>Kansas Ave.</a:t>
            </a:r>
          </a:p>
        </p:txBody>
      </p:sp>
      <p:sp>
        <p:nvSpPr>
          <p:cNvPr id="20" name="TextBox 19"/>
          <p:cNvSpPr txBox="1"/>
          <p:nvPr/>
        </p:nvSpPr>
        <p:spPr>
          <a:xfrm rot="18021124">
            <a:off x="7986537" y="4327078"/>
            <a:ext cx="857492" cy="223445"/>
          </a:xfrm>
          <a:prstGeom prst="rect">
            <a:avLst/>
          </a:prstGeom>
          <a:solidFill>
            <a:schemeClr val="bg1"/>
          </a:solidFill>
        </p:spPr>
        <p:txBody>
          <a:bodyPr wrap="square" lIns="10058" tIns="10058" rIns="10058" bIns="10058" rtlCol="0">
            <a:spAutoFit/>
          </a:bodyPr>
          <a:lstStyle/>
          <a:p>
            <a:pPr algn="ctr" defTabSz="1005840" fontAlgn="auto">
              <a:spcBef>
                <a:spcPts val="0"/>
              </a:spcBef>
              <a:spcAft>
                <a:spcPts val="0"/>
              </a:spcAft>
            </a:pPr>
            <a:r>
              <a:rPr lang="en-US" sz="660" b="0" kern="0" dirty="0">
                <a:solidFill>
                  <a:sysClr val="windowText" lastClr="000000"/>
                </a:solidFill>
              </a:rPr>
              <a:t>New Hampshire Ave.</a:t>
            </a:r>
          </a:p>
        </p:txBody>
      </p:sp>
      <p:sp>
        <p:nvSpPr>
          <p:cNvPr id="21" name="TextBox 20"/>
          <p:cNvSpPr txBox="1"/>
          <p:nvPr/>
        </p:nvSpPr>
        <p:spPr>
          <a:xfrm rot="1600078">
            <a:off x="7576880" y="3888920"/>
            <a:ext cx="572252" cy="223445"/>
          </a:xfrm>
          <a:prstGeom prst="rect">
            <a:avLst/>
          </a:prstGeom>
          <a:solidFill>
            <a:schemeClr val="bg1"/>
          </a:solidFill>
        </p:spPr>
        <p:txBody>
          <a:bodyPr wrap="square" lIns="10058" tIns="10058" rIns="10058" bIns="10058" rtlCol="0">
            <a:spAutoFit/>
          </a:bodyPr>
          <a:lstStyle/>
          <a:p>
            <a:pPr algn="ctr" defTabSz="1005840" fontAlgn="auto">
              <a:spcBef>
                <a:spcPts val="0"/>
              </a:spcBef>
              <a:spcAft>
                <a:spcPts val="0"/>
              </a:spcAft>
            </a:pPr>
            <a:r>
              <a:rPr lang="en-US" sz="660" b="0" kern="0" dirty="0">
                <a:solidFill>
                  <a:sysClr val="windowText" lastClr="000000"/>
                </a:solidFill>
              </a:rPr>
              <a:t>Missouri Ave.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502921" y="1764166"/>
            <a:ext cx="5922919" cy="142732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980" dirty="0"/>
              <a:t>Project facilities were designed, permitted, and constructed in three phases:</a:t>
            </a:r>
          </a:p>
          <a:p>
            <a:pPr eaLnBrk="1" hangingPunct="1"/>
            <a:r>
              <a:rPr lang="en-US" sz="1980" dirty="0"/>
              <a:t>Construction started in September 2017</a:t>
            </a:r>
          </a:p>
          <a:p>
            <a:pPr eaLnBrk="1" hangingPunct="1"/>
            <a:r>
              <a:rPr lang="en-US" sz="1980" dirty="0"/>
              <a:t>Substantial Completion achieved October 9, 2018</a:t>
            </a:r>
          </a:p>
          <a:p>
            <a:pPr eaLnBrk="1" hangingPunct="1"/>
            <a:endParaRPr lang="en-US" sz="1870" dirty="0"/>
          </a:p>
          <a:p>
            <a:pPr marL="0" indent="0" eaLnBrk="1" hangingPunct="1">
              <a:buNone/>
            </a:pPr>
            <a:endParaRPr lang="en-US" sz="187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342" y="3266491"/>
            <a:ext cx="5119726" cy="383979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555480" y="7416359"/>
            <a:ext cx="353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0" dirty="0">
                <a:solidFill>
                  <a:schemeClr val="tx1"/>
                </a:solidFill>
                <a:latin typeface="+mj-lt"/>
              </a:rPr>
              <a:t>23</a:t>
            </a:r>
            <a:endParaRPr lang="en-US" b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39212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18" y="6492260"/>
            <a:ext cx="1311146" cy="13111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005840" fontAlgn="auto">
              <a:spcBef>
                <a:spcPts val="0"/>
              </a:spcBef>
              <a:spcAft>
                <a:spcPts val="0"/>
              </a:spcAft>
            </a:pPr>
            <a:r>
              <a:rPr lang="en-US" sz="1980" b="0" kern="0" dirty="0"/>
              <a:t>11111111111111111111111111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19" y="416402"/>
            <a:ext cx="5594497" cy="1039018"/>
          </a:xfrm>
        </p:spPr>
        <p:txBody>
          <a:bodyPr>
            <a:normAutofit/>
          </a:bodyPr>
          <a:lstStyle/>
          <a:p>
            <a:r>
              <a:rPr lang="en-US" sz="2640" dirty="0"/>
              <a:t>Division PR-A </a:t>
            </a:r>
            <a:r>
              <a:rPr lang="en-US" sz="2640" dirty="0">
                <a:latin typeface="Arial Narrow Bold" pitchFamily="34" charset="0"/>
              </a:rPr>
              <a:t>– </a:t>
            </a:r>
            <a:r>
              <a:rPr lang="en-US" sz="2640" dirty="0"/>
              <a:t>Potomac River Project 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3706" y="181210"/>
            <a:ext cx="1462537" cy="1290689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6090177" y="1622121"/>
            <a:ext cx="1871707" cy="412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584" tIns="50292" rIns="100584" bIns="50292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05840">
              <a:buNone/>
            </a:pPr>
            <a:r>
              <a:rPr lang="en-US" sz="1980" b="0" dirty="0"/>
              <a:t>Project Boundary:</a:t>
            </a:r>
          </a:p>
          <a:p>
            <a:pPr marL="502920" lvl="1" indent="0" defTabSz="1005840">
              <a:buNone/>
            </a:pPr>
            <a:endParaRPr lang="en-US" sz="1540" b="0" dirty="0"/>
          </a:p>
          <a:p>
            <a:pPr marL="817245" lvl="1" indent="-314325" defTabSz="1005840"/>
            <a:endParaRPr lang="en-US" sz="1760" b="0" dirty="0"/>
          </a:p>
          <a:p>
            <a:pPr marL="817245" lvl="1" indent="-314325" defTabSz="1005840"/>
            <a:endParaRPr lang="en-US" sz="1760" b="0" dirty="0"/>
          </a:p>
          <a:p>
            <a:pPr marL="377190" indent="-377190" defTabSz="1005840"/>
            <a:endParaRPr lang="en-US" sz="1980" b="0" dirty="0"/>
          </a:p>
          <a:p>
            <a:pPr marL="817245" lvl="1" indent="-314325" defTabSz="1005840"/>
            <a:endParaRPr lang="en-US" sz="1760" b="0" dirty="0"/>
          </a:p>
          <a:p>
            <a:pPr marL="817245" lvl="1" indent="-314325" defTabSz="1005840"/>
            <a:endParaRPr lang="en-US" sz="1760" b="0" dirty="0"/>
          </a:p>
        </p:txBody>
      </p:sp>
      <p:sp>
        <p:nvSpPr>
          <p:cNvPr id="14" name="Rectangle 13"/>
          <p:cNvSpPr/>
          <p:nvPr/>
        </p:nvSpPr>
        <p:spPr>
          <a:xfrm>
            <a:off x="7999309" y="230618"/>
            <a:ext cx="414732" cy="153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5840" fontAlgn="auto">
              <a:spcBef>
                <a:spcPts val="0"/>
              </a:spcBef>
              <a:spcAft>
                <a:spcPts val="0"/>
              </a:spcAft>
            </a:pPr>
            <a:endParaRPr lang="en-US" sz="1980" b="0" kern="0" dirty="0">
              <a:solidFill>
                <a:sysClr val="windowText" lastClr="000000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8696719" y="307306"/>
            <a:ext cx="789524" cy="1111514"/>
          </a:xfrm>
          <a:custGeom>
            <a:avLst/>
            <a:gdLst>
              <a:gd name="connsiteX0" fmla="*/ 251550 w 717749"/>
              <a:gd name="connsiteY0" fmla="*/ 98 h 1010467"/>
              <a:gd name="connsiteX1" fmla="*/ 155926 w 717749"/>
              <a:gd name="connsiteY1" fmla="*/ 41934 h 1010467"/>
              <a:gd name="connsiteX2" fmla="*/ 149950 w 717749"/>
              <a:gd name="connsiteY2" fmla="*/ 101698 h 1010467"/>
              <a:gd name="connsiteX3" fmla="*/ 179832 w 717749"/>
              <a:gd name="connsiteY3" fmla="*/ 143534 h 1010467"/>
              <a:gd name="connsiteX4" fmla="*/ 191785 w 717749"/>
              <a:gd name="connsiteY4" fmla="*/ 161463 h 1010467"/>
              <a:gd name="connsiteX5" fmla="*/ 287408 w 717749"/>
              <a:gd name="connsiteY5" fmla="*/ 215251 h 1010467"/>
              <a:gd name="connsiteX6" fmla="*/ 478655 w 717749"/>
              <a:gd name="connsiteY6" fmla="*/ 364663 h 1010467"/>
              <a:gd name="connsiteX7" fmla="*/ 520491 w 717749"/>
              <a:gd name="connsiteY7" fmla="*/ 448334 h 1010467"/>
              <a:gd name="connsiteX8" fmla="*/ 478655 w 717749"/>
              <a:gd name="connsiteY8" fmla="*/ 508098 h 1010467"/>
              <a:gd name="connsiteX9" fmla="*/ 227644 w 717749"/>
              <a:gd name="connsiteY9" fmla="*/ 741181 h 1010467"/>
              <a:gd name="connsiteX10" fmla="*/ 84208 w 717749"/>
              <a:gd name="connsiteY10" fmla="*/ 896569 h 1010467"/>
              <a:gd name="connsiteX11" fmla="*/ 538 w 717749"/>
              <a:gd name="connsiteY11" fmla="*/ 968286 h 1010467"/>
              <a:gd name="connsiteX12" fmla="*/ 60302 w 717749"/>
              <a:gd name="connsiteY12" fmla="*/ 998169 h 1010467"/>
              <a:gd name="connsiteX13" fmla="*/ 275455 w 717749"/>
              <a:gd name="connsiteY13" fmla="*/ 1010122 h 1010467"/>
              <a:gd name="connsiteX14" fmla="*/ 424867 w 717749"/>
              <a:gd name="connsiteY14" fmla="*/ 986216 h 1010467"/>
              <a:gd name="connsiteX15" fmla="*/ 544397 w 717749"/>
              <a:gd name="connsiteY15" fmla="*/ 914498 h 1010467"/>
              <a:gd name="connsiteX16" fmla="*/ 669902 w 717749"/>
              <a:gd name="connsiteY16" fmla="*/ 765086 h 1010467"/>
              <a:gd name="connsiteX17" fmla="*/ 717714 w 717749"/>
              <a:gd name="connsiteY17" fmla="*/ 621651 h 1010467"/>
              <a:gd name="connsiteX18" fmla="*/ 663926 w 717749"/>
              <a:gd name="connsiteY18" fmla="*/ 436381 h 1010467"/>
              <a:gd name="connsiteX19" fmla="*/ 502561 w 717749"/>
              <a:gd name="connsiteY19" fmla="*/ 286969 h 1010467"/>
              <a:gd name="connsiteX20" fmla="*/ 442797 w 717749"/>
              <a:gd name="connsiteY20" fmla="*/ 143534 h 1010467"/>
              <a:gd name="connsiteX21" fmla="*/ 383032 w 717749"/>
              <a:gd name="connsiteY21" fmla="*/ 53886 h 1010467"/>
              <a:gd name="connsiteX22" fmla="*/ 323267 w 717749"/>
              <a:gd name="connsiteY22" fmla="*/ 29981 h 1010467"/>
              <a:gd name="connsiteX23" fmla="*/ 251550 w 717749"/>
              <a:gd name="connsiteY23" fmla="*/ 98 h 1010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17749" h="1010467">
                <a:moveTo>
                  <a:pt x="251550" y="98"/>
                </a:moveTo>
                <a:cubicBezTo>
                  <a:pt x="223660" y="2090"/>
                  <a:pt x="172859" y="25001"/>
                  <a:pt x="155926" y="41934"/>
                </a:cubicBezTo>
                <a:cubicBezTo>
                  <a:pt x="138993" y="58867"/>
                  <a:pt x="145966" y="84765"/>
                  <a:pt x="149950" y="101698"/>
                </a:cubicBezTo>
                <a:cubicBezTo>
                  <a:pt x="153934" y="118631"/>
                  <a:pt x="172859" y="133573"/>
                  <a:pt x="179832" y="143534"/>
                </a:cubicBezTo>
                <a:cubicBezTo>
                  <a:pt x="186804" y="153495"/>
                  <a:pt x="173856" y="149510"/>
                  <a:pt x="191785" y="161463"/>
                </a:cubicBezTo>
                <a:cubicBezTo>
                  <a:pt x="209714" y="173416"/>
                  <a:pt x="239596" y="181384"/>
                  <a:pt x="287408" y="215251"/>
                </a:cubicBezTo>
                <a:cubicBezTo>
                  <a:pt x="335220" y="249118"/>
                  <a:pt x="439808" y="325816"/>
                  <a:pt x="478655" y="364663"/>
                </a:cubicBezTo>
                <a:cubicBezTo>
                  <a:pt x="517502" y="403510"/>
                  <a:pt x="520491" y="424428"/>
                  <a:pt x="520491" y="448334"/>
                </a:cubicBezTo>
                <a:cubicBezTo>
                  <a:pt x="520491" y="472240"/>
                  <a:pt x="527463" y="459290"/>
                  <a:pt x="478655" y="508098"/>
                </a:cubicBezTo>
                <a:cubicBezTo>
                  <a:pt x="429847" y="556906"/>
                  <a:pt x="293385" y="676436"/>
                  <a:pt x="227644" y="741181"/>
                </a:cubicBezTo>
                <a:cubicBezTo>
                  <a:pt x="161903" y="805926"/>
                  <a:pt x="122059" y="858718"/>
                  <a:pt x="84208" y="896569"/>
                </a:cubicBezTo>
                <a:cubicBezTo>
                  <a:pt x="46357" y="934420"/>
                  <a:pt x="4522" y="951353"/>
                  <a:pt x="538" y="968286"/>
                </a:cubicBezTo>
                <a:cubicBezTo>
                  <a:pt x="-3446" y="985219"/>
                  <a:pt x="14483" y="991196"/>
                  <a:pt x="60302" y="998169"/>
                </a:cubicBezTo>
                <a:cubicBezTo>
                  <a:pt x="106121" y="1005142"/>
                  <a:pt x="214694" y="1012114"/>
                  <a:pt x="275455" y="1010122"/>
                </a:cubicBezTo>
                <a:cubicBezTo>
                  <a:pt x="336216" y="1008130"/>
                  <a:pt x="380043" y="1002153"/>
                  <a:pt x="424867" y="986216"/>
                </a:cubicBezTo>
                <a:cubicBezTo>
                  <a:pt x="469691" y="970279"/>
                  <a:pt x="503558" y="951353"/>
                  <a:pt x="544397" y="914498"/>
                </a:cubicBezTo>
                <a:cubicBezTo>
                  <a:pt x="585236" y="877643"/>
                  <a:pt x="641016" y="813894"/>
                  <a:pt x="669902" y="765086"/>
                </a:cubicBezTo>
                <a:cubicBezTo>
                  <a:pt x="698788" y="716278"/>
                  <a:pt x="718710" y="676435"/>
                  <a:pt x="717714" y="621651"/>
                </a:cubicBezTo>
                <a:cubicBezTo>
                  <a:pt x="716718" y="566867"/>
                  <a:pt x="699785" y="492161"/>
                  <a:pt x="663926" y="436381"/>
                </a:cubicBezTo>
                <a:cubicBezTo>
                  <a:pt x="628067" y="380601"/>
                  <a:pt x="539416" y="335777"/>
                  <a:pt x="502561" y="286969"/>
                </a:cubicBezTo>
                <a:cubicBezTo>
                  <a:pt x="465706" y="238161"/>
                  <a:pt x="462719" y="182381"/>
                  <a:pt x="442797" y="143534"/>
                </a:cubicBezTo>
                <a:cubicBezTo>
                  <a:pt x="422876" y="104687"/>
                  <a:pt x="402954" y="72812"/>
                  <a:pt x="383032" y="53886"/>
                </a:cubicBezTo>
                <a:cubicBezTo>
                  <a:pt x="363110" y="34961"/>
                  <a:pt x="342192" y="32969"/>
                  <a:pt x="323267" y="29981"/>
                </a:cubicBezTo>
                <a:cubicBezTo>
                  <a:pt x="304342" y="26993"/>
                  <a:pt x="279440" y="-1894"/>
                  <a:pt x="251550" y="9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5840" fontAlgn="auto">
              <a:spcBef>
                <a:spcPts val="0"/>
              </a:spcBef>
              <a:spcAft>
                <a:spcPts val="0"/>
              </a:spcAft>
            </a:pPr>
            <a:endParaRPr lang="en-US" sz="1980" b="0" kern="0" dirty="0">
              <a:solidFill>
                <a:sysClr val="windowText" lastClr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64992" y="1214979"/>
            <a:ext cx="705422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5840" fontAlgn="auto">
              <a:spcBef>
                <a:spcPts val="0"/>
              </a:spcBef>
              <a:spcAft>
                <a:spcPts val="0"/>
              </a:spcAft>
            </a:pPr>
            <a:r>
              <a:rPr lang="en-US" sz="990" b="0" kern="0" dirty="0">
                <a:solidFill>
                  <a:sysClr val="windowText" lastClr="000000"/>
                </a:solidFill>
              </a:rPr>
              <a:t>Key Map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187530" y="3546067"/>
            <a:ext cx="3128333" cy="3320211"/>
          </a:xfrm>
          <a:prstGeom prst="rect">
            <a:avLst/>
          </a:prstGeom>
        </p:spPr>
        <p:txBody>
          <a:bodyPr/>
          <a:lstStyle/>
          <a:p>
            <a:pPr marL="376056" indent="-376056" defTabSz="1004384" fontAlgn="auto">
              <a:spcBef>
                <a:spcPts val="660"/>
              </a:spcBef>
              <a:spcAft>
                <a:spcPts val="0"/>
              </a:spcAft>
              <a:buClr>
                <a:srgbClr val="0070C0"/>
              </a:buClr>
              <a:buFont typeface="Wingdings" pitchFamily="2" charset="2"/>
              <a:buChar char="§"/>
              <a:defRPr/>
            </a:pPr>
            <a:r>
              <a:rPr lang="en-US" sz="1980" kern="0" dirty="0">
                <a:solidFill>
                  <a:sysClr val="windowText" lastClr="000000"/>
                </a:solidFill>
                <a:latin typeface="Arial Narrow" pitchFamily="34" charset="0"/>
              </a:rPr>
              <a:t>Construction underway and tracking for on time completion.</a:t>
            </a:r>
          </a:p>
          <a:p>
            <a:pPr marL="376056" indent="-376056" defTabSz="1004384" fontAlgn="auto">
              <a:spcBef>
                <a:spcPts val="660"/>
              </a:spcBef>
              <a:spcAft>
                <a:spcPts val="0"/>
              </a:spcAft>
              <a:buClr>
                <a:srgbClr val="0070C0"/>
              </a:buClr>
              <a:buFont typeface="Wingdings" pitchFamily="2" charset="2"/>
              <a:buChar char="§"/>
              <a:defRPr/>
            </a:pPr>
            <a:r>
              <a:rPr lang="en-US" sz="1980" kern="0" dirty="0">
                <a:solidFill>
                  <a:sysClr val="windowText" lastClr="000000"/>
                </a:solidFill>
                <a:latin typeface="Arial Narrow" pitchFamily="34" charset="0"/>
              </a:rPr>
              <a:t>Project includes:</a:t>
            </a:r>
          </a:p>
          <a:p>
            <a:pPr marL="878976" lvl="1" indent="-376056" defTabSz="1004384" fontAlgn="auto">
              <a:spcBef>
                <a:spcPts val="660"/>
              </a:spcBef>
              <a:spcAft>
                <a:spcPts val="0"/>
              </a:spcAft>
              <a:buClr>
                <a:srgbClr val="00B050"/>
              </a:buClr>
              <a:buFont typeface="Wingdings" pitchFamily="2" charset="2"/>
              <a:buChar char="§"/>
              <a:defRPr/>
            </a:pPr>
            <a:r>
              <a:rPr lang="en-US" sz="1760" b="0" kern="0" dirty="0">
                <a:solidFill>
                  <a:sysClr val="windowText" lastClr="000000"/>
                </a:solidFill>
                <a:latin typeface="Arial Narrow" pitchFamily="34" charset="0"/>
              </a:rPr>
              <a:t>Planter Bioretention</a:t>
            </a:r>
          </a:p>
          <a:p>
            <a:pPr marL="878976" lvl="1" indent="-376056" defTabSz="1004384" fontAlgn="auto">
              <a:spcBef>
                <a:spcPts val="660"/>
              </a:spcBef>
              <a:spcAft>
                <a:spcPts val="0"/>
              </a:spcAft>
              <a:buClr>
                <a:srgbClr val="00B050"/>
              </a:buClr>
              <a:buFont typeface="Wingdings" pitchFamily="2" charset="2"/>
              <a:buChar char="§"/>
              <a:defRPr/>
            </a:pPr>
            <a:r>
              <a:rPr lang="en-US" sz="1760" b="0" kern="0" dirty="0">
                <a:solidFill>
                  <a:sysClr val="windowText" lastClr="000000"/>
                </a:solidFill>
                <a:latin typeface="Arial Narrow" pitchFamily="34" charset="0"/>
              </a:rPr>
              <a:t>Alley Permeable Pavement</a:t>
            </a:r>
          </a:p>
          <a:p>
            <a:pPr marL="878976" lvl="1" indent="-376056" defTabSz="1004384" fontAlgn="auto">
              <a:spcBef>
                <a:spcPts val="660"/>
              </a:spcBef>
              <a:spcAft>
                <a:spcPts val="0"/>
              </a:spcAft>
              <a:buClr>
                <a:srgbClr val="00B050"/>
              </a:buClr>
              <a:buFont typeface="Wingdings" pitchFamily="2" charset="2"/>
              <a:buChar char="§"/>
              <a:defRPr/>
            </a:pPr>
            <a:r>
              <a:rPr lang="en-US" sz="1760" b="0" kern="0" dirty="0">
                <a:solidFill>
                  <a:sysClr val="windowText" lastClr="000000"/>
                </a:solidFill>
                <a:latin typeface="Arial Narrow" pitchFamily="34" charset="0"/>
              </a:rPr>
              <a:t>Parking Lane Permeable Pavement</a:t>
            </a:r>
          </a:p>
          <a:p>
            <a:pPr marL="878976" lvl="1" indent="-376056" defTabSz="1004384" fontAlgn="auto">
              <a:spcBef>
                <a:spcPts val="660"/>
              </a:spcBef>
              <a:spcAft>
                <a:spcPts val="0"/>
              </a:spcAft>
              <a:buClr>
                <a:srgbClr val="0070C0"/>
              </a:buClr>
              <a:buFont typeface="Wingdings" pitchFamily="2" charset="2"/>
              <a:buChar char="§"/>
              <a:defRPr/>
            </a:pPr>
            <a:endParaRPr lang="en-US" sz="1980" b="0" kern="0" dirty="0">
              <a:solidFill>
                <a:sysClr val="windowText" lastClr="000000"/>
              </a:solidFill>
              <a:latin typeface="Arial Narrow" pitchFamily="34" charset="0"/>
            </a:endParaRPr>
          </a:p>
          <a:p>
            <a:pPr marL="378849" defTabSz="1004384" fontAlgn="auto"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defRPr/>
            </a:pPr>
            <a:endParaRPr lang="en-US" sz="1980" b="0" kern="0" dirty="0">
              <a:solidFill>
                <a:sysClr val="windowText" lastClr="000000"/>
              </a:solidFill>
              <a:latin typeface="Arial Narrow" pitchFamily="34" charset="0"/>
            </a:endParaRPr>
          </a:p>
          <a:p>
            <a:pPr marL="378849" defTabSz="1004384" fontAlgn="auto"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defRPr/>
            </a:pPr>
            <a:endParaRPr lang="en-US" sz="1980" b="0" kern="0" dirty="0">
              <a:solidFill>
                <a:sysClr val="windowText" lastClr="000000"/>
              </a:solidFill>
              <a:latin typeface="Arial Narrow" pitchFamily="34" charset="0"/>
            </a:endParaRPr>
          </a:p>
          <a:p>
            <a:pPr defTabSz="1004384" fontAlgn="auto">
              <a:spcBef>
                <a:spcPct val="20000"/>
              </a:spcBef>
              <a:spcAft>
                <a:spcPts val="0"/>
              </a:spcAft>
              <a:buClr>
                <a:srgbClr val="92D050"/>
              </a:buClr>
              <a:defRPr/>
            </a:pPr>
            <a:endParaRPr lang="en-US" sz="1980" b="0" kern="0" dirty="0">
              <a:solidFill>
                <a:sysClr val="windowText" lastClr="000000"/>
              </a:solidFill>
              <a:latin typeface="Arial Narrow" pitchFamily="34" charset="0"/>
            </a:endParaRPr>
          </a:p>
          <a:p>
            <a:pPr marL="376056" indent="-376056" defTabSz="1004384" fontAlgn="auto"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Font typeface="Wingdings" pitchFamily="2" charset="2"/>
              <a:buChar char="§"/>
              <a:defRPr/>
            </a:pPr>
            <a:endParaRPr lang="en-US" sz="1980" b="0" kern="0" dirty="0">
              <a:solidFill>
                <a:sysClr val="windowText" lastClr="000000"/>
              </a:solidFill>
              <a:latin typeface="Arial Narrow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452" t="47620" r="18661" b="3181"/>
          <a:stretch/>
        </p:blipFill>
        <p:spPr>
          <a:xfrm>
            <a:off x="3448554" y="5861245"/>
            <a:ext cx="1852836" cy="153793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46" t="40577" r="42970" b="1191"/>
          <a:stretch/>
        </p:blipFill>
        <p:spPr>
          <a:xfrm>
            <a:off x="3448555" y="4102718"/>
            <a:ext cx="1855164" cy="159844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417023" y="1657156"/>
          <a:ext cx="5112087" cy="1599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17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03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4386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Item</a:t>
                      </a:r>
                    </a:p>
                  </a:txBody>
                  <a:tcPr marL="100584" marR="100584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Status</a:t>
                      </a:r>
                    </a:p>
                  </a:txBody>
                  <a:tcPr marL="100584" marR="100584" marT="50292" marB="5029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044">
                <a:tc>
                  <a:txBody>
                    <a:bodyPr/>
                    <a:lstStyle/>
                    <a:p>
                      <a:r>
                        <a:rPr lang="en-US" sz="1700" dirty="0"/>
                        <a:t>Contract</a:t>
                      </a:r>
                      <a:r>
                        <a:rPr lang="en-US" sz="1700" baseline="0" dirty="0"/>
                        <a:t> Award</a:t>
                      </a:r>
                      <a:endParaRPr lang="en-US" sz="1700" dirty="0"/>
                    </a:p>
                  </a:txBody>
                  <a:tcPr marL="100584" marR="100584" marT="50292" marB="50292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April</a:t>
                      </a:r>
                      <a:r>
                        <a:rPr lang="en-US" sz="1700" baseline="0" dirty="0"/>
                        <a:t> 9</a:t>
                      </a:r>
                      <a:r>
                        <a:rPr lang="en-US" sz="1700" dirty="0"/>
                        <a:t>, 2018</a:t>
                      </a:r>
                    </a:p>
                  </a:txBody>
                  <a:tcPr marL="100584" marR="100584" marT="50292" marB="5029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615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7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Construction NTP</a:t>
                      </a:r>
                    </a:p>
                  </a:txBody>
                  <a:tcPr marL="100584" marR="100584" marT="50292" marB="50292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7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April 30, 2018</a:t>
                      </a:r>
                    </a:p>
                  </a:txBody>
                  <a:tcPr marL="100584" marR="100584" marT="50292" marB="50292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044">
                <a:tc>
                  <a:txBody>
                    <a:bodyPr/>
                    <a:lstStyle/>
                    <a:p>
                      <a:r>
                        <a:rPr lang="en-US" sz="1700" dirty="0"/>
                        <a:t>Place in Operation</a:t>
                      </a:r>
                    </a:p>
                  </a:txBody>
                  <a:tcPr marL="100584" marR="100584" marT="50292" marB="50292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CD Deadline June 23, 2019</a:t>
                      </a:r>
                    </a:p>
                  </a:txBody>
                  <a:tcPr marL="100584" marR="100584" marT="50292" marB="5029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8" name="Picture 2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7416" y="2185289"/>
            <a:ext cx="3180517" cy="4770775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8393248" y="672950"/>
            <a:ext cx="50291" cy="502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5840" fontAlgn="auto">
              <a:spcBef>
                <a:spcPts val="0"/>
              </a:spcBef>
              <a:spcAft>
                <a:spcPts val="0"/>
              </a:spcAft>
            </a:pPr>
            <a:endParaRPr lang="en-US" sz="1980" b="0" kern="0" dirty="0">
              <a:solidFill>
                <a:sysClr val="windowText" lastClr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555480" y="7416359"/>
            <a:ext cx="353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0" dirty="0">
                <a:solidFill>
                  <a:schemeClr val="tx1"/>
                </a:solidFill>
                <a:latin typeface="+mj-lt"/>
              </a:rPr>
              <a:t>24</a:t>
            </a:r>
            <a:endParaRPr lang="en-US" b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91893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3818" y="6492260"/>
            <a:ext cx="1311146" cy="13111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005840" fontAlgn="auto">
              <a:spcBef>
                <a:spcPts val="0"/>
              </a:spcBef>
              <a:spcAft>
                <a:spcPts val="0"/>
              </a:spcAft>
            </a:pPr>
            <a:r>
              <a:rPr lang="en-US" sz="1980" b="0" kern="0" dirty="0"/>
              <a:t>11111111111111111111111111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46" y="1521954"/>
            <a:ext cx="9310995" cy="6025032"/>
          </a:xfrm>
          <a:prstGeom prst="rect">
            <a:avLst/>
          </a:prstGeom>
          <a:ln w="6350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40" dirty="0"/>
              <a:t>Potomac River Tunnel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9654" y="1582370"/>
            <a:ext cx="1837802" cy="9048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450255" fontAlgn="auto">
              <a:spcBef>
                <a:spcPts val="0"/>
              </a:spcBef>
              <a:spcAft>
                <a:spcPts val="0"/>
              </a:spcAft>
            </a:pPr>
            <a:r>
              <a:rPr lang="en-US" sz="1320" b="0" kern="0" dirty="0">
                <a:solidFill>
                  <a:prstClr val="black"/>
                </a:solidFill>
                <a:latin typeface="Arial Narrow" panose="020B0606020202030204" pitchFamily="34" charset="0"/>
              </a:rPr>
              <a:t>Tunnel connections for CSOs 027-029 contingent on Green Infrastructure practicability determination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98814" y="1582370"/>
            <a:ext cx="2825027" cy="1350216"/>
          </a:xfrm>
          <a:prstGeom prst="rect">
            <a:avLst/>
          </a:prstGeom>
          <a:solidFill>
            <a:schemeClr val="bg1"/>
          </a:solidFill>
        </p:spPr>
        <p:txBody>
          <a:bodyPr wrap="square" lIns="130151" tIns="65075" rIns="130151" bIns="65075" rtlCol="0">
            <a:spAutoFit/>
          </a:bodyPr>
          <a:lstStyle/>
          <a:p>
            <a:pPr defTabSz="1450255" fontAlgn="auto">
              <a:spcBef>
                <a:spcPts val="0"/>
              </a:spcBef>
              <a:spcAft>
                <a:spcPts val="0"/>
              </a:spcAft>
            </a:pPr>
            <a:r>
              <a:rPr lang="en-US" sz="1320" u="sng" kern="0" dirty="0">
                <a:solidFill>
                  <a:prstClr val="black"/>
                </a:solidFill>
                <a:latin typeface="Arial Narrow" panose="020B0606020202030204" pitchFamily="34" charset="0"/>
              </a:rPr>
              <a:t>Schedule</a:t>
            </a:r>
            <a:br>
              <a:rPr lang="en-US" sz="1320" kern="0" dirty="0">
                <a:solidFill>
                  <a:prstClr val="black"/>
                </a:solidFill>
                <a:latin typeface="Arial Narrow" panose="020B0606020202030204" pitchFamily="34" charset="0"/>
              </a:rPr>
            </a:br>
            <a:r>
              <a:rPr lang="en-US" sz="1320" b="0" kern="0" dirty="0">
                <a:solidFill>
                  <a:prstClr val="black"/>
                </a:solidFill>
                <a:latin typeface="Arial Narrow" panose="020B0606020202030204" pitchFamily="34" charset="0"/>
              </a:rPr>
              <a:t>Facility Planning/</a:t>
            </a:r>
          </a:p>
          <a:p>
            <a:pPr defTabSz="1450255" fontAlgn="auto">
              <a:spcBef>
                <a:spcPts val="0"/>
              </a:spcBef>
              <a:spcAft>
                <a:spcPts val="0"/>
              </a:spcAft>
            </a:pPr>
            <a:r>
              <a:rPr lang="en-US" sz="1320" b="0" kern="0" dirty="0">
                <a:solidFill>
                  <a:prstClr val="black"/>
                </a:solidFill>
                <a:latin typeface="Arial Narrow" panose="020B0606020202030204" pitchFamily="34" charset="0"/>
              </a:rPr>
              <a:t>Environmental Approvals:     2015-2018</a:t>
            </a:r>
          </a:p>
          <a:p>
            <a:pPr defTabSz="1450255" fontAlgn="auto">
              <a:spcBef>
                <a:spcPts val="0"/>
              </a:spcBef>
              <a:spcAft>
                <a:spcPts val="0"/>
              </a:spcAft>
            </a:pPr>
            <a:r>
              <a:rPr lang="en-US" sz="1320" b="0" kern="0" dirty="0">
                <a:solidFill>
                  <a:prstClr val="black"/>
                </a:solidFill>
                <a:latin typeface="Arial Narrow" panose="020B0606020202030204" pitchFamily="34" charset="0"/>
              </a:rPr>
              <a:t>Preliminary Design:	        2019-2022</a:t>
            </a:r>
          </a:p>
          <a:p>
            <a:pPr defTabSz="1450255" fontAlgn="auto">
              <a:spcBef>
                <a:spcPts val="0"/>
              </a:spcBef>
              <a:spcAft>
                <a:spcPts val="0"/>
              </a:spcAft>
            </a:pPr>
            <a:r>
              <a:rPr lang="en-US" sz="1320" b="0" kern="0" dirty="0">
                <a:solidFill>
                  <a:prstClr val="black"/>
                </a:solidFill>
                <a:latin typeface="Arial Narrow" panose="020B0606020202030204" pitchFamily="34" charset="0"/>
              </a:rPr>
              <a:t>Procurement: 	        2022-2023</a:t>
            </a:r>
          </a:p>
          <a:p>
            <a:pPr defTabSz="1450255" fontAlgn="auto">
              <a:spcBef>
                <a:spcPts val="0"/>
              </a:spcBef>
              <a:spcAft>
                <a:spcPts val="0"/>
              </a:spcAft>
            </a:pPr>
            <a:r>
              <a:rPr lang="en-US" sz="1320" b="0" kern="0" dirty="0">
                <a:solidFill>
                  <a:prstClr val="black"/>
                </a:solidFill>
                <a:latin typeface="Arial Narrow" panose="020B0606020202030204" pitchFamily="34" charset="0"/>
              </a:rPr>
              <a:t>Final Design/Construction:    2023-2030 </a:t>
            </a:r>
          </a:p>
        </p:txBody>
      </p:sp>
      <p:sp>
        <p:nvSpPr>
          <p:cNvPr id="16" name="Arc 15"/>
          <p:cNvSpPr/>
          <p:nvPr/>
        </p:nvSpPr>
        <p:spPr>
          <a:xfrm>
            <a:off x="8435741" y="727156"/>
            <a:ext cx="143833" cy="274872"/>
          </a:xfrm>
          <a:prstGeom prst="arc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005840" fontAlgn="auto">
              <a:spcBef>
                <a:spcPts val="0"/>
              </a:spcBef>
              <a:spcAft>
                <a:spcPts val="0"/>
              </a:spcAft>
            </a:pPr>
            <a:endParaRPr lang="en-US" sz="1980" b="0" kern="0">
              <a:solidFill>
                <a:sysClr val="windowText" lastClr="00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272" y="197998"/>
            <a:ext cx="1462537" cy="1290689"/>
          </a:xfrm>
          <a:prstGeom prst="rect">
            <a:avLst/>
          </a:prstGeom>
        </p:spPr>
      </p:pic>
      <p:sp>
        <p:nvSpPr>
          <p:cNvPr id="19" name="Arc 18"/>
          <p:cNvSpPr/>
          <p:nvPr/>
        </p:nvSpPr>
        <p:spPr>
          <a:xfrm>
            <a:off x="8376035" y="915561"/>
            <a:ext cx="301466" cy="397220"/>
          </a:xfrm>
          <a:prstGeom prst="arc">
            <a:avLst>
              <a:gd name="adj1" fmla="val 15433438"/>
              <a:gd name="adj2" fmla="val 21549653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005840" fontAlgn="auto">
              <a:spcBef>
                <a:spcPts val="0"/>
              </a:spcBef>
              <a:spcAft>
                <a:spcPts val="0"/>
              </a:spcAft>
            </a:pPr>
            <a:endParaRPr lang="en-US" sz="1980" b="0" kern="0">
              <a:solidFill>
                <a:sysClr val="windowText" lastClr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55480" y="7416359"/>
            <a:ext cx="353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0" dirty="0">
                <a:solidFill>
                  <a:schemeClr val="tx1"/>
                </a:solidFill>
                <a:latin typeface="+mj-lt"/>
              </a:rPr>
              <a:t>25</a:t>
            </a:r>
            <a:endParaRPr lang="en-US" b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859118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818" y="6492260"/>
            <a:ext cx="1311146" cy="13111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005840" fontAlgn="auto">
              <a:spcBef>
                <a:spcPts val="0"/>
              </a:spcBef>
              <a:spcAft>
                <a:spcPts val="0"/>
              </a:spcAft>
            </a:pPr>
            <a:r>
              <a:rPr lang="en-US" sz="1980" b="0" kern="0" dirty="0"/>
              <a:t>11111111111111111111111111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915" dirty="0"/>
              <a:t>CSO 025 and 026 Sewer Separation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44594" y="1648632"/>
            <a:ext cx="9210887" cy="1397948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/>
              <a:t>Separation of combined sewer system tributary to two Potomac River outfalls</a:t>
            </a:r>
          </a:p>
          <a:p>
            <a:r>
              <a:rPr lang="en-US" sz="2200" dirty="0"/>
              <a:t>Small, highly urbanized </a:t>
            </a:r>
            <a:r>
              <a:rPr lang="en-US" sz="2200" dirty="0" err="1"/>
              <a:t>sewersheds</a:t>
            </a:r>
            <a:r>
              <a:rPr lang="en-US" sz="2200" dirty="0"/>
              <a:t> in Georgetown Historic District</a:t>
            </a:r>
          </a:p>
          <a:p>
            <a:r>
              <a:rPr lang="en-US" sz="2200" dirty="0"/>
              <a:t>Construction contract to be awarded by March 2021</a:t>
            </a:r>
          </a:p>
          <a:p>
            <a:r>
              <a:rPr lang="en-US" sz="2310" dirty="0"/>
              <a:t>Placed in operation by March 2023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95" y="3046580"/>
            <a:ext cx="9288186" cy="43970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CA1984-8AA6-46DE-99FE-C77E3EF7C9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272" y="197998"/>
            <a:ext cx="1462537" cy="129068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E1372C7-D41F-41C3-BE92-A9E5F6CC63E5}"/>
              </a:ext>
            </a:extLst>
          </p:cNvPr>
          <p:cNvSpPr/>
          <p:nvPr/>
        </p:nvSpPr>
        <p:spPr>
          <a:xfrm>
            <a:off x="8429150" y="779622"/>
            <a:ext cx="50291" cy="502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5840" fontAlgn="auto">
              <a:spcBef>
                <a:spcPts val="0"/>
              </a:spcBef>
              <a:spcAft>
                <a:spcPts val="0"/>
              </a:spcAft>
            </a:pPr>
            <a:endParaRPr lang="en-US" sz="1980" b="0" kern="0">
              <a:solidFill>
                <a:sysClr val="windowText" lastClr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55480" y="7416359"/>
            <a:ext cx="353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0" dirty="0">
                <a:solidFill>
                  <a:schemeClr val="tx1"/>
                </a:solidFill>
                <a:latin typeface="+mj-lt"/>
              </a:rPr>
              <a:t>26</a:t>
            </a:r>
            <a:endParaRPr lang="en-US" b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549192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/>
          </p:cNvPr>
          <p:cNvSpPr/>
          <p:nvPr/>
        </p:nvSpPr>
        <p:spPr>
          <a:xfrm>
            <a:off x="73242" y="6633700"/>
            <a:ext cx="1302433" cy="10961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6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107"/>
          <a:stretch/>
        </p:blipFill>
        <p:spPr>
          <a:xfrm>
            <a:off x="6780890" y="2326805"/>
            <a:ext cx="3110801" cy="5348761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44731" y="261271"/>
            <a:ext cx="9052560" cy="1070504"/>
          </a:xfrm>
          <a:prstGeom prst="rect">
            <a:avLst/>
          </a:prstGeom>
        </p:spPr>
        <p:txBody>
          <a:bodyPr vert="horz" lIns="101787" tIns="50894" rIns="101787" bIns="50894" rtlCol="0" anchor="ctr">
            <a:normAutofit/>
          </a:bodyPr>
          <a:lstStyle/>
          <a:p>
            <a:pPr defTabSz="1017871" fontAlgn="auto">
              <a:lnSpc>
                <a:spcPct val="85000"/>
              </a:lnSpc>
              <a:spcAft>
                <a:spcPts val="0"/>
              </a:spcAft>
            </a:pPr>
            <a:r>
              <a:rPr lang="en-US" sz="3000" b="1" dirty="0">
                <a:solidFill>
                  <a:srgbClr val="0070C0"/>
                </a:solidFill>
                <a:latin typeface="Arial Narrow" pitchFamily="34" charset="0"/>
                <a:ea typeface="+mj-ea"/>
                <a:cs typeface="+mj-cs"/>
              </a:rPr>
              <a:t>Questions and Answers</a:t>
            </a:r>
          </a:p>
        </p:txBody>
      </p:sp>
      <p:pic>
        <p:nvPicPr>
          <p:cNvPr id="4103" name="Picture 7" descr="https://pbs.twimg.com/media/CK7RKGLWwAAgDn9.jpg:lar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236" y="1173025"/>
            <a:ext cx="3862918" cy="256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5" r="3413"/>
          <a:stretch/>
        </p:blipFill>
        <p:spPr>
          <a:xfrm>
            <a:off x="146513" y="1160325"/>
            <a:ext cx="2583987" cy="331775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890" y="103276"/>
            <a:ext cx="3110801" cy="213780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36" y="3812123"/>
            <a:ext cx="3862918" cy="256627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3222470" y="6378397"/>
            <a:ext cx="3058409" cy="1394003"/>
          </a:xfrm>
          <a:prstGeom prst="rect">
            <a:avLst/>
          </a:prstGeom>
          <a:solidFill>
            <a:schemeClr val="bg1">
              <a:lumMod val="75000"/>
              <a:alpha val="44000"/>
            </a:schemeClr>
          </a:solidFill>
        </p:spPr>
        <p:txBody>
          <a:bodyPr lIns="101882" tIns="50941" rIns="101882" bIns="50941" anchor="ctr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900" b="1" kern="1200">
                <a:solidFill>
                  <a:srgbClr val="0070C0"/>
                </a:solidFill>
                <a:latin typeface="Arial Narrow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tx1"/>
                </a:solidFill>
              </a:rPr>
              <a:t>Brandon Flora, PE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tx1"/>
                </a:solidFill>
                <a:hlinkClick r:id="rId9"/>
              </a:rPr>
              <a:t>brandon.flora@dcwater.com</a:t>
            </a:r>
            <a:endParaRPr lang="en-US" sz="2000" dirty="0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tx1"/>
                </a:solidFill>
              </a:rPr>
              <a:t>202-787-4414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3" y="4594133"/>
            <a:ext cx="2587146" cy="24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8625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Blue Plains Nitrogen Removal</a:t>
            </a:r>
          </a:p>
        </p:txBody>
      </p:sp>
      <p:sp>
        <p:nvSpPr>
          <p:cNvPr id="8" name="Content Placeholder 8"/>
          <p:cNvSpPr>
            <a:spLocks noGrp="1"/>
          </p:cNvSpPr>
          <p:nvPr>
            <p:ph idx="1"/>
          </p:nvPr>
        </p:nvSpPr>
        <p:spPr>
          <a:xfrm>
            <a:off x="313224" y="1690994"/>
            <a:ext cx="3497108" cy="2370205"/>
          </a:xfrm>
        </p:spPr>
        <p:txBody>
          <a:bodyPr/>
          <a:lstStyle/>
          <a:p>
            <a:r>
              <a:rPr lang="en-US" sz="2800" dirty="0"/>
              <a:t>Blue Plains has consistently exceeded nitrogen removal requirements set by Chesapeake Bay Program and NPDES Permit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332" y="1487794"/>
            <a:ext cx="5745148" cy="580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368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DC Clean Rivers Project Overview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55480" y="7416359"/>
            <a:ext cx="353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0" dirty="0">
                <a:solidFill>
                  <a:schemeClr val="tx1"/>
                </a:solidFill>
                <a:latin typeface="+mj-lt"/>
              </a:rPr>
              <a:t>3</a:t>
            </a:r>
            <a:endParaRPr lang="en-US" b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0462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 dirty="0">
                <a:latin typeface="Arial Narrow Bold" pitchFamily="34" charset="0"/>
              </a:rPr>
              <a:t>Separate and Combined Sewer Systems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79624"/>
            <a:ext cx="4572000" cy="4572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7730" y="1479623"/>
            <a:ext cx="5580669" cy="4311067"/>
          </a:xfrm>
          <a:prstGeom prst="rect">
            <a:avLst/>
          </a:prstGeom>
        </p:spPr>
      </p:pic>
      <p:sp>
        <p:nvSpPr>
          <p:cNvPr id="6" name="TextBox 7"/>
          <p:cNvSpPr txBox="1"/>
          <p:nvPr/>
        </p:nvSpPr>
        <p:spPr>
          <a:xfrm>
            <a:off x="4572000" y="6444123"/>
            <a:ext cx="6335486" cy="733819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>
            <a:defPPr>
              <a:defRPr lang="en-US"/>
            </a:defPPr>
            <a:lvl1pPr marL="0" algn="l" defTabSz="101869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351" algn="l" defTabSz="101869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697" algn="l" defTabSz="101869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047" algn="l" defTabSz="101869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395" algn="l" defTabSz="101869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6746" algn="l" defTabSz="101869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6092" algn="l" defTabSz="101869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5442" algn="l" defTabSz="101869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4790" algn="l" defTabSz="101869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2013" indent="-382013"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1800" dirty="0">
                <a:latin typeface="Arial Narrow" pitchFamily="34" charset="0"/>
              </a:rPr>
              <a:t>1/3 area is combined sewer (12,478 acres)</a:t>
            </a:r>
          </a:p>
          <a:p>
            <a:pPr marL="382013" indent="-382013"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1800" dirty="0">
                <a:latin typeface="Arial Narrow" pitchFamily="34" charset="0"/>
              </a:rPr>
              <a:t>47 Combined Sewer Overflow (CSO) outfalls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55480" y="7416359"/>
            <a:ext cx="353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0" dirty="0">
                <a:solidFill>
                  <a:schemeClr val="tx1"/>
                </a:solidFill>
                <a:latin typeface="+mj-lt"/>
              </a:rPr>
              <a:t>4</a:t>
            </a:r>
            <a:endParaRPr lang="en-US" b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97544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5561704"/>
            <a:ext cx="2355925" cy="221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386" name="Title 9"/>
          <p:cNvSpPr>
            <a:spLocks noGrp="1"/>
          </p:cNvSpPr>
          <p:nvPr>
            <p:ph type="title"/>
          </p:nvPr>
        </p:nvSpPr>
        <p:spPr/>
        <p:txBody>
          <a:bodyPr vert="horz" lIns="101870" tIns="50936" rIns="101870" bIns="50936" rtlCol="0" anchor="ctr">
            <a:normAutofit/>
          </a:bodyPr>
          <a:lstStyle/>
          <a:p>
            <a:r>
              <a:rPr lang="en-US" altLang="en-US" sz="3000" dirty="0">
                <a:latin typeface="Arial Narrow Bold" pitchFamily="34" charset="0"/>
              </a:rPr>
              <a:t>Magnitude of the Challenge: CSOs</a:t>
            </a:r>
            <a:endParaRPr lang="en-US" sz="3000" dirty="0">
              <a:latin typeface="Arial Narrow Bold" pitchFamily="34" charset="0"/>
            </a:endParaRPr>
          </a:p>
        </p:txBody>
      </p:sp>
      <p:pic>
        <p:nvPicPr>
          <p:cNvPr id="12" name="Picture 5" descr="SCIMMR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585" y="4279191"/>
            <a:ext cx="3752918" cy="2510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 descr="CSO-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585" y="1739172"/>
            <a:ext cx="3752918" cy="2451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75479" y="3913868"/>
            <a:ext cx="26411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 Narrow Bold" panose="020B0706020202030204" pitchFamily="34" charset="0"/>
                <a:cs typeface="Arial" panose="020B0604020202020204" pitchFamily="34" charset="0"/>
              </a:rPr>
              <a:t>CSO Discharge to Anacostia River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75480" y="6512283"/>
            <a:ext cx="26411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 Narrow Bold" panose="020B0706020202030204" pitchFamily="34" charset="0"/>
                <a:cs typeface="Arial" panose="020B0604020202020204" pitchFamily="34" charset="0"/>
              </a:rPr>
              <a:t>Trash in Anacostia River</a:t>
            </a:r>
          </a:p>
        </p:txBody>
      </p:sp>
      <p:graphicFrame>
        <p:nvGraphicFramePr>
          <p:cNvPr id="15" name="Content Placeholder 3">
            <a:extLst>
              <a:ext uri="{FF2B5EF4-FFF2-40B4-BE49-F238E27FC236}">
                <a16:creationId xmlns:a16="http://schemas.microsoft.com/office/drawing/2014/main" id="{BDEBF73F-42DD-46B9-AEEF-E46676705A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4534782"/>
              </p:ext>
            </p:extLst>
          </p:nvPr>
        </p:nvGraphicFramePr>
        <p:xfrm>
          <a:off x="490167" y="1739172"/>
          <a:ext cx="5039251" cy="5129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9555480" y="7416359"/>
            <a:ext cx="353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0" dirty="0">
                <a:solidFill>
                  <a:schemeClr val="tx1"/>
                </a:solidFill>
                <a:latin typeface="+mj-lt"/>
              </a:rPr>
              <a:t>5</a:t>
            </a:r>
            <a:endParaRPr lang="en-US" b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48411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6346825"/>
            <a:ext cx="1635125" cy="1425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799" tIns="50900" rIns="101799" bIns="50900"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3" name="Picture 32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1" b="2624"/>
          <a:stretch/>
        </p:blipFill>
        <p:spPr>
          <a:xfrm>
            <a:off x="277496" y="1476282"/>
            <a:ext cx="2908149" cy="1720924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pic>
        <p:nvPicPr>
          <p:cNvPr id="11" name="Content Placeholder 6" descr="19060064_BG1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76494" y="5363031"/>
            <a:ext cx="2929381" cy="2266214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Content Placeholder 6" descr="18996101_BG1.jpg"/>
          <p:cNvPicPr>
            <a:picLocks noChangeAspect="1"/>
          </p:cNvPicPr>
          <p:nvPr/>
        </p:nvPicPr>
        <p:blipFill rotWithShape="1">
          <a:blip r:embed="rId5" cstate="email"/>
          <a:srcRect t="11364"/>
          <a:stretch/>
        </p:blipFill>
        <p:spPr bwMode="auto">
          <a:xfrm>
            <a:off x="3296261" y="1496826"/>
            <a:ext cx="3116847" cy="170073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Content Placeholder 7" descr="18996101_BG4.jpg"/>
          <p:cNvPicPr>
            <a:picLocks noChangeAspect="1"/>
          </p:cNvPicPr>
          <p:nvPr/>
        </p:nvPicPr>
        <p:blipFill rotWithShape="1">
          <a:blip r:embed="rId6" cstate="email"/>
          <a:srcRect t="12369"/>
          <a:stretch/>
        </p:blipFill>
        <p:spPr>
          <a:xfrm>
            <a:off x="6514390" y="1496826"/>
            <a:ext cx="3088029" cy="169044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5" name="Picture 14" descr="18996101_BG3.jpg"/>
          <p:cNvPicPr>
            <a:picLocks noChangeAspect="1"/>
          </p:cNvPicPr>
          <p:nvPr/>
        </p:nvPicPr>
        <p:blipFill rotWithShape="1">
          <a:blip r:embed="rId7" cstate="email"/>
          <a:srcRect t="9744"/>
          <a:stretch/>
        </p:blipFill>
        <p:spPr>
          <a:xfrm>
            <a:off x="3300886" y="3256140"/>
            <a:ext cx="3123088" cy="204115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6" name="Content Placeholder 12" descr="Axe9-eNCEAAWJT6 (1).jpg"/>
          <p:cNvPicPr>
            <a:picLocks noChangeAspect="1"/>
          </p:cNvPicPr>
          <p:nvPr/>
        </p:nvPicPr>
        <p:blipFill rotWithShape="1">
          <a:blip r:embed="rId8" cstate="email"/>
          <a:srcRect t="10137"/>
          <a:stretch/>
        </p:blipFill>
        <p:spPr bwMode="auto">
          <a:xfrm>
            <a:off x="280055" y="3255889"/>
            <a:ext cx="2915860" cy="2045702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" name="Content Placeholder 3" descr="untitled.bmp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4956457" y="5373424"/>
            <a:ext cx="1481774" cy="225994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" name="Content Placeholder 3" descr="untitled2.bmp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3308903" y="5360686"/>
            <a:ext cx="1538073" cy="2278811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7" name="TextBox 46"/>
          <p:cNvSpPr txBox="1"/>
          <p:nvPr/>
        </p:nvSpPr>
        <p:spPr>
          <a:xfrm>
            <a:off x="1003747" y="5090538"/>
            <a:ext cx="1459158" cy="212765"/>
          </a:xfrm>
          <a:prstGeom prst="rect">
            <a:avLst/>
          </a:prstGeom>
          <a:solidFill>
            <a:schemeClr val="bg1"/>
          </a:solidFill>
        </p:spPr>
        <p:txBody>
          <a:bodyPr wrap="none" lIns="10177" tIns="10177" rIns="10177" bIns="10177" rtlCol="0">
            <a:spAutoFit/>
          </a:bodyPr>
          <a:lstStyle/>
          <a:p>
            <a:pPr algn="ctr" defTabSz="913759"/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Rhode Island Metro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83772" y="2981684"/>
            <a:ext cx="699174" cy="212765"/>
          </a:xfrm>
          <a:prstGeom prst="rect">
            <a:avLst/>
          </a:prstGeom>
          <a:solidFill>
            <a:schemeClr val="bg1"/>
          </a:solidFill>
        </p:spPr>
        <p:txBody>
          <a:bodyPr wrap="none" lIns="10177" tIns="10177" rIns="10177" bIns="10177" rtlCol="0">
            <a:spAutoFit/>
          </a:bodyPr>
          <a:lstStyle/>
          <a:p>
            <a:pPr algn="ctr" defTabSz="913759"/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 NW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226404" y="7425192"/>
            <a:ext cx="1027149" cy="212765"/>
          </a:xfrm>
          <a:prstGeom prst="rect">
            <a:avLst/>
          </a:prstGeom>
          <a:solidFill>
            <a:schemeClr val="bg1"/>
          </a:solidFill>
        </p:spPr>
        <p:txBody>
          <a:bodyPr wrap="none" lIns="10177" tIns="10177" rIns="10177" bIns="10177" rtlCol="0">
            <a:spAutoFit/>
          </a:bodyPr>
          <a:lstStyle/>
          <a:p>
            <a:pPr algn="ctr" defTabSz="913759"/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Flagler St NW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935623" y="2981694"/>
            <a:ext cx="1829452" cy="212765"/>
          </a:xfrm>
          <a:prstGeom prst="rect">
            <a:avLst/>
          </a:prstGeom>
          <a:solidFill>
            <a:schemeClr val="bg1"/>
          </a:solidFill>
        </p:spPr>
        <p:txBody>
          <a:bodyPr wrap="none" lIns="10177" tIns="10177" rIns="10177" bIns="10177" rtlCol="0">
            <a:spAutoFit/>
          </a:bodyPr>
          <a:lstStyle/>
          <a:p>
            <a:pPr algn="ctr" defTabSz="913759"/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Rhode Island &amp;  T St NW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300446" y="7425314"/>
            <a:ext cx="3118104" cy="212765"/>
          </a:xfrm>
          <a:prstGeom prst="rect">
            <a:avLst/>
          </a:prstGeom>
          <a:solidFill>
            <a:schemeClr val="bg1"/>
          </a:solidFill>
        </p:spPr>
        <p:txBody>
          <a:bodyPr wrap="square" lIns="10177" tIns="10177" rIns="10177" bIns="10177" rtlCol="0">
            <a:spAutoFit/>
          </a:bodyPr>
          <a:lstStyle/>
          <a:p>
            <a:pPr algn="ctr" defTabSz="913759"/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Rhode Island Between 1</a:t>
            </a:r>
            <a:r>
              <a:rPr lang="en-US" sz="1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2</a:t>
            </a:r>
            <a:r>
              <a:rPr lang="en-US" sz="1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 NW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950856" y="5086579"/>
            <a:ext cx="1829452" cy="212765"/>
          </a:xfrm>
          <a:prstGeom prst="rect">
            <a:avLst/>
          </a:prstGeom>
          <a:solidFill>
            <a:schemeClr val="bg1"/>
          </a:solidFill>
        </p:spPr>
        <p:txBody>
          <a:bodyPr wrap="none" lIns="10177" tIns="10177" rIns="10177" bIns="10177" rtlCol="0">
            <a:spAutoFit/>
          </a:bodyPr>
          <a:lstStyle/>
          <a:p>
            <a:pPr algn="ctr" defTabSz="913759"/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Rhode Island &amp;  T St NW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123985" y="2971701"/>
            <a:ext cx="1871771" cy="212765"/>
          </a:xfrm>
          <a:prstGeom prst="rect">
            <a:avLst/>
          </a:prstGeom>
          <a:solidFill>
            <a:schemeClr val="bg1"/>
          </a:solidFill>
        </p:spPr>
        <p:txBody>
          <a:bodyPr wrap="none" lIns="10177" tIns="10177" rIns="10177" bIns="10177" rtlCol="0">
            <a:spAutoFit/>
          </a:bodyPr>
          <a:lstStyle/>
          <a:p>
            <a:pPr algn="ctr" defTabSz="913759"/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Rhode Island &amp; 1</a:t>
            </a:r>
            <a:r>
              <a:rPr lang="en-US" sz="1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 NW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972218" y="7234686"/>
            <a:ext cx="2346960" cy="4138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952D7C7-4134-4C06-AEA7-624DA9A2878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" name="Content Placeholder 4" descr="photo.JPG"/>
          <p:cNvPicPr>
            <a:picLocks noChangeAspect="1"/>
          </p:cNvPicPr>
          <p:nvPr/>
        </p:nvPicPr>
        <p:blipFill rotWithShape="1">
          <a:blip r:embed="rId11" cstate="email">
            <a:lum bright="10000"/>
          </a:blip>
          <a:srcRect l="5788"/>
          <a:stretch/>
        </p:blipFill>
        <p:spPr bwMode="auto">
          <a:xfrm rot="5400000">
            <a:off x="5888234" y="3886290"/>
            <a:ext cx="4347330" cy="3077062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3" name="TextBox 52"/>
          <p:cNvSpPr txBox="1"/>
          <p:nvPr/>
        </p:nvSpPr>
        <p:spPr>
          <a:xfrm>
            <a:off x="7543976" y="7391048"/>
            <a:ext cx="1043018" cy="212765"/>
          </a:xfrm>
          <a:prstGeom prst="rect">
            <a:avLst/>
          </a:prstGeom>
          <a:solidFill>
            <a:schemeClr val="bg1"/>
          </a:solidFill>
        </p:spPr>
        <p:txBody>
          <a:bodyPr wrap="none" lIns="10177" tIns="10177" rIns="10177" bIns="10177" rtlCol="0">
            <a:spAutoFit/>
          </a:bodyPr>
          <a:lstStyle/>
          <a:p>
            <a:pPr algn="ctr" defTabSz="913759"/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 V St NW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92867" y="1461268"/>
            <a:ext cx="3136392" cy="230768"/>
          </a:xfrm>
          <a:prstGeom prst="rect">
            <a:avLst/>
          </a:prstGeom>
          <a:solidFill>
            <a:schemeClr val="tx1"/>
          </a:solidFill>
        </p:spPr>
        <p:txBody>
          <a:bodyPr wrap="square" lIns="91378" tIns="45688" rIns="91378" bIns="45688" rtlCol="0">
            <a:spAutoFit/>
          </a:bodyPr>
          <a:lstStyle/>
          <a:p>
            <a:pPr defTabSz="913759"/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 courtesy of:  Greg Roberts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40738" y="5342255"/>
            <a:ext cx="1508760" cy="369267"/>
          </a:xfrm>
          <a:prstGeom prst="rect">
            <a:avLst/>
          </a:prstGeom>
          <a:solidFill>
            <a:schemeClr val="tx1"/>
          </a:solidFill>
        </p:spPr>
        <p:txBody>
          <a:bodyPr wrap="square" lIns="91378" tIns="45688" rIns="91378" bIns="45688" rtlCol="0">
            <a:spAutoFit/>
          </a:bodyPr>
          <a:lstStyle/>
          <a:p>
            <a:pPr defTabSz="913759"/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 courtesy of huffintonpost.com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6549" y="5347642"/>
            <a:ext cx="2953512" cy="233433"/>
          </a:xfrm>
          <a:prstGeom prst="rect">
            <a:avLst/>
          </a:prstGeom>
          <a:solidFill>
            <a:schemeClr val="tx1"/>
          </a:solidFill>
        </p:spPr>
        <p:txBody>
          <a:bodyPr wrap="square" lIns="91378" tIns="45688" rIns="91378" bIns="45688" rtlCol="0">
            <a:spAutoFit/>
          </a:bodyPr>
          <a:lstStyle/>
          <a:p>
            <a:pPr defTabSz="913759"/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 courtesy of myfox.com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87445" y="3251154"/>
            <a:ext cx="3154680" cy="230768"/>
          </a:xfrm>
          <a:prstGeom prst="rect">
            <a:avLst/>
          </a:prstGeom>
          <a:solidFill>
            <a:schemeClr val="tx1"/>
          </a:solidFill>
        </p:spPr>
        <p:txBody>
          <a:bodyPr wrap="square" lIns="91378" tIns="45688" rIns="91378" bIns="45688" rtlCol="0">
            <a:spAutoFit/>
          </a:bodyPr>
          <a:lstStyle>
            <a:defPPr>
              <a:defRPr lang="en-US"/>
            </a:defPPr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3759"/>
            <a:r>
              <a:rPr lang="en-US" b="1" dirty="0">
                <a:solidFill>
                  <a:prstClr val="white"/>
                </a:solidFill>
              </a:rPr>
              <a:t>Photo courtesy of myfox.com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513068" y="3251154"/>
            <a:ext cx="3090672" cy="230768"/>
          </a:xfrm>
          <a:prstGeom prst="rect">
            <a:avLst/>
          </a:prstGeom>
          <a:solidFill>
            <a:schemeClr val="tx1"/>
          </a:solidFill>
        </p:spPr>
        <p:txBody>
          <a:bodyPr wrap="square" lIns="91378" tIns="45688" rIns="91378" bIns="45688" rtlCol="0">
            <a:spAutoFit/>
          </a:bodyPr>
          <a:lstStyle>
            <a:defPPr>
              <a:defRPr lang="en-US"/>
            </a:defPPr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3759"/>
            <a:r>
              <a:rPr lang="en-US" b="1" dirty="0">
                <a:solidFill>
                  <a:prstClr val="white"/>
                </a:solidFill>
              </a:rPr>
              <a:t>Photo source unknown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308903" y="5356146"/>
            <a:ext cx="1538073" cy="372958"/>
          </a:xfrm>
          <a:prstGeom prst="rect">
            <a:avLst/>
          </a:prstGeom>
          <a:solidFill>
            <a:schemeClr val="tx1"/>
          </a:solidFill>
        </p:spPr>
        <p:txBody>
          <a:bodyPr wrap="square" lIns="91378" tIns="45688" rIns="91378" bIns="45688" rtlCol="0">
            <a:spAutoFit/>
          </a:bodyPr>
          <a:lstStyle/>
          <a:p>
            <a:pPr defTabSz="913759"/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 source unknown</a:t>
            </a:r>
          </a:p>
          <a:p>
            <a:pPr defTabSz="913759"/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279604" y="1461265"/>
            <a:ext cx="3154680" cy="230768"/>
          </a:xfrm>
          <a:prstGeom prst="rect">
            <a:avLst/>
          </a:prstGeom>
          <a:solidFill>
            <a:schemeClr val="tx1"/>
          </a:solidFill>
        </p:spPr>
        <p:txBody>
          <a:bodyPr wrap="square" lIns="91378" tIns="45688" rIns="91378" bIns="45688" rtlCol="0">
            <a:spAutoFit/>
          </a:bodyPr>
          <a:lstStyle>
            <a:defPPr>
              <a:defRPr lang="en-US"/>
            </a:defPPr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3759"/>
            <a:r>
              <a:rPr lang="en-US" b="1" dirty="0">
                <a:solidFill>
                  <a:prstClr val="white"/>
                </a:solidFill>
              </a:rPr>
              <a:t>Photo source unknown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6553" y="3261428"/>
            <a:ext cx="2929366" cy="230768"/>
          </a:xfrm>
          <a:prstGeom prst="rect">
            <a:avLst/>
          </a:prstGeom>
          <a:solidFill>
            <a:schemeClr val="tx1"/>
          </a:solidFill>
        </p:spPr>
        <p:txBody>
          <a:bodyPr wrap="square" lIns="91378" tIns="45688" rIns="91378" bIns="45688" rtlCol="0">
            <a:spAutoFit/>
          </a:bodyPr>
          <a:lstStyle>
            <a:defPPr>
              <a:defRPr lang="en-US"/>
            </a:defPPr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3759"/>
            <a:r>
              <a:rPr lang="en-US" b="1" dirty="0">
                <a:solidFill>
                  <a:prstClr val="white"/>
                </a:solidFill>
              </a:rPr>
              <a:t>Photo source unknown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68981" y="1460436"/>
            <a:ext cx="2929365" cy="230768"/>
          </a:xfrm>
          <a:prstGeom prst="rect">
            <a:avLst/>
          </a:prstGeom>
          <a:solidFill>
            <a:schemeClr val="tx1"/>
          </a:solidFill>
        </p:spPr>
        <p:txBody>
          <a:bodyPr wrap="square" lIns="91378" tIns="45688" rIns="91378" bIns="45688" rtlCol="0">
            <a:spAutoFit/>
          </a:bodyPr>
          <a:lstStyle>
            <a:defPPr>
              <a:defRPr lang="en-US"/>
            </a:defPPr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3759"/>
            <a:r>
              <a:rPr lang="en-US" b="1" dirty="0">
                <a:solidFill>
                  <a:prstClr val="white"/>
                </a:solidFill>
              </a:rPr>
              <a:t>Photo source unknown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400" dirty="0"/>
            </a:br>
            <a:r>
              <a:rPr lang="en-US" sz="3000" dirty="0"/>
              <a:t>Magnitude of Challenge: Surface Flooding (Summer 2012)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555480" y="7416359"/>
            <a:ext cx="353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0" dirty="0">
                <a:solidFill>
                  <a:schemeClr val="tx1"/>
                </a:solidFill>
                <a:latin typeface="+mj-lt"/>
              </a:rPr>
              <a:t>6</a:t>
            </a:r>
            <a:endParaRPr lang="en-US" b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84311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defTabSz="1018705">
              <a:defRPr/>
            </a:pPr>
            <a:r>
              <a:rPr lang="en-US" sz="3000" dirty="0">
                <a:latin typeface="Arial Narrow Bold" charset="0"/>
              </a:rPr>
              <a:t>What is our Purpose?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07410"/>
            <a:ext cx="7370921" cy="4783433"/>
          </a:xfrm>
        </p:spPr>
        <p:txBody>
          <a:bodyPr/>
          <a:lstStyle/>
          <a:p>
            <a:pPr marL="380955" indent="-380955" defTabSz="1017468">
              <a:defRPr/>
            </a:pPr>
            <a:r>
              <a:rPr lang="en-US" sz="2200" b="1" dirty="0"/>
              <a:t>Control combined sewer overflows to the:</a:t>
            </a:r>
          </a:p>
          <a:p>
            <a:pPr lvl="1">
              <a:defRPr/>
            </a:pPr>
            <a:r>
              <a:rPr lang="en-US" sz="2000" dirty="0"/>
              <a:t>Potomac River</a:t>
            </a:r>
          </a:p>
          <a:p>
            <a:pPr lvl="1">
              <a:defRPr/>
            </a:pPr>
            <a:r>
              <a:rPr lang="en-US" sz="2000" dirty="0"/>
              <a:t>Anacostia River</a:t>
            </a:r>
          </a:p>
          <a:p>
            <a:pPr lvl="1">
              <a:defRPr/>
            </a:pPr>
            <a:r>
              <a:rPr lang="en-US" sz="2000" dirty="0"/>
              <a:t>Rock Creek</a:t>
            </a:r>
          </a:p>
          <a:p>
            <a:pPr marL="380955" indent="-380955" defTabSz="1017468">
              <a:spcBef>
                <a:spcPct val="30000"/>
              </a:spcBef>
              <a:defRPr/>
            </a:pPr>
            <a:r>
              <a:rPr lang="en-US" sz="2200" b="1" dirty="0"/>
              <a:t>Relieve flooding in the Northeast Boundary Area</a:t>
            </a:r>
          </a:p>
          <a:p>
            <a:pPr marL="380955" indent="-380955" defTabSz="1017468">
              <a:spcBef>
                <a:spcPct val="30000"/>
              </a:spcBef>
              <a:defRPr/>
            </a:pPr>
            <a:r>
              <a:rPr lang="en-US" sz="2200" b="1" dirty="0"/>
              <a:t>Implemented under a Federal Consent Decree among: </a:t>
            </a:r>
          </a:p>
          <a:p>
            <a:pPr lvl="1">
              <a:defRPr/>
            </a:pPr>
            <a:r>
              <a:rPr lang="en-US" sz="2000" dirty="0"/>
              <a:t>US Environmental Protection Agency (US EPA)/ </a:t>
            </a:r>
          </a:p>
          <a:p>
            <a:pPr lvl="1">
              <a:defRPr/>
            </a:pPr>
            <a:r>
              <a:rPr lang="en-US" sz="2000" dirty="0"/>
              <a:t>US Department of Justice (US DOJ)</a:t>
            </a:r>
          </a:p>
          <a:p>
            <a:pPr lvl="1">
              <a:defRPr/>
            </a:pPr>
            <a:r>
              <a:rPr lang="en-US" sz="2000" dirty="0"/>
              <a:t>District of Columbia and </a:t>
            </a:r>
          </a:p>
          <a:p>
            <a:pPr lvl="1">
              <a:defRPr/>
            </a:pPr>
            <a:r>
              <a:rPr lang="en-US" sz="2000" dirty="0"/>
              <a:t>DC Water</a:t>
            </a:r>
          </a:p>
        </p:txBody>
      </p:sp>
      <p:grpSp>
        <p:nvGrpSpPr>
          <p:cNvPr id="28676" name="Group 18"/>
          <p:cNvGrpSpPr>
            <a:grpSpLocks/>
          </p:cNvGrpSpPr>
          <p:nvPr/>
        </p:nvGrpSpPr>
        <p:grpSpPr bwMode="auto">
          <a:xfrm>
            <a:off x="8055452" y="1707410"/>
            <a:ext cx="1513998" cy="5023273"/>
            <a:chOff x="8054975" y="1707046"/>
            <a:chExt cx="1514475" cy="5024438"/>
          </a:xfrm>
        </p:grpSpPr>
        <p:sp>
          <p:nvSpPr>
            <p:cNvPr id="28678" name="AutoShape 22"/>
            <p:cNvSpPr>
              <a:spLocks noChangeArrowheads="1"/>
            </p:cNvSpPr>
            <p:nvPr/>
          </p:nvSpPr>
          <p:spPr bwMode="auto">
            <a:xfrm>
              <a:off x="8054975" y="1707046"/>
              <a:ext cx="1514475" cy="502443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DEF8"/>
                </a:gs>
                <a:gs pos="100000">
                  <a:srgbClr val="5A7F8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70C0"/>
                </a:buClr>
                <a:buFont typeface="Wingdings" pitchFamily="2" charset="2"/>
                <a:buChar char="§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B050"/>
                </a:buClr>
                <a:buSzPct val="80000"/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25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28679" name="AutoShape 21"/>
            <p:cNvSpPr>
              <a:spLocks noChangeArrowheads="1"/>
            </p:cNvSpPr>
            <p:nvPr/>
          </p:nvSpPr>
          <p:spPr bwMode="auto">
            <a:xfrm>
              <a:off x="8124825" y="1778593"/>
              <a:ext cx="1377950" cy="487045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51727F"/>
                </a:gs>
                <a:gs pos="100000">
                  <a:srgbClr val="9EDEF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70C0"/>
                </a:buClr>
                <a:buFont typeface="Wingdings" pitchFamily="2" charset="2"/>
                <a:buChar char="§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B050"/>
                </a:buClr>
                <a:buSzPct val="80000"/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25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grpSp>
          <p:nvGrpSpPr>
            <p:cNvPr id="28680" name="Group 10"/>
            <p:cNvGrpSpPr>
              <a:grpSpLocks/>
            </p:cNvGrpSpPr>
            <p:nvPr/>
          </p:nvGrpSpPr>
          <p:grpSpPr bwMode="auto">
            <a:xfrm>
              <a:off x="8304213" y="4432239"/>
              <a:ext cx="981075" cy="781050"/>
              <a:chOff x="3609" y="1477"/>
              <a:chExt cx="1373" cy="1093"/>
            </a:xfrm>
          </p:grpSpPr>
          <p:sp>
            <p:nvSpPr>
              <p:cNvPr id="28687" name="Rectangle 5"/>
              <p:cNvSpPr>
                <a:spLocks noChangeArrowheads="1"/>
              </p:cNvSpPr>
              <p:nvPr/>
            </p:nvSpPr>
            <p:spPr bwMode="auto">
              <a:xfrm>
                <a:off x="3637" y="1892"/>
                <a:ext cx="1323" cy="29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70C0"/>
                  </a:buClr>
                  <a:buFont typeface="Wingdings" pitchFamily="2" charset="2"/>
                  <a:buChar char="§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B050"/>
                  </a:buClr>
                  <a:buSzPct val="80000"/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500" dirty="0">
                  <a:solidFill>
                    <a:schemeClr val="bg1"/>
                  </a:solidFill>
                  <a:latin typeface="Verdana" pitchFamily="34" charset="0"/>
                </a:endParaRPr>
              </a:p>
            </p:txBody>
          </p:sp>
          <p:sp>
            <p:nvSpPr>
              <p:cNvPr id="28688" name="Rectangle 6"/>
              <p:cNvSpPr>
                <a:spLocks noChangeArrowheads="1"/>
              </p:cNvSpPr>
              <p:nvPr/>
            </p:nvSpPr>
            <p:spPr bwMode="auto">
              <a:xfrm>
                <a:off x="3637" y="2278"/>
                <a:ext cx="1323" cy="29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70C0"/>
                  </a:buClr>
                  <a:buFont typeface="Wingdings" pitchFamily="2" charset="2"/>
                  <a:buChar char="§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B050"/>
                  </a:buClr>
                  <a:buSzPct val="80000"/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500" dirty="0">
                  <a:solidFill>
                    <a:schemeClr val="bg1"/>
                  </a:solidFill>
                  <a:latin typeface="Verdana" pitchFamily="34" charset="0"/>
                </a:endParaRPr>
              </a:p>
            </p:txBody>
          </p:sp>
          <p:sp>
            <p:nvSpPr>
              <p:cNvPr id="374791" name="AutoShape 7"/>
              <p:cNvSpPr>
                <a:spLocks noChangeArrowheads="1"/>
              </p:cNvSpPr>
              <p:nvPr/>
            </p:nvSpPr>
            <p:spPr bwMode="auto">
              <a:xfrm>
                <a:off x="3610" y="1476"/>
                <a:ext cx="332" cy="320"/>
              </a:xfrm>
              <a:prstGeom prst="star5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74792" name="AutoShape 8"/>
              <p:cNvSpPr>
                <a:spLocks noChangeArrowheads="1"/>
              </p:cNvSpPr>
              <p:nvPr/>
            </p:nvSpPr>
            <p:spPr bwMode="auto">
              <a:xfrm>
                <a:off x="4133" y="1476"/>
                <a:ext cx="332" cy="320"/>
              </a:xfrm>
              <a:prstGeom prst="star5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74793" name="AutoShape 9"/>
              <p:cNvSpPr>
                <a:spLocks noChangeArrowheads="1"/>
              </p:cNvSpPr>
              <p:nvPr/>
            </p:nvSpPr>
            <p:spPr bwMode="auto">
              <a:xfrm>
                <a:off x="4649" y="1476"/>
                <a:ext cx="332" cy="320"/>
              </a:xfrm>
              <a:prstGeom prst="star5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/>
              </a:p>
            </p:txBody>
          </p:sp>
        </p:grpSp>
        <p:pic>
          <p:nvPicPr>
            <p:cNvPr id="28681" name="Picture 8" descr="epafiles_aara_logo_epasea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6900" y="1974789"/>
              <a:ext cx="1177925" cy="1146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682" name="Group 28"/>
            <p:cNvGrpSpPr>
              <a:grpSpLocks/>
            </p:cNvGrpSpPr>
            <p:nvPr/>
          </p:nvGrpSpPr>
          <p:grpSpPr bwMode="auto">
            <a:xfrm>
              <a:off x="8250238" y="3171764"/>
              <a:ext cx="1112837" cy="1096962"/>
              <a:chOff x="6805" y="2435"/>
              <a:chExt cx="662" cy="653"/>
            </a:xfrm>
          </p:grpSpPr>
          <p:sp>
            <p:nvSpPr>
              <p:cNvPr id="28684" name="Oval 25"/>
              <p:cNvSpPr>
                <a:spLocks noChangeArrowheads="1"/>
              </p:cNvSpPr>
              <p:nvPr/>
            </p:nvSpPr>
            <p:spPr bwMode="auto">
              <a:xfrm>
                <a:off x="6877" y="2505"/>
                <a:ext cx="516" cy="5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70C0"/>
                  </a:buClr>
                  <a:buFont typeface="Wingdings" pitchFamily="2" charset="2"/>
                  <a:buChar char="§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B050"/>
                  </a:buClr>
                  <a:buSzPct val="80000"/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500" dirty="0">
                  <a:solidFill>
                    <a:schemeClr val="bg1"/>
                  </a:solidFill>
                  <a:latin typeface="Verdana" pitchFamily="34" charset="0"/>
                </a:endParaRPr>
              </a:p>
            </p:txBody>
          </p:sp>
          <p:pic>
            <p:nvPicPr>
              <p:cNvPr id="28685" name="Picture 26" descr="Department of Justice Seal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14" y="2446"/>
                <a:ext cx="643" cy="6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86" name="Oval 27"/>
              <p:cNvSpPr>
                <a:spLocks noChangeArrowheads="1"/>
              </p:cNvSpPr>
              <p:nvPr/>
            </p:nvSpPr>
            <p:spPr bwMode="auto">
              <a:xfrm>
                <a:off x="6805" y="2435"/>
                <a:ext cx="662" cy="653"/>
              </a:xfrm>
              <a:prstGeom prst="ellipse">
                <a:avLst/>
              </a:prstGeom>
              <a:noFill/>
              <a:ln w="44450" algn="ctr">
                <a:solidFill>
                  <a:srgbClr val="668FA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70C0"/>
                  </a:buClr>
                  <a:buFont typeface="Wingdings" pitchFamily="2" charset="2"/>
                  <a:buChar char="§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B050"/>
                  </a:buClr>
                  <a:buSzPct val="80000"/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2500" dirty="0">
                  <a:solidFill>
                    <a:schemeClr val="bg1"/>
                  </a:solidFill>
                  <a:latin typeface="Verdana" pitchFamily="34" charset="0"/>
                </a:endParaRPr>
              </a:p>
            </p:txBody>
          </p:sp>
        </p:grpSp>
        <p:pic>
          <p:nvPicPr>
            <p:cNvPr id="28683" name="Picture 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4525" y="5556189"/>
              <a:ext cx="1157288" cy="80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/>
          <p:cNvSpPr txBox="1"/>
          <p:nvPr/>
        </p:nvSpPr>
        <p:spPr>
          <a:xfrm>
            <a:off x="9555480" y="7416359"/>
            <a:ext cx="353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0" dirty="0">
                <a:solidFill>
                  <a:schemeClr val="tx1"/>
                </a:solidFill>
                <a:latin typeface="+mj-lt"/>
              </a:rPr>
              <a:t>7</a:t>
            </a:r>
            <a:endParaRPr lang="en-US" b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29189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/>
          <p:cNvGrpSpPr/>
          <p:nvPr/>
        </p:nvGrpSpPr>
        <p:grpSpPr>
          <a:xfrm>
            <a:off x="1937561" y="4264397"/>
            <a:ext cx="3425571" cy="3349383"/>
            <a:chOff x="3010255" y="250624"/>
            <a:chExt cx="6133723" cy="6331224"/>
          </a:xfrm>
        </p:grpSpPr>
        <p:sp>
          <p:nvSpPr>
            <p:cNvPr id="58" name="Rectangle 57"/>
            <p:cNvSpPr/>
            <p:nvPr/>
          </p:nvSpPr>
          <p:spPr>
            <a:xfrm rot="8126838">
              <a:off x="3214148" y="4903878"/>
              <a:ext cx="3193647" cy="2597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191" tIns="45597" rIns="91191" bIns="45597" rtlCol="0" anchor="ctr"/>
            <a:lstStyle/>
            <a:p>
              <a:pPr algn="ctr" defTabSz="1018824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61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00" r="5449"/>
            <a:stretch/>
          </p:blipFill>
          <p:spPr bwMode="auto">
            <a:xfrm>
              <a:off x="3010255" y="250624"/>
              <a:ext cx="5886321" cy="6331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2" name="Rectangle 61"/>
            <p:cNvSpPr/>
            <p:nvPr/>
          </p:nvSpPr>
          <p:spPr>
            <a:xfrm>
              <a:off x="6827033" y="1481387"/>
              <a:ext cx="1066798" cy="7620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3" tIns="45697" rIns="91393" bIns="45697" rtlCol="0" anchor="ctr"/>
            <a:lstStyle/>
            <a:p>
              <a:pPr algn="ctr" defTabSz="1018824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690731" y="1464950"/>
              <a:ext cx="1447795" cy="75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lIns="91393" tIns="45697" rIns="91393" bIns="45697" rtlCol="0">
              <a:spAutoFit/>
            </a:bodyPr>
            <a:lstStyle/>
            <a:p>
              <a:pPr defTabSz="1018824" fontAlgn="base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solidFill>
                  <a:prstClr val="white">
                    <a:lumMod val="50000"/>
                  </a:prst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5258426" y="283318"/>
              <a:ext cx="1737471" cy="3305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644" tIns="34322" rIns="68644" bIns="34322" rtlCol="0" anchor="ctr"/>
            <a:lstStyle/>
            <a:p>
              <a:pPr algn="ctr" defTabSz="1018824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7406507" y="942596"/>
              <a:ext cx="1737471" cy="3305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644" tIns="34322" rIns="68644" bIns="34322" rtlCol="0" anchor="ctr"/>
            <a:lstStyle/>
            <a:p>
              <a:pPr algn="ctr" defTabSz="1018824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>
              <a:off x="5510151" y="2552706"/>
              <a:ext cx="14337" cy="238126"/>
            </a:xfrm>
            <a:custGeom>
              <a:avLst/>
              <a:gdLst>
                <a:gd name="connsiteX0" fmla="*/ 14337 w 14337"/>
                <a:gd name="connsiteY0" fmla="*/ 0 h 238125"/>
                <a:gd name="connsiteX1" fmla="*/ 50 w 14337"/>
                <a:gd name="connsiteY1" fmla="*/ 57150 h 238125"/>
                <a:gd name="connsiteX2" fmla="*/ 9575 w 14337"/>
                <a:gd name="connsiteY2" fmla="*/ 133350 h 238125"/>
                <a:gd name="connsiteX3" fmla="*/ 9575 w 14337"/>
                <a:gd name="connsiteY3" fmla="*/ 190500 h 238125"/>
                <a:gd name="connsiteX4" fmla="*/ 4812 w 14337"/>
                <a:gd name="connsiteY4" fmla="*/ 238125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37" h="238125">
                  <a:moveTo>
                    <a:pt x="14337" y="0"/>
                  </a:moveTo>
                  <a:cubicBezTo>
                    <a:pt x="7590" y="17462"/>
                    <a:pt x="844" y="34925"/>
                    <a:pt x="50" y="57150"/>
                  </a:cubicBezTo>
                  <a:cubicBezTo>
                    <a:pt x="-744" y="79375"/>
                    <a:pt x="7988" y="111125"/>
                    <a:pt x="9575" y="133350"/>
                  </a:cubicBezTo>
                  <a:cubicBezTo>
                    <a:pt x="11162" y="155575"/>
                    <a:pt x="10369" y="173038"/>
                    <a:pt x="9575" y="190500"/>
                  </a:cubicBezTo>
                  <a:cubicBezTo>
                    <a:pt x="8781" y="207962"/>
                    <a:pt x="6796" y="223043"/>
                    <a:pt x="4812" y="238125"/>
                  </a:cubicBezTo>
                </a:path>
              </a:pathLst>
            </a:custGeom>
            <a:noFill/>
            <a:ln w="79375">
              <a:solidFill>
                <a:srgbClr val="889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8824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>
              <a:off x="5305413" y="2599572"/>
              <a:ext cx="1225563" cy="738951"/>
            </a:xfrm>
            <a:custGeom>
              <a:avLst/>
              <a:gdLst>
                <a:gd name="connsiteX0" fmla="*/ 0 w 1225566"/>
                <a:gd name="connsiteY0" fmla="*/ 296036 h 738949"/>
                <a:gd name="connsiteX1" fmla="*/ 371475 w 1225566"/>
                <a:gd name="connsiteY1" fmla="*/ 115061 h 738949"/>
                <a:gd name="connsiteX2" fmla="*/ 585787 w 1225566"/>
                <a:gd name="connsiteY2" fmla="*/ 19811 h 738949"/>
                <a:gd name="connsiteX3" fmla="*/ 661987 w 1225566"/>
                <a:gd name="connsiteY3" fmla="*/ 761 h 738949"/>
                <a:gd name="connsiteX4" fmla="*/ 738187 w 1225566"/>
                <a:gd name="connsiteY4" fmla="*/ 34099 h 738949"/>
                <a:gd name="connsiteX5" fmla="*/ 809625 w 1225566"/>
                <a:gd name="connsiteY5" fmla="*/ 100774 h 738949"/>
                <a:gd name="connsiteX6" fmla="*/ 823912 w 1225566"/>
                <a:gd name="connsiteY6" fmla="*/ 176974 h 738949"/>
                <a:gd name="connsiteX7" fmla="*/ 838200 w 1225566"/>
                <a:gd name="connsiteY7" fmla="*/ 215074 h 738949"/>
                <a:gd name="connsiteX8" fmla="*/ 842962 w 1225566"/>
                <a:gd name="connsiteY8" fmla="*/ 248411 h 738949"/>
                <a:gd name="connsiteX9" fmla="*/ 857250 w 1225566"/>
                <a:gd name="connsiteY9" fmla="*/ 291274 h 738949"/>
                <a:gd name="connsiteX10" fmla="*/ 871537 w 1225566"/>
                <a:gd name="connsiteY10" fmla="*/ 329374 h 738949"/>
                <a:gd name="connsiteX11" fmla="*/ 871537 w 1225566"/>
                <a:gd name="connsiteY11" fmla="*/ 353186 h 738949"/>
                <a:gd name="connsiteX12" fmla="*/ 904875 w 1225566"/>
                <a:gd name="connsiteY12" fmla="*/ 391286 h 738949"/>
                <a:gd name="connsiteX13" fmla="*/ 957262 w 1225566"/>
                <a:gd name="connsiteY13" fmla="*/ 424624 h 738949"/>
                <a:gd name="connsiteX14" fmla="*/ 1028700 w 1225566"/>
                <a:gd name="connsiteY14" fmla="*/ 443674 h 738949"/>
                <a:gd name="connsiteX15" fmla="*/ 1128712 w 1225566"/>
                <a:gd name="connsiteY15" fmla="*/ 477011 h 738949"/>
                <a:gd name="connsiteX16" fmla="*/ 1190625 w 1225566"/>
                <a:gd name="connsiteY16" fmla="*/ 491299 h 738949"/>
                <a:gd name="connsiteX17" fmla="*/ 1200150 w 1225566"/>
                <a:gd name="connsiteY17" fmla="*/ 538924 h 738949"/>
                <a:gd name="connsiteX18" fmla="*/ 1204912 w 1225566"/>
                <a:gd name="connsiteY18" fmla="*/ 610361 h 738949"/>
                <a:gd name="connsiteX19" fmla="*/ 1223962 w 1225566"/>
                <a:gd name="connsiteY19" fmla="*/ 691324 h 738949"/>
                <a:gd name="connsiteX20" fmla="*/ 1223962 w 1225566"/>
                <a:gd name="connsiteY20" fmla="*/ 729424 h 738949"/>
                <a:gd name="connsiteX21" fmla="*/ 1219200 w 1225566"/>
                <a:gd name="connsiteY21" fmla="*/ 738949 h 738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25566" h="738949">
                  <a:moveTo>
                    <a:pt x="0" y="296036"/>
                  </a:moveTo>
                  <a:lnTo>
                    <a:pt x="371475" y="115061"/>
                  </a:lnTo>
                  <a:cubicBezTo>
                    <a:pt x="469106" y="69023"/>
                    <a:pt x="537368" y="38861"/>
                    <a:pt x="585787" y="19811"/>
                  </a:cubicBezTo>
                  <a:cubicBezTo>
                    <a:pt x="634206" y="761"/>
                    <a:pt x="636587" y="-1620"/>
                    <a:pt x="661987" y="761"/>
                  </a:cubicBezTo>
                  <a:cubicBezTo>
                    <a:pt x="687387" y="3142"/>
                    <a:pt x="713581" y="17430"/>
                    <a:pt x="738187" y="34099"/>
                  </a:cubicBezTo>
                  <a:cubicBezTo>
                    <a:pt x="762793" y="50768"/>
                    <a:pt x="795338" y="76962"/>
                    <a:pt x="809625" y="100774"/>
                  </a:cubicBezTo>
                  <a:cubicBezTo>
                    <a:pt x="823912" y="124586"/>
                    <a:pt x="819150" y="157924"/>
                    <a:pt x="823912" y="176974"/>
                  </a:cubicBezTo>
                  <a:cubicBezTo>
                    <a:pt x="828674" y="196024"/>
                    <a:pt x="835025" y="203168"/>
                    <a:pt x="838200" y="215074"/>
                  </a:cubicBezTo>
                  <a:cubicBezTo>
                    <a:pt x="841375" y="226980"/>
                    <a:pt x="839787" y="235711"/>
                    <a:pt x="842962" y="248411"/>
                  </a:cubicBezTo>
                  <a:cubicBezTo>
                    <a:pt x="846137" y="261111"/>
                    <a:pt x="852488" y="277780"/>
                    <a:pt x="857250" y="291274"/>
                  </a:cubicBezTo>
                  <a:cubicBezTo>
                    <a:pt x="862012" y="304768"/>
                    <a:pt x="869156" y="319055"/>
                    <a:pt x="871537" y="329374"/>
                  </a:cubicBezTo>
                  <a:cubicBezTo>
                    <a:pt x="873918" y="339693"/>
                    <a:pt x="865981" y="342867"/>
                    <a:pt x="871537" y="353186"/>
                  </a:cubicBezTo>
                  <a:cubicBezTo>
                    <a:pt x="877093" y="363505"/>
                    <a:pt x="890588" y="379380"/>
                    <a:pt x="904875" y="391286"/>
                  </a:cubicBezTo>
                  <a:cubicBezTo>
                    <a:pt x="919162" y="403192"/>
                    <a:pt x="936624" y="415893"/>
                    <a:pt x="957262" y="424624"/>
                  </a:cubicBezTo>
                  <a:cubicBezTo>
                    <a:pt x="977900" y="433355"/>
                    <a:pt x="1000125" y="434943"/>
                    <a:pt x="1028700" y="443674"/>
                  </a:cubicBezTo>
                  <a:cubicBezTo>
                    <a:pt x="1057275" y="452405"/>
                    <a:pt x="1101725" y="469074"/>
                    <a:pt x="1128712" y="477011"/>
                  </a:cubicBezTo>
                  <a:cubicBezTo>
                    <a:pt x="1155699" y="484948"/>
                    <a:pt x="1178719" y="480980"/>
                    <a:pt x="1190625" y="491299"/>
                  </a:cubicBezTo>
                  <a:cubicBezTo>
                    <a:pt x="1202531" y="501618"/>
                    <a:pt x="1197769" y="519080"/>
                    <a:pt x="1200150" y="538924"/>
                  </a:cubicBezTo>
                  <a:cubicBezTo>
                    <a:pt x="1202531" y="558768"/>
                    <a:pt x="1200943" y="584961"/>
                    <a:pt x="1204912" y="610361"/>
                  </a:cubicBezTo>
                  <a:cubicBezTo>
                    <a:pt x="1208881" y="635761"/>
                    <a:pt x="1220787" y="671480"/>
                    <a:pt x="1223962" y="691324"/>
                  </a:cubicBezTo>
                  <a:cubicBezTo>
                    <a:pt x="1227137" y="711168"/>
                    <a:pt x="1224756" y="721487"/>
                    <a:pt x="1223962" y="729424"/>
                  </a:cubicBezTo>
                  <a:cubicBezTo>
                    <a:pt x="1223168" y="737361"/>
                    <a:pt x="1221184" y="738155"/>
                    <a:pt x="1219200" y="738949"/>
                  </a:cubicBezTo>
                </a:path>
              </a:pathLst>
            </a:custGeom>
            <a:noFill/>
            <a:ln w="79375">
              <a:solidFill>
                <a:srgbClr val="889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8824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>
              <a:off x="5619737" y="4171965"/>
              <a:ext cx="143142" cy="228704"/>
            </a:xfrm>
            <a:custGeom>
              <a:avLst/>
              <a:gdLst>
                <a:gd name="connsiteX0" fmla="*/ 133350 w 143143"/>
                <a:gd name="connsiteY0" fmla="*/ 0 h 228703"/>
                <a:gd name="connsiteX1" fmla="*/ 142875 w 143143"/>
                <a:gd name="connsiteY1" fmla="*/ 95250 h 228703"/>
                <a:gd name="connsiteX2" fmla="*/ 138113 w 143143"/>
                <a:gd name="connsiteY2" fmla="*/ 157163 h 228703"/>
                <a:gd name="connsiteX3" fmla="*/ 114300 w 143143"/>
                <a:gd name="connsiteY3" fmla="*/ 204788 h 228703"/>
                <a:gd name="connsiteX4" fmla="*/ 90488 w 143143"/>
                <a:gd name="connsiteY4" fmla="*/ 219075 h 228703"/>
                <a:gd name="connsiteX5" fmla="*/ 57150 w 143143"/>
                <a:gd name="connsiteY5" fmla="*/ 228600 h 228703"/>
                <a:gd name="connsiteX6" fmla="*/ 38100 w 143143"/>
                <a:gd name="connsiteY6" fmla="*/ 223838 h 228703"/>
                <a:gd name="connsiteX7" fmla="*/ 0 w 143143"/>
                <a:gd name="connsiteY7" fmla="*/ 219075 h 228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143" h="228703">
                  <a:moveTo>
                    <a:pt x="133350" y="0"/>
                  </a:moveTo>
                  <a:cubicBezTo>
                    <a:pt x="137715" y="34528"/>
                    <a:pt x="142081" y="69056"/>
                    <a:pt x="142875" y="95250"/>
                  </a:cubicBezTo>
                  <a:cubicBezTo>
                    <a:pt x="143669" y="121444"/>
                    <a:pt x="142875" y="138907"/>
                    <a:pt x="138113" y="157163"/>
                  </a:cubicBezTo>
                  <a:cubicBezTo>
                    <a:pt x="133351" y="175419"/>
                    <a:pt x="122237" y="194469"/>
                    <a:pt x="114300" y="204788"/>
                  </a:cubicBezTo>
                  <a:cubicBezTo>
                    <a:pt x="106363" y="215107"/>
                    <a:pt x="100013" y="215106"/>
                    <a:pt x="90488" y="219075"/>
                  </a:cubicBezTo>
                  <a:cubicBezTo>
                    <a:pt x="80963" y="223044"/>
                    <a:pt x="65881" y="227806"/>
                    <a:pt x="57150" y="228600"/>
                  </a:cubicBezTo>
                  <a:cubicBezTo>
                    <a:pt x="48419" y="229394"/>
                    <a:pt x="47625" y="225426"/>
                    <a:pt x="38100" y="223838"/>
                  </a:cubicBezTo>
                  <a:cubicBezTo>
                    <a:pt x="28575" y="222251"/>
                    <a:pt x="14287" y="220663"/>
                    <a:pt x="0" y="219075"/>
                  </a:cubicBezTo>
                </a:path>
              </a:pathLst>
            </a:custGeom>
            <a:noFill/>
            <a:ln w="79375">
              <a:solidFill>
                <a:srgbClr val="889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8824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>
              <a:off x="5781652" y="4131810"/>
              <a:ext cx="290518" cy="211604"/>
            </a:xfrm>
            <a:custGeom>
              <a:avLst/>
              <a:gdLst>
                <a:gd name="connsiteX0" fmla="*/ 0 w 285750"/>
                <a:gd name="connsiteY0" fmla="*/ 233362 h 233362"/>
                <a:gd name="connsiteX1" fmla="*/ 66675 w 285750"/>
                <a:gd name="connsiteY1" fmla="*/ 200025 h 233362"/>
                <a:gd name="connsiteX2" fmla="*/ 104775 w 285750"/>
                <a:gd name="connsiteY2" fmla="*/ 185737 h 233362"/>
                <a:gd name="connsiteX3" fmla="*/ 138113 w 285750"/>
                <a:gd name="connsiteY3" fmla="*/ 176212 h 233362"/>
                <a:gd name="connsiteX4" fmla="*/ 166688 w 285750"/>
                <a:gd name="connsiteY4" fmla="*/ 142875 h 233362"/>
                <a:gd name="connsiteX5" fmla="*/ 200025 w 285750"/>
                <a:gd name="connsiteY5" fmla="*/ 85725 h 233362"/>
                <a:gd name="connsiteX6" fmla="*/ 247650 w 285750"/>
                <a:gd name="connsiteY6" fmla="*/ 38100 h 233362"/>
                <a:gd name="connsiteX7" fmla="*/ 271463 w 285750"/>
                <a:gd name="connsiteY7" fmla="*/ 9525 h 233362"/>
                <a:gd name="connsiteX8" fmla="*/ 285750 w 285750"/>
                <a:gd name="connsiteY8" fmla="*/ 0 h 233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233362">
                  <a:moveTo>
                    <a:pt x="0" y="233362"/>
                  </a:moveTo>
                  <a:cubicBezTo>
                    <a:pt x="24606" y="220662"/>
                    <a:pt x="49213" y="207962"/>
                    <a:pt x="66675" y="200025"/>
                  </a:cubicBezTo>
                  <a:cubicBezTo>
                    <a:pt x="84137" y="192088"/>
                    <a:pt x="92869" y="189706"/>
                    <a:pt x="104775" y="185737"/>
                  </a:cubicBezTo>
                  <a:cubicBezTo>
                    <a:pt x="116681" y="181768"/>
                    <a:pt x="127794" y="183356"/>
                    <a:pt x="138113" y="176212"/>
                  </a:cubicBezTo>
                  <a:cubicBezTo>
                    <a:pt x="148432" y="169068"/>
                    <a:pt x="156369" y="157956"/>
                    <a:pt x="166688" y="142875"/>
                  </a:cubicBezTo>
                  <a:cubicBezTo>
                    <a:pt x="177007" y="127794"/>
                    <a:pt x="186531" y="103187"/>
                    <a:pt x="200025" y="85725"/>
                  </a:cubicBezTo>
                  <a:cubicBezTo>
                    <a:pt x="213519" y="68262"/>
                    <a:pt x="235744" y="50800"/>
                    <a:pt x="247650" y="38100"/>
                  </a:cubicBezTo>
                  <a:cubicBezTo>
                    <a:pt x="259556" y="25400"/>
                    <a:pt x="265113" y="15875"/>
                    <a:pt x="271463" y="9525"/>
                  </a:cubicBezTo>
                  <a:cubicBezTo>
                    <a:pt x="277813" y="3175"/>
                    <a:pt x="281781" y="1587"/>
                    <a:pt x="285750" y="0"/>
                  </a:cubicBezTo>
                </a:path>
              </a:pathLst>
            </a:custGeom>
            <a:noFill/>
            <a:ln w="79375">
              <a:solidFill>
                <a:srgbClr val="889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8824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>
              <a:off x="6067417" y="4088148"/>
              <a:ext cx="54983" cy="45720"/>
            </a:xfrm>
            <a:custGeom>
              <a:avLst/>
              <a:gdLst>
                <a:gd name="connsiteX0" fmla="*/ 0 w 47625"/>
                <a:gd name="connsiteY0" fmla="*/ 28575 h 28575"/>
                <a:gd name="connsiteX1" fmla="*/ 47625 w 47625"/>
                <a:gd name="connsiteY1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25" h="28575">
                  <a:moveTo>
                    <a:pt x="0" y="28575"/>
                  </a:moveTo>
                  <a:cubicBezTo>
                    <a:pt x="15875" y="19050"/>
                    <a:pt x="34131" y="9525"/>
                    <a:pt x="47625" y="0"/>
                  </a:cubicBezTo>
                </a:path>
              </a:pathLst>
            </a:custGeom>
            <a:noFill/>
            <a:ln w="79375">
              <a:solidFill>
                <a:srgbClr val="889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8824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5153013" y="5638821"/>
              <a:ext cx="152399" cy="173737"/>
            </a:xfrm>
            <a:prstGeom prst="ellipse">
              <a:avLst/>
            </a:prstGeom>
            <a:solidFill>
              <a:srgbClr val="889C92"/>
            </a:solidFill>
            <a:ln>
              <a:solidFill>
                <a:srgbClr val="889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8824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7" name="Freeform 76"/>
            <p:cNvSpPr/>
            <p:nvPr/>
          </p:nvSpPr>
          <p:spPr>
            <a:xfrm>
              <a:off x="5138458" y="4373924"/>
              <a:ext cx="476517" cy="1274421"/>
            </a:xfrm>
            <a:custGeom>
              <a:avLst/>
              <a:gdLst>
                <a:gd name="connsiteX0" fmla="*/ 476518 w 476518"/>
                <a:gd name="connsiteY0" fmla="*/ 7590 h 1274415"/>
                <a:gd name="connsiteX1" fmla="*/ 414605 w 476518"/>
                <a:gd name="connsiteY1" fmla="*/ 2828 h 1274415"/>
                <a:gd name="connsiteX2" fmla="*/ 362218 w 476518"/>
                <a:gd name="connsiteY2" fmla="*/ 45690 h 1274415"/>
                <a:gd name="connsiteX3" fmla="*/ 300305 w 476518"/>
                <a:gd name="connsiteY3" fmla="*/ 102840 h 1274415"/>
                <a:gd name="connsiteX4" fmla="*/ 266968 w 476518"/>
                <a:gd name="connsiteY4" fmla="*/ 155228 h 1274415"/>
                <a:gd name="connsiteX5" fmla="*/ 266968 w 476518"/>
                <a:gd name="connsiteY5" fmla="*/ 207615 h 1274415"/>
                <a:gd name="connsiteX6" fmla="*/ 262205 w 476518"/>
                <a:gd name="connsiteY6" fmla="*/ 293340 h 1274415"/>
                <a:gd name="connsiteX7" fmla="*/ 233630 w 476518"/>
                <a:gd name="connsiteY7" fmla="*/ 340965 h 1274415"/>
                <a:gd name="connsiteX8" fmla="*/ 157430 w 476518"/>
                <a:gd name="connsiteY8" fmla="*/ 498128 h 1274415"/>
                <a:gd name="connsiteX9" fmla="*/ 133618 w 476518"/>
                <a:gd name="connsiteY9" fmla="*/ 626715 h 1274415"/>
                <a:gd name="connsiteX10" fmla="*/ 95518 w 476518"/>
                <a:gd name="connsiteY10" fmla="*/ 783878 h 1274415"/>
                <a:gd name="connsiteX11" fmla="*/ 62180 w 476518"/>
                <a:gd name="connsiteY11" fmla="*/ 917228 h 1274415"/>
                <a:gd name="connsiteX12" fmla="*/ 24080 w 476518"/>
                <a:gd name="connsiteY12" fmla="*/ 974378 h 1274415"/>
                <a:gd name="connsiteX13" fmla="*/ 9793 w 476518"/>
                <a:gd name="connsiteY13" fmla="*/ 1041053 h 1274415"/>
                <a:gd name="connsiteX14" fmla="*/ 268 w 476518"/>
                <a:gd name="connsiteY14" fmla="*/ 1150590 h 1274415"/>
                <a:gd name="connsiteX15" fmla="*/ 5030 w 476518"/>
                <a:gd name="connsiteY15" fmla="*/ 1236315 h 1274415"/>
                <a:gd name="connsiteX16" fmla="*/ 28843 w 476518"/>
                <a:gd name="connsiteY16" fmla="*/ 1250603 h 1274415"/>
                <a:gd name="connsiteX17" fmla="*/ 43130 w 476518"/>
                <a:gd name="connsiteY17" fmla="*/ 1274415 h 1274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76518" h="1274415">
                  <a:moveTo>
                    <a:pt x="476518" y="7590"/>
                  </a:moveTo>
                  <a:cubicBezTo>
                    <a:pt x="455086" y="2034"/>
                    <a:pt x="433655" y="-3522"/>
                    <a:pt x="414605" y="2828"/>
                  </a:cubicBezTo>
                  <a:cubicBezTo>
                    <a:pt x="395555" y="9178"/>
                    <a:pt x="381268" y="29021"/>
                    <a:pt x="362218" y="45690"/>
                  </a:cubicBezTo>
                  <a:cubicBezTo>
                    <a:pt x="343168" y="62359"/>
                    <a:pt x="316180" y="84584"/>
                    <a:pt x="300305" y="102840"/>
                  </a:cubicBezTo>
                  <a:cubicBezTo>
                    <a:pt x="284430" y="121096"/>
                    <a:pt x="272524" y="137766"/>
                    <a:pt x="266968" y="155228"/>
                  </a:cubicBezTo>
                  <a:cubicBezTo>
                    <a:pt x="261412" y="172690"/>
                    <a:pt x="267762" y="184596"/>
                    <a:pt x="266968" y="207615"/>
                  </a:cubicBezTo>
                  <a:cubicBezTo>
                    <a:pt x="266174" y="230634"/>
                    <a:pt x="267761" y="271115"/>
                    <a:pt x="262205" y="293340"/>
                  </a:cubicBezTo>
                  <a:cubicBezTo>
                    <a:pt x="256649" y="315565"/>
                    <a:pt x="251092" y="306834"/>
                    <a:pt x="233630" y="340965"/>
                  </a:cubicBezTo>
                  <a:cubicBezTo>
                    <a:pt x="216168" y="375096"/>
                    <a:pt x="174099" y="450503"/>
                    <a:pt x="157430" y="498128"/>
                  </a:cubicBezTo>
                  <a:cubicBezTo>
                    <a:pt x="140761" y="545753"/>
                    <a:pt x="143937" y="579090"/>
                    <a:pt x="133618" y="626715"/>
                  </a:cubicBezTo>
                  <a:cubicBezTo>
                    <a:pt x="123299" y="674340"/>
                    <a:pt x="107424" y="735459"/>
                    <a:pt x="95518" y="783878"/>
                  </a:cubicBezTo>
                  <a:cubicBezTo>
                    <a:pt x="83612" y="832297"/>
                    <a:pt x="74086" y="885478"/>
                    <a:pt x="62180" y="917228"/>
                  </a:cubicBezTo>
                  <a:cubicBezTo>
                    <a:pt x="50274" y="948978"/>
                    <a:pt x="32811" y="953741"/>
                    <a:pt x="24080" y="974378"/>
                  </a:cubicBezTo>
                  <a:cubicBezTo>
                    <a:pt x="15349" y="995015"/>
                    <a:pt x="13762" y="1011684"/>
                    <a:pt x="9793" y="1041053"/>
                  </a:cubicBezTo>
                  <a:cubicBezTo>
                    <a:pt x="5824" y="1070422"/>
                    <a:pt x="1062" y="1118046"/>
                    <a:pt x="268" y="1150590"/>
                  </a:cubicBezTo>
                  <a:cubicBezTo>
                    <a:pt x="-526" y="1183134"/>
                    <a:pt x="267" y="1219646"/>
                    <a:pt x="5030" y="1236315"/>
                  </a:cubicBezTo>
                  <a:cubicBezTo>
                    <a:pt x="9792" y="1252984"/>
                    <a:pt x="22493" y="1244253"/>
                    <a:pt x="28843" y="1250603"/>
                  </a:cubicBezTo>
                  <a:cubicBezTo>
                    <a:pt x="35193" y="1256953"/>
                    <a:pt x="39161" y="1265684"/>
                    <a:pt x="43130" y="1274415"/>
                  </a:cubicBezTo>
                </a:path>
              </a:pathLst>
            </a:custGeom>
            <a:noFill/>
            <a:ln w="73025">
              <a:solidFill>
                <a:srgbClr val="0099FF">
                  <a:alpha val="9568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8824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0" name="Freeform 79"/>
            <p:cNvSpPr/>
            <p:nvPr/>
          </p:nvSpPr>
          <p:spPr>
            <a:xfrm>
              <a:off x="5691308" y="3962414"/>
              <a:ext cx="45720" cy="76201"/>
            </a:xfrm>
            <a:custGeom>
              <a:avLst/>
              <a:gdLst>
                <a:gd name="connsiteX0" fmla="*/ 0 w 47625"/>
                <a:gd name="connsiteY0" fmla="*/ 28575 h 28575"/>
                <a:gd name="connsiteX1" fmla="*/ 47625 w 47625"/>
                <a:gd name="connsiteY1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25" h="28575">
                  <a:moveTo>
                    <a:pt x="0" y="28575"/>
                  </a:moveTo>
                  <a:cubicBezTo>
                    <a:pt x="15875" y="19050"/>
                    <a:pt x="34131" y="9525"/>
                    <a:pt x="47625" y="0"/>
                  </a:cubicBezTo>
                </a:path>
              </a:pathLst>
            </a:custGeom>
            <a:noFill/>
            <a:ln w="79375">
              <a:solidFill>
                <a:srgbClr val="889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8824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2" name="Freeform 81"/>
            <p:cNvSpPr/>
            <p:nvPr/>
          </p:nvSpPr>
          <p:spPr>
            <a:xfrm>
              <a:off x="5718088" y="4058957"/>
              <a:ext cx="35713" cy="95165"/>
            </a:xfrm>
            <a:custGeom>
              <a:avLst/>
              <a:gdLst>
                <a:gd name="connsiteX0" fmla="*/ 0 w 35713"/>
                <a:gd name="connsiteY0" fmla="*/ 0 h 95164"/>
                <a:gd name="connsiteX1" fmla="*/ 33101 w 35713"/>
                <a:gd name="connsiteY1" fmla="*/ 70338 h 95164"/>
                <a:gd name="connsiteX2" fmla="*/ 33101 w 35713"/>
                <a:gd name="connsiteY2" fmla="*/ 66201 h 95164"/>
                <a:gd name="connsiteX3" fmla="*/ 28963 w 35713"/>
                <a:gd name="connsiteY3" fmla="*/ 95164 h 9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13" h="95164">
                  <a:moveTo>
                    <a:pt x="0" y="0"/>
                  </a:moveTo>
                  <a:cubicBezTo>
                    <a:pt x="11034" y="23446"/>
                    <a:pt x="27584" y="59305"/>
                    <a:pt x="33101" y="70338"/>
                  </a:cubicBezTo>
                  <a:cubicBezTo>
                    <a:pt x="38618" y="81372"/>
                    <a:pt x="33791" y="62063"/>
                    <a:pt x="33101" y="66201"/>
                  </a:cubicBezTo>
                  <a:cubicBezTo>
                    <a:pt x="32411" y="70339"/>
                    <a:pt x="30687" y="82751"/>
                    <a:pt x="28963" y="95164"/>
                  </a:cubicBezTo>
                </a:path>
              </a:pathLst>
            </a:custGeom>
            <a:noFill/>
            <a:ln w="60325">
              <a:solidFill>
                <a:srgbClr val="0099FF">
                  <a:alpha val="9568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8824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3" name="Freeform 82"/>
            <p:cNvSpPr/>
            <p:nvPr/>
          </p:nvSpPr>
          <p:spPr>
            <a:xfrm rot="2700000">
              <a:off x="5672983" y="3981621"/>
              <a:ext cx="45720" cy="92249"/>
            </a:xfrm>
            <a:custGeom>
              <a:avLst/>
              <a:gdLst>
                <a:gd name="connsiteX0" fmla="*/ 0 w 47625"/>
                <a:gd name="connsiteY0" fmla="*/ 28575 h 28575"/>
                <a:gd name="connsiteX1" fmla="*/ 47625 w 47625"/>
                <a:gd name="connsiteY1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25" h="28575">
                  <a:moveTo>
                    <a:pt x="0" y="28575"/>
                  </a:moveTo>
                  <a:cubicBezTo>
                    <a:pt x="15875" y="19050"/>
                    <a:pt x="34131" y="9525"/>
                    <a:pt x="47625" y="0"/>
                  </a:cubicBezTo>
                </a:path>
              </a:pathLst>
            </a:custGeom>
            <a:noFill/>
            <a:ln w="79375">
              <a:solidFill>
                <a:srgbClr val="889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8824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5" name="Freeform 84"/>
            <p:cNvSpPr/>
            <p:nvPr/>
          </p:nvSpPr>
          <p:spPr>
            <a:xfrm rot="2700000">
              <a:off x="5750798" y="4159184"/>
              <a:ext cx="45720" cy="61708"/>
            </a:xfrm>
            <a:custGeom>
              <a:avLst/>
              <a:gdLst>
                <a:gd name="connsiteX0" fmla="*/ 0 w 47625"/>
                <a:gd name="connsiteY0" fmla="*/ 28575 h 28575"/>
                <a:gd name="connsiteX1" fmla="*/ 47625 w 47625"/>
                <a:gd name="connsiteY1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25" h="28575">
                  <a:moveTo>
                    <a:pt x="0" y="28575"/>
                  </a:moveTo>
                  <a:cubicBezTo>
                    <a:pt x="15875" y="19050"/>
                    <a:pt x="34131" y="9525"/>
                    <a:pt x="47625" y="0"/>
                  </a:cubicBezTo>
                </a:path>
              </a:pathLst>
            </a:custGeom>
            <a:noFill/>
            <a:ln w="79375">
              <a:solidFill>
                <a:srgbClr val="889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8824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8" name="Freeform 87"/>
            <p:cNvSpPr/>
            <p:nvPr/>
          </p:nvSpPr>
          <p:spPr>
            <a:xfrm rot="2700000">
              <a:off x="5623766" y="4361539"/>
              <a:ext cx="45720" cy="61708"/>
            </a:xfrm>
            <a:custGeom>
              <a:avLst/>
              <a:gdLst>
                <a:gd name="connsiteX0" fmla="*/ 0 w 47625"/>
                <a:gd name="connsiteY0" fmla="*/ 28575 h 28575"/>
                <a:gd name="connsiteX1" fmla="*/ 47625 w 47625"/>
                <a:gd name="connsiteY1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25" h="28575">
                  <a:moveTo>
                    <a:pt x="0" y="28575"/>
                  </a:moveTo>
                  <a:cubicBezTo>
                    <a:pt x="15875" y="19050"/>
                    <a:pt x="34131" y="9525"/>
                    <a:pt x="47625" y="0"/>
                  </a:cubicBezTo>
                </a:path>
              </a:pathLst>
            </a:custGeom>
            <a:noFill/>
            <a:ln w="53975">
              <a:solidFill>
                <a:srgbClr val="889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8824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9" name="Freeform 88"/>
            <p:cNvSpPr/>
            <p:nvPr/>
          </p:nvSpPr>
          <p:spPr>
            <a:xfrm rot="5400000">
              <a:off x="6077051" y="3996379"/>
              <a:ext cx="35714" cy="95164"/>
            </a:xfrm>
            <a:custGeom>
              <a:avLst/>
              <a:gdLst>
                <a:gd name="connsiteX0" fmla="*/ 0 w 35713"/>
                <a:gd name="connsiteY0" fmla="*/ 0 h 95164"/>
                <a:gd name="connsiteX1" fmla="*/ 33101 w 35713"/>
                <a:gd name="connsiteY1" fmla="*/ 70338 h 95164"/>
                <a:gd name="connsiteX2" fmla="*/ 33101 w 35713"/>
                <a:gd name="connsiteY2" fmla="*/ 66201 h 95164"/>
                <a:gd name="connsiteX3" fmla="*/ 28963 w 35713"/>
                <a:gd name="connsiteY3" fmla="*/ 95164 h 9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13" h="95164">
                  <a:moveTo>
                    <a:pt x="0" y="0"/>
                  </a:moveTo>
                  <a:cubicBezTo>
                    <a:pt x="11034" y="23446"/>
                    <a:pt x="27584" y="59305"/>
                    <a:pt x="33101" y="70338"/>
                  </a:cubicBezTo>
                  <a:cubicBezTo>
                    <a:pt x="38618" y="81372"/>
                    <a:pt x="33791" y="62063"/>
                    <a:pt x="33101" y="66201"/>
                  </a:cubicBezTo>
                  <a:cubicBezTo>
                    <a:pt x="32411" y="70339"/>
                    <a:pt x="30687" y="82751"/>
                    <a:pt x="28963" y="95164"/>
                  </a:cubicBezTo>
                </a:path>
              </a:pathLst>
            </a:custGeom>
            <a:noFill/>
            <a:ln w="53975">
              <a:solidFill>
                <a:srgbClr val="0099FF">
                  <a:alpha val="9568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8824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0" name="Freeform 89"/>
            <p:cNvSpPr/>
            <p:nvPr/>
          </p:nvSpPr>
          <p:spPr>
            <a:xfrm>
              <a:off x="5753768" y="3982985"/>
              <a:ext cx="344088" cy="224394"/>
            </a:xfrm>
            <a:custGeom>
              <a:avLst/>
              <a:gdLst>
                <a:gd name="connsiteX0" fmla="*/ 344089 w 344089"/>
                <a:gd name="connsiteY0" fmla="*/ 0 h 224393"/>
                <a:gd name="connsiteX1" fmla="*/ 282381 w 344089"/>
                <a:gd name="connsiteY1" fmla="*/ 11220 h 224393"/>
                <a:gd name="connsiteX2" fmla="*/ 114086 w 344089"/>
                <a:gd name="connsiteY2" fmla="*/ 16830 h 224393"/>
                <a:gd name="connsiteX3" fmla="*/ 24329 w 344089"/>
                <a:gd name="connsiteY3" fmla="*/ 44879 h 224393"/>
                <a:gd name="connsiteX4" fmla="*/ 1890 w 344089"/>
                <a:gd name="connsiteY4" fmla="*/ 129026 h 224393"/>
                <a:gd name="connsiteX5" fmla="*/ 1890 w 344089"/>
                <a:gd name="connsiteY5" fmla="*/ 185124 h 224393"/>
                <a:gd name="connsiteX6" fmla="*/ 7500 w 344089"/>
                <a:gd name="connsiteY6" fmla="*/ 224393 h 224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4089" h="224393">
                  <a:moveTo>
                    <a:pt x="344089" y="0"/>
                  </a:moveTo>
                  <a:cubicBezTo>
                    <a:pt x="332402" y="4207"/>
                    <a:pt x="320715" y="8415"/>
                    <a:pt x="282381" y="11220"/>
                  </a:cubicBezTo>
                  <a:cubicBezTo>
                    <a:pt x="244047" y="14025"/>
                    <a:pt x="157095" y="11220"/>
                    <a:pt x="114086" y="16830"/>
                  </a:cubicBezTo>
                  <a:cubicBezTo>
                    <a:pt x="71077" y="22440"/>
                    <a:pt x="43028" y="26180"/>
                    <a:pt x="24329" y="44879"/>
                  </a:cubicBezTo>
                  <a:cubicBezTo>
                    <a:pt x="5630" y="63578"/>
                    <a:pt x="5630" y="105652"/>
                    <a:pt x="1890" y="129026"/>
                  </a:cubicBezTo>
                  <a:cubicBezTo>
                    <a:pt x="-1850" y="152400"/>
                    <a:pt x="955" y="169230"/>
                    <a:pt x="1890" y="185124"/>
                  </a:cubicBezTo>
                  <a:cubicBezTo>
                    <a:pt x="2825" y="201018"/>
                    <a:pt x="5162" y="212705"/>
                    <a:pt x="7500" y="224393"/>
                  </a:cubicBezTo>
                </a:path>
              </a:pathLst>
            </a:custGeom>
            <a:noFill/>
            <a:ln w="50800">
              <a:solidFill>
                <a:srgbClr val="800080">
                  <a:alpha val="7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8824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1" name="Freeform 90"/>
            <p:cNvSpPr/>
            <p:nvPr/>
          </p:nvSpPr>
          <p:spPr>
            <a:xfrm>
              <a:off x="5346142" y="2793700"/>
              <a:ext cx="1178059" cy="555375"/>
            </a:xfrm>
            <a:custGeom>
              <a:avLst/>
              <a:gdLst>
                <a:gd name="connsiteX0" fmla="*/ 1178061 w 1178061"/>
                <a:gd name="connsiteY0" fmla="*/ 555372 h 555372"/>
                <a:gd name="connsiteX1" fmla="*/ 1099524 w 1178061"/>
                <a:gd name="connsiteY1" fmla="*/ 476835 h 555372"/>
                <a:gd name="connsiteX2" fmla="*/ 925619 w 1178061"/>
                <a:gd name="connsiteY2" fmla="*/ 431956 h 555372"/>
                <a:gd name="connsiteX3" fmla="*/ 628299 w 1178061"/>
                <a:gd name="connsiteY3" fmla="*/ 314150 h 555372"/>
                <a:gd name="connsiteX4" fmla="*/ 280490 w 1178061"/>
                <a:gd name="connsiteY4" fmla="*/ 140246 h 555372"/>
                <a:gd name="connsiteX5" fmla="*/ 140245 w 1178061"/>
                <a:gd name="connsiteY5" fmla="*/ 56099 h 555372"/>
                <a:gd name="connsiteX6" fmla="*/ 0 w 1178061"/>
                <a:gd name="connsiteY6" fmla="*/ 0 h 555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8061" h="555372">
                  <a:moveTo>
                    <a:pt x="1178061" y="555372"/>
                  </a:moveTo>
                  <a:cubicBezTo>
                    <a:pt x="1159829" y="526388"/>
                    <a:pt x="1141598" y="497404"/>
                    <a:pt x="1099524" y="476835"/>
                  </a:cubicBezTo>
                  <a:cubicBezTo>
                    <a:pt x="1057450" y="456266"/>
                    <a:pt x="1004156" y="459070"/>
                    <a:pt x="925619" y="431956"/>
                  </a:cubicBezTo>
                  <a:cubicBezTo>
                    <a:pt x="847082" y="404842"/>
                    <a:pt x="735821" y="362768"/>
                    <a:pt x="628299" y="314150"/>
                  </a:cubicBezTo>
                  <a:cubicBezTo>
                    <a:pt x="520777" y="265532"/>
                    <a:pt x="361832" y="183254"/>
                    <a:pt x="280490" y="140246"/>
                  </a:cubicBezTo>
                  <a:cubicBezTo>
                    <a:pt x="199148" y="97237"/>
                    <a:pt x="186993" y="79473"/>
                    <a:pt x="140245" y="56099"/>
                  </a:cubicBezTo>
                  <a:cubicBezTo>
                    <a:pt x="93497" y="32725"/>
                    <a:pt x="46748" y="16362"/>
                    <a:pt x="0" y="0"/>
                  </a:cubicBezTo>
                </a:path>
              </a:pathLst>
            </a:custGeom>
            <a:noFill/>
            <a:ln w="50800">
              <a:solidFill>
                <a:srgbClr val="800080">
                  <a:alpha val="7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8824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>
            <a:xfrm flipV="1">
              <a:off x="5486388" y="2671771"/>
              <a:ext cx="0" cy="176540"/>
            </a:xfrm>
            <a:prstGeom prst="line">
              <a:avLst/>
            </a:prstGeom>
            <a:noFill/>
            <a:ln w="50800">
              <a:solidFill>
                <a:srgbClr val="800080">
                  <a:alpha val="7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V="1">
              <a:off x="5867387" y="2682991"/>
              <a:ext cx="0" cy="353081"/>
            </a:xfrm>
            <a:prstGeom prst="line">
              <a:avLst/>
            </a:prstGeom>
            <a:noFill/>
            <a:ln w="50800">
              <a:solidFill>
                <a:srgbClr val="800080">
                  <a:alpha val="7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94" name="Freeform 93"/>
            <p:cNvSpPr/>
            <p:nvPr/>
          </p:nvSpPr>
          <p:spPr>
            <a:xfrm>
              <a:off x="5810306" y="4207379"/>
              <a:ext cx="102614" cy="78891"/>
            </a:xfrm>
            <a:custGeom>
              <a:avLst/>
              <a:gdLst>
                <a:gd name="connsiteX0" fmla="*/ 0 w 47625"/>
                <a:gd name="connsiteY0" fmla="*/ 28575 h 28575"/>
                <a:gd name="connsiteX1" fmla="*/ 47625 w 47625"/>
                <a:gd name="connsiteY1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25" h="28575">
                  <a:moveTo>
                    <a:pt x="0" y="28575"/>
                  </a:moveTo>
                  <a:cubicBezTo>
                    <a:pt x="15875" y="19050"/>
                    <a:pt x="34131" y="9525"/>
                    <a:pt x="47625" y="0"/>
                  </a:cubicBezTo>
                </a:path>
              </a:pathLst>
            </a:custGeom>
            <a:noFill/>
            <a:ln w="79375">
              <a:solidFill>
                <a:srgbClr val="889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18824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  <a:latin typeface="Arial Narrow" panose="020B0606020202030204" pitchFamily="34" charset="0"/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5686694" y="4207381"/>
              <a:ext cx="123612" cy="89380"/>
              <a:chOff x="1905000" y="5014416"/>
              <a:chExt cx="123612" cy="89380"/>
            </a:xfrm>
            <a:solidFill>
              <a:srgbClr val="800080"/>
            </a:solidFill>
          </p:grpSpPr>
          <p:sp>
            <p:nvSpPr>
              <p:cNvPr id="100" name="Oval 99"/>
              <p:cNvSpPr/>
              <p:nvPr/>
            </p:nvSpPr>
            <p:spPr>
              <a:xfrm>
                <a:off x="1905000" y="5014416"/>
                <a:ext cx="89001" cy="89380"/>
              </a:xfrm>
              <a:prstGeom prst="ellipse">
                <a:avLst/>
              </a:prstGeom>
              <a:grpFill/>
              <a:ln>
                <a:solidFill>
                  <a:srgbClr val="800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1882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prstClr val="white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1949500" y="5014416"/>
                <a:ext cx="79112" cy="37241"/>
              </a:xfrm>
              <a:prstGeom prst="rect">
                <a:avLst/>
              </a:prstGeom>
              <a:grpFill/>
              <a:ln>
                <a:solidFill>
                  <a:srgbClr val="800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1882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prstClr val="white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4495799" y="3497875"/>
              <a:ext cx="123612" cy="89380"/>
              <a:chOff x="1905000" y="5014416"/>
              <a:chExt cx="123612" cy="89380"/>
            </a:xfrm>
            <a:solidFill>
              <a:srgbClr val="FFFF00"/>
            </a:solidFill>
          </p:grpSpPr>
          <p:sp>
            <p:nvSpPr>
              <p:cNvPr id="98" name="Oval 97"/>
              <p:cNvSpPr/>
              <p:nvPr/>
            </p:nvSpPr>
            <p:spPr>
              <a:xfrm>
                <a:off x="1905000" y="5014416"/>
                <a:ext cx="89001" cy="89380"/>
              </a:xfrm>
              <a:prstGeom prst="ellipse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1882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prstClr val="white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1949500" y="5014416"/>
                <a:ext cx="79112" cy="37241"/>
              </a:xfrm>
              <a:prstGeom prst="rect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1882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prstClr val="white"/>
                  </a:solidFill>
                  <a:latin typeface="Arial Narrow" panose="020B0606020202030204" pitchFamily="34" charset="0"/>
                </a:endParaRPr>
              </a:p>
            </p:txBody>
          </p:sp>
        </p:grpSp>
      </p:grpSp>
      <p:sp>
        <p:nvSpPr>
          <p:cNvPr id="86" name="Rectangle 85"/>
          <p:cNvSpPr/>
          <p:nvPr/>
        </p:nvSpPr>
        <p:spPr>
          <a:xfrm>
            <a:off x="5029200" y="4106107"/>
            <a:ext cx="1257300" cy="2982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625108" y="1459128"/>
            <a:ext cx="1342867" cy="184234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3" name="Rectangle 52"/>
          <p:cNvSpPr/>
          <p:nvPr/>
        </p:nvSpPr>
        <p:spPr>
          <a:xfrm>
            <a:off x="2926065" y="4864951"/>
            <a:ext cx="654843" cy="184234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9" name="Rectangle 48"/>
          <p:cNvSpPr/>
          <p:nvPr/>
        </p:nvSpPr>
        <p:spPr>
          <a:xfrm>
            <a:off x="5019815" y="2864278"/>
            <a:ext cx="1536700" cy="230293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20495" name="Straight Connector 65"/>
          <p:cNvCxnSpPr>
            <a:cxnSpLocks noChangeShapeType="1"/>
            <a:stCxn id="44" idx="0"/>
          </p:cNvCxnSpPr>
          <p:nvPr/>
        </p:nvCxnSpPr>
        <p:spPr bwMode="auto">
          <a:xfrm flipV="1">
            <a:off x="8422112" y="2677160"/>
            <a:ext cx="0" cy="829418"/>
          </a:xfrm>
          <a:prstGeom prst="line">
            <a:avLst/>
          </a:prstGeom>
          <a:noFill/>
          <a:ln w="19050" cap="sq" algn="ctr">
            <a:solidFill>
              <a:schemeClr val="tx1"/>
            </a:solidFill>
            <a:miter lim="800000"/>
            <a:headEnd type="arrow"/>
            <a:tailEnd type="none"/>
          </a:ln>
        </p:spPr>
      </p:cxnSp>
      <p:cxnSp>
        <p:nvCxnSpPr>
          <p:cNvPr id="20496" name="Straight Connector 70"/>
          <p:cNvCxnSpPr>
            <a:cxnSpLocks noChangeShapeType="1"/>
          </p:cNvCxnSpPr>
          <p:nvPr/>
        </p:nvCxnSpPr>
        <p:spPr bwMode="auto">
          <a:xfrm flipH="1">
            <a:off x="673402" y="1601666"/>
            <a:ext cx="1925018" cy="1949891"/>
          </a:xfrm>
          <a:prstGeom prst="line">
            <a:avLst/>
          </a:prstGeom>
          <a:noFill/>
          <a:ln w="12700" cap="sq" algn="ctr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76" name="Rectangle 75"/>
          <p:cNvSpPr/>
          <p:nvPr/>
        </p:nvSpPr>
        <p:spPr>
          <a:xfrm rot="-2700000">
            <a:off x="619270" y="2159000"/>
            <a:ext cx="2282349" cy="38862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26744" tIns="126744" rIns="126744" bIns="126744" spcCol="1415" anchor="b"/>
          <a:lstStyle/>
          <a:p>
            <a:pPr defTabSz="792142">
              <a:lnSpc>
                <a:spcPct val="90000"/>
              </a:lnSpc>
              <a:defRPr/>
            </a:pPr>
            <a:r>
              <a:rPr lang="en-US" sz="1600" dirty="0">
                <a:latin typeface="Arial Narrow" panose="020B0606020202030204" pitchFamily="34" charset="0"/>
              </a:rPr>
              <a:t>1998 - LTCP Started</a:t>
            </a:r>
          </a:p>
        </p:txBody>
      </p:sp>
      <p:cxnSp>
        <p:nvCxnSpPr>
          <p:cNvPr id="20498" name="Straight Connector 77"/>
          <p:cNvCxnSpPr>
            <a:cxnSpLocks noChangeShapeType="1"/>
          </p:cNvCxnSpPr>
          <p:nvPr/>
        </p:nvCxnSpPr>
        <p:spPr bwMode="auto">
          <a:xfrm flipH="1">
            <a:off x="1987742" y="1688027"/>
            <a:ext cx="1784158" cy="1924701"/>
          </a:xfrm>
          <a:prstGeom prst="line">
            <a:avLst/>
          </a:prstGeom>
          <a:noFill/>
          <a:ln w="12700" cap="sq" algn="ctr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79" name="Rectangle 78"/>
          <p:cNvSpPr/>
          <p:nvPr/>
        </p:nvSpPr>
        <p:spPr>
          <a:xfrm rot="-2700000">
            <a:off x="1849416" y="2237627"/>
            <a:ext cx="2046605" cy="51558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26744" tIns="126744" rIns="126744" bIns="126744" spcCol="1415" anchor="b"/>
          <a:lstStyle/>
          <a:p>
            <a:pPr defTabSz="792142">
              <a:lnSpc>
                <a:spcPct val="90000"/>
              </a:lnSpc>
              <a:defRPr/>
            </a:pPr>
            <a:r>
              <a:rPr lang="en-US" sz="1600" dirty="0">
                <a:latin typeface="Arial Narrow" panose="020B0606020202030204" pitchFamily="34" charset="0"/>
              </a:rPr>
              <a:t>2002 – Final LTCP</a:t>
            </a:r>
          </a:p>
        </p:txBody>
      </p:sp>
      <p:sp>
        <p:nvSpPr>
          <p:cNvPr id="87" name="TextBox 86"/>
          <p:cNvSpPr txBox="1">
            <a:spLocks noChangeArrowheads="1"/>
          </p:cNvSpPr>
          <p:nvPr/>
        </p:nvSpPr>
        <p:spPr bwMode="auto">
          <a:xfrm rot="-2677298">
            <a:off x="3687193" y="2019459"/>
            <a:ext cx="2456337" cy="54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46" tIns="50923" rIns="101846" bIns="50923">
            <a:spAutoFit/>
          </a:bodyPr>
          <a:lstStyle/>
          <a:p>
            <a:pPr defTabSz="792142">
              <a:lnSpc>
                <a:spcPct val="90000"/>
              </a:lnSpc>
              <a:defRPr/>
            </a:pPr>
            <a:r>
              <a:rPr lang="en-US" sz="1600" b="1" dirty="0">
                <a:solidFill>
                  <a:schemeClr val="tx1"/>
                </a:solidFill>
                <a:latin typeface="Arial Narrow" panose="020B0606020202030204" pitchFamily="34" charset="0"/>
              </a:rPr>
              <a:t>2005 – Consent Decree Signed</a:t>
            </a:r>
          </a:p>
        </p:txBody>
      </p:sp>
      <p:cxnSp>
        <p:nvCxnSpPr>
          <p:cNvPr id="20503" name="Straight Connector 55"/>
          <p:cNvCxnSpPr>
            <a:cxnSpLocks noChangeShapeType="1"/>
          </p:cNvCxnSpPr>
          <p:nvPr/>
        </p:nvCxnSpPr>
        <p:spPr bwMode="auto">
          <a:xfrm flipH="1">
            <a:off x="3888249" y="1515307"/>
            <a:ext cx="2062971" cy="2111814"/>
          </a:xfrm>
          <a:prstGeom prst="line">
            <a:avLst/>
          </a:prstGeom>
          <a:noFill/>
          <a:ln w="12700" cap="sq" algn="ctr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0506" name="Straight Connector 66"/>
          <p:cNvCxnSpPr>
            <a:cxnSpLocks noChangeShapeType="1"/>
          </p:cNvCxnSpPr>
          <p:nvPr/>
        </p:nvCxnSpPr>
        <p:spPr bwMode="auto">
          <a:xfrm flipH="1">
            <a:off x="5117002" y="1554480"/>
            <a:ext cx="1840058" cy="1970812"/>
          </a:xfrm>
          <a:prstGeom prst="line">
            <a:avLst/>
          </a:prstGeom>
          <a:noFill/>
          <a:ln w="12700" cap="sq" algn="ctr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72" name="TextBox 71"/>
          <p:cNvSpPr txBox="1"/>
          <p:nvPr/>
        </p:nvSpPr>
        <p:spPr>
          <a:xfrm rot="18828802">
            <a:off x="4660265" y="2047241"/>
            <a:ext cx="2347022" cy="546039"/>
          </a:xfrm>
          <a:prstGeom prst="rect">
            <a:avLst/>
          </a:prstGeom>
          <a:noFill/>
        </p:spPr>
        <p:txBody>
          <a:bodyPr wrap="square" lIns="101846" tIns="50923" rIns="101846" bIns="50923">
            <a:spAutoFit/>
          </a:bodyPr>
          <a:lstStyle/>
          <a:p>
            <a:pPr defTabSz="792142">
              <a:lnSpc>
                <a:spcPct val="90000"/>
              </a:lnSpc>
              <a:defRPr/>
            </a:pPr>
            <a:r>
              <a:rPr lang="en-US" sz="1600" dirty="0">
                <a:solidFill>
                  <a:schemeClr val="tx1"/>
                </a:solidFill>
                <a:latin typeface="Arial Narrow" panose="020B0606020202030204" pitchFamily="34" charset="0"/>
              </a:rPr>
              <a:t>2007 - New Nitrogen Limits Require Changing LTCP</a:t>
            </a:r>
          </a:p>
        </p:txBody>
      </p:sp>
      <p:sp>
        <p:nvSpPr>
          <p:cNvPr id="73" name="Rectangle 72"/>
          <p:cNvSpPr/>
          <p:nvPr/>
        </p:nvSpPr>
        <p:spPr>
          <a:xfrm rot="18852752">
            <a:off x="2974034" y="2277355"/>
            <a:ext cx="2122545" cy="36793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26744" tIns="126744" rIns="126744" bIns="126744" spcCol="1415" anchor="b"/>
          <a:lstStyle/>
          <a:p>
            <a:pPr defTabSz="792142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latin typeface="Arial Narrow" panose="020B0606020202030204" pitchFamily="34" charset="0"/>
              </a:rPr>
              <a:t>2003 – LTCP Meets WQS (EPA/DC)</a:t>
            </a:r>
          </a:p>
        </p:txBody>
      </p:sp>
      <p:cxnSp>
        <p:nvCxnSpPr>
          <p:cNvPr id="20509" name="Straight Connector 73"/>
          <p:cNvCxnSpPr>
            <a:cxnSpLocks noChangeShapeType="1"/>
          </p:cNvCxnSpPr>
          <p:nvPr/>
        </p:nvCxnSpPr>
        <p:spPr bwMode="auto">
          <a:xfrm flipH="1">
            <a:off x="3133865" y="1515306"/>
            <a:ext cx="1895335" cy="2025457"/>
          </a:xfrm>
          <a:prstGeom prst="line">
            <a:avLst/>
          </a:prstGeom>
          <a:noFill/>
          <a:ln w="12700" cap="sq" algn="ctr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81" name="Straight Connector 80"/>
          <p:cNvCxnSpPr/>
          <p:nvPr/>
        </p:nvCxnSpPr>
        <p:spPr>
          <a:xfrm flipH="1">
            <a:off x="432027" y="3713480"/>
            <a:ext cx="96113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66"/>
          <p:cNvCxnSpPr>
            <a:cxnSpLocks noChangeShapeType="1"/>
          </p:cNvCxnSpPr>
          <p:nvPr/>
        </p:nvCxnSpPr>
        <p:spPr bwMode="auto">
          <a:xfrm flipH="1">
            <a:off x="6241444" y="1418299"/>
            <a:ext cx="1972916" cy="2122461"/>
          </a:xfrm>
          <a:prstGeom prst="line">
            <a:avLst/>
          </a:prstGeom>
          <a:noFill/>
          <a:ln w="12700" cap="sq" algn="ctr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52" name="TextBox 51"/>
          <p:cNvSpPr txBox="1"/>
          <p:nvPr/>
        </p:nvSpPr>
        <p:spPr>
          <a:xfrm rot="18828802">
            <a:off x="5781114" y="1963014"/>
            <a:ext cx="2289889" cy="767638"/>
          </a:xfrm>
          <a:prstGeom prst="rect">
            <a:avLst/>
          </a:prstGeom>
          <a:noFill/>
        </p:spPr>
        <p:txBody>
          <a:bodyPr wrap="square" lIns="101846" tIns="50923" rIns="101846" bIns="50923">
            <a:spAutoFit/>
          </a:bodyPr>
          <a:lstStyle/>
          <a:p>
            <a:pPr defTabSz="792142">
              <a:lnSpc>
                <a:spcPct val="90000"/>
              </a:lnSpc>
              <a:defRPr/>
            </a:pPr>
            <a:r>
              <a:rPr lang="en-US" sz="1600" dirty="0">
                <a:solidFill>
                  <a:schemeClr val="tx1"/>
                </a:solidFill>
                <a:latin typeface="Arial Narrow" panose="020B0606020202030204" pitchFamily="34" charset="0"/>
              </a:rPr>
              <a:t>2011 - DC Water Evaluates GI for Potomac River and Rock Creek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88" t="2151" r="1989" b="2011"/>
          <a:stretch/>
        </p:blipFill>
        <p:spPr>
          <a:xfrm>
            <a:off x="6355261" y="4381834"/>
            <a:ext cx="3666746" cy="3358548"/>
          </a:xfrm>
          <a:prstGeom prst="rect">
            <a:avLst/>
          </a:prstGeom>
        </p:spPr>
      </p:pic>
      <p:cxnSp>
        <p:nvCxnSpPr>
          <p:cNvPr id="41" name="Straight Connector 65"/>
          <p:cNvCxnSpPr>
            <a:cxnSpLocks noChangeShapeType="1"/>
          </p:cNvCxnSpPr>
          <p:nvPr/>
        </p:nvCxnSpPr>
        <p:spPr bwMode="auto">
          <a:xfrm flipV="1">
            <a:off x="8422112" y="3943774"/>
            <a:ext cx="0" cy="829418"/>
          </a:xfrm>
          <a:prstGeom prst="line">
            <a:avLst/>
          </a:prstGeom>
          <a:noFill/>
          <a:ln w="19050" cap="sq" algn="ctr">
            <a:solidFill>
              <a:schemeClr val="tx1"/>
            </a:solidFill>
            <a:miter lim="800000"/>
            <a:headEnd type="arrow"/>
            <a:tailEnd type="none"/>
          </a:ln>
        </p:spPr>
      </p:cxnSp>
      <p:sp>
        <p:nvSpPr>
          <p:cNvPr id="28" name="Notched Right Arrow 27"/>
          <p:cNvSpPr/>
          <p:nvPr/>
        </p:nvSpPr>
        <p:spPr>
          <a:xfrm>
            <a:off x="-15013" y="2792307"/>
            <a:ext cx="10058400" cy="1842347"/>
          </a:xfrm>
          <a:prstGeom prst="notchedRightArrow">
            <a:avLst/>
          </a:prstGeom>
          <a:solidFill>
            <a:srgbClr val="1880C6">
              <a:alpha val="47000"/>
            </a:srgb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TextBox 3"/>
          <p:cNvSpPr txBox="1"/>
          <p:nvPr/>
        </p:nvSpPr>
        <p:spPr>
          <a:xfrm>
            <a:off x="3548278" y="4188903"/>
            <a:ext cx="1014120" cy="410654"/>
          </a:xfrm>
          <a:prstGeom prst="rect">
            <a:avLst/>
          </a:prstGeom>
          <a:solidFill>
            <a:schemeClr val="bg1"/>
          </a:solidFill>
        </p:spPr>
        <p:txBody>
          <a:bodyPr wrap="square" lIns="101882" tIns="50941" rIns="101882" bIns="50941" rtlCol="0">
            <a:spAutoFit/>
          </a:bodyPr>
          <a:lstStyle/>
          <a:p>
            <a:endParaRPr lang="en-US" dirty="0">
              <a:latin typeface="Arial Narrow" panose="020B0606020202030204" pitchFamily="34" charset="0"/>
            </a:endParaRPr>
          </a:p>
        </p:txBody>
      </p:sp>
      <p:cxnSp>
        <p:nvCxnSpPr>
          <p:cNvPr id="43" name="Straight Connector 65"/>
          <p:cNvCxnSpPr>
            <a:cxnSpLocks noChangeShapeType="1"/>
          </p:cNvCxnSpPr>
          <p:nvPr/>
        </p:nvCxnSpPr>
        <p:spPr bwMode="auto">
          <a:xfrm flipV="1">
            <a:off x="3869206" y="3932980"/>
            <a:ext cx="0" cy="851003"/>
          </a:xfrm>
          <a:prstGeom prst="line">
            <a:avLst/>
          </a:prstGeom>
          <a:noFill/>
          <a:ln w="19050" cap="sq" algn="ctr">
            <a:solidFill>
              <a:schemeClr val="tx1"/>
            </a:solidFill>
            <a:miter lim="800000"/>
            <a:headEnd type="arrow"/>
            <a:tailEnd type="none"/>
          </a:ln>
        </p:spPr>
      </p:cxnSp>
      <p:sp>
        <p:nvSpPr>
          <p:cNvPr id="54" name="TextBox 53"/>
          <p:cNvSpPr txBox="1"/>
          <p:nvPr/>
        </p:nvSpPr>
        <p:spPr>
          <a:xfrm>
            <a:off x="5569814" y="4385923"/>
            <a:ext cx="1777414" cy="410654"/>
          </a:xfrm>
          <a:prstGeom prst="rect">
            <a:avLst/>
          </a:prstGeom>
          <a:solidFill>
            <a:schemeClr val="bg1"/>
          </a:solidFill>
        </p:spPr>
        <p:txBody>
          <a:bodyPr wrap="square" lIns="101882" tIns="50941" rIns="101882" bIns="50941" rtlCol="0">
            <a:spAutoFit/>
          </a:bodyPr>
          <a:lstStyle/>
          <a:p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437660" y="3506580"/>
            <a:ext cx="403384" cy="415607"/>
          </a:xfrm>
          <a:prstGeom prst="ellipse">
            <a:avLst/>
          </a:prstGeom>
          <a:solidFill>
            <a:srgbClr val="1880C6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8" name="Oval 37"/>
          <p:cNvSpPr/>
          <p:nvPr/>
        </p:nvSpPr>
        <p:spPr>
          <a:xfrm>
            <a:off x="2882408" y="3506578"/>
            <a:ext cx="403384" cy="415608"/>
          </a:xfrm>
          <a:prstGeom prst="ellipse">
            <a:avLst/>
          </a:prstGeom>
          <a:solidFill>
            <a:srgbClr val="1880C6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4" name="Oval 33"/>
          <p:cNvSpPr/>
          <p:nvPr/>
        </p:nvSpPr>
        <p:spPr>
          <a:xfrm>
            <a:off x="1724641" y="3506578"/>
            <a:ext cx="403384" cy="415608"/>
          </a:xfrm>
          <a:prstGeom prst="ellipse">
            <a:avLst/>
          </a:prstGeom>
          <a:solidFill>
            <a:srgbClr val="1880C6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4" name="Oval 63"/>
          <p:cNvSpPr/>
          <p:nvPr/>
        </p:nvSpPr>
        <p:spPr>
          <a:xfrm>
            <a:off x="4795255" y="3506578"/>
            <a:ext cx="403384" cy="415608"/>
          </a:xfrm>
          <a:prstGeom prst="ellipse">
            <a:avLst/>
          </a:prstGeom>
          <a:solidFill>
            <a:srgbClr val="1880C6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4" name="Oval 43"/>
          <p:cNvSpPr/>
          <p:nvPr/>
        </p:nvSpPr>
        <p:spPr>
          <a:xfrm>
            <a:off x="8220420" y="3506578"/>
            <a:ext cx="403383" cy="413808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2" name="Oval 41"/>
          <p:cNvSpPr/>
          <p:nvPr/>
        </p:nvSpPr>
        <p:spPr>
          <a:xfrm>
            <a:off x="3667515" y="3506578"/>
            <a:ext cx="403384" cy="415608"/>
          </a:xfrm>
          <a:prstGeom prst="ellipse">
            <a:avLst/>
          </a:prstGeom>
          <a:solidFill>
            <a:srgbClr val="1880C6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0" name="Oval 49"/>
          <p:cNvSpPr/>
          <p:nvPr/>
        </p:nvSpPr>
        <p:spPr>
          <a:xfrm>
            <a:off x="5986599" y="3506578"/>
            <a:ext cx="403383" cy="413808"/>
          </a:xfrm>
          <a:prstGeom prst="ellipse">
            <a:avLst/>
          </a:prstGeom>
          <a:gradFill flip="none" rotWithShape="1">
            <a:gsLst>
              <a:gs pos="0">
                <a:srgbClr val="008000">
                  <a:tint val="66000"/>
                  <a:satMod val="160000"/>
                </a:srgbClr>
              </a:gs>
              <a:gs pos="50000">
                <a:srgbClr val="008000">
                  <a:tint val="44500"/>
                  <a:satMod val="160000"/>
                </a:srgbClr>
              </a:gs>
              <a:gs pos="100000">
                <a:srgbClr val="008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340834" y="4381834"/>
            <a:ext cx="2430780" cy="34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6744" tIns="126744" rIns="126744" bIns="126744" anchor="b"/>
          <a:lstStyle/>
          <a:p>
            <a:pPr defTabSz="792142">
              <a:lnSpc>
                <a:spcPct val="90000"/>
              </a:lnSpc>
              <a:defRPr/>
            </a:pPr>
            <a:r>
              <a:rPr lang="en-US" sz="1600" b="1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Arial Narrow" panose="020B0606020202030204" pitchFamily="34" charset="0"/>
              </a:rPr>
              <a:t>Public Participation</a:t>
            </a:r>
          </a:p>
        </p:txBody>
      </p:sp>
      <p:sp>
        <p:nvSpPr>
          <p:cNvPr id="20511" name="Line 36"/>
          <p:cNvSpPr>
            <a:spLocks noChangeShapeType="1"/>
          </p:cNvSpPr>
          <p:nvPr/>
        </p:nvSpPr>
        <p:spPr bwMode="auto">
          <a:xfrm>
            <a:off x="917659" y="3708825"/>
            <a:ext cx="792690" cy="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 type="triangle" w="med" len="med"/>
          </a:ln>
        </p:spPr>
        <p:txBody>
          <a:bodyPr lIns="101846" tIns="50923" rIns="101846" bIns="50923"/>
          <a:lstStyle/>
          <a:p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5257631" y="4339462"/>
            <a:ext cx="2430780" cy="34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6744" tIns="126744" rIns="126744" bIns="126744" anchor="b"/>
          <a:lstStyle/>
          <a:p>
            <a:pPr defTabSz="792142">
              <a:lnSpc>
                <a:spcPct val="90000"/>
              </a:lnSpc>
              <a:defRPr/>
            </a:pPr>
            <a:r>
              <a:rPr lang="en-US" sz="1600" b="1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Arial Narrow" panose="020B0606020202030204" pitchFamily="34" charset="0"/>
              </a:rPr>
              <a:t>Public Participation</a:t>
            </a:r>
          </a:p>
        </p:txBody>
      </p:sp>
      <p:sp>
        <p:nvSpPr>
          <p:cNvPr id="47" name="Line 36"/>
          <p:cNvSpPr>
            <a:spLocks noChangeShapeType="1"/>
          </p:cNvSpPr>
          <p:nvPr/>
        </p:nvSpPr>
        <p:spPr bwMode="auto">
          <a:xfrm>
            <a:off x="6747780" y="3708825"/>
            <a:ext cx="1002155" cy="180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 type="triangle" w="med" len="med"/>
          </a:ln>
        </p:spPr>
        <p:txBody>
          <a:bodyPr lIns="101846" tIns="50923" rIns="101846" bIns="50923"/>
          <a:lstStyle/>
          <a:p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57" name="Line 36"/>
          <p:cNvSpPr>
            <a:spLocks noChangeShapeType="1"/>
          </p:cNvSpPr>
          <p:nvPr/>
        </p:nvSpPr>
        <p:spPr bwMode="auto">
          <a:xfrm>
            <a:off x="9041232" y="3718796"/>
            <a:ext cx="1002155" cy="180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 type="triangle" w="med" len="med"/>
          </a:ln>
        </p:spPr>
        <p:txBody>
          <a:bodyPr lIns="101846" tIns="50923" rIns="101846" bIns="50923"/>
          <a:lstStyle/>
          <a:p>
            <a:endParaRPr lang="en-US" dirty="0">
              <a:latin typeface="Arial Narrow" panose="020B0606020202030204" pitchFamily="34" charset="0"/>
            </a:endParaRPr>
          </a:p>
        </p:txBody>
      </p:sp>
      <p:cxnSp>
        <p:nvCxnSpPr>
          <p:cNvPr id="60" name="Curved Connector 59"/>
          <p:cNvCxnSpPr/>
          <p:nvPr/>
        </p:nvCxnSpPr>
        <p:spPr>
          <a:xfrm rot="5400000" flipH="1" flipV="1">
            <a:off x="863655" y="3843199"/>
            <a:ext cx="504355" cy="396344"/>
          </a:xfrm>
          <a:prstGeom prst="curvedConnector3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urved Connector 83"/>
          <p:cNvCxnSpPr/>
          <p:nvPr/>
        </p:nvCxnSpPr>
        <p:spPr>
          <a:xfrm rot="5400000" flipH="1" flipV="1">
            <a:off x="6777553" y="3836444"/>
            <a:ext cx="504355" cy="396344"/>
          </a:xfrm>
          <a:prstGeom prst="curvedConnector3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000" dirty="0">
                <a:latin typeface="Arial Narrow Bold" pitchFamily="34" charset="0"/>
              </a:rPr>
              <a:t>Program Development</a:t>
            </a:r>
            <a:endParaRPr lang="en-US" sz="3000" dirty="0"/>
          </a:p>
        </p:txBody>
      </p:sp>
      <p:cxnSp>
        <p:nvCxnSpPr>
          <p:cNvPr id="97" name="Straight Connector 66"/>
          <p:cNvCxnSpPr>
            <a:cxnSpLocks noChangeShapeType="1"/>
          </p:cNvCxnSpPr>
          <p:nvPr/>
        </p:nvCxnSpPr>
        <p:spPr bwMode="auto">
          <a:xfrm flipH="1">
            <a:off x="7022030" y="1675974"/>
            <a:ext cx="1713085" cy="1850443"/>
          </a:xfrm>
          <a:prstGeom prst="line">
            <a:avLst/>
          </a:prstGeom>
          <a:noFill/>
          <a:ln w="12700" cap="sq" algn="ctr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102" name="TextBox 101"/>
          <p:cNvSpPr txBox="1"/>
          <p:nvPr/>
        </p:nvSpPr>
        <p:spPr>
          <a:xfrm rot="18828802">
            <a:off x="6603393" y="2099166"/>
            <a:ext cx="2347022" cy="546039"/>
          </a:xfrm>
          <a:prstGeom prst="rect">
            <a:avLst/>
          </a:prstGeom>
          <a:noFill/>
        </p:spPr>
        <p:txBody>
          <a:bodyPr wrap="square" lIns="101846" tIns="50923" rIns="101846" bIns="50923">
            <a:spAutoFit/>
          </a:bodyPr>
          <a:lstStyle/>
          <a:p>
            <a:pPr defTabSz="792142">
              <a:lnSpc>
                <a:spcPct val="90000"/>
              </a:lnSpc>
              <a:defRPr/>
            </a:pPr>
            <a:r>
              <a:rPr lang="en-US" sz="1600" dirty="0">
                <a:solidFill>
                  <a:schemeClr val="tx1"/>
                </a:solidFill>
                <a:latin typeface="Arial Narrow" panose="020B0606020202030204" pitchFamily="34" charset="0"/>
              </a:rPr>
              <a:t>2012 – Mayor’s </a:t>
            </a:r>
          </a:p>
          <a:p>
            <a:pPr defTabSz="792142">
              <a:lnSpc>
                <a:spcPct val="90000"/>
              </a:lnSpc>
              <a:defRPr/>
            </a:pPr>
            <a:r>
              <a:rPr lang="en-US" sz="1600" dirty="0">
                <a:solidFill>
                  <a:schemeClr val="tx1"/>
                </a:solidFill>
                <a:latin typeface="Arial Narrow" panose="020B0606020202030204" pitchFamily="34" charset="0"/>
              </a:rPr>
              <a:t>Task Force</a:t>
            </a:r>
          </a:p>
        </p:txBody>
      </p:sp>
      <p:sp>
        <p:nvSpPr>
          <p:cNvPr id="103" name="Oval 102"/>
          <p:cNvSpPr/>
          <p:nvPr/>
        </p:nvSpPr>
        <p:spPr>
          <a:xfrm>
            <a:off x="6700283" y="3507703"/>
            <a:ext cx="403384" cy="415608"/>
          </a:xfrm>
          <a:prstGeom prst="ellipse">
            <a:avLst/>
          </a:prstGeom>
          <a:solidFill>
            <a:srgbClr val="1880C6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8" name="Rectangle 77"/>
          <p:cNvSpPr/>
          <p:nvPr/>
        </p:nvSpPr>
        <p:spPr bwMode="auto">
          <a:xfrm>
            <a:off x="8130120" y="1640060"/>
            <a:ext cx="1822223" cy="1031785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50929" tIns="50929" rIns="50929" bIns="50929" spcCol="1415" anchor="ctr"/>
          <a:lstStyle/>
          <a:p>
            <a:pPr algn="ctr" defTabSz="792142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b="1" dirty="0">
                <a:solidFill>
                  <a:schemeClr val="tx1"/>
                </a:solidFill>
                <a:latin typeface="Arial Narrow" panose="020B0606020202030204" pitchFamily="34" charset="0"/>
              </a:rPr>
              <a:t>January 14, 2016 –  Consent Decree Modification Entered in Federal Court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9555480" y="7416359"/>
            <a:ext cx="353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0" dirty="0">
                <a:solidFill>
                  <a:schemeClr val="tx1"/>
                </a:solidFill>
                <a:latin typeface="+mj-lt"/>
              </a:rPr>
              <a:t>8</a:t>
            </a:r>
            <a:endParaRPr lang="en-US" b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072116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300" y="96152"/>
            <a:ext cx="8298180" cy="7545058"/>
          </a:xfrm>
          <a:prstGeom prst="rect">
            <a:avLst/>
          </a:prstGeom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399"/>
            <a:ext cx="3084897" cy="1069848"/>
          </a:xfrm>
          <a:solidFill>
            <a:schemeClr val="bg1"/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2400" dirty="0"/>
              <a:t>DC Clean Rivers Project</a:t>
            </a:r>
            <a:endParaRPr lang="en-US" sz="3000" dirty="0"/>
          </a:p>
        </p:txBody>
      </p:sp>
      <p:sp>
        <p:nvSpPr>
          <p:cNvPr id="59" name="Rectangle 58"/>
          <p:cNvSpPr/>
          <p:nvPr/>
        </p:nvSpPr>
        <p:spPr>
          <a:xfrm>
            <a:off x="-906303" y="2130213"/>
            <a:ext cx="906304" cy="184234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7" name="Rectangle 66"/>
          <p:cNvSpPr/>
          <p:nvPr/>
        </p:nvSpPr>
        <p:spPr>
          <a:xfrm>
            <a:off x="0" y="5561704"/>
            <a:ext cx="2355925" cy="221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5" name="Group 68"/>
          <p:cNvGrpSpPr/>
          <p:nvPr/>
        </p:nvGrpSpPr>
        <p:grpSpPr>
          <a:xfrm>
            <a:off x="257012" y="5374353"/>
            <a:ext cx="3879781" cy="1656740"/>
            <a:chOff x="457200" y="3981283"/>
            <a:chExt cx="2971800" cy="1656739"/>
          </a:xfrm>
        </p:grpSpPr>
        <p:sp>
          <p:nvSpPr>
            <p:cNvPr id="77" name="TextBox 76"/>
            <p:cNvSpPr txBox="1"/>
            <p:nvPr/>
          </p:nvSpPr>
          <p:spPr>
            <a:xfrm>
              <a:off x="457200" y="4415610"/>
              <a:ext cx="2971800" cy="122241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lIns="80673" tIns="40336" rIns="80673" bIns="40336">
              <a:spAutoFit/>
            </a:bodyPr>
            <a:lstStyle/>
            <a:p>
              <a:pPr marL="201717" indent="-201717" defTabSz="898898">
                <a:buFont typeface="Arial" pitchFamily="34" charset="0"/>
                <a:buChar char="•"/>
                <a:defRPr/>
              </a:pPr>
              <a:r>
                <a:rPr lang="en-US" sz="1059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DC Clean Rivers Project: $2.7 Billion</a:t>
              </a:r>
            </a:p>
            <a:p>
              <a:pPr marL="201717" indent="-201717" defTabSz="898898">
                <a:buFont typeface="Arial" pitchFamily="34" charset="0"/>
                <a:buChar char="•"/>
                <a:defRPr/>
              </a:pPr>
              <a:r>
                <a:rPr lang="en-US" sz="1059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Nitrogen Removal: $950 Million</a:t>
              </a:r>
            </a:p>
            <a:p>
              <a:pPr marL="201717" indent="-201717" defTabSz="898898">
                <a:buFont typeface="Arial" pitchFamily="34" charset="0"/>
                <a:buChar char="•"/>
                <a:defRPr/>
              </a:pPr>
              <a:r>
                <a:rPr lang="en-US" sz="1059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Total &gt; $ 3.5 Billion</a:t>
              </a:r>
            </a:p>
            <a:p>
              <a:pPr marL="201717" indent="-201717" defTabSz="898898">
                <a:buFont typeface="Arial" pitchFamily="34" charset="0"/>
                <a:buChar char="•"/>
                <a:defRPr/>
              </a:pPr>
              <a:r>
                <a:rPr lang="en-US" sz="1059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25 yr implementation (2005 – 2030)</a:t>
              </a:r>
            </a:p>
            <a:p>
              <a:pPr marL="201717" indent="-201717" defTabSz="898898">
                <a:buFont typeface="Arial" pitchFamily="34" charset="0"/>
                <a:buChar char="•"/>
                <a:defRPr/>
              </a:pPr>
              <a:r>
                <a:rPr lang="en-US" sz="1059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96% reduction in CSOs &amp; flood relief in Northeast Boundary</a:t>
              </a:r>
            </a:p>
            <a:p>
              <a:pPr marL="201717" indent="-201717" defTabSz="898898">
                <a:buFont typeface="Arial" pitchFamily="34" charset="0"/>
                <a:buChar char="•"/>
                <a:defRPr/>
              </a:pPr>
              <a:r>
                <a:rPr lang="en-US" sz="1059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Approx 1 million lbs/yr nitrogen reduction predicted</a:t>
              </a:r>
            </a:p>
          </p:txBody>
        </p:sp>
        <p:sp>
          <p:nvSpPr>
            <p:cNvPr id="80" name="TextBox 73"/>
            <p:cNvSpPr txBox="1">
              <a:spLocks noChangeArrowheads="1"/>
            </p:cNvSpPr>
            <p:nvPr/>
          </p:nvSpPr>
          <p:spPr bwMode="auto">
            <a:xfrm>
              <a:off x="457200" y="3981283"/>
              <a:ext cx="2971800" cy="43450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80673" tIns="40336" rIns="80673" bIns="40336">
              <a:spAutoFit/>
            </a:bodyPr>
            <a:lstStyle/>
            <a:p>
              <a:pPr algn="ctr" defTabSz="898898"/>
              <a:r>
                <a:rPr lang="en-US" sz="1147" dirty="0">
                  <a:solidFill>
                    <a:prstClr val="white"/>
                  </a:solidFill>
                  <a:latin typeface="Arial Narrow Bold" pitchFamily="34" charset="0"/>
                </a:rPr>
                <a:t>DC CLEAN RIVERS PROJECT AND </a:t>
              </a:r>
            </a:p>
            <a:p>
              <a:pPr algn="ctr" defTabSz="898898"/>
              <a:r>
                <a:rPr lang="en-US" sz="1147" dirty="0">
                  <a:solidFill>
                    <a:prstClr val="white"/>
                  </a:solidFill>
                  <a:latin typeface="Arial Narrow Bold" pitchFamily="34" charset="0"/>
                </a:rPr>
                <a:t>NITROGEN REMOVAL PROGRAMS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74E0437-0BC6-461B-9D37-DC395F4E08DB}"/>
              </a:ext>
            </a:extLst>
          </p:cNvPr>
          <p:cNvSpPr/>
          <p:nvPr/>
        </p:nvSpPr>
        <p:spPr>
          <a:xfrm>
            <a:off x="457200" y="1222247"/>
            <a:ext cx="1020871" cy="246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555480" y="7416359"/>
            <a:ext cx="353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0" dirty="0">
                <a:solidFill>
                  <a:schemeClr val="tx1"/>
                </a:solidFill>
                <a:latin typeface="+mj-lt"/>
              </a:rPr>
              <a:t>9</a:t>
            </a:r>
            <a:endParaRPr lang="en-US" b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1267178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CCleanRiversProjectAri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CCleanRiversProjectAri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DCCleanRiversProjectAri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DCCleanRiversProjectAri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DCCleanRiversProjectAri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LongProperties xmlns="http://schemas.microsoft.com/office/2006/metadata/longPropertie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C87B3A7F64BA4BA3F50415A5847F19" ma:contentTypeVersion="10" ma:contentTypeDescription="Create a new document." ma:contentTypeScope="" ma:versionID="39a57eb1525e1ff30502b688a934a52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7c56fdb7078e48a7773ae2ca697d56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A6A0D6E-7647-4F01-BD7B-3862ABE8C0FE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E137536-5E47-4543-BC19-F8477D4405D3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B2D51DBB-4EA8-48D9-BE67-92B32E4E3A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4.xml><?xml version="1.0" encoding="utf-8"?>
<ds:datastoreItem xmlns:ds="http://schemas.openxmlformats.org/officeDocument/2006/customXml" ds:itemID="{051883D6-5FA1-423F-AE8A-0AEB11DD0B4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83872</TotalTime>
  <Words>1161</Words>
  <Application>Microsoft Office PowerPoint</Application>
  <PresentationFormat>Custom</PresentationFormat>
  <Paragraphs>389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Arial</vt:lpstr>
      <vt:lpstr>Arial Narrow</vt:lpstr>
      <vt:lpstr>Arial Narrow Bold</vt:lpstr>
      <vt:lpstr>Calibri</vt:lpstr>
      <vt:lpstr>Times New Roman</vt:lpstr>
      <vt:lpstr>Verdana</vt:lpstr>
      <vt:lpstr>Wingdings</vt:lpstr>
      <vt:lpstr>DCCleanRiversProjectArial</vt:lpstr>
      <vt:lpstr>1_DCCleanRiversProjectArial</vt:lpstr>
      <vt:lpstr>3_DCCleanRiversProjectArial</vt:lpstr>
      <vt:lpstr>4_DCCleanRiversProjectArial</vt:lpstr>
      <vt:lpstr>2_DCCleanRiversProjectArial</vt:lpstr>
      <vt:lpstr>PowerPoint Presentation</vt:lpstr>
      <vt:lpstr>Agenda</vt:lpstr>
      <vt:lpstr>DC Clean Rivers Project Overview</vt:lpstr>
      <vt:lpstr>Separate and Combined Sewer Systems</vt:lpstr>
      <vt:lpstr>Magnitude of the Challenge: CSOs</vt:lpstr>
      <vt:lpstr> Magnitude of Challenge: Surface Flooding (Summer 2012)</vt:lpstr>
      <vt:lpstr>What is our Purpose?</vt:lpstr>
      <vt:lpstr>Program Development</vt:lpstr>
      <vt:lpstr>DC Clean Rivers Project</vt:lpstr>
      <vt:lpstr>21st Century Sewer System</vt:lpstr>
      <vt:lpstr>Tunnel Dewatering Pumping Station and  Enhanced Clarification Facility</vt:lpstr>
      <vt:lpstr>PowerPoint Presentation</vt:lpstr>
      <vt:lpstr>What is Green Infrastructure?</vt:lpstr>
      <vt:lpstr>GI Technologies – Public Space</vt:lpstr>
      <vt:lpstr>DC Clean Rivers Project  Status Update</vt:lpstr>
      <vt:lpstr>Project Status</vt:lpstr>
      <vt:lpstr>Anacostia River Tunnel System Performance</vt:lpstr>
      <vt:lpstr>Dc clean rivers project ongoing and future work</vt:lpstr>
      <vt:lpstr>PowerPoint Presentation</vt:lpstr>
      <vt:lpstr>Northeast Boundary TBM Naming Ceremony</vt:lpstr>
      <vt:lpstr>Division J – Northeast Boundary Tunnel</vt:lpstr>
      <vt:lpstr>Division RC-A – Rock Creek GI Project A</vt:lpstr>
      <vt:lpstr>Division PR-A – Potomac River Project A</vt:lpstr>
      <vt:lpstr>Potomac River Tunnel</vt:lpstr>
      <vt:lpstr>CSO 025 and 026 Sewer Separation</vt:lpstr>
      <vt:lpstr>PowerPoint Presentation</vt:lpstr>
      <vt:lpstr>Blue Plains Nitrogen Removal</vt:lpstr>
    </vt:vector>
  </TitlesOfParts>
  <Company>Michael Baker Jr.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Alexandria</dc:creator>
  <cp:lastModifiedBy>Brandon Flora</cp:lastModifiedBy>
  <cp:revision>3113</cp:revision>
  <cp:lastPrinted>2018-11-06T22:58:50Z</cp:lastPrinted>
  <dcterms:created xsi:type="dcterms:W3CDTF">2003-10-24T17:12:20Z</dcterms:created>
  <dcterms:modified xsi:type="dcterms:W3CDTF">2018-11-29T14:50:05Z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  <property fmtid="{D5CDD505-2E9C-101B-9397-08002B2CF9AE}" pid="3" name="ContentTypeId">
    <vt:lpwstr>0x0101001DC87B3A7F64BA4BA3F50415A5847F19</vt:lpwstr>
  </property>
</Properties>
</file>