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9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Urban Tree Planting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Data!$I$3</c:f>
              <c:strCache>
                <c:ptCount val="1"/>
                <c:pt idx="0">
                  <c:v>2017Progress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Data!$H$4:$H$10</c:f>
              <c:strCache>
                <c:ptCount val="7"/>
                <c:pt idx="0">
                  <c:v>DC</c:v>
                </c:pt>
                <c:pt idx="1">
                  <c:v>DE</c:v>
                </c:pt>
                <c:pt idx="2">
                  <c:v>MD</c:v>
                </c:pt>
                <c:pt idx="3">
                  <c:v>NY</c:v>
                </c:pt>
                <c:pt idx="4">
                  <c:v>PA</c:v>
                </c:pt>
                <c:pt idx="5">
                  <c:v>VA</c:v>
                </c:pt>
                <c:pt idx="6">
                  <c:v>WV</c:v>
                </c:pt>
              </c:strCache>
            </c:strRef>
          </c:cat>
          <c:val>
            <c:numRef>
              <c:f>Data!$I$4:$I$10</c:f>
              <c:numCache>
                <c:formatCode>General</c:formatCode>
                <c:ptCount val="7"/>
                <c:pt idx="0">
                  <c:v>302.29333758144679</c:v>
                </c:pt>
                <c:pt idx="1">
                  <c:v>3.3148990027122798</c:v>
                </c:pt>
                <c:pt idx="2">
                  <c:v>1260.7887164750448</c:v>
                </c:pt>
                <c:pt idx="3">
                  <c:v>0.86000002856599134</c:v>
                </c:pt>
                <c:pt idx="4">
                  <c:v>46.668651662406091</c:v>
                </c:pt>
                <c:pt idx="5">
                  <c:v>0</c:v>
                </c:pt>
                <c:pt idx="6">
                  <c:v>22.543329329558709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B7-4E52-B98B-D5DDD97F4130}"/>
            </c:ext>
          </c:extLst>
        </c:ser>
        <c:ser>
          <c:idx val="1"/>
          <c:order val="1"/>
          <c:tx>
            <c:strRef>
              <c:f>Data!$J$3</c:f>
              <c:strCache>
                <c:ptCount val="1"/>
                <c:pt idx="0">
                  <c:v>2018Progress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Data!$H$4:$H$10</c:f>
              <c:strCache>
                <c:ptCount val="7"/>
                <c:pt idx="0">
                  <c:v>DC</c:v>
                </c:pt>
                <c:pt idx="1">
                  <c:v>DE</c:v>
                </c:pt>
                <c:pt idx="2">
                  <c:v>MD</c:v>
                </c:pt>
                <c:pt idx="3">
                  <c:v>NY</c:v>
                </c:pt>
                <c:pt idx="4">
                  <c:v>PA</c:v>
                </c:pt>
                <c:pt idx="5">
                  <c:v>VA</c:v>
                </c:pt>
                <c:pt idx="6">
                  <c:v>WV</c:v>
                </c:pt>
              </c:strCache>
            </c:strRef>
          </c:cat>
          <c:val>
            <c:numRef>
              <c:f>Data!$J$4:$J$10</c:f>
              <c:numCache>
                <c:formatCode>General</c:formatCode>
                <c:ptCount val="7"/>
                <c:pt idx="0">
                  <c:v>342.47667539701024</c:v>
                </c:pt>
                <c:pt idx="1">
                  <c:v>3.78576733668476</c:v>
                </c:pt>
                <c:pt idx="2">
                  <c:v>2420.6088690254142</c:v>
                </c:pt>
                <c:pt idx="3">
                  <c:v>1.1002113305853394</c:v>
                </c:pt>
                <c:pt idx="4">
                  <c:v>249.50747687087426</c:v>
                </c:pt>
                <c:pt idx="5">
                  <c:v>0.93999999245716015</c:v>
                </c:pt>
                <c:pt idx="6">
                  <c:v>36.483333536613053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B7-4E52-B98B-D5DDD97F4130}"/>
            </c:ext>
          </c:extLst>
        </c:ser>
        <c:ser>
          <c:idx val="2"/>
          <c:order val="2"/>
          <c:tx>
            <c:strRef>
              <c:f>Data!$K$3</c:f>
              <c:strCache>
                <c:ptCount val="1"/>
                <c:pt idx="0">
                  <c:v>2018Progress_noexpiration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Data!$H$4:$H$10</c:f>
              <c:strCache>
                <c:ptCount val="7"/>
                <c:pt idx="0">
                  <c:v>DC</c:v>
                </c:pt>
                <c:pt idx="1">
                  <c:v>DE</c:v>
                </c:pt>
                <c:pt idx="2">
                  <c:v>MD</c:v>
                </c:pt>
                <c:pt idx="3">
                  <c:v>NY</c:v>
                </c:pt>
                <c:pt idx="4">
                  <c:v>PA</c:v>
                </c:pt>
                <c:pt idx="5">
                  <c:v>VA</c:v>
                </c:pt>
                <c:pt idx="6">
                  <c:v>WV</c:v>
                </c:pt>
              </c:strCache>
            </c:strRef>
          </c:cat>
          <c:val>
            <c:numRef>
              <c:f>Data!$K$4:$K$10</c:f>
              <c:numCache>
                <c:formatCode>General</c:formatCode>
                <c:ptCount val="7"/>
                <c:pt idx="0">
                  <c:v>402.47666614571733</c:v>
                </c:pt>
                <c:pt idx="1">
                  <c:v>3.78576733668476</c:v>
                </c:pt>
                <c:pt idx="2">
                  <c:v>2420.6088683140852</c:v>
                </c:pt>
                <c:pt idx="3">
                  <c:v>1.1002113305853394</c:v>
                </c:pt>
                <c:pt idx="4">
                  <c:v>249.50747687087426</c:v>
                </c:pt>
                <c:pt idx="5">
                  <c:v>0.93999999245716015</c:v>
                </c:pt>
                <c:pt idx="6">
                  <c:v>36.483333536613053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EB7-4E52-B98B-D5DDD97F41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55899288"/>
        <c:axId val="355897320"/>
      </c:barChart>
      <c:catAx>
        <c:axId val="355899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5897320"/>
        <c:crosses val="autoZero"/>
        <c:auto val="1"/>
        <c:lblAlgn val="ctr"/>
        <c:lblOffset val="100"/>
        <c:noMultiLvlLbl val="0"/>
      </c:catAx>
      <c:valAx>
        <c:axId val="355897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Acres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5899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160"/>
              <a:t>Urban Forest Buffers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Data!$I$13</c:f>
              <c:strCache>
                <c:ptCount val="1"/>
                <c:pt idx="0">
                  <c:v>2017Progress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Data!$H$14:$H$19</c:f>
              <c:strCache>
                <c:ptCount val="6"/>
                <c:pt idx="0">
                  <c:v>DE</c:v>
                </c:pt>
                <c:pt idx="1">
                  <c:v>MD</c:v>
                </c:pt>
                <c:pt idx="2">
                  <c:v>NY</c:v>
                </c:pt>
                <c:pt idx="3">
                  <c:v>PA</c:v>
                </c:pt>
                <c:pt idx="4">
                  <c:v>VA</c:v>
                </c:pt>
                <c:pt idx="5">
                  <c:v>WV</c:v>
                </c:pt>
              </c:strCache>
            </c:strRef>
          </c:cat>
          <c:val>
            <c:numRef>
              <c:f>Data!$I$14:$I$19</c:f>
              <c:numCache>
                <c:formatCode>General</c:formatCode>
                <c:ptCount val="6"/>
                <c:pt idx="0">
                  <c:v>0.44999998807907099</c:v>
                </c:pt>
                <c:pt idx="1">
                  <c:v>334.28005142514894</c:v>
                </c:pt>
                <c:pt idx="2">
                  <c:v>4.7800000431016052</c:v>
                </c:pt>
                <c:pt idx="3">
                  <c:v>264.47737319040885</c:v>
                </c:pt>
                <c:pt idx="4">
                  <c:v>1.7699899923754827</c:v>
                </c:pt>
                <c:pt idx="5">
                  <c:v>8.982566025013913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954-485D-8FB7-DE81F01CD607}"/>
            </c:ext>
          </c:extLst>
        </c:ser>
        <c:ser>
          <c:idx val="1"/>
          <c:order val="1"/>
          <c:tx>
            <c:strRef>
              <c:f>Data!$J$13</c:f>
              <c:strCache>
                <c:ptCount val="1"/>
                <c:pt idx="0">
                  <c:v>2018Progress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Data!$H$14:$H$19</c:f>
              <c:strCache>
                <c:ptCount val="6"/>
                <c:pt idx="0">
                  <c:v>DE</c:v>
                </c:pt>
                <c:pt idx="1">
                  <c:v>MD</c:v>
                </c:pt>
                <c:pt idx="2">
                  <c:v>NY</c:v>
                </c:pt>
                <c:pt idx="3">
                  <c:v>PA</c:v>
                </c:pt>
                <c:pt idx="4">
                  <c:v>VA</c:v>
                </c:pt>
                <c:pt idx="5">
                  <c:v>WV</c:v>
                </c:pt>
              </c:strCache>
            </c:strRef>
          </c:cat>
          <c:val>
            <c:numRef>
              <c:f>Data!$J$14:$J$19</c:f>
              <c:numCache>
                <c:formatCode>General</c:formatCode>
                <c:ptCount val="6"/>
                <c:pt idx="0">
                  <c:v>0.44999998807907099</c:v>
                </c:pt>
                <c:pt idx="1">
                  <c:v>652.27739199411394</c:v>
                </c:pt>
                <c:pt idx="2">
                  <c:v>51.135238499031381</c:v>
                </c:pt>
                <c:pt idx="3">
                  <c:v>320.51384871306175</c:v>
                </c:pt>
                <c:pt idx="4">
                  <c:v>21.449900299543554</c:v>
                </c:pt>
                <c:pt idx="5">
                  <c:v>17.780000467646442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954-485D-8FB7-DE81F01CD607}"/>
            </c:ext>
          </c:extLst>
        </c:ser>
        <c:ser>
          <c:idx val="2"/>
          <c:order val="2"/>
          <c:tx>
            <c:strRef>
              <c:f>Data!$K$13</c:f>
              <c:strCache>
                <c:ptCount val="1"/>
                <c:pt idx="0">
                  <c:v>2018Progress_noexpiration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Data!$H$14:$H$19</c:f>
              <c:strCache>
                <c:ptCount val="6"/>
                <c:pt idx="0">
                  <c:v>DE</c:v>
                </c:pt>
                <c:pt idx="1">
                  <c:v>MD</c:v>
                </c:pt>
                <c:pt idx="2">
                  <c:v>NY</c:v>
                </c:pt>
                <c:pt idx="3">
                  <c:v>PA</c:v>
                </c:pt>
                <c:pt idx="4">
                  <c:v>VA</c:v>
                </c:pt>
                <c:pt idx="5">
                  <c:v>WV</c:v>
                </c:pt>
              </c:strCache>
            </c:strRef>
          </c:cat>
          <c:val>
            <c:numRef>
              <c:f>Data!$K$14:$K$19</c:f>
              <c:numCache>
                <c:formatCode>General</c:formatCode>
                <c:ptCount val="6"/>
                <c:pt idx="0">
                  <c:v>0.44999998807907099</c:v>
                </c:pt>
                <c:pt idx="1">
                  <c:v>708.57266983991201</c:v>
                </c:pt>
                <c:pt idx="2">
                  <c:v>51.135238499031381</c:v>
                </c:pt>
                <c:pt idx="3">
                  <c:v>320.51384871306175</c:v>
                </c:pt>
                <c:pt idx="4">
                  <c:v>45.726972006305004</c:v>
                </c:pt>
                <c:pt idx="5">
                  <c:v>17.780000467646442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954-485D-8FB7-DE81F01CD6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9660632"/>
        <c:axId val="99657352"/>
      </c:barChart>
      <c:catAx>
        <c:axId val="99660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657352"/>
        <c:crosses val="autoZero"/>
        <c:auto val="1"/>
        <c:lblAlgn val="ctr"/>
        <c:lblOffset val="100"/>
        <c:noMultiLvlLbl val="0"/>
      </c:catAx>
      <c:valAx>
        <c:axId val="996573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9660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Ag Tree Planting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Data!$I$41</c:f>
              <c:strCache>
                <c:ptCount val="1"/>
                <c:pt idx="0">
                  <c:v>2017Progress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Data!$H$42:$H$47</c:f>
              <c:strCache>
                <c:ptCount val="6"/>
                <c:pt idx="0">
                  <c:v>DE</c:v>
                </c:pt>
                <c:pt idx="1">
                  <c:v>MD</c:v>
                </c:pt>
                <c:pt idx="2">
                  <c:v>NY</c:v>
                </c:pt>
                <c:pt idx="3">
                  <c:v>PA</c:v>
                </c:pt>
                <c:pt idx="4">
                  <c:v>VA</c:v>
                </c:pt>
                <c:pt idx="5">
                  <c:v>WV</c:v>
                </c:pt>
              </c:strCache>
            </c:strRef>
          </c:cat>
          <c:val>
            <c:numRef>
              <c:f>Data!$I$42:$I$47</c:f>
              <c:numCache>
                <c:formatCode>General</c:formatCode>
                <c:ptCount val="6"/>
                <c:pt idx="0">
                  <c:v>1268.9829081613493</c:v>
                </c:pt>
                <c:pt idx="1">
                  <c:v>1030.6068107370643</c:v>
                </c:pt>
                <c:pt idx="2">
                  <c:v>0</c:v>
                </c:pt>
                <c:pt idx="3">
                  <c:v>69.319830791726389</c:v>
                </c:pt>
                <c:pt idx="4">
                  <c:v>749.08621413468995</c:v>
                </c:pt>
                <c:pt idx="5">
                  <c:v>257.11295791984872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C1B-4F92-8861-41EF79A79461}"/>
            </c:ext>
          </c:extLst>
        </c:ser>
        <c:ser>
          <c:idx val="1"/>
          <c:order val="1"/>
          <c:tx>
            <c:strRef>
              <c:f>Data!$J$41</c:f>
              <c:strCache>
                <c:ptCount val="1"/>
                <c:pt idx="0">
                  <c:v>2018Progress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Data!$H$42:$H$47</c:f>
              <c:strCache>
                <c:ptCount val="6"/>
                <c:pt idx="0">
                  <c:v>DE</c:v>
                </c:pt>
                <c:pt idx="1">
                  <c:v>MD</c:v>
                </c:pt>
                <c:pt idx="2">
                  <c:v>NY</c:v>
                </c:pt>
                <c:pt idx="3">
                  <c:v>PA</c:v>
                </c:pt>
                <c:pt idx="4">
                  <c:v>VA</c:v>
                </c:pt>
                <c:pt idx="5">
                  <c:v>WV</c:v>
                </c:pt>
              </c:strCache>
            </c:strRef>
          </c:cat>
          <c:val>
            <c:numRef>
              <c:f>Data!$J$42:$J$47</c:f>
              <c:numCache>
                <c:formatCode>General</c:formatCode>
                <c:ptCount val="6"/>
                <c:pt idx="0">
                  <c:v>2146.4994558407861</c:v>
                </c:pt>
                <c:pt idx="1">
                  <c:v>3773.4450653195677</c:v>
                </c:pt>
                <c:pt idx="2">
                  <c:v>0</c:v>
                </c:pt>
                <c:pt idx="3">
                  <c:v>4994.262254696866</c:v>
                </c:pt>
                <c:pt idx="4">
                  <c:v>13599.666691854447</c:v>
                </c:pt>
                <c:pt idx="5">
                  <c:v>1243.2683124194782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C1B-4F92-8861-41EF79A79461}"/>
            </c:ext>
          </c:extLst>
        </c:ser>
        <c:ser>
          <c:idx val="2"/>
          <c:order val="2"/>
          <c:tx>
            <c:strRef>
              <c:f>Data!$K$41</c:f>
              <c:strCache>
                <c:ptCount val="1"/>
                <c:pt idx="0">
                  <c:v>2018Progress_noexpiration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Data!$H$42:$H$47</c:f>
              <c:strCache>
                <c:ptCount val="6"/>
                <c:pt idx="0">
                  <c:v>DE</c:v>
                </c:pt>
                <c:pt idx="1">
                  <c:v>MD</c:v>
                </c:pt>
                <c:pt idx="2">
                  <c:v>NY</c:v>
                </c:pt>
                <c:pt idx="3">
                  <c:v>PA</c:v>
                </c:pt>
                <c:pt idx="4">
                  <c:v>VA</c:v>
                </c:pt>
                <c:pt idx="5">
                  <c:v>WV</c:v>
                </c:pt>
              </c:strCache>
            </c:strRef>
          </c:cat>
          <c:val>
            <c:numRef>
              <c:f>Data!$K$42:$K$47</c:f>
              <c:numCache>
                <c:formatCode>General</c:formatCode>
                <c:ptCount val="6"/>
                <c:pt idx="0">
                  <c:v>2165.5195394661932</c:v>
                </c:pt>
                <c:pt idx="1">
                  <c:v>4534.8077437616648</c:v>
                </c:pt>
                <c:pt idx="2">
                  <c:v>0</c:v>
                </c:pt>
                <c:pt idx="3">
                  <c:v>5501.1579351475202</c:v>
                </c:pt>
                <c:pt idx="4">
                  <c:v>24610.391165361754</c:v>
                </c:pt>
                <c:pt idx="5">
                  <c:v>1252.1638270359836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C1B-4F92-8861-41EF79A794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28860672"/>
        <c:axId val="628856080"/>
      </c:barChart>
      <c:catAx>
        <c:axId val="6288606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8856080"/>
        <c:crosses val="autoZero"/>
        <c:auto val="1"/>
        <c:lblAlgn val="ctr"/>
        <c:lblOffset val="100"/>
        <c:noMultiLvlLbl val="0"/>
      </c:catAx>
      <c:valAx>
        <c:axId val="628856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Acres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88606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Ag Forest Buffers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Data!$I$32</c:f>
              <c:strCache>
                <c:ptCount val="1"/>
                <c:pt idx="0">
                  <c:v>2017Progress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Data!$H$33:$H$38</c:f>
              <c:strCache>
                <c:ptCount val="6"/>
                <c:pt idx="0">
                  <c:v>DE</c:v>
                </c:pt>
                <c:pt idx="1">
                  <c:v>MD</c:v>
                </c:pt>
                <c:pt idx="2">
                  <c:v>NY</c:v>
                </c:pt>
                <c:pt idx="3">
                  <c:v>PA</c:v>
                </c:pt>
                <c:pt idx="4">
                  <c:v>VA</c:v>
                </c:pt>
                <c:pt idx="5">
                  <c:v>WV</c:v>
                </c:pt>
              </c:strCache>
            </c:strRef>
          </c:cat>
          <c:val>
            <c:numRef>
              <c:f>Data!$I$33:$I$38</c:f>
              <c:numCache>
                <c:formatCode>General</c:formatCode>
                <c:ptCount val="6"/>
                <c:pt idx="0">
                  <c:v>13.051985728282499</c:v>
                </c:pt>
                <c:pt idx="1">
                  <c:v>975.64763059850725</c:v>
                </c:pt>
                <c:pt idx="2">
                  <c:v>754.01388379406001</c:v>
                </c:pt>
                <c:pt idx="3">
                  <c:v>57.009788224646279</c:v>
                </c:pt>
                <c:pt idx="4">
                  <c:v>188.07997575606092</c:v>
                </c:pt>
                <c:pt idx="5">
                  <c:v>323.47398004656833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EB-4032-B282-4C7FFD55A1A0}"/>
            </c:ext>
          </c:extLst>
        </c:ser>
        <c:ser>
          <c:idx val="1"/>
          <c:order val="1"/>
          <c:tx>
            <c:strRef>
              <c:f>Data!$J$32</c:f>
              <c:strCache>
                <c:ptCount val="1"/>
                <c:pt idx="0">
                  <c:v>2018Progress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Data!$H$33:$H$38</c:f>
              <c:strCache>
                <c:ptCount val="6"/>
                <c:pt idx="0">
                  <c:v>DE</c:v>
                </c:pt>
                <c:pt idx="1">
                  <c:v>MD</c:v>
                </c:pt>
                <c:pt idx="2">
                  <c:v>NY</c:v>
                </c:pt>
                <c:pt idx="3">
                  <c:v>PA</c:v>
                </c:pt>
                <c:pt idx="4">
                  <c:v>VA</c:v>
                </c:pt>
                <c:pt idx="5">
                  <c:v>WV</c:v>
                </c:pt>
              </c:strCache>
            </c:strRef>
          </c:cat>
          <c:val>
            <c:numRef>
              <c:f>Data!$J$33:$J$38</c:f>
              <c:numCache>
                <c:formatCode>General</c:formatCode>
                <c:ptCount val="6"/>
                <c:pt idx="0">
                  <c:v>587.59528062371135</c:v>
                </c:pt>
                <c:pt idx="1">
                  <c:v>13415.638764116111</c:v>
                </c:pt>
                <c:pt idx="2">
                  <c:v>2805.4400370030835</c:v>
                </c:pt>
                <c:pt idx="3">
                  <c:v>17669.542345543363</c:v>
                </c:pt>
                <c:pt idx="4">
                  <c:v>4372.3888291128205</c:v>
                </c:pt>
                <c:pt idx="5">
                  <c:v>3452.8399641489673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EB-4032-B282-4C7FFD55A1A0}"/>
            </c:ext>
          </c:extLst>
        </c:ser>
        <c:ser>
          <c:idx val="2"/>
          <c:order val="2"/>
          <c:tx>
            <c:strRef>
              <c:f>Data!$K$32</c:f>
              <c:strCache>
                <c:ptCount val="1"/>
                <c:pt idx="0">
                  <c:v>2018Progress_noexpiration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Data!$H$33:$H$38</c:f>
              <c:strCache>
                <c:ptCount val="6"/>
                <c:pt idx="0">
                  <c:v>DE</c:v>
                </c:pt>
                <c:pt idx="1">
                  <c:v>MD</c:v>
                </c:pt>
                <c:pt idx="2">
                  <c:v>NY</c:v>
                </c:pt>
                <c:pt idx="3">
                  <c:v>PA</c:v>
                </c:pt>
                <c:pt idx="4">
                  <c:v>VA</c:v>
                </c:pt>
                <c:pt idx="5">
                  <c:v>WV</c:v>
                </c:pt>
              </c:strCache>
            </c:strRef>
          </c:cat>
          <c:val>
            <c:numRef>
              <c:f>Data!$K$33:$K$38</c:f>
              <c:numCache>
                <c:formatCode>General</c:formatCode>
                <c:ptCount val="6"/>
                <c:pt idx="0">
                  <c:v>2812.7835757028288</c:v>
                </c:pt>
                <c:pt idx="1">
                  <c:v>20411.742336963256</c:v>
                </c:pt>
                <c:pt idx="2">
                  <c:v>2805.4400370030835</c:v>
                </c:pt>
                <c:pt idx="3">
                  <c:v>44220.232087580647</c:v>
                </c:pt>
                <c:pt idx="4">
                  <c:v>15641.453183205811</c:v>
                </c:pt>
                <c:pt idx="5">
                  <c:v>3724.4400134599687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EEB-4032-B282-4C7FFD55A1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30851256"/>
        <c:axId val="630847648"/>
      </c:barChart>
      <c:catAx>
        <c:axId val="630851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0847648"/>
        <c:crosses val="autoZero"/>
        <c:auto val="1"/>
        <c:lblAlgn val="ctr"/>
        <c:lblOffset val="100"/>
        <c:noMultiLvlLbl val="0"/>
      </c:catAx>
      <c:valAx>
        <c:axId val="630847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Acres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30851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3C760-AA87-4FD1-938F-3BFAC93A6A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C26B12-D9C6-47B4-B16D-A94BCFFED6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3B59B-9EDC-4834-917E-5FBA73B6A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0F72-75AB-434C-831F-06C2BE3D3C64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B91E9-A5C0-436D-9B5D-0C595C81C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A7C4FE-FEF5-4EB3-825E-742CED9DB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DCFC2-2BA8-43C3-8814-44057B07C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592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480983-4704-4DE8-8386-D7DF28A3C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429BB9-C396-451A-BF82-7C6C3CBB95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9E907F-2CD9-436D-841F-B301ED973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0F72-75AB-434C-831F-06C2BE3D3C64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B8639C-9AC0-49DE-AB38-23E33682B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77860B-1FC3-40ED-8754-4142C4CFFD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DCFC2-2BA8-43C3-8814-44057B07C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34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F4ACD2-5F8B-453B-82AD-0BB5592545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622BBA-0ED9-45C2-B9C1-D36F005C4D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92F7D5-8087-4D96-BFFA-ABFCAD193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0F72-75AB-434C-831F-06C2BE3D3C64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F6E92A-65C8-4733-AA49-C8AF94167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492BAC-A1DF-4C24-AFAB-2A61342E0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DCFC2-2BA8-43C3-8814-44057B07C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125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8DE3B-52B0-4480-9B51-7E3E472CD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C3C6B-F5B6-4885-95EE-8A4A1C3F25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A72823-B830-4AD9-827D-17794840A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0F72-75AB-434C-831F-06C2BE3D3C64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38BB5A-4856-4B26-86A7-B40D24491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57D57-BF81-429E-9E6C-0065F1D45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DCFC2-2BA8-43C3-8814-44057B07C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994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C7C365-D194-430A-B694-AE1E396BF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31D323-50A9-43BE-8CAD-E4C87271F8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67D3D4-38F4-44A9-B6E7-DC57075AB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0F72-75AB-434C-831F-06C2BE3D3C64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861979-4753-4D39-ACDA-B4DF7E318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DE61AD-1D89-4351-899E-4F1F84C89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DCFC2-2BA8-43C3-8814-44057B07C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38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49AF4-73C8-46E9-A369-19C8F3DCB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437242-F6C0-4909-8DB5-27198D5FB9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49814D-8DE0-4279-B757-0E555ED810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EBC724-AFC3-40E2-A7A6-DC83ADBD7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0F72-75AB-434C-831F-06C2BE3D3C64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51085A-E78B-4A19-8C2B-73D60CBAD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FD7EEF-2D4A-4E85-938E-0FAAEEEA0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DCFC2-2BA8-43C3-8814-44057B07C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842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8D7BB-8638-4D52-A1E8-F190FA0C8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034D9F-572F-4023-A68F-12ADD8EE06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BA74F6-27D1-4440-86CB-BA9BA6CC0E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4CC1CA-F391-4C81-A980-F67A51A2D0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2BB7B5-54C3-4EF3-BD15-1C22F9D03E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B25F74-2DD8-46BE-AC00-F5E429966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0F72-75AB-434C-831F-06C2BE3D3C64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01660A-3BDA-4683-9A69-6197EDBAA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F894C3-FC6C-43AF-A65F-D18AC9EEB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DCFC2-2BA8-43C3-8814-44057B07C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642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263BD-0B9F-4BAD-B030-8ED0700FB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070836-E31B-4943-BBD9-951382AA9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0F72-75AB-434C-831F-06C2BE3D3C64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4A2743-2B5C-4D8C-ACD2-2ADEC4FA8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09DAE5-6D30-4198-B159-BA340B5FD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DCFC2-2BA8-43C3-8814-44057B07C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205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A18D00-9305-47B1-98ED-63D989B32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0F72-75AB-434C-831F-06C2BE3D3C64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8F4DFA-2F8A-44E5-949E-D485772E6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6AEF4B-EA82-472A-A1B1-42293C72A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DCFC2-2BA8-43C3-8814-44057B07C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85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34E92-738D-4D82-B79D-295EB311D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58BFDB-3268-47B2-B890-ACAE7F79D4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77000F-A669-4960-8B59-E8D4B68F8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63C1E3-906A-4FE8-A717-32CA5A0F3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0F72-75AB-434C-831F-06C2BE3D3C64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A023A4-DC42-4E00-AAB9-867ADD9C1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94988B-39D4-41F6-955B-143E3845B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DCFC2-2BA8-43C3-8814-44057B07C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224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1ABA5-77CF-422D-A0D7-3F2848878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49D130-14E9-4D06-BB1C-4CF199856B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901A7B-B6EB-4019-A8F9-1D7FF26FB5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EB8EDD-2F55-4A02-8839-18F492C3D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20F72-75AB-434C-831F-06C2BE3D3C64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4CB8DA-9213-47C3-8E2C-C7E635F3D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9F7AA4-7E35-4136-B79D-F2E27D924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DCFC2-2BA8-43C3-8814-44057B07C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581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26858F-DE08-4127-8E9D-1B5969FF1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58AC92-A55D-43F6-9FD5-4E4F784C51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2C5DB9-FAE2-43A5-B879-C9BBB095C8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20F72-75AB-434C-831F-06C2BE3D3C64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1E558E-4FF5-434D-B4D4-AEBA947605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10900-833C-4D02-B73E-18AB9B64AA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DCFC2-2BA8-43C3-8814-44057B07CE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35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A7567-5746-4239-81A0-132215952F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2018 BMP Progress Summary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30F97D-A717-4A9C-BDCC-C5973506E9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156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82A6CF4-47A0-489E-86FC-2F87566D7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Bay-wide Forestry BMP Progress (in acres)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FA15592-E9BA-482D-8744-031D00D599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0248320"/>
              </p:ext>
            </p:extLst>
          </p:nvPr>
        </p:nvGraphicFramePr>
        <p:xfrm>
          <a:off x="685800" y="2457450"/>
          <a:ext cx="10963274" cy="2847975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0819">
                  <a:extLst>
                    <a:ext uri="{9D8B030D-6E8A-4147-A177-3AD203B41FA5}">
                      <a16:colId xmlns:a16="http://schemas.microsoft.com/office/drawing/2014/main" val="3577031870"/>
                    </a:ext>
                  </a:extLst>
                </a:gridCol>
                <a:gridCol w="2980510">
                  <a:extLst>
                    <a:ext uri="{9D8B030D-6E8A-4147-A177-3AD203B41FA5}">
                      <a16:colId xmlns:a16="http://schemas.microsoft.com/office/drawing/2014/main" val="384115778"/>
                    </a:ext>
                  </a:extLst>
                </a:gridCol>
                <a:gridCol w="2605341">
                  <a:extLst>
                    <a:ext uri="{9D8B030D-6E8A-4147-A177-3AD203B41FA5}">
                      <a16:colId xmlns:a16="http://schemas.microsoft.com/office/drawing/2014/main" val="645361659"/>
                    </a:ext>
                  </a:extLst>
                </a:gridCol>
                <a:gridCol w="2636604">
                  <a:extLst>
                    <a:ext uri="{9D8B030D-6E8A-4147-A177-3AD203B41FA5}">
                      <a16:colId xmlns:a16="http://schemas.microsoft.com/office/drawing/2014/main" val="1312623986"/>
                    </a:ext>
                  </a:extLst>
                </a:gridCol>
              </a:tblGrid>
              <a:tr h="77073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effectLst/>
                        </a:rPr>
                        <a:t>2018 Cumulative Progress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effectLst/>
                        </a:rPr>
                        <a:t>2018 Annual Progress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effectLst/>
                        </a:rPr>
                        <a:t>2018 Expired BMPs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37202924"/>
                  </a:ext>
                </a:extLst>
              </a:tr>
              <a:tr h="41544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Urban Tree Planting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3054.90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1418.43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60.00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82552686"/>
                  </a:ext>
                </a:extLst>
              </a:tr>
              <a:tr h="41544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Urban Forest Buffers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effectLst/>
                        </a:rPr>
                        <a:t>1063.61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effectLst/>
                        </a:rPr>
                        <a:t>448.87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effectLst/>
                        </a:rPr>
                        <a:t>80.57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565271383"/>
                  </a:ext>
                </a:extLst>
              </a:tr>
              <a:tr h="41544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Urban Forest Planting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4532.63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1986.29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6.39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58076436"/>
                  </a:ext>
                </a:extLst>
              </a:tr>
              <a:tr h="41544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>
                          <a:effectLst/>
                        </a:rPr>
                        <a:t>Ag Forest Buffers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effectLst/>
                        </a:rPr>
                        <a:t>42303.45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effectLst/>
                        </a:rPr>
                        <a:t>39992.17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u="none" strike="noStrike" dirty="0">
                          <a:effectLst/>
                        </a:rPr>
                        <a:t>47312.65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47469714"/>
                  </a:ext>
                </a:extLst>
              </a:tr>
              <a:tr h="415449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u="none" strike="noStrike" dirty="0">
                          <a:effectLst/>
                        </a:rPr>
                        <a:t>Ag Tree Planting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>
                          <a:effectLst/>
                        </a:rPr>
                        <a:t>25757.14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22382.03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u="none" strike="noStrike" dirty="0">
                          <a:effectLst/>
                        </a:rPr>
                        <a:t>12306.90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655254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0574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3672D42-3C06-4CF6-AAF7-F9B55A601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Urban forestry BMPs by state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99B7D29E-172D-42AA-9C50-B0321F23665B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725586790"/>
              </p:ext>
            </p:extLst>
          </p:nvPr>
        </p:nvGraphicFramePr>
        <p:xfrm>
          <a:off x="157480" y="1825623"/>
          <a:ext cx="5521960" cy="4422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FFDD2705-F603-4EF1-AC89-3FCCCD85936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48855692"/>
              </p:ext>
            </p:extLst>
          </p:nvPr>
        </p:nvGraphicFramePr>
        <p:xfrm>
          <a:off x="6219825" y="1690688"/>
          <a:ext cx="5521960" cy="45577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89173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465F1563-6EB1-4687-AB15-6C9C210EF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Agricultural forestry BMPs by state</a:t>
            </a:r>
          </a:p>
        </p:txBody>
      </p:sp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6DF6DAC5-7E21-4E42-BB89-480CD668097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3565907"/>
              </p:ext>
            </p:extLst>
          </p:nvPr>
        </p:nvGraphicFramePr>
        <p:xfrm>
          <a:off x="4318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Content Placeholder 13">
            <a:extLst>
              <a:ext uri="{FF2B5EF4-FFF2-40B4-BE49-F238E27FC236}">
                <a16:creationId xmlns:a16="http://schemas.microsoft.com/office/drawing/2014/main" id="{F58748EC-44F2-4E8D-931B-16A739D3FB28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32084806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348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76</Words>
  <Application>Microsoft Office PowerPoint</Application>
  <PresentationFormat>Widescreen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2018 BMP Progress Summary</vt:lpstr>
      <vt:lpstr>Bay-wide Forestry BMP Progress (in acres)</vt:lpstr>
      <vt:lpstr>Urban forestry BMPs by state</vt:lpstr>
      <vt:lpstr>Agricultural forestry BMPs by state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Bay-wide Forestry BMP Progress</dc:title>
  <dc:creator>Brownson, Katherine - FS</dc:creator>
  <cp:lastModifiedBy>Brownson, Katherine - FS</cp:lastModifiedBy>
  <cp:revision>4</cp:revision>
  <dcterms:created xsi:type="dcterms:W3CDTF">2019-11-05T16:56:40Z</dcterms:created>
  <dcterms:modified xsi:type="dcterms:W3CDTF">2019-11-05T21:28:24Z</dcterms:modified>
</cp:coreProperties>
</file>