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00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3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9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5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8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7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9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0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5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27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374CF-BB5D-4CD2-8BC5-72855225BCDA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AC69C-6E31-4786-8628-B9E94CAA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0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Fish Friendly Culverts, MD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28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6140"/>
            <a:ext cx="10515600" cy="5326601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May 2018 </a:t>
            </a:r>
          </a:p>
          <a:p>
            <a:pPr lvl="1"/>
            <a:r>
              <a:rPr lang="en-US" dirty="0"/>
              <a:t>Introduce the idea of working together</a:t>
            </a:r>
          </a:p>
          <a:p>
            <a:r>
              <a:rPr lang="en-US" dirty="0"/>
              <a:t>June 2018</a:t>
            </a:r>
          </a:p>
          <a:p>
            <a:pPr lvl="1"/>
            <a:r>
              <a:rPr lang="en-US" dirty="0"/>
              <a:t>Refined action plan  - decided to invite Kristen Ferry from Massachusetts to talk</a:t>
            </a:r>
          </a:p>
          <a:p>
            <a:r>
              <a:rPr lang="en-US" dirty="0"/>
              <a:t>November 2018</a:t>
            </a:r>
          </a:p>
          <a:p>
            <a:pPr lvl="1"/>
            <a:r>
              <a:rPr lang="en-US" dirty="0"/>
              <a:t>Presentation - Kristen Ferry – </a:t>
            </a:r>
            <a:r>
              <a:rPr lang="en-US" dirty="0" err="1"/>
              <a:t>Massuchesetts</a:t>
            </a:r>
            <a:r>
              <a:rPr lang="en-US" dirty="0"/>
              <a:t> – Talked about MA’s guidance document</a:t>
            </a:r>
          </a:p>
          <a:p>
            <a:r>
              <a:rPr lang="en-US" dirty="0"/>
              <a:t>February 2019</a:t>
            </a:r>
          </a:p>
          <a:p>
            <a:pPr lvl="1"/>
            <a:r>
              <a:rPr lang="en-US" dirty="0"/>
              <a:t>Reviewed Action items – decided to invite permit reviewers/regulators to meet</a:t>
            </a:r>
          </a:p>
          <a:p>
            <a:r>
              <a:rPr lang="en-US" dirty="0"/>
              <a:t>May 2019</a:t>
            </a:r>
          </a:p>
          <a:p>
            <a:pPr lvl="1"/>
            <a:r>
              <a:rPr lang="en-US" dirty="0"/>
              <a:t>Maryland Department of the Environment</a:t>
            </a:r>
          </a:p>
          <a:p>
            <a:pPr lvl="1"/>
            <a:r>
              <a:rPr lang="en-US" dirty="0"/>
              <a:t>Maryland Department of Natural Resources</a:t>
            </a:r>
          </a:p>
          <a:p>
            <a:pPr lvl="1"/>
            <a:r>
              <a:rPr lang="en-US" dirty="0"/>
              <a:t>U.S. Army Corps</a:t>
            </a:r>
          </a:p>
          <a:p>
            <a:pPr lvl="1"/>
            <a:r>
              <a:rPr lang="en-US" dirty="0"/>
              <a:t>NOAA</a:t>
            </a:r>
          </a:p>
          <a:p>
            <a:pPr lvl="1"/>
            <a:r>
              <a:rPr lang="en-US" dirty="0"/>
              <a:t>USFWS</a:t>
            </a:r>
          </a:p>
          <a:p>
            <a:r>
              <a:rPr lang="en-US" dirty="0"/>
              <a:t>Summer 2019 </a:t>
            </a:r>
          </a:p>
          <a:p>
            <a:pPr lvl="1"/>
            <a:r>
              <a:rPr lang="en-US" dirty="0"/>
              <a:t>Applied for Chesapeake Bay Program Funding for Guidance Document – project was selected</a:t>
            </a:r>
          </a:p>
          <a:p>
            <a:r>
              <a:rPr lang="en-US" dirty="0"/>
              <a:t>Fall 2019/Winter 2020</a:t>
            </a:r>
          </a:p>
          <a:p>
            <a:pPr lvl="1"/>
            <a:r>
              <a:rPr lang="en-US" dirty="0"/>
              <a:t>CRI selected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968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6538"/>
            <a:ext cx="10515600" cy="5336771"/>
          </a:xfrm>
        </p:spPr>
        <p:txBody>
          <a:bodyPr>
            <a:normAutofit fontScale="92500" lnSpcReduction="10000"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Learn about MD guidance and regulations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/>
              <a:t>Database – meeting with regulators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Learn about guidance and regulations for other states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/>
              <a:t>Database – Leah </a:t>
            </a:r>
            <a:r>
              <a:rPr lang="en-US" dirty="0" err="1"/>
              <a:t>Franzluebbers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Learn about Permitting process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/>
              <a:t>Meeting with regulators</a:t>
            </a:r>
          </a:p>
          <a:p>
            <a:pPr lvl="1"/>
            <a:r>
              <a:rPr lang="en-US" dirty="0"/>
              <a:t>Learn about Cost of culvert replacement projects</a:t>
            </a:r>
          </a:p>
          <a:p>
            <a:pPr lvl="2"/>
            <a:r>
              <a:rPr lang="en-US" dirty="0"/>
              <a:t>Jessica Levine – TNC, Scott Craig USFWS Maine</a:t>
            </a:r>
          </a:p>
          <a:p>
            <a:pPr lvl="1"/>
            <a:r>
              <a:rPr lang="en-US" dirty="0"/>
              <a:t>Develop guidance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/>
              <a:t>Applied for funding from Chesapeake Bay Program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/>
              <a:t>Funding received; contractor selected; project started</a:t>
            </a:r>
          </a:p>
          <a:p>
            <a:pPr lvl="2"/>
            <a:r>
              <a:rPr lang="en-US" dirty="0"/>
              <a:t>Stakeholder meetings; Draft guidance document; finalize guidance document</a:t>
            </a:r>
          </a:p>
          <a:p>
            <a:pPr lvl="1"/>
            <a:r>
              <a:rPr lang="en-US" dirty="0"/>
              <a:t>Outreach to state and counties</a:t>
            </a:r>
          </a:p>
          <a:p>
            <a:pPr lvl="2"/>
            <a:r>
              <a:rPr lang="en-US" dirty="0"/>
              <a:t>Hydraulics Panel – SHA</a:t>
            </a:r>
          </a:p>
          <a:p>
            <a:pPr lvl="2"/>
            <a:r>
              <a:rPr lang="en-US" dirty="0"/>
              <a:t>Serena applied for NFWF funding for outreach</a:t>
            </a:r>
          </a:p>
          <a:p>
            <a:pPr lvl="2"/>
            <a:r>
              <a:rPr lang="en-US" dirty="0"/>
              <a:t>Seth applied for NFWF funding for outreach – Garrett County</a:t>
            </a:r>
          </a:p>
          <a:p>
            <a:pPr lvl="2"/>
            <a:r>
              <a:rPr lang="en-US" dirty="0"/>
              <a:t>Working with Shore Rivers – outreach to eastern shore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77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Guidance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8589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Overall Objective – Come to a consensus around the ideal conditions for aquatic organism passage and stream continuity at road-stream crossings.  Develop best management practices for new and replacement road-stream crossings</a:t>
            </a:r>
          </a:p>
          <a:p>
            <a:r>
              <a:rPr lang="en-US" dirty="0"/>
              <a:t>Best management practices vs. prescriptive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Culvert width should include </a:t>
            </a:r>
            <a:r>
              <a:rPr lang="en-US" dirty="0" err="1"/>
              <a:t>bankfull</a:t>
            </a:r>
            <a:r>
              <a:rPr lang="en-US" dirty="0"/>
              <a:t> width and banks if possible but be at least 1.2 </a:t>
            </a:r>
            <a:r>
              <a:rPr lang="en-US" dirty="0" err="1"/>
              <a:t>bankfull</a:t>
            </a:r>
            <a:r>
              <a:rPr lang="en-US" dirty="0"/>
              <a:t> width</a:t>
            </a:r>
          </a:p>
          <a:p>
            <a:pPr lvl="1"/>
            <a:r>
              <a:rPr lang="en-US" dirty="0"/>
              <a:t>Culvert should be embedded at least 1 foot</a:t>
            </a:r>
          </a:p>
          <a:p>
            <a:pPr lvl="1"/>
            <a:r>
              <a:rPr lang="en-US" dirty="0"/>
              <a:t>Grade within the culvert should match the grade of the natural channel – reference reach</a:t>
            </a:r>
          </a:p>
          <a:p>
            <a:pPr lvl="1"/>
            <a:r>
              <a:rPr lang="en-US" dirty="0"/>
              <a:t>Velocity should match natural channel velocity – reference reach</a:t>
            </a:r>
          </a:p>
          <a:p>
            <a:pPr lvl="1"/>
            <a:r>
              <a:rPr lang="en-US" dirty="0"/>
              <a:t>Culvert should be aligned with the natural channel</a:t>
            </a:r>
          </a:p>
          <a:p>
            <a:pPr lvl="1"/>
            <a:r>
              <a:rPr lang="en-US" dirty="0"/>
              <a:t>Avoid multiple culverts where possible.  A single large culvert or bridge is preferred</a:t>
            </a:r>
          </a:p>
          <a:p>
            <a:pPr lvl="1"/>
            <a:r>
              <a:rPr lang="en-US" dirty="0"/>
              <a:t>Use headwalls and </a:t>
            </a:r>
            <a:r>
              <a:rPr lang="en-US" dirty="0" err="1"/>
              <a:t>wingwalls</a:t>
            </a:r>
            <a:r>
              <a:rPr lang="en-US" dirty="0"/>
              <a:t> to reduce length</a:t>
            </a:r>
          </a:p>
          <a:p>
            <a:pPr lvl="1"/>
            <a:r>
              <a:rPr lang="en-US" dirty="0"/>
              <a:t>Substrate within culvert should match a reference reach both on the surface and subsurface</a:t>
            </a:r>
          </a:p>
          <a:p>
            <a:pPr lvl="1"/>
            <a:r>
              <a:rPr lang="en-US" dirty="0"/>
              <a:t>Scour protection should not prevent the passage of fish – may not be necessary </a:t>
            </a:r>
          </a:p>
          <a:p>
            <a:pPr lvl="1"/>
            <a:r>
              <a:rPr lang="en-US" dirty="0"/>
              <a:t>Water depth should match average natural water depth  - if not possible, there should be a low flow channel in the culvert</a:t>
            </a:r>
          </a:p>
        </p:txBody>
      </p:sp>
    </p:spTree>
    <p:extLst>
      <p:ext uri="{BB962C8B-B14F-4D97-AF65-F5344CB8AC3E}">
        <p14:creationId xmlns:p14="http://schemas.microsoft.com/office/powerpoint/2010/main" val="203528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CFE26-57BB-4D4D-B741-007599363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- CRI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E0C27-EE46-4037-A019-3953206F0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701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By 9/30/2020</a:t>
            </a:r>
          </a:p>
          <a:p>
            <a:pPr lvl="1"/>
            <a:r>
              <a:rPr lang="en-US" dirty="0"/>
              <a:t>Update database, lit review, present information to stakeholder group, draft stream crossing standards</a:t>
            </a:r>
          </a:p>
          <a:p>
            <a:r>
              <a:rPr lang="en-US" dirty="0"/>
              <a:t>By 11/30/2020</a:t>
            </a:r>
          </a:p>
          <a:p>
            <a:pPr lvl="1"/>
            <a:r>
              <a:rPr lang="en-US" dirty="0"/>
              <a:t>Meet with stakeholder group and review comments on draft crossing standards, draft example case studies, finalize stream crossing standards</a:t>
            </a:r>
          </a:p>
          <a:p>
            <a:r>
              <a:rPr lang="en-US" dirty="0"/>
              <a:t>By 2/15/2021</a:t>
            </a:r>
          </a:p>
          <a:p>
            <a:pPr lvl="1"/>
            <a:r>
              <a:rPr lang="en-US" dirty="0"/>
              <a:t>Meet with stakeholder group to review comments on case studies and finalize stream crossing standards, present finalized case studies, draft the “Maryland Stream Crossing Design Guidance: A Fish-Friendly Stream Crossing Design Handbook”</a:t>
            </a:r>
          </a:p>
          <a:p>
            <a:r>
              <a:rPr lang="en-US" dirty="0"/>
              <a:t>By 3/31/2021</a:t>
            </a:r>
          </a:p>
          <a:p>
            <a:pPr lvl="1"/>
            <a:r>
              <a:rPr lang="en-US" dirty="0"/>
              <a:t>Meet with stakeholders to review comments on the draft “Maryland Stream Crossing Design Guidance: A Fish-Friendly Stream Crossing Design Handbook”</a:t>
            </a:r>
          </a:p>
          <a:p>
            <a:pPr lvl="1"/>
            <a:r>
              <a:rPr lang="en-US" dirty="0"/>
              <a:t>Webinar presentation of </a:t>
            </a:r>
            <a:r>
              <a:rPr lang="en-US" dirty="0" err="1"/>
              <a:t>resusts</a:t>
            </a:r>
            <a:r>
              <a:rPr lang="en-US" dirty="0"/>
              <a:t> to the Fish passage workgroup, Habitat GIT and other relevant partners</a:t>
            </a:r>
          </a:p>
          <a:p>
            <a:pPr lvl="1"/>
            <a:r>
              <a:rPr lang="en-US" dirty="0"/>
              <a:t>Finalize “Maryland Stream Crossing Design Guidance: A Fish-Friendly Stream Crossing Design Handbook”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982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519</Words>
  <Application>Microsoft Office PowerPoint</Application>
  <PresentationFormat>Widescreen</PresentationFormat>
  <Paragraphs>68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Fish Friendly Culverts, MD</vt:lpstr>
      <vt:lpstr>Meetings</vt:lpstr>
      <vt:lpstr>Actions</vt:lpstr>
      <vt:lpstr>Guidance </vt:lpstr>
      <vt:lpstr>Timeline - CRI</vt:lpstr>
    </vt:vector>
  </TitlesOfParts>
  <Company>Department of Interior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 Friendly Culverts, MD</dc:title>
  <dc:creator>Devers, Julie</dc:creator>
  <cp:lastModifiedBy>Devers, Julie</cp:lastModifiedBy>
  <cp:revision>10</cp:revision>
  <dcterms:created xsi:type="dcterms:W3CDTF">2019-07-01T12:19:07Z</dcterms:created>
  <dcterms:modified xsi:type="dcterms:W3CDTF">2020-08-19T12:45:26Z</dcterms:modified>
</cp:coreProperties>
</file>