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9958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8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5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3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9F1351-56D0-45DA-8AE9-9A49CCFA33D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D926E0-6882-473B-9A0B-7F8C3571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7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A051D-7C9B-4A20-811D-EEE94D567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73230"/>
            <a:ext cx="4778375" cy="243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5B5A1-CA70-40E0-9196-11402FFD4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741" y="22048"/>
            <a:ext cx="2620519" cy="352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2B0C3-3DEF-4CC6-AAAD-DC92D9DF39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09100"/>
            <a:ext cx="4685073" cy="244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B81B2A-6877-44B5-973C-D001FCA76A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8"/>
          <a:stretch/>
        </p:blipFill>
        <p:spPr>
          <a:xfrm>
            <a:off x="7406260" y="0"/>
            <a:ext cx="4778374" cy="6835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4F469-5590-4338-9DD9-AA34490744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685073" y="3491750"/>
            <a:ext cx="4572000" cy="3344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B5C97E-BF2B-41B5-827B-364A88F9F3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" y="0"/>
            <a:ext cx="4778375" cy="1973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662AFD-BDEE-41AB-AC2B-3096CDC5DC54}"/>
              </a:ext>
            </a:extLst>
          </p:cNvPr>
          <p:cNvSpPr txBox="1"/>
          <p:nvPr/>
        </p:nvSpPr>
        <p:spPr>
          <a:xfrm>
            <a:off x="670249" y="2080471"/>
            <a:ext cx="10851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Goal Implementation Team and Workgroup Management Strategy</a:t>
            </a:r>
          </a:p>
        </p:txBody>
      </p:sp>
    </p:spTree>
    <p:extLst>
      <p:ext uri="{BB962C8B-B14F-4D97-AF65-F5344CB8AC3E}">
        <p14:creationId xmlns:p14="http://schemas.microsoft.com/office/powerpoint/2010/main" val="75221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DAC9D-8868-475A-86CC-14678A590EC9}"/>
              </a:ext>
            </a:extLst>
          </p:cNvPr>
          <p:cNvSpPr txBox="1"/>
          <p:nvPr/>
        </p:nvSpPr>
        <p:spPr>
          <a:xfrm>
            <a:off x="795434" y="809044"/>
            <a:ext cx="9925439" cy="6857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priorities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ymbols"/>
                <a:ea typeface="Noto Sans Symbols"/>
                <a:cs typeface="Noto Sans Symbols"/>
              </a:rPr>
              <a:t>Infusing Social Science and Ecosystem Service valuation into our work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ymbols"/>
                <a:ea typeface="Noto Sans Symbols"/>
                <a:cs typeface="Noto Sans Symbols"/>
              </a:rPr>
              <a:t>Ensuring that we have considered Diversity Equity Inclusion and Justice (DEIJ) considerations into workgroup and HGIT decisions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Symbols"/>
                <a:ea typeface="Noto Sans Symbols"/>
                <a:cs typeface="Noto Sans Symbols"/>
              </a:rPr>
              <a:t>Coordinating and working across the six Goal Implementation Teams (GITs), STAR, and federal, state, and local groups/efforts to ensure we are leveraging resources towards common goals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30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D461A4-EAA8-4F45-8BA2-85974389A336}"/>
              </a:ext>
            </a:extLst>
          </p:cNvPr>
          <p:cNvSpPr txBox="1"/>
          <p:nvPr/>
        </p:nvSpPr>
        <p:spPr>
          <a:xfrm>
            <a:off x="587828" y="317241"/>
            <a:ext cx="103196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priorities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	Shallow water habitat conflicts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	Incorporating climate change into workgroup activities (e.g., thermal changes in streams, wetland impacts due to sea level rise)</a:t>
            </a:r>
          </a:p>
          <a:p>
            <a:pPr marL="457200" indent="-457200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	More focus on creating habitat in the urban portions of our watershed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	Improve outcome tracking and reporting for wetlands, black duck, and brook trout workgroups</a:t>
            </a:r>
          </a:p>
        </p:txBody>
      </p:sp>
    </p:spTree>
    <p:extLst>
      <p:ext uri="{BB962C8B-B14F-4D97-AF65-F5344CB8AC3E}">
        <p14:creationId xmlns:p14="http://schemas.microsoft.com/office/powerpoint/2010/main" val="385965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10E5A-B7DF-472F-8044-B2E5EFAA2DF8}"/>
              </a:ext>
            </a:extLst>
          </p:cNvPr>
          <p:cNvSpPr txBox="1"/>
          <p:nvPr/>
        </p:nvSpPr>
        <p:spPr>
          <a:xfrm>
            <a:off x="1871614" y="188586"/>
            <a:ext cx="814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HGIT Feedback Loop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2A3E0C-B355-4AAF-B078-E4E79AC5C64A}"/>
              </a:ext>
            </a:extLst>
          </p:cNvPr>
          <p:cNvSpPr txBox="1"/>
          <p:nvPr/>
        </p:nvSpPr>
        <p:spPr>
          <a:xfrm rot="16200000">
            <a:off x="-276624" y="3288831"/>
            <a:ext cx="3129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Meeting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ACF29-3A75-4F57-A847-E272CC3477B2}"/>
              </a:ext>
            </a:extLst>
          </p:cNvPr>
          <p:cNvSpPr txBox="1"/>
          <p:nvPr/>
        </p:nvSpPr>
        <p:spPr>
          <a:xfrm>
            <a:off x="3001905" y="2492344"/>
            <a:ext cx="235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HGIT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Strategy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0A1CB8-EB47-4E45-B035-B786509B2B0E}"/>
              </a:ext>
            </a:extLst>
          </p:cNvPr>
          <p:cNvSpPr/>
          <p:nvPr/>
        </p:nvSpPr>
        <p:spPr>
          <a:xfrm rot="7497011">
            <a:off x="7171913" y="2004935"/>
            <a:ext cx="912976" cy="3182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2EB37-CE9B-4484-B92E-E6CA3C64D07B}"/>
              </a:ext>
            </a:extLst>
          </p:cNvPr>
          <p:cNvSpPr txBox="1"/>
          <p:nvPr/>
        </p:nvSpPr>
        <p:spPr>
          <a:xfrm>
            <a:off x="5789769" y="2641358"/>
            <a:ext cx="183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Workgroup chairs meeting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209CBF-B568-46D1-B83D-8714CB620953}"/>
              </a:ext>
            </a:extLst>
          </p:cNvPr>
          <p:cNvSpPr txBox="1"/>
          <p:nvPr/>
        </p:nvSpPr>
        <p:spPr>
          <a:xfrm rot="5400000">
            <a:off x="7779027" y="3507009"/>
            <a:ext cx="3297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Meeting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79DFA-6746-42E8-B82E-148F655323D1}"/>
              </a:ext>
            </a:extLst>
          </p:cNvPr>
          <p:cNvSpPr txBox="1"/>
          <p:nvPr/>
        </p:nvSpPr>
        <p:spPr>
          <a:xfrm>
            <a:off x="6567711" y="4370712"/>
            <a:ext cx="25437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Update HGIT Management Strategy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71D517-80A9-45A4-88C6-DB43831B3389}"/>
              </a:ext>
            </a:extLst>
          </p:cNvPr>
          <p:cNvSpPr txBox="1"/>
          <p:nvPr/>
        </p:nvSpPr>
        <p:spPr>
          <a:xfrm>
            <a:off x="3352782" y="4439902"/>
            <a:ext cx="2045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Workgroup chairs meeting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437AA-20C4-468A-B988-080A7EB16B6A}"/>
              </a:ext>
            </a:extLst>
          </p:cNvPr>
          <p:cNvSpPr txBox="1"/>
          <p:nvPr/>
        </p:nvSpPr>
        <p:spPr>
          <a:xfrm>
            <a:off x="7419621" y="1039912"/>
            <a:ext cx="2008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Workgroup members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21F45622-0964-4EF9-B1AB-5D13A4DCE6D8}"/>
              </a:ext>
            </a:extLst>
          </p:cNvPr>
          <p:cNvSpPr/>
          <p:nvPr/>
        </p:nvSpPr>
        <p:spPr>
          <a:xfrm>
            <a:off x="4872326" y="2868759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81585A9-89C4-4A53-8735-5C100673BFC8}"/>
              </a:ext>
            </a:extLst>
          </p:cNvPr>
          <p:cNvSpPr/>
          <p:nvPr/>
        </p:nvSpPr>
        <p:spPr>
          <a:xfrm rot="2488304">
            <a:off x="8006137" y="1917995"/>
            <a:ext cx="953862" cy="3182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EDB8AE-EB1E-4A4E-8B17-F831057B83CA}"/>
              </a:ext>
            </a:extLst>
          </p:cNvPr>
          <p:cNvSpPr txBox="1"/>
          <p:nvPr/>
        </p:nvSpPr>
        <p:spPr>
          <a:xfrm>
            <a:off x="1871614" y="5699521"/>
            <a:ext cx="2045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Workgroup members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11B8635-6F15-4D90-938C-ACD9FC49E7B0}"/>
              </a:ext>
            </a:extLst>
          </p:cNvPr>
          <p:cNvSpPr/>
          <p:nvPr/>
        </p:nvSpPr>
        <p:spPr>
          <a:xfrm rot="13372663">
            <a:off x="1669639" y="5200354"/>
            <a:ext cx="912976" cy="3182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49F8C9C-33FF-42D0-9A86-EDF871D36BEE}"/>
              </a:ext>
            </a:extLst>
          </p:cNvPr>
          <p:cNvSpPr/>
          <p:nvPr/>
        </p:nvSpPr>
        <p:spPr>
          <a:xfrm rot="19005633">
            <a:off x="2532882" y="5182508"/>
            <a:ext cx="912976" cy="3182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D34ADB-24F0-4A9F-A7CA-56E289AFC522}"/>
              </a:ext>
            </a:extLst>
          </p:cNvPr>
          <p:cNvSpPr txBox="1"/>
          <p:nvPr/>
        </p:nvSpPr>
        <p:spPr>
          <a:xfrm>
            <a:off x="1904440" y="1048575"/>
            <a:ext cx="18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Program 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08664B8C-7945-4BBC-A7E5-029EF430983E}"/>
              </a:ext>
            </a:extLst>
          </p:cNvPr>
          <p:cNvSpPr/>
          <p:nvPr/>
        </p:nvSpPr>
        <p:spPr>
          <a:xfrm rot="7497011">
            <a:off x="1796099" y="1833769"/>
            <a:ext cx="912976" cy="31824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CEA0E807-6D10-432A-B4C3-75FF7A4FAC7D}"/>
              </a:ext>
            </a:extLst>
          </p:cNvPr>
          <p:cNvSpPr/>
          <p:nvPr/>
        </p:nvSpPr>
        <p:spPr>
          <a:xfrm rot="3258348">
            <a:off x="2691704" y="1778789"/>
            <a:ext cx="939932" cy="31824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CB417-DA80-482E-BDED-87A1266BFEB1}"/>
              </a:ext>
            </a:extLst>
          </p:cNvPr>
          <p:cNvSpPr txBox="1"/>
          <p:nvPr/>
        </p:nvSpPr>
        <p:spPr>
          <a:xfrm>
            <a:off x="8066714" y="6022686"/>
            <a:ext cx="172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Program 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F2905BE4-5AD4-4D24-A328-ACC3E75A3CA8}"/>
              </a:ext>
            </a:extLst>
          </p:cNvPr>
          <p:cNvSpPr/>
          <p:nvPr/>
        </p:nvSpPr>
        <p:spPr>
          <a:xfrm rot="7497011">
            <a:off x="8637023" y="5540397"/>
            <a:ext cx="912976" cy="31824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825348FE-DD81-42A6-9B1B-85865047F85F}"/>
              </a:ext>
            </a:extLst>
          </p:cNvPr>
          <p:cNvSpPr/>
          <p:nvPr/>
        </p:nvSpPr>
        <p:spPr>
          <a:xfrm rot="13353159">
            <a:off x="7670029" y="5521422"/>
            <a:ext cx="912976" cy="31824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57C059B7-BADC-4BAE-A67F-509D894A5E5C}"/>
              </a:ext>
            </a:extLst>
          </p:cNvPr>
          <p:cNvSpPr/>
          <p:nvPr/>
        </p:nvSpPr>
        <p:spPr>
          <a:xfrm rot="1411146">
            <a:off x="8006581" y="3020494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04C6378A-04CD-4F46-9743-9ABC47C4032A}"/>
              </a:ext>
            </a:extLst>
          </p:cNvPr>
          <p:cNvSpPr/>
          <p:nvPr/>
        </p:nvSpPr>
        <p:spPr>
          <a:xfrm rot="8224958">
            <a:off x="8189653" y="4067646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4E73F55-6CC0-45AF-B25C-95226A0D4AC8}"/>
              </a:ext>
            </a:extLst>
          </p:cNvPr>
          <p:cNvSpPr/>
          <p:nvPr/>
        </p:nvSpPr>
        <p:spPr>
          <a:xfrm rot="10800000">
            <a:off x="5219953" y="4499734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75071126-8F2E-4F2D-8D4E-8118F1910E70}"/>
              </a:ext>
            </a:extLst>
          </p:cNvPr>
          <p:cNvSpPr/>
          <p:nvPr/>
        </p:nvSpPr>
        <p:spPr>
          <a:xfrm rot="12553737">
            <a:off x="1883841" y="3919011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95A1BE6-74F0-4EB7-8979-4DFD460E5603}"/>
              </a:ext>
            </a:extLst>
          </p:cNvPr>
          <p:cNvSpPr/>
          <p:nvPr/>
        </p:nvSpPr>
        <p:spPr>
          <a:xfrm rot="19958231">
            <a:off x="1826719" y="3162899"/>
            <a:ext cx="912976" cy="31824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503A4-B92F-4225-B339-6A0414127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4108A-4282-4EA7-A066-1802191A6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9617"/>
            <a:ext cx="525520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32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168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Noto Sans Symbols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Guy, Chris</dc:creator>
  <cp:lastModifiedBy>Fuentes, Katlyn</cp:lastModifiedBy>
  <cp:revision>17</cp:revision>
  <dcterms:created xsi:type="dcterms:W3CDTF">2022-05-02T13:19:35Z</dcterms:created>
  <dcterms:modified xsi:type="dcterms:W3CDTF">2022-05-04T15:00:01Z</dcterms:modified>
</cp:coreProperties>
</file>