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6"/>
  </p:notesMasterIdLst>
  <p:sldIdLst>
    <p:sldId id="256" r:id="rId3"/>
    <p:sldId id="258" r:id="rId4"/>
    <p:sldId id="266" r:id="rId5"/>
    <p:sldId id="403" r:id="rId6"/>
    <p:sldId id="404" r:id="rId7"/>
    <p:sldId id="272" r:id="rId8"/>
    <p:sldId id="402" r:id="rId9"/>
    <p:sldId id="280" r:id="rId10"/>
    <p:sldId id="401" r:id="rId11"/>
    <p:sldId id="274" r:id="rId12"/>
    <p:sldId id="405" r:id="rId13"/>
    <p:sldId id="400" r:id="rId14"/>
    <p:sldId id="341" r:id="rId15"/>
  </p:sldIdLst>
  <p:sldSz cx="9144000" cy="5143500" type="screen16x9"/>
  <p:notesSz cx="7010400" cy="9296400"/>
  <p:embeddedFontLst>
    <p:embeddedFont>
      <p:font typeface="Calibri" panose="020F0502020204030204" pitchFamily="34"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Nixie One" panose="020B0604020202020204" charset="0"/>
      <p:regular r:id="rId25"/>
    </p:embeddedFont>
    <p:embeddedFont>
      <p:font typeface="Roboto Slab" panose="020B0604020202020204" charset="0"/>
      <p:regular r:id="rId26"/>
      <p:bold r:id="rId27"/>
    </p:embeddedFont>
    <p:embeddedFont>
      <p:font typeface="Rockwell" panose="020606030202050204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iEefLthwQuBIIg9oHcQ67dRji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B. Goetz -DNR-"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1" autoAdjust="0"/>
  </p:normalViewPr>
  <p:slideViewPr>
    <p:cSldViewPr snapToGrid="0">
      <p:cViewPr varScale="1">
        <p:scale>
          <a:sx n="76" d="100"/>
          <a:sy n="76" d="100"/>
        </p:scale>
        <p:origin x="1000"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latin typeface="Rockwell"/>
              <a:ea typeface="Rockwell"/>
              <a:cs typeface="Rockwell"/>
              <a:sym typeface="Rockwe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latin typeface="Rockwell"/>
              <a:ea typeface="Rockwell"/>
              <a:cs typeface="Rockwell"/>
              <a:sym typeface="Rockwell"/>
            </a:endParaRPr>
          </a:p>
        </p:txBody>
      </p:sp>
    </p:spTree>
    <p:extLst>
      <p:ext uri="{BB962C8B-B14F-4D97-AF65-F5344CB8AC3E}">
        <p14:creationId xmlns:p14="http://schemas.microsoft.com/office/powerpoint/2010/main" val="219819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latin typeface="Rockwell"/>
              <a:ea typeface="Rockwell"/>
              <a:cs typeface="Rockwell"/>
              <a:sym typeface="Rockwell"/>
            </a:endParaRPr>
          </a:p>
        </p:txBody>
      </p:sp>
    </p:spTree>
    <p:extLst>
      <p:ext uri="{BB962C8B-B14F-4D97-AF65-F5344CB8AC3E}">
        <p14:creationId xmlns:p14="http://schemas.microsoft.com/office/powerpoint/2010/main" val="417169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285"/>
          <p:cNvSpPr>
            <a:spLocks noGrp="1" noRot="1" noChangeAspect="1"/>
          </p:cNvSpPr>
          <p:nvPr>
            <p:ph type="sldImg" idx="2"/>
          </p:nvPr>
        </p:nvSpPr>
        <p:spPr>
          <a:xfrm>
            <a:off x="428625" y="708025"/>
            <a:ext cx="6297613" cy="3541713"/>
          </a:xfrm>
          <a:noFill/>
        </p:spPr>
      </p:sp>
      <p:sp>
        <p:nvSpPr>
          <p:cNvPr id="286" name="Shape 286"/>
          <p:cNvSpPr txBox="1">
            <a:spLocks noGrp="1"/>
          </p:cNvSpPr>
          <p:nvPr>
            <p:ph type="body" idx="1"/>
          </p:nvPr>
        </p:nvSpPr>
        <p:spPr>
          <a:xfrm>
            <a:off x="715963" y="4486275"/>
            <a:ext cx="5724525" cy="4249738"/>
          </a:xfrm>
          <a:ln/>
        </p:spPr>
        <p:txBody>
          <a:bodyPr lIns="94825" tIns="94825" rIns="94825" bIns="94825">
            <a:noAutofit/>
          </a:bodyPr>
          <a:lstStyle/>
          <a:p>
            <a:pPr marL="0" indent="0" fontAlgn="auto">
              <a:spcAft>
                <a:spcPts val="0"/>
              </a:spcAft>
              <a:buSzPct val="25000"/>
              <a:buNone/>
              <a:defRPr/>
            </a:pP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1" y="4343401"/>
            <a:ext cx="5486399" cy="41148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543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906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latin typeface="Rockwell"/>
              <a:ea typeface="Rockwell"/>
              <a:cs typeface="Rockwell"/>
              <a:sym typeface="Rockwe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284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945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endParaRPr dirty="0">
              <a:latin typeface="Rockwell"/>
              <a:ea typeface="Rockwell"/>
              <a:cs typeface="Rockwell"/>
              <a:sym typeface="Rockwell"/>
            </a:endParaRPr>
          </a:p>
        </p:txBody>
      </p:sp>
    </p:spTree>
    <p:extLst>
      <p:ext uri="{BB962C8B-B14F-4D97-AF65-F5344CB8AC3E}">
        <p14:creationId xmlns:p14="http://schemas.microsoft.com/office/powerpoint/2010/main" val="195849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
        <p:cNvGrpSpPr/>
        <p:nvPr/>
      </p:nvGrpSpPr>
      <p:grpSpPr>
        <a:xfrm>
          <a:off x="0" y="0"/>
          <a:ext cx="0" cy="0"/>
          <a:chOff x="0" y="0"/>
          <a:chExt cx="0" cy="0"/>
        </a:xfrm>
      </p:grpSpPr>
      <p:sp>
        <p:nvSpPr>
          <p:cNvPr id="9" name="Google Shape;9;p25"/>
          <p:cNvSpPr/>
          <p:nvPr/>
        </p:nvSpPr>
        <p:spPr>
          <a:xfrm>
            <a:off x="0" y="0"/>
            <a:ext cx="247200" cy="5306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114454"/>
              </a:solidFill>
              <a:latin typeface="Arial"/>
              <a:ea typeface="Arial"/>
              <a:cs typeface="Arial"/>
              <a:sym typeface="Arial"/>
            </a:endParaRPr>
          </a:p>
        </p:txBody>
      </p:sp>
      <p:sp>
        <p:nvSpPr>
          <p:cNvPr id="10" name="Google Shape;10;p25"/>
          <p:cNvSpPr/>
          <p:nvPr/>
        </p:nvSpPr>
        <p:spPr>
          <a:xfrm>
            <a:off x="0" y="500625"/>
            <a:ext cx="4572000" cy="1058699"/>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11;p25"/>
          <p:cNvSpPr/>
          <p:nvPr/>
        </p:nvSpPr>
        <p:spPr>
          <a:xfrm>
            <a:off x="0" y="1553405"/>
            <a:ext cx="247200" cy="15327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2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3;p25"/>
          <p:cNvSpPr/>
          <p:nvPr/>
        </p:nvSpPr>
        <p:spPr>
          <a:xfrm>
            <a:off x="0" y="3691500"/>
            <a:ext cx="247200" cy="14519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14" name="Google Shape;14;p25"/>
          <p:cNvCxnSpPr/>
          <p:nvPr/>
        </p:nvCxnSpPr>
        <p:spPr>
          <a:xfrm>
            <a:off x="1037450" y="809725"/>
            <a:ext cx="0" cy="470700"/>
          </a:xfrm>
          <a:prstGeom prst="straightConnector1">
            <a:avLst/>
          </a:prstGeom>
          <a:noFill/>
          <a:ln w="9525" cap="flat" cmpd="sng">
            <a:solidFill>
              <a:srgbClr val="18637B"/>
            </a:solidFill>
            <a:prstDash val="solid"/>
            <a:round/>
            <a:headEnd type="none" w="sm" len="sm"/>
            <a:tailEnd type="none" w="sm" len="sm"/>
          </a:ln>
        </p:spPr>
      </p:cxnSp>
      <p:sp>
        <p:nvSpPr>
          <p:cNvPr id="15" name="Google Shape;15;p25"/>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6" name="Google Shape;16;p25"/>
          <p:cNvSpPr txBox="1">
            <a:spLocks noGrp="1"/>
          </p:cNvSpPr>
          <p:nvPr>
            <p:ph type="body" idx="1"/>
          </p:nvPr>
        </p:nvSpPr>
        <p:spPr>
          <a:xfrm>
            <a:off x="1146025" y="1767275"/>
            <a:ext cx="7540800" cy="3158699"/>
          </a:xfrm>
          <a:prstGeom prst="rect">
            <a:avLst/>
          </a:prstGeom>
          <a:noFill/>
          <a:ln>
            <a:noFill/>
          </a:ln>
        </p:spPr>
        <p:txBody>
          <a:bodyPr spcFirstLastPara="1" wrap="square" lIns="91425" tIns="91425" rIns="91425" bIns="91425" anchor="t" anchorCtr="0">
            <a:noAutofit/>
          </a:bodyPr>
          <a:lstStyle>
            <a:lvl1pPr marL="457200" lvl="0" indent="-406400" algn="l">
              <a:lnSpc>
                <a:spcPct val="100000"/>
              </a:lnSpc>
              <a:spcBef>
                <a:spcPts val="0"/>
              </a:spcBef>
              <a:spcAft>
                <a:spcPts val="0"/>
              </a:spcAft>
              <a:buSzPts val="2800"/>
              <a:buChar char="▪"/>
              <a:defRPr sz="2800"/>
            </a:lvl1pPr>
            <a:lvl2pPr marL="914400" lvl="1" indent="-406400" algn="l">
              <a:lnSpc>
                <a:spcPct val="100000"/>
              </a:lnSpc>
              <a:spcBef>
                <a:spcPts val="0"/>
              </a:spcBef>
              <a:spcAft>
                <a:spcPts val="0"/>
              </a:spcAft>
              <a:buSzPts val="2800"/>
              <a:buChar char="▫"/>
              <a:defRPr sz="2800"/>
            </a:lvl2pPr>
            <a:lvl3pPr marL="1371600" lvl="2" indent="-228600" algn="l">
              <a:lnSpc>
                <a:spcPct val="100000"/>
              </a:lnSpc>
              <a:spcBef>
                <a:spcPts val="0"/>
              </a:spcBef>
              <a:spcAft>
                <a:spcPts val="0"/>
              </a:spcAft>
              <a:buSzPts val="2800"/>
              <a:buNone/>
              <a:defRPr sz="2800"/>
            </a:lvl3pPr>
            <a:lvl4pPr marL="1828800" lvl="3" indent="-228600" algn="l">
              <a:lnSpc>
                <a:spcPct val="100000"/>
              </a:lnSpc>
              <a:spcBef>
                <a:spcPts val="0"/>
              </a:spcBef>
              <a:spcAft>
                <a:spcPts val="0"/>
              </a:spcAft>
              <a:buSzPts val="2800"/>
              <a:buNone/>
              <a:defRPr sz="2800"/>
            </a:lvl4pPr>
            <a:lvl5pPr marL="2286000" lvl="4" indent="-228600" algn="l">
              <a:lnSpc>
                <a:spcPct val="100000"/>
              </a:lnSpc>
              <a:spcBef>
                <a:spcPts val="0"/>
              </a:spcBef>
              <a:spcAft>
                <a:spcPts val="0"/>
              </a:spcAft>
              <a:buSzPts val="2800"/>
              <a:buNone/>
              <a:defRPr sz="2800"/>
            </a:lvl5pPr>
            <a:lvl6pPr marL="2743200" lvl="5" indent="-228600" algn="l">
              <a:lnSpc>
                <a:spcPct val="100000"/>
              </a:lnSpc>
              <a:spcBef>
                <a:spcPts val="0"/>
              </a:spcBef>
              <a:spcAft>
                <a:spcPts val="0"/>
              </a:spcAft>
              <a:buSzPts val="2800"/>
              <a:buNone/>
              <a:defRPr sz="2800"/>
            </a:lvl6pPr>
            <a:lvl7pPr marL="3200400" lvl="6" indent="-228600" algn="l">
              <a:lnSpc>
                <a:spcPct val="100000"/>
              </a:lnSpc>
              <a:spcBef>
                <a:spcPts val="0"/>
              </a:spcBef>
              <a:spcAft>
                <a:spcPts val="0"/>
              </a:spcAft>
              <a:buSzPts val="2800"/>
              <a:buNone/>
              <a:defRPr sz="2800"/>
            </a:lvl7pPr>
            <a:lvl8pPr marL="3657600" lvl="7" indent="-228600" algn="l">
              <a:lnSpc>
                <a:spcPct val="100000"/>
              </a:lnSpc>
              <a:spcBef>
                <a:spcPts val="0"/>
              </a:spcBef>
              <a:spcAft>
                <a:spcPts val="0"/>
              </a:spcAft>
              <a:buSzPts val="2800"/>
              <a:buNone/>
              <a:defRPr sz="2800"/>
            </a:lvl8pPr>
            <a:lvl9pPr marL="4114800" lvl="8" indent="-228600" algn="l">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3"/>
        <p:cNvGrpSpPr/>
        <p:nvPr/>
      </p:nvGrpSpPr>
      <p:grpSpPr>
        <a:xfrm>
          <a:off x="0" y="0"/>
          <a:ext cx="0" cy="0"/>
          <a:chOff x="0" y="0"/>
          <a:chExt cx="0" cy="0"/>
        </a:xfrm>
      </p:grpSpPr>
      <p:sp>
        <p:nvSpPr>
          <p:cNvPr id="54" name="Google Shape;54;p31"/>
          <p:cNvSpPr/>
          <p:nvPr/>
        </p:nvSpPr>
        <p:spPr>
          <a:xfrm>
            <a:off x="0" y="0"/>
            <a:ext cx="247200" cy="5306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114454"/>
              </a:solidFill>
              <a:latin typeface="Arial"/>
              <a:ea typeface="Arial"/>
              <a:cs typeface="Arial"/>
              <a:sym typeface="Arial"/>
            </a:endParaRPr>
          </a:p>
        </p:txBody>
      </p:sp>
      <p:sp>
        <p:nvSpPr>
          <p:cNvPr id="55" name="Google Shape;55;p31"/>
          <p:cNvSpPr/>
          <p:nvPr/>
        </p:nvSpPr>
        <p:spPr>
          <a:xfrm>
            <a:off x="0" y="500625"/>
            <a:ext cx="4572000" cy="1058699"/>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 name="Google Shape;56;p31"/>
          <p:cNvSpPr/>
          <p:nvPr/>
        </p:nvSpPr>
        <p:spPr>
          <a:xfrm>
            <a:off x="0" y="1553405"/>
            <a:ext cx="247200" cy="15327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 name="Google Shape;57;p31"/>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 name="Google Shape;58;p31"/>
          <p:cNvSpPr/>
          <p:nvPr/>
        </p:nvSpPr>
        <p:spPr>
          <a:xfrm>
            <a:off x="0" y="3691500"/>
            <a:ext cx="247200" cy="14519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59" name="Google Shape;59;p31"/>
          <p:cNvCxnSpPr/>
          <p:nvPr/>
        </p:nvCxnSpPr>
        <p:spPr>
          <a:xfrm>
            <a:off x="1037450" y="809725"/>
            <a:ext cx="0" cy="470700"/>
          </a:xfrm>
          <a:prstGeom prst="straightConnector1">
            <a:avLst/>
          </a:prstGeom>
          <a:noFill/>
          <a:ln w="9525" cap="flat" cmpd="sng">
            <a:solidFill>
              <a:srgbClr val="18637B"/>
            </a:solidFill>
            <a:prstDash val="solid"/>
            <a:round/>
            <a:headEnd type="none" w="sm" len="sm"/>
            <a:tailEnd type="none" w="sm" len="sm"/>
          </a:ln>
        </p:spPr>
      </p:cxnSp>
      <p:sp>
        <p:nvSpPr>
          <p:cNvPr id="60" name="Google Shape;60;p31"/>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1" name="Google Shape;61;p31"/>
          <p:cNvSpPr txBox="1">
            <a:spLocks noGrp="1"/>
          </p:cNvSpPr>
          <p:nvPr>
            <p:ph type="body" idx="1"/>
          </p:nvPr>
        </p:nvSpPr>
        <p:spPr>
          <a:xfrm>
            <a:off x="1146025" y="1767275"/>
            <a:ext cx="3660300" cy="3158699"/>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228600" algn="l">
              <a:lnSpc>
                <a:spcPct val="100000"/>
              </a:lnSpc>
              <a:spcBef>
                <a:spcPts val="0"/>
              </a:spcBef>
              <a:spcAft>
                <a:spcPts val="0"/>
              </a:spcAft>
              <a:buSzPts val="2000"/>
              <a:buNone/>
              <a:defRPr sz="2000"/>
            </a:lvl3pPr>
            <a:lvl4pPr marL="1828800" lvl="3" indent="-228600" algn="l">
              <a:lnSpc>
                <a:spcPct val="100000"/>
              </a:lnSpc>
              <a:spcBef>
                <a:spcPts val="0"/>
              </a:spcBef>
              <a:spcAft>
                <a:spcPts val="0"/>
              </a:spcAft>
              <a:buSzPts val="2000"/>
              <a:buNone/>
              <a:defRPr sz="2000"/>
            </a:lvl4pPr>
            <a:lvl5pPr marL="2286000" lvl="4" indent="-228600" algn="l">
              <a:lnSpc>
                <a:spcPct val="100000"/>
              </a:lnSpc>
              <a:spcBef>
                <a:spcPts val="0"/>
              </a:spcBef>
              <a:spcAft>
                <a:spcPts val="0"/>
              </a:spcAft>
              <a:buSzPts val="2000"/>
              <a:buNone/>
              <a:defRPr sz="2000"/>
            </a:lvl5pPr>
            <a:lvl6pPr marL="2743200" lvl="5" indent="-228600" algn="l">
              <a:lnSpc>
                <a:spcPct val="100000"/>
              </a:lnSpc>
              <a:spcBef>
                <a:spcPts val="0"/>
              </a:spcBef>
              <a:spcAft>
                <a:spcPts val="0"/>
              </a:spcAft>
              <a:buSzPts val="2000"/>
              <a:buNone/>
              <a:defRPr sz="2000"/>
            </a:lvl6pPr>
            <a:lvl7pPr marL="3200400" lvl="6" indent="-228600" algn="l">
              <a:lnSpc>
                <a:spcPct val="100000"/>
              </a:lnSpc>
              <a:spcBef>
                <a:spcPts val="0"/>
              </a:spcBef>
              <a:spcAft>
                <a:spcPts val="0"/>
              </a:spcAft>
              <a:buSzPts val="2000"/>
              <a:buNone/>
              <a:defRPr sz="2000"/>
            </a:lvl7pPr>
            <a:lvl8pPr marL="3657600" lvl="7" indent="-228600" algn="l">
              <a:lnSpc>
                <a:spcPct val="100000"/>
              </a:lnSpc>
              <a:spcBef>
                <a:spcPts val="0"/>
              </a:spcBef>
              <a:spcAft>
                <a:spcPts val="0"/>
              </a:spcAft>
              <a:buSzPts val="2000"/>
              <a:buNone/>
              <a:defRPr sz="2000"/>
            </a:lvl8pPr>
            <a:lvl9pPr marL="4114800" lvl="8" indent="-228600" algn="l">
              <a:lnSpc>
                <a:spcPct val="100000"/>
              </a:lnSpc>
              <a:spcBef>
                <a:spcPts val="0"/>
              </a:spcBef>
              <a:spcAft>
                <a:spcPts val="0"/>
              </a:spcAft>
              <a:buSzPts val="2000"/>
              <a:buNone/>
              <a:defRPr sz="2000"/>
            </a:lvl9pPr>
          </a:lstStyle>
          <a:p>
            <a:endParaRPr/>
          </a:p>
        </p:txBody>
      </p:sp>
      <p:sp>
        <p:nvSpPr>
          <p:cNvPr id="62" name="Google Shape;62;p31"/>
          <p:cNvSpPr txBox="1">
            <a:spLocks noGrp="1"/>
          </p:cNvSpPr>
          <p:nvPr>
            <p:ph type="body" idx="2"/>
          </p:nvPr>
        </p:nvSpPr>
        <p:spPr>
          <a:xfrm>
            <a:off x="5026623" y="1767275"/>
            <a:ext cx="3660300" cy="3158699"/>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228600" algn="l">
              <a:lnSpc>
                <a:spcPct val="100000"/>
              </a:lnSpc>
              <a:spcBef>
                <a:spcPts val="0"/>
              </a:spcBef>
              <a:spcAft>
                <a:spcPts val="0"/>
              </a:spcAft>
              <a:buSzPts val="2000"/>
              <a:buNone/>
              <a:defRPr sz="2000"/>
            </a:lvl3pPr>
            <a:lvl4pPr marL="1828800" lvl="3" indent="-228600" algn="l">
              <a:lnSpc>
                <a:spcPct val="100000"/>
              </a:lnSpc>
              <a:spcBef>
                <a:spcPts val="0"/>
              </a:spcBef>
              <a:spcAft>
                <a:spcPts val="0"/>
              </a:spcAft>
              <a:buSzPts val="2000"/>
              <a:buNone/>
              <a:defRPr sz="2000"/>
            </a:lvl4pPr>
            <a:lvl5pPr marL="2286000" lvl="4" indent="-228600" algn="l">
              <a:lnSpc>
                <a:spcPct val="100000"/>
              </a:lnSpc>
              <a:spcBef>
                <a:spcPts val="0"/>
              </a:spcBef>
              <a:spcAft>
                <a:spcPts val="0"/>
              </a:spcAft>
              <a:buSzPts val="2000"/>
              <a:buNone/>
              <a:defRPr sz="2000"/>
            </a:lvl5pPr>
            <a:lvl6pPr marL="2743200" lvl="5" indent="-228600" algn="l">
              <a:lnSpc>
                <a:spcPct val="100000"/>
              </a:lnSpc>
              <a:spcBef>
                <a:spcPts val="0"/>
              </a:spcBef>
              <a:spcAft>
                <a:spcPts val="0"/>
              </a:spcAft>
              <a:buSzPts val="2000"/>
              <a:buNone/>
              <a:defRPr sz="2000"/>
            </a:lvl6pPr>
            <a:lvl7pPr marL="3200400" lvl="6" indent="-228600" algn="l">
              <a:lnSpc>
                <a:spcPct val="100000"/>
              </a:lnSpc>
              <a:spcBef>
                <a:spcPts val="0"/>
              </a:spcBef>
              <a:spcAft>
                <a:spcPts val="0"/>
              </a:spcAft>
              <a:buSzPts val="2000"/>
              <a:buNone/>
              <a:defRPr sz="2000"/>
            </a:lvl7pPr>
            <a:lvl8pPr marL="3657600" lvl="7" indent="-228600" algn="l">
              <a:lnSpc>
                <a:spcPct val="100000"/>
              </a:lnSpc>
              <a:spcBef>
                <a:spcPts val="0"/>
              </a:spcBef>
              <a:spcAft>
                <a:spcPts val="0"/>
              </a:spcAft>
              <a:buSzPts val="2000"/>
              <a:buNone/>
              <a:defRPr sz="2000"/>
            </a:lvl8pPr>
            <a:lvl9pPr marL="4114800" lvl="8" indent="-228600" algn="l">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32"/>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5" name="Google Shape;65;p32"/>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R="0" lvl="1" algn="ctr">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6" name="Google Shape;66;p32"/>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67" name="Google Shape;67;p32"/>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68" name="Google Shape;68;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dirty="0"/>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dirty="0">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dirty="0"/>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dirty="0"/>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dirty="0"/>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val="345898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dirty="0">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dirty="0"/>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dirty="0"/>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dirty="0"/>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dirty="0"/>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extLst>
      <p:ext uri="{BB962C8B-B14F-4D97-AF65-F5344CB8AC3E}">
        <p14:creationId xmlns:p14="http://schemas.microsoft.com/office/powerpoint/2010/main" val="154263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dirty="0">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dirty="0"/>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dirty="0"/>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dirty="0"/>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dirty="0"/>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276547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dirty="0"/>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dirty="0">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dirty="0"/>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dirty="0"/>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2653412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24"/>
          <p:cNvSpPr txBox="1">
            <a:spLocks noGrp="1"/>
          </p:cNvSpPr>
          <p:nvPr>
            <p:ph type="body" idx="1"/>
          </p:nvPr>
        </p:nvSpPr>
        <p:spPr>
          <a:xfrm>
            <a:off x="1146025" y="1767275"/>
            <a:ext cx="7540800" cy="3158699"/>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48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228600" algn="l" rtl="0">
              <a:lnSpc>
                <a:spcPct val="100000"/>
              </a:lnSpc>
              <a:spcBef>
                <a:spcPts val="480"/>
              </a:spcBef>
              <a:spcAft>
                <a:spcPts val="0"/>
              </a:spcAft>
              <a:buClr>
                <a:srgbClr val="114454"/>
              </a:buClr>
              <a:buSzPts val="2400"/>
              <a:buFont typeface="Nixie One"/>
              <a:buNone/>
              <a:defRPr sz="2400" b="0" i="0" u="none" strike="noStrike" cap="none">
                <a:solidFill>
                  <a:srgbClr val="114454"/>
                </a:solidFill>
                <a:latin typeface="Nixie One"/>
                <a:ea typeface="Nixie One"/>
                <a:cs typeface="Nixie One"/>
                <a:sym typeface="Nixie One"/>
              </a:defRPr>
            </a:lvl3pPr>
            <a:lvl4pPr marL="1828800" marR="0" lvl="3"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4pPr>
            <a:lvl5pPr marL="2286000" marR="0" lvl="4"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5pPr>
            <a:lvl6pPr marL="2743200" marR="0" lvl="5"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6pPr>
            <a:lvl7pPr marL="3200400" marR="0" lvl="6"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7pPr>
            <a:lvl8pPr marL="3657600" marR="0" lvl="7"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8pPr>
            <a:lvl9pPr marL="4114800" marR="0" lvl="8"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extLst>
      <p:ext uri="{BB962C8B-B14F-4D97-AF65-F5344CB8AC3E}">
        <p14:creationId xmlns:p14="http://schemas.microsoft.com/office/powerpoint/2010/main" val="2359145144"/>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p:nvPr/>
        </p:nvSpPr>
        <p:spPr>
          <a:xfrm>
            <a:off x="223520" y="1"/>
            <a:ext cx="8920480" cy="1767274"/>
          </a:xfrm>
          <a:prstGeom prst="rect">
            <a:avLst/>
          </a:prstGeom>
          <a:solidFill>
            <a:srgbClr val="13314B"/>
          </a:solidFill>
          <a:ln>
            <a:noFill/>
          </a:ln>
        </p:spPr>
        <p:txBody>
          <a:bodyPr spcFirstLastPara="1" wrap="square" lIns="91425" tIns="45700" rIns="91425" bIns="45700" anchor="ctr" anchorCtr="0">
            <a:noAutofit/>
          </a:bodyPr>
          <a:lstStyle/>
          <a:p>
            <a:pPr marL="0" marR="0" lvl="0" indent="0" algn="l" rtl="0">
              <a:lnSpc>
                <a:spcPct val="105000"/>
              </a:lnSpc>
              <a:spcBef>
                <a:spcPts val="0"/>
              </a:spcBef>
              <a:spcAft>
                <a:spcPts val="0"/>
              </a:spcAft>
              <a:buClr>
                <a:srgbClr val="FFFFFF"/>
              </a:buClr>
              <a:buSzPts val="1100"/>
              <a:buFont typeface="Georgia"/>
              <a:buNone/>
            </a:pPr>
            <a:r>
              <a:rPr lang="en-US" sz="1100" b="0" i="0" u="none" strike="noStrike" cap="none" dirty="0">
                <a:solidFill>
                  <a:srgbClr val="FFFFFF"/>
                </a:solidFill>
                <a:latin typeface="Georgia"/>
                <a:ea typeface="Georgia"/>
                <a:cs typeface="Georgia"/>
                <a:sym typeface="Georgia"/>
              </a:rPr>
              <a:t> </a:t>
            </a:r>
            <a:endParaRPr dirty="0"/>
          </a:p>
        </p:txBody>
      </p:sp>
      <p:sp>
        <p:nvSpPr>
          <p:cNvPr id="74" name="Google Shape;74;p1"/>
          <p:cNvSpPr txBox="1"/>
          <p:nvPr/>
        </p:nvSpPr>
        <p:spPr>
          <a:xfrm>
            <a:off x="1026795" y="502519"/>
            <a:ext cx="6136323" cy="756228"/>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FFFFFF"/>
              </a:buClr>
              <a:buSzPts val="1600"/>
              <a:buFont typeface="Georgia"/>
              <a:buNone/>
            </a:pPr>
            <a:r>
              <a:rPr lang="en-US" sz="2000" b="1" i="0" u="none" strike="noStrike" cap="none" dirty="0">
                <a:solidFill>
                  <a:srgbClr val="FFFFFF"/>
                </a:solidFill>
                <a:latin typeface="Georgia"/>
                <a:ea typeface="Georgia"/>
                <a:cs typeface="Georgia"/>
                <a:sym typeface="Georgia"/>
              </a:rPr>
              <a:t>Habitat GIT Fall Meeting </a:t>
            </a:r>
          </a:p>
          <a:p>
            <a:pPr marL="0" marR="0" lvl="0" indent="0" algn="l" rtl="0">
              <a:lnSpc>
                <a:spcPct val="105000"/>
              </a:lnSpc>
              <a:spcBef>
                <a:spcPts val="0"/>
              </a:spcBef>
              <a:spcAft>
                <a:spcPts val="0"/>
              </a:spcAft>
              <a:buClr>
                <a:srgbClr val="FFFFFF"/>
              </a:buClr>
              <a:buSzPts val="1600"/>
              <a:buFont typeface="Georgia"/>
              <a:buNone/>
            </a:pPr>
            <a:r>
              <a:rPr lang="en-US" sz="2000" b="1">
                <a:solidFill>
                  <a:srgbClr val="FFFFFF"/>
                </a:solidFill>
                <a:latin typeface="Georgia"/>
                <a:ea typeface="Georgia"/>
                <a:cs typeface="Georgia"/>
                <a:sym typeface="Georgia"/>
              </a:rPr>
              <a:t>May 4, </a:t>
            </a:r>
            <a:r>
              <a:rPr lang="en-US" sz="2000" b="1" dirty="0">
                <a:solidFill>
                  <a:srgbClr val="FFFFFF"/>
                </a:solidFill>
                <a:latin typeface="Georgia"/>
                <a:ea typeface="Georgia"/>
                <a:cs typeface="Georgia"/>
                <a:sym typeface="Georgia"/>
              </a:rPr>
              <a:t>2022</a:t>
            </a:r>
            <a:br>
              <a:rPr lang="en-US" sz="2000" b="1" i="0" u="none" strike="noStrike" cap="none" dirty="0">
                <a:solidFill>
                  <a:srgbClr val="FFFFFF"/>
                </a:solidFill>
                <a:latin typeface="Georgia"/>
                <a:ea typeface="Georgia"/>
                <a:cs typeface="Georgia"/>
                <a:sym typeface="Georgia"/>
              </a:rPr>
            </a:br>
            <a:endParaRPr sz="2000" b="0" i="0" u="none" strike="noStrike" cap="none" dirty="0">
              <a:solidFill>
                <a:srgbClr val="000000"/>
              </a:solidFill>
              <a:latin typeface="Georgia"/>
              <a:ea typeface="Georgia"/>
              <a:cs typeface="Georgia"/>
              <a:sym typeface="Georgia"/>
            </a:endParaRPr>
          </a:p>
        </p:txBody>
      </p:sp>
      <p:pic>
        <p:nvPicPr>
          <p:cNvPr id="75" name="Google Shape;75;p1" descr="A close up of a sign&#10;&#10;Description generated with high confidence"/>
          <p:cNvPicPr preferRelativeResize="0"/>
          <p:nvPr/>
        </p:nvPicPr>
        <p:blipFill rotWithShape="1">
          <a:blip r:embed="rId3">
            <a:alphaModFix/>
          </a:blip>
          <a:srcRect b="24722"/>
          <a:stretch/>
        </p:blipFill>
        <p:spPr>
          <a:xfrm>
            <a:off x="7163118" y="217526"/>
            <a:ext cx="1584325" cy="1000125"/>
          </a:xfrm>
          <a:prstGeom prst="rect">
            <a:avLst/>
          </a:prstGeom>
          <a:noFill/>
          <a:ln>
            <a:noFill/>
          </a:ln>
        </p:spPr>
      </p:pic>
      <p:pic>
        <p:nvPicPr>
          <p:cNvPr id="76" name="Google Shape;76;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 y="1774943"/>
            <a:ext cx="5507355" cy="3368557"/>
          </a:xfrm>
          <a:prstGeom prst="rect">
            <a:avLst/>
          </a:prstGeom>
          <a:noFill/>
          <a:ln>
            <a:noFill/>
          </a:ln>
        </p:spPr>
      </p:pic>
      <p:sp>
        <p:nvSpPr>
          <p:cNvPr id="77" name="Google Shape;77;p1"/>
          <p:cNvSpPr txBox="1">
            <a:spLocks noGrp="1"/>
          </p:cNvSpPr>
          <p:nvPr>
            <p:ph type="body" idx="1"/>
          </p:nvPr>
        </p:nvSpPr>
        <p:spPr>
          <a:xfrm>
            <a:off x="5507354" y="1571624"/>
            <a:ext cx="3644582" cy="1000126"/>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4800" dirty="0">
                <a:latin typeface="Georgia"/>
                <a:ea typeface="Georgia"/>
                <a:cs typeface="Georgia"/>
                <a:sym typeface="Georgia"/>
              </a:rPr>
              <a:t>Brook Trout</a:t>
            </a:r>
            <a:endParaRPr sz="4800" dirty="0">
              <a:latin typeface="Georgia"/>
              <a:ea typeface="Georgia"/>
              <a:cs typeface="Georgia"/>
              <a:sym typeface="Georgia"/>
            </a:endParaRPr>
          </a:p>
        </p:txBody>
      </p:sp>
      <p:sp>
        <p:nvSpPr>
          <p:cNvPr id="78" name="Google Shape;78;p1"/>
          <p:cNvSpPr/>
          <p:nvPr/>
        </p:nvSpPr>
        <p:spPr>
          <a:xfrm>
            <a:off x="5507354" y="2500458"/>
            <a:ext cx="303988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4454"/>
              </a:buClr>
              <a:buSzPts val="1800"/>
              <a:buFont typeface="Georgia"/>
              <a:buNone/>
            </a:pPr>
            <a:r>
              <a:rPr lang="en-US" sz="1800" b="0" i="1" u="none" strike="noStrike" cap="none" dirty="0">
                <a:solidFill>
                  <a:srgbClr val="114454"/>
                </a:solidFill>
                <a:latin typeface="Georgia"/>
                <a:ea typeface="Georgia"/>
                <a:cs typeface="Georgia"/>
                <a:sym typeface="Georgia"/>
              </a:rPr>
              <a:t>Stephen Faulkner</a:t>
            </a:r>
            <a:endParaRPr dirty="0"/>
          </a:p>
          <a:p>
            <a:pPr marL="0" marR="0" lvl="0" indent="0" algn="l" rtl="0">
              <a:lnSpc>
                <a:spcPct val="100000"/>
              </a:lnSpc>
              <a:spcBef>
                <a:spcPts val="0"/>
              </a:spcBef>
              <a:spcAft>
                <a:spcPts val="0"/>
              </a:spcAft>
              <a:buClr>
                <a:srgbClr val="114454"/>
              </a:buClr>
              <a:buSzPts val="1800"/>
              <a:buFont typeface="Georgia"/>
              <a:buNone/>
            </a:pPr>
            <a:r>
              <a:rPr lang="en-US" sz="1800" b="0" i="1" u="none" strike="noStrike" cap="none" dirty="0">
                <a:solidFill>
                  <a:srgbClr val="114454"/>
                </a:solidFill>
                <a:latin typeface="Georgia"/>
                <a:ea typeface="Georgia"/>
                <a:cs typeface="Georgia"/>
                <a:sym typeface="Georgia"/>
              </a:rPr>
              <a:t>U.S. Geological Survey</a:t>
            </a:r>
          </a:p>
          <a:p>
            <a:pPr marL="0" marR="0" lvl="0" indent="0" algn="l" rtl="0">
              <a:lnSpc>
                <a:spcPct val="100000"/>
              </a:lnSpc>
              <a:spcBef>
                <a:spcPts val="0"/>
              </a:spcBef>
              <a:spcAft>
                <a:spcPts val="0"/>
              </a:spcAft>
              <a:buClr>
                <a:srgbClr val="114454"/>
              </a:buClr>
              <a:buSzPts val="1800"/>
              <a:buFont typeface="Georgia"/>
              <a:buNone/>
            </a:pPr>
            <a:endParaRPr lang="en-US" sz="1800" b="0" i="1" u="none" strike="noStrike" cap="none" dirty="0">
              <a:solidFill>
                <a:srgbClr val="114454"/>
              </a:solidFill>
              <a:latin typeface="Georgia"/>
              <a:ea typeface="Georgia"/>
              <a:cs typeface="Georgia"/>
              <a:sym typeface="Georgia"/>
            </a:endParaRPr>
          </a:p>
          <a:p>
            <a:pPr marL="0" marR="0" lvl="0" indent="0" algn="l" rtl="0">
              <a:lnSpc>
                <a:spcPct val="100000"/>
              </a:lnSpc>
              <a:spcBef>
                <a:spcPts val="0"/>
              </a:spcBef>
              <a:spcAft>
                <a:spcPts val="0"/>
              </a:spcAft>
              <a:buClr>
                <a:srgbClr val="114454"/>
              </a:buClr>
              <a:buSzPts val="1800"/>
              <a:buFont typeface="Georgia"/>
              <a:buNone/>
            </a:pPr>
            <a:r>
              <a:rPr lang="en-US" sz="1800" i="1" dirty="0">
                <a:solidFill>
                  <a:srgbClr val="114454"/>
                </a:solidFill>
                <a:latin typeface="Georgia"/>
                <a:ea typeface="Georgia"/>
                <a:cs typeface="Georgia"/>
                <a:sym typeface="Georgia"/>
              </a:rPr>
              <a:t>Katie Ombalski</a:t>
            </a:r>
          </a:p>
          <a:p>
            <a:pPr marL="0" marR="0" lvl="0" indent="0" algn="l" rtl="0">
              <a:lnSpc>
                <a:spcPct val="100000"/>
              </a:lnSpc>
              <a:spcBef>
                <a:spcPts val="0"/>
              </a:spcBef>
              <a:spcAft>
                <a:spcPts val="0"/>
              </a:spcAft>
              <a:buClr>
                <a:srgbClr val="114454"/>
              </a:buClr>
              <a:buSzPts val="1800"/>
              <a:buFont typeface="Georgia"/>
              <a:buNone/>
            </a:pPr>
            <a:r>
              <a:rPr lang="en-US" sz="1800" b="0" i="1" u="none" strike="noStrike" cap="none" dirty="0">
                <a:solidFill>
                  <a:srgbClr val="114454"/>
                </a:solidFill>
                <a:latin typeface="Georgia"/>
                <a:ea typeface="Georgia"/>
                <a:cs typeface="Georgia"/>
                <a:sym typeface="Georgia"/>
              </a:rPr>
              <a:t>Wood</a:t>
            </a:r>
            <a:r>
              <a:rPr lang="en-US" sz="1800" i="1" dirty="0">
                <a:solidFill>
                  <a:srgbClr val="114454"/>
                </a:solidFill>
                <a:latin typeface="Georgia"/>
                <a:ea typeface="Georgia"/>
                <a:cs typeface="Georgia"/>
                <a:sym typeface="Georgia"/>
              </a:rPr>
              <a:t>s and Waters Consulting, LLC</a:t>
            </a:r>
            <a:r>
              <a:rPr lang="en-US" sz="1800" b="0" i="1" u="none" strike="noStrike" cap="none" dirty="0">
                <a:solidFill>
                  <a:srgbClr val="114454"/>
                </a:solidFill>
                <a:latin typeface="Georgia"/>
                <a:ea typeface="Georgia"/>
                <a:cs typeface="Georgia"/>
                <a:sym typeface="Georgia"/>
              </a:rPr>
              <a:t> </a:t>
            </a:r>
          </a:p>
          <a:p>
            <a:pPr marL="0" marR="0" lvl="0" indent="0" algn="l" rtl="0">
              <a:lnSpc>
                <a:spcPct val="100000"/>
              </a:lnSpc>
              <a:spcBef>
                <a:spcPts val="0"/>
              </a:spcBef>
              <a:spcAft>
                <a:spcPts val="0"/>
              </a:spcAft>
              <a:buClr>
                <a:srgbClr val="114454"/>
              </a:buClr>
              <a:buSzPts val="1800"/>
              <a:buFont typeface="Georgia"/>
              <a:buNone/>
            </a:pPr>
            <a:endParaRPr dirty="0"/>
          </a:p>
          <a:p>
            <a:pPr marL="0" marR="0" lvl="0" indent="0" algn="l" rtl="0">
              <a:lnSpc>
                <a:spcPct val="100000"/>
              </a:lnSpc>
              <a:spcBef>
                <a:spcPts val="0"/>
              </a:spcBef>
              <a:spcAft>
                <a:spcPts val="0"/>
              </a:spcAft>
              <a:buClr>
                <a:srgbClr val="114454"/>
              </a:buClr>
              <a:buSzPts val="1800"/>
              <a:buFont typeface="Georgia"/>
              <a:buNone/>
            </a:pPr>
            <a:r>
              <a:rPr lang="en-US" sz="1800" b="0" i="1" u="none" strike="noStrike" cap="none" dirty="0">
                <a:solidFill>
                  <a:srgbClr val="114454"/>
                </a:solidFill>
                <a:latin typeface="Georgia"/>
                <a:ea typeface="Georgia"/>
                <a:cs typeface="Georgia"/>
                <a:sym typeface="Georgia"/>
              </a:rPr>
              <a:t>Co-Chairs, Brook Trout Workgroup</a:t>
            </a:r>
            <a:endParaRPr sz="1400" b="0" i="0" u="none" strike="noStrike" cap="none" dirty="0">
              <a:solidFill>
                <a:srgbClr val="114454"/>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dirty="0">
                <a:latin typeface="Georgia"/>
                <a:ea typeface="Georgia"/>
                <a:cs typeface="Georgia"/>
                <a:sym typeface="Georgia"/>
              </a:rPr>
              <a:t>2022-23 Logic and Action Plan</a:t>
            </a:r>
            <a:endParaRPr dirty="0">
              <a:latin typeface="Georgia"/>
              <a:ea typeface="Georgia"/>
              <a:cs typeface="Georgia"/>
              <a:sym typeface="Georgia"/>
            </a:endParaRPr>
          </a:p>
        </p:txBody>
      </p:sp>
      <p:grpSp>
        <p:nvGrpSpPr>
          <p:cNvPr id="277" name="Google Shape;277;p19"/>
          <p:cNvGrpSpPr/>
          <p:nvPr/>
        </p:nvGrpSpPr>
        <p:grpSpPr>
          <a:xfrm>
            <a:off x="333039" y="806801"/>
            <a:ext cx="495313" cy="480379"/>
            <a:chOff x="5292575" y="3681900"/>
            <a:chExt cx="420150" cy="373275"/>
          </a:xfrm>
        </p:grpSpPr>
        <p:sp>
          <p:nvSpPr>
            <p:cNvPr id="278" name="Google Shape;278;p19"/>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9" name="Google Shape;279;p19"/>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0" name="Google Shape;280;p19"/>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1" name="Google Shape;281;p19"/>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2" name="Google Shape;282;p19"/>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3" name="Google Shape;283;p19"/>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p19"/>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85" name="Google Shape;285;p19"/>
          <p:cNvSpPr txBox="1">
            <a:spLocks noGrp="1"/>
          </p:cNvSpPr>
          <p:nvPr>
            <p:ph type="body" idx="1"/>
          </p:nvPr>
        </p:nvSpPr>
        <p:spPr>
          <a:xfrm>
            <a:off x="557335" y="1514793"/>
            <a:ext cx="7835894" cy="3157538"/>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000"/>
              <a:buNone/>
            </a:pPr>
            <a:endParaRPr sz="1800" dirty="0">
              <a:latin typeface="Georgia" panose="02040502050405020303" pitchFamily="18" charset="0"/>
              <a:ea typeface="Georgia"/>
              <a:cs typeface="Georgia"/>
              <a:sym typeface="Georgia"/>
            </a:endParaRPr>
          </a:p>
          <a:p>
            <a:pPr marL="568325" lvl="0" indent="-568325" algn="l" rtl="0">
              <a:lnSpc>
                <a:spcPct val="100000"/>
              </a:lnSpc>
              <a:spcBef>
                <a:spcPts val="0"/>
              </a:spcBef>
              <a:spcAft>
                <a:spcPts val="0"/>
              </a:spcAft>
              <a:buSzPts val="2000"/>
              <a:buNone/>
            </a:pPr>
            <a:r>
              <a:rPr lang="en-US" sz="1800" dirty="0">
                <a:latin typeface="Georgia" panose="02040502050405020303" pitchFamily="18" charset="0"/>
                <a:ea typeface="Georgia"/>
                <a:cs typeface="Georgia"/>
                <a:sym typeface="Georgia"/>
              </a:rPr>
              <a:t>CBP GIT-funded Project: Facilitating Brook Trout Outcome Attainability through Coordination with CBP Jurisdictions and Partners</a:t>
            </a:r>
          </a:p>
          <a:p>
            <a:pPr marL="342900" lvl="0" indent="-279400" algn="l" rtl="0">
              <a:lnSpc>
                <a:spcPct val="100000"/>
              </a:lnSpc>
              <a:spcBef>
                <a:spcPts val="0"/>
              </a:spcBef>
              <a:spcAft>
                <a:spcPts val="0"/>
              </a:spcAft>
              <a:buSzPts val="2000"/>
              <a:buChar char="▪"/>
            </a:pPr>
            <a:endParaRPr sz="1800" dirty="0">
              <a:latin typeface="Georgia" panose="02040502050405020303" pitchFamily="18" charset="0"/>
              <a:ea typeface="Georgia"/>
              <a:cs typeface="Georgia"/>
              <a:sym typeface="Georgia"/>
            </a:endParaRPr>
          </a:p>
          <a:p>
            <a:pPr marL="800100" lvl="1" indent="-279400">
              <a:buSzPts val="2000"/>
              <a:buChar char="▪"/>
            </a:pPr>
            <a:r>
              <a:rPr lang="en-US" sz="1800" dirty="0">
                <a:latin typeface="Georgia" panose="02040502050405020303" pitchFamily="18" charset="0"/>
              </a:rPr>
              <a:t>Identify opportunities for cross-GIT collaborations</a:t>
            </a:r>
          </a:p>
          <a:p>
            <a:pPr marL="800100" lvl="1" indent="-279400">
              <a:buSzPts val="2000"/>
              <a:buChar char="▪"/>
            </a:pPr>
            <a:endParaRPr lang="en-US" sz="1800" dirty="0">
              <a:latin typeface="Georgia" panose="02040502050405020303" pitchFamily="18" charset="0"/>
            </a:endParaRPr>
          </a:p>
          <a:p>
            <a:pPr marL="800100" lvl="1" indent="-279400">
              <a:buSzPts val="2000"/>
              <a:buChar char="▪"/>
            </a:pPr>
            <a:r>
              <a:rPr lang="en-US" sz="1800" dirty="0">
                <a:latin typeface="Georgia" panose="02040502050405020303" pitchFamily="18" charset="0"/>
              </a:rPr>
              <a:t>Strengthen communication and coordination with other stakeholders (e.g., Trout Unlimited, other NGOs)</a:t>
            </a:r>
          </a:p>
          <a:p>
            <a:pPr marL="800100" lvl="1" indent="-279400">
              <a:buSzPts val="2000"/>
              <a:buChar char="▪"/>
            </a:pPr>
            <a:endParaRPr lang="en-US" sz="1800" dirty="0">
              <a:latin typeface="Georgia" panose="02040502050405020303" pitchFamily="18" charset="0"/>
            </a:endParaRPr>
          </a:p>
          <a:p>
            <a:pPr marL="800100" lvl="1" indent="-279400">
              <a:buSzPts val="2000"/>
              <a:buChar char="▪"/>
            </a:pPr>
            <a:r>
              <a:rPr lang="en-US" sz="1800" dirty="0">
                <a:latin typeface="Georgia" panose="02040502050405020303" pitchFamily="18" charset="0"/>
              </a:rPr>
              <a:t>Collect and compile existing data from stakeholders and analyze monitoring and implementation data necessary to adequately track progress </a:t>
            </a:r>
          </a:p>
          <a:p>
            <a:pPr marL="342900" lvl="0" indent="-152400" algn="l" rtl="0">
              <a:lnSpc>
                <a:spcPct val="100000"/>
              </a:lnSpc>
              <a:spcBef>
                <a:spcPts val="0"/>
              </a:spcBef>
              <a:spcAft>
                <a:spcPts val="0"/>
              </a:spcAft>
              <a:buSzPts val="2000"/>
              <a:buNone/>
            </a:pPr>
            <a:endParaRPr sz="1800" dirty="0">
              <a:latin typeface="Georgia" panose="02040502050405020303" pitchFamily="18" charset="0"/>
              <a:ea typeface="Georgia"/>
              <a:cs typeface="Georgia"/>
              <a:sym typeface="Georgia"/>
            </a:endParaRPr>
          </a:p>
          <a:p>
            <a:pPr marL="342900" lvl="0" indent="-152400" algn="l" rtl="0">
              <a:lnSpc>
                <a:spcPct val="100000"/>
              </a:lnSpc>
              <a:spcBef>
                <a:spcPts val="0"/>
              </a:spcBef>
              <a:spcAft>
                <a:spcPts val="0"/>
              </a:spcAft>
              <a:buSzPts val="2000"/>
              <a:buNone/>
            </a:pPr>
            <a:endParaRPr sz="1800" dirty="0">
              <a:latin typeface="Georgia" panose="02040502050405020303" pitchFamily="18" charset="0"/>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dirty="0">
                <a:latin typeface="Georgia"/>
                <a:ea typeface="Georgia"/>
                <a:cs typeface="Georgia"/>
                <a:sym typeface="Georgia"/>
              </a:rPr>
              <a:t>2022-23 Logic and Action Plan</a:t>
            </a:r>
            <a:endParaRPr dirty="0">
              <a:latin typeface="Georgia"/>
              <a:ea typeface="Georgia"/>
              <a:cs typeface="Georgia"/>
              <a:sym typeface="Georgia"/>
            </a:endParaRPr>
          </a:p>
        </p:txBody>
      </p:sp>
      <p:grpSp>
        <p:nvGrpSpPr>
          <p:cNvPr id="277" name="Google Shape;277;p19"/>
          <p:cNvGrpSpPr/>
          <p:nvPr/>
        </p:nvGrpSpPr>
        <p:grpSpPr>
          <a:xfrm>
            <a:off x="333039" y="806801"/>
            <a:ext cx="495313" cy="480379"/>
            <a:chOff x="5292575" y="3681900"/>
            <a:chExt cx="420150" cy="373275"/>
          </a:xfrm>
        </p:grpSpPr>
        <p:sp>
          <p:nvSpPr>
            <p:cNvPr id="278" name="Google Shape;278;p19"/>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9" name="Google Shape;279;p19"/>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0" name="Google Shape;280;p19"/>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1" name="Google Shape;281;p19"/>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2" name="Google Shape;282;p19"/>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3" name="Google Shape;283;p19"/>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p19"/>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85" name="Google Shape;285;p19"/>
          <p:cNvSpPr txBox="1">
            <a:spLocks noGrp="1"/>
          </p:cNvSpPr>
          <p:nvPr>
            <p:ph type="body" idx="1"/>
          </p:nvPr>
        </p:nvSpPr>
        <p:spPr>
          <a:xfrm>
            <a:off x="482376" y="1590729"/>
            <a:ext cx="8523601" cy="3157538"/>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000"/>
              <a:buNone/>
            </a:pPr>
            <a:endParaRPr sz="1800" dirty="0">
              <a:latin typeface="Georgia" panose="02040502050405020303" pitchFamily="18" charset="0"/>
              <a:ea typeface="Georgia"/>
              <a:cs typeface="Georgia"/>
              <a:sym typeface="Georgia"/>
            </a:endParaRPr>
          </a:p>
          <a:p>
            <a:pPr marL="568325" lvl="0" indent="-568325" algn="l" rtl="0">
              <a:lnSpc>
                <a:spcPct val="100000"/>
              </a:lnSpc>
              <a:spcBef>
                <a:spcPts val="0"/>
              </a:spcBef>
              <a:spcAft>
                <a:spcPts val="0"/>
              </a:spcAft>
              <a:buSzPts val="2000"/>
              <a:buNone/>
            </a:pPr>
            <a:r>
              <a:rPr lang="en-US" sz="1800" b="1" dirty="0">
                <a:latin typeface="Georgia" panose="02040502050405020303" pitchFamily="18" charset="0"/>
                <a:ea typeface="Georgia"/>
                <a:cs typeface="Georgia"/>
                <a:sym typeface="Georgia"/>
              </a:rPr>
              <a:t>Development of a Rapid eDNA Tool to Detect Brook Trout Presence in the Field</a:t>
            </a:r>
          </a:p>
          <a:p>
            <a:pPr marL="568325" lvl="0" indent="-568325" algn="l" rtl="0">
              <a:lnSpc>
                <a:spcPct val="100000"/>
              </a:lnSpc>
              <a:spcBef>
                <a:spcPts val="0"/>
              </a:spcBef>
              <a:spcAft>
                <a:spcPts val="0"/>
              </a:spcAft>
              <a:buSzPts val="2000"/>
              <a:buNone/>
            </a:pPr>
            <a:endParaRPr lang="en-US" sz="1800" dirty="0">
              <a:latin typeface="Georgia" panose="02040502050405020303" pitchFamily="18" charset="0"/>
            </a:endParaRPr>
          </a:p>
          <a:p>
            <a:pPr marL="800100" lvl="1" indent="-279400">
              <a:buSzPts val="2000"/>
              <a:buChar char="▪"/>
            </a:pPr>
            <a:r>
              <a:rPr lang="en-US" sz="1400" dirty="0">
                <a:latin typeface="Georgia" panose="02040502050405020303" pitchFamily="18" charset="0"/>
              </a:rPr>
              <a:t>Apply existing qPCR eDNA brook trout assays in the CBW to evaluate various approaches (ddPCR, qPCR, commercial rapid field-testing platform)</a:t>
            </a:r>
          </a:p>
          <a:p>
            <a:pPr marL="520700" lvl="1" indent="0">
              <a:buSzPts val="2000"/>
              <a:buNone/>
            </a:pPr>
            <a:r>
              <a:rPr lang="en-US" sz="1400" dirty="0">
                <a:latin typeface="Georgia" panose="02040502050405020303" pitchFamily="18" charset="0"/>
              </a:rPr>
              <a:t> </a:t>
            </a:r>
          </a:p>
          <a:p>
            <a:pPr marL="800100" lvl="1" indent="-279400">
              <a:buSzPts val="2000"/>
              <a:buChar char="▪"/>
            </a:pPr>
            <a:r>
              <a:rPr lang="en-US" sz="1400" dirty="0">
                <a:latin typeface="Georgia" panose="02040502050405020303" pitchFamily="18" charset="0"/>
              </a:rPr>
              <a:t>UMBC ICARE program - NSF-funded Master’s program committed to increasing the diversity of the environmental workforce</a:t>
            </a:r>
          </a:p>
          <a:p>
            <a:pPr marL="800100" lvl="1" indent="-279400">
              <a:buSzPts val="2000"/>
              <a:buChar char="▪"/>
            </a:pPr>
            <a:endParaRPr lang="en-US" sz="1400" dirty="0">
              <a:latin typeface="Georgia" panose="02040502050405020303" pitchFamily="18" charset="0"/>
            </a:endParaRPr>
          </a:p>
          <a:p>
            <a:pPr marL="800100" lvl="1" indent="-279400">
              <a:buSzPts val="2000"/>
              <a:buChar char="▪"/>
            </a:pPr>
            <a:r>
              <a:rPr lang="en-US" sz="1400" dirty="0">
                <a:latin typeface="Georgia" panose="02040502050405020303" pitchFamily="18" charset="0"/>
              </a:rPr>
              <a:t>UMBC Professor Dr. Tamra Mendelson, M.S. student</a:t>
            </a:r>
          </a:p>
          <a:p>
            <a:pPr marL="800100" lvl="1" indent="-279400">
              <a:buSzPts val="2000"/>
              <a:buChar char="▪"/>
            </a:pPr>
            <a:endParaRPr lang="en-US" sz="1400" dirty="0">
              <a:latin typeface="Georgia" panose="02040502050405020303" pitchFamily="18" charset="0"/>
            </a:endParaRPr>
          </a:p>
          <a:p>
            <a:pPr marL="800100" lvl="1" indent="-279400">
              <a:buSzPts val="2000"/>
              <a:buChar char="▪"/>
            </a:pPr>
            <a:r>
              <a:rPr lang="en-US" sz="1400" dirty="0">
                <a:latin typeface="Georgia" panose="02040502050405020303" pitchFamily="18" charset="0"/>
                <a:ea typeface="Georgia"/>
                <a:cs typeface="Georgia"/>
                <a:sym typeface="Georgia"/>
              </a:rPr>
              <a:t>USGS-EESC Geneticists Dr. Aaron Aunins and Dr. Cheryl Morrison</a:t>
            </a:r>
            <a:endParaRPr sz="1400" dirty="0">
              <a:latin typeface="Georgia" panose="02040502050405020303" pitchFamily="18" charset="0"/>
              <a:ea typeface="Georgia"/>
              <a:cs typeface="Georgia"/>
              <a:sym typeface="Georgia"/>
            </a:endParaRPr>
          </a:p>
          <a:p>
            <a:pPr marL="342900" lvl="0" indent="-152400" algn="l" rtl="0">
              <a:lnSpc>
                <a:spcPct val="100000"/>
              </a:lnSpc>
              <a:spcBef>
                <a:spcPts val="0"/>
              </a:spcBef>
              <a:spcAft>
                <a:spcPts val="0"/>
              </a:spcAft>
              <a:buSzPts val="2000"/>
              <a:buNone/>
            </a:pPr>
            <a:endParaRPr sz="1800" dirty="0">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03822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kern="1200" dirty="0">
                <a:solidFill>
                  <a:schemeClr val="bg1"/>
                </a:solidFill>
                <a:latin typeface="Georgia" panose="02040502050405020303" pitchFamily="18" charset="0"/>
              </a:rPr>
              <a:t> Priority Science Needs</a:t>
            </a:r>
            <a:endParaRPr dirty="0">
              <a:solidFill>
                <a:schemeClr val="bg1"/>
              </a:solidFill>
              <a:latin typeface="Georgia" panose="02040502050405020303" pitchFamily="18" charset="0"/>
              <a:ea typeface="Georgia"/>
              <a:cs typeface="Georgia"/>
              <a:sym typeface="Georgia"/>
            </a:endParaRPr>
          </a:p>
        </p:txBody>
      </p:sp>
      <p:grpSp>
        <p:nvGrpSpPr>
          <p:cNvPr id="248" name="Google Shape;248;p17"/>
          <p:cNvGrpSpPr/>
          <p:nvPr/>
        </p:nvGrpSpPr>
        <p:grpSpPr>
          <a:xfrm>
            <a:off x="333039" y="806801"/>
            <a:ext cx="495313" cy="480379"/>
            <a:chOff x="5292575" y="3681900"/>
            <a:chExt cx="420150" cy="373275"/>
          </a:xfrm>
        </p:grpSpPr>
        <p:sp>
          <p:nvSpPr>
            <p:cNvPr id="249" name="Google Shape;249;p17"/>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0" name="Google Shape;250;p17"/>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1" name="Google Shape;251;p17"/>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2" name="Google Shape;252;p17"/>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3" name="Google Shape;253;p17"/>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4" name="Google Shape;254;p17"/>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5" name="Google Shape;255;p17"/>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4" name="Rounded Rectangle 8">
            <a:extLst>
              <a:ext uri="{FF2B5EF4-FFF2-40B4-BE49-F238E27FC236}">
                <a16:creationId xmlns:a16="http://schemas.microsoft.com/office/drawing/2014/main" id="{A051E46F-D204-40E1-9614-3C7BC7912C33}"/>
              </a:ext>
            </a:extLst>
          </p:cNvPr>
          <p:cNvSpPr/>
          <p:nvPr/>
        </p:nvSpPr>
        <p:spPr>
          <a:xfrm>
            <a:off x="1396373" y="2571750"/>
            <a:ext cx="6351254" cy="1842019"/>
          </a:xfrm>
          <a:prstGeom prst="roundRect">
            <a:avLst>
              <a:gd name="adj" fmla="val 0"/>
            </a:avLst>
          </a:prstGeom>
          <a:no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685800">
              <a:buClrTx/>
              <a:buAutoNum type="arabicPeriod"/>
              <a:defRPr/>
            </a:pPr>
            <a:r>
              <a:rPr lang="en-US" sz="1800" kern="1200" dirty="0">
                <a:solidFill>
                  <a:srgbClr val="E7E6E6">
                    <a:lumMod val="25000"/>
                  </a:srgbClr>
                </a:solidFill>
                <a:latin typeface="Georgia" panose="02040502050405020303" pitchFamily="18" charset="0"/>
                <a:ea typeface="Verdana" panose="020B0604030504040204" pitchFamily="34" charset="0"/>
                <a:cs typeface="Calibri" panose="020F0502020204030204" pitchFamily="34" charset="0"/>
              </a:rPr>
              <a:t>Expand spatial-temporal groundwater model to rest of Chesapeake Bay Watershed to predict groundwater influence in headwater streams.</a:t>
            </a:r>
          </a:p>
          <a:p>
            <a:pPr defTabSz="685800">
              <a:buClrTx/>
              <a:defRPr/>
            </a:pPr>
            <a:endParaRPr lang="en-US" sz="1800" kern="1200" dirty="0">
              <a:solidFill>
                <a:srgbClr val="E7E6E6">
                  <a:lumMod val="25000"/>
                </a:srgbClr>
              </a:solidFill>
              <a:highlight>
                <a:srgbClr val="B6D7E8"/>
              </a:highlight>
              <a:latin typeface="Georgia" panose="02040502050405020303" pitchFamily="18" charset="0"/>
              <a:ea typeface="Verdana" panose="020B0604030504040204" pitchFamily="34" charset="0"/>
              <a:cs typeface="Calibri" panose="020F0502020204030204" pitchFamily="34" charset="0"/>
            </a:endParaRPr>
          </a:p>
          <a:p>
            <a:pPr marL="341313" indent="-341313" defTabSz="685800">
              <a:buClrTx/>
              <a:defRPr/>
            </a:pPr>
            <a:r>
              <a:rPr lang="en-US" sz="1800" kern="1200" dirty="0">
                <a:solidFill>
                  <a:srgbClr val="E7E6E6">
                    <a:lumMod val="25000"/>
                  </a:srgbClr>
                </a:solidFill>
                <a:latin typeface="Georgia" panose="02040502050405020303" pitchFamily="18" charset="0"/>
                <a:ea typeface="Verdana" panose="020B0604030504040204" pitchFamily="34" charset="0"/>
                <a:cs typeface="Calibri" panose="020F0502020204030204" pitchFamily="34" charset="0"/>
              </a:rPr>
              <a:t>2. 	Determine how interactions between climate change and land use will affect brook trout.</a:t>
            </a:r>
          </a:p>
          <a:p>
            <a:pPr marL="341313" indent="-341313" defTabSz="685800">
              <a:buClrTx/>
              <a:defRPr/>
            </a:pPr>
            <a:endParaRPr lang="en-US" sz="1800" kern="1200" dirty="0">
              <a:solidFill>
                <a:srgbClr val="E7E6E6">
                  <a:lumMod val="25000"/>
                </a:srgbClr>
              </a:solidFill>
              <a:latin typeface="Georgia" panose="02040502050405020303" pitchFamily="18" charset="0"/>
              <a:ea typeface="Verdana" panose="020B0604030504040204" pitchFamily="34" charset="0"/>
              <a:cs typeface="Calibri" panose="020F0502020204030204" pitchFamily="34" charset="0"/>
            </a:endParaRPr>
          </a:p>
          <a:p>
            <a:pPr marL="341313" indent="-341313" defTabSz="685800">
              <a:buClrTx/>
              <a:defRPr/>
            </a:pPr>
            <a:r>
              <a:rPr lang="en-US" sz="1800" kern="1200" dirty="0">
                <a:solidFill>
                  <a:srgbClr val="E7E6E6">
                    <a:lumMod val="25000"/>
                  </a:srgbClr>
                </a:solidFill>
                <a:latin typeface="Georgia" panose="02040502050405020303" pitchFamily="18" charset="0"/>
                <a:ea typeface="Verdana" panose="020B0604030504040204" pitchFamily="34" charset="0"/>
                <a:cs typeface="Calibri" panose="020F0502020204030204" pitchFamily="34" charset="0"/>
              </a:rPr>
              <a:t>3. 	Develop genetic metrics necessary to determine brook trout population health and resiliency </a:t>
            </a:r>
            <a:endParaRPr lang="en-US" sz="1800" kern="1200" dirty="0">
              <a:solidFill>
                <a:srgbClr val="E7E6E6">
                  <a:lumMod val="25000"/>
                </a:srgbClr>
              </a:solidFill>
              <a:highlight>
                <a:srgbClr val="B6D7E8"/>
              </a:highlight>
              <a:latin typeface="Georgia" panose="02040502050405020303" pitchFamily="18" charset="0"/>
              <a:ea typeface="Verdana" panose="020B0604030504040204" pitchFamily="34" charset="0"/>
              <a:cs typeface="Calibri" panose="020F0502020204030204" pitchFamily="34" charset="0"/>
            </a:endParaRPr>
          </a:p>
          <a:p>
            <a:pPr defTabSz="685800">
              <a:buClrTx/>
              <a:defRPr/>
            </a:pPr>
            <a:endParaRPr lang="en-US" sz="1800" kern="1200" dirty="0">
              <a:solidFill>
                <a:srgbClr val="E7E6E6">
                  <a:lumMod val="25000"/>
                </a:srgbClr>
              </a:solidFill>
              <a:latin typeface="Georgia" panose="02040502050405020303" pitchFamily="18"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7367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hape 299"/>
          <p:cNvSpPr txBox="1">
            <a:spLocks noChangeArrowheads="1"/>
          </p:cNvSpPr>
          <p:nvPr/>
        </p:nvSpPr>
        <p:spPr bwMode="auto">
          <a:xfrm>
            <a:off x="231775" y="3979863"/>
            <a:ext cx="8912225" cy="1163637"/>
          </a:xfrm>
          <a:prstGeom prst="rect">
            <a:avLst/>
          </a:prstGeom>
          <a:solidFill>
            <a:srgbClr val="94BF6E"/>
          </a:solidFill>
          <a:ln w="9525">
            <a:noFill/>
            <a:miter lim="800000"/>
            <a:headEnd/>
            <a:tailEnd/>
          </a:ln>
        </p:spPr>
        <p:txBody>
          <a:bodyPr lIns="91425" tIns="91425" rIns="91425" bIns="9142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6139" y="546100"/>
            <a:ext cx="8155486" cy="4513866"/>
          </a:xfrm>
          <a:prstGeom prst="rect">
            <a:avLst/>
          </a:prstGeom>
        </p:spPr>
      </p:pic>
      <p:sp>
        <p:nvSpPr>
          <p:cNvPr id="5" name="Cloud Callout 4"/>
          <p:cNvSpPr/>
          <p:nvPr/>
        </p:nvSpPr>
        <p:spPr>
          <a:xfrm flipH="1">
            <a:off x="231775" y="1416050"/>
            <a:ext cx="3035300" cy="1333500"/>
          </a:xfrm>
          <a:prstGeom prst="cloudCallout">
            <a:avLst>
              <a:gd name="adj1" fmla="val -33385"/>
              <a:gd name="adj2" fmla="val 1091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5601" name="Shape 288"/>
          <p:cNvSpPr txBox="1">
            <a:spLocks noGrp="1"/>
          </p:cNvSpPr>
          <p:nvPr>
            <p:ph type="title"/>
          </p:nvPr>
        </p:nvSpPr>
        <p:spPr>
          <a:xfrm>
            <a:off x="933450" y="1416050"/>
            <a:ext cx="3208338" cy="1028700"/>
          </a:xfrm>
        </p:spPr>
        <p:txBody>
          <a:bodyPr/>
          <a:lstStyle/>
          <a:p>
            <a:pPr eaLnBrk="1" hangingPunct="1">
              <a:spcBef>
                <a:spcPct val="0"/>
              </a:spcBef>
              <a:spcAft>
                <a:spcPct val="0"/>
              </a:spcAft>
              <a:buSzPct val="25000"/>
            </a:pPr>
            <a:r>
              <a:rPr lang="en-US" sz="2400" b="0" dirty="0">
                <a:latin typeface="Rockwell" pitchFamily="18" charset="0"/>
                <a:cs typeface="Arial" charset="0"/>
                <a:sym typeface="Rockwell" pitchFamily="18" charset="0"/>
              </a:rPr>
              <a:t>Questions?</a:t>
            </a:r>
          </a:p>
        </p:txBody>
      </p:sp>
    </p:spTree>
    <p:extLst>
      <p:ext uri="{BB962C8B-B14F-4D97-AF65-F5344CB8AC3E}">
        <p14:creationId xmlns:p14="http://schemas.microsoft.com/office/powerpoint/2010/main" val="16111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dirty="0">
                <a:latin typeface="Georgia"/>
                <a:ea typeface="Georgia"/>
                <a:cs typeface="Georgia"/>
                <a:sym typeface="Georgia"/>
              </a:rPr>
              <a:t>Brook Trout</a:t>
            </a:r>
            <a:endParaRPr dirty="0"/>
          </a:p>
        </p:txBody>
      </p:sp>
      <p:sp>
        <p:nvSpPr>
          <p:cNvPr id="93" name="Google Shape;93;p3"/>
          <p:cNvSpPr txBox="1">
            <a:spLocks noGrp="1"/>
          </p:cNvSpPr>
          <p:nvPr>
            <p:ph type="body" idx="1"/>
          </p:nvPr>
        </p:nvSpPr>
        <p:spPr>
          <a:xfrm>
            <a:off x="4778480" y="389532"/>
            <a:ext cx="3911391" cy="15422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200"/>
              </a:spcAft>
              <a:buSzPts val="2400"/>
              <a:buNone/>
            </a:pPr>
            <a:r>
              <a:rPr lang="en-US" sz="2400" dirty="0">
                <a:latin typeface="+mn-lt"/>
                <a:ea typeface="Georgia"/>
                <a:cs typeface="Georgia"/>
                <a:sym typeface="Georgia"/>
              </a:rPr>
              <a:t>Overview: </a:t>
            </a:r>
            <a:endParaRPr dirty="0">
              <a:latin typeface="+mn-lt"/>
            </a:endParaRPr>
          </a:p>
          <a:p>
            <a:pPr marL="342900" lvl="0" indent="-342900" algn="l" rtl="0">
              <a:lnSpc>
                <a:spcPct val="100000"/>
              </a:lnSpc>
              <a:spcBef>
                <a:spcPts val="0"/>
              </a:spcBef>
              <a:spcAft>
                <a:spcPts val="0"/>
              </a:spcAft>
              <a:buSzPts val="2400"/>
              <a:buChar char="▪"/>
            </a:pPr>
            <a:r>
              <a:rPr lang="en-US" sz="2400" dirty="0">
                <a:latin typeface="+mn-lt"/>
                <a:ea typeface="Georgia"/>
                <a:cs typeface="Georgia"/>
                <a:sym typeface="Georgia"/>
              </a:rPr>
              <a:t>Finalized Logic and Action Plan</a:t>
            </a:r>
            <a:endParaRPr dirty="0">
              <a:latin typeface="+mn-lt"/>
            </a:endParaRPr>
          </a:p>
        </p:txBody>
      </p:sp>
      <p:grpSp>
        <p:nvGrpSpPr>
          <p:cNvPr id="94" name="Google Shape;94;p3"/>
          <p:cNvGrpSpPr/>
          <p:nvPr/>
        </p:nvGrpSpPr>
        <p:grpSpPr>
          <a:xfrm>
            <a:off x="422732" y="890735"/>
            <a:ext cx="326065" cy="308680"/>
            <a:chOff x="6618700" y="1635475"/>
            <a:chExt cx="456675" cy="432325"/>
          </a:xfrm>
        </p:grpSpPr>
        <p:sp>
          <p:nvSpPr>
            <p:cNvPr id="95" name="Google Shape;95;p3"/>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6" name="Google Shape;96;p3"/>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7" name="Google Shape;97;p3"/>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8" name="Google Shape;98;p3"/>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9" name="Google Shape;99;p3"/>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00" name="Google Shape;100;p3"/>
          <p:cNvSpPr txBox="1"/>
          <p:nvPr/>
        </p:nvSpPr>
        <p:spPr>
          <a:xfrm>
            <a:off x="4783349" y="3619099"/>
            <a:ext cx="4346143" cy="9610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14454"/>
              </a:buClr>
              <a:buSzPts val="2400"/>
              <a:buFont typeface="Nixie One"/>
              <a:buNone/>
            </a:pPr>
            <a:endParaRPr sz="2400" b="0" i="0" u="none" strike="noStrike" cap="none" dirty="0">
              <a:solidFill>
                <a:srgbClr val="114454"/>
              </a:solidFill>
              <a:latin typeface="+mj-lt"/>
              <a:ea typeface="Georgia"/>
              <a:cs typeface="Georgia"/>
              <a:sym typeface="Georgia"/>
            </a:endParaRPr>
          </a:p>
          <a:p>
            <a:pPr marL="342900" marR="0" lvl="0" indent="-342900" algn="l" rtl="0">
              <a:lnSpc>
                <a:spcPct val="100000"/>
              </a:lnSpc>
              <a:spcBef>
                <a:spcPts val="0"/>
              </a:spcBef>
              <a:spcAft>
                <a:spcPts val="0"/>
              </a:spcAft>
              <a:buClr>
                <a:srgbClr val="114454"/>
              </a:buClr>
              <a:buSzPts val="2400"/>
              <a:buFont typeface="Nixie One"/>
              <a:buChar char="▪"/>
            </a:pPr>
            <a:r>
              <a:rPr lang="en-US" sz="2400" dirty="0">
                <a:solidFill>
                  <a:srgbClr val="114454"/>
                </a:solidFill>
                <a:latin typeface="+mj-lt"/>
                <a:ea typeface="Georgia"/>
                <a:cs typeface="Georgia"/>
                <a:sym typeface="Georgia"/>
              </a:rPr>
              <a:t>New </a:t>
            </a:r>
            <a:r>
              <a:rPr lang="en-US" sz="2400" b="0" i="0" u="none" strike="noStrike" cap="none" dirty="0">
                <a:solidFill>
                  <a:srgbClr val="114454"/>
                </a:solidFill>
                <a:latin typeface="+mj-lt"/>
                <a:ea typeface="Georgia"/>
                <a:cs typeface="Georgia"/>
                <a:sym typeface="Georgia"/>
              </a:rPr>
              <a:t>GIT-funded project </a:t>
            </a:r>
            <a:endParaRPr dirty="0">
              <a:latin typeface="+mj-lt"/>
            </a:endParaRPr>
          </a:p>
        </p:txBody>
      </p:sp>
      <p:sp>
        <p:nvSpPr>
          <p:cNvPr id="101" name="Google Shape;101;p3"/>
          <p:cNvSpPr txBox="1"/>
          <p:nvPr/>
        </p:nvSpPr>
        <p:spPr>
          <a:xfrm>
            <a:off x="4778480" y="1745628"/>
            <a:ext cx="4242272" cy="20596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14454"/>
              </a:buClr>
              <a:buSzPts val="2400"/>
              <a:buFont typeface="Nixie One"/>
              <a:buNone/>
            </a:pPr>
            <a:endParaRPr sz="2400" b="0" i="0" u="none" strike="noStrike" cap="none" dirty="0">
              <a:solidFill>
                <a:srgbClr val="114454"/>
              </a:solidFill>
              <a:latin typeface="+mj-lt"/>
              <a:ea typeface="Georgia"/>
              <a:cs typeface="Georgia"/>
              <a:sym typeface="Georgia"/>
            </a:endParaRPr>
          </a:p>
          <a:p>
            <a:pPr marL="342900" marR="0" lvl="0" indent="-342900" algn="l" rtl="0">
              <a:lnSpc>
                <a:spcPct val="100000"/>
              </a:lnSpc>
              <a:spcBef>
                <a:spcPts val="0"/>
              </a:spcBef>
              <a:spcAft>
                <a:spcPts val="0"/>
              </a:spcAft>
              <a:buClr>
                <a:srgbClr val="114454"/>
              </a:buClr>
              <a:buSzPts val="2400"/>
              <a:buFont typeface="Nixie One"/>
              <a:buChar char="▪"/>
            </a:pPr>
            <a:r>
              <a:rPr lang="en-US" sz="2400" b="0" i="0" u="none" strike="noStrike" cap="none" dirty="0">
                <a:solidFill>
                  <a:srgbClr val="114454"/>
                </a:solidFill>
                <a:latin typeface="+mj-lt"/>
                <a:ea typeface="Georgia"/>
                <a:cs typeface="Georgia"/>
                <a:sym typeface="Georgia"/>
              </a:rPr>
              <a:t>Focus is on primary barriers and compiling conservation/restoration actions</a:t>
            </a:r>
            <a:endParaRPr sz="2400" b="0" i="0" u="none" strike="noStrike" cap="none" dirty="0">
              <a:solidFill>
                <a:srgbClr val="114454"/>
              </a:solidFill>
              <a:latin typeface="+mj-lt"/>
              <a:ea typeface="Georgia"/>
              <a:cs typeface="Georgia"/>
              <a:sym typeface="Georgia"/>
            </a:endParaRPr>
          </a:p>
        </p:txBody>
      </p:sp>
      <p:pic>
        <p:nvPicPr>
          <p:cNvPr id="102" name="Google Shape;102;p3"/>
          <p:cNvPicPr preferRelativeResize="0"/>
          <p:nvPr/>
        </p:nvPicPr>
        <p:blipFill rotWithShape="1">
          <a:blip r:embed="rId3">
            <a:alphaModFix/>
          </a:blip>
          <a:srcRect/>
          <a:stretch/>
        </p:blipFill>
        <p:spPr>
          <a:xfrm>
            <a:off x="0" y="1559425"/>
            <a:ext cx="4547189" cy="34559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dirty="0">
                <a:latin typeface="Georgia"/>
                <a:sym typeface="Georgia"/>
              </a:rPr>
              <a:t>Genetics Publications</a:t>
            </a:r>
            <a:endParaRPr dirty="0"/>
          </a:p>
        </p:txBody>
      </p:sp>
      <p:sp>
        <p:nvSpPr>
          <p:cNvPr id="191" name="Google Shape;191;p11"/>
          <p:cNvSpPr txBox="1">
            <a:spLocks noGrp="1"/>
          </p:cNvSpPr>
          <p:nvPr>
            <p:ph type="body" idx="1"/>
          </p:nvPr>
        </p:nvSpPr>
        <p:spPr>
          <a:xfrm>
            <a:off x="717263" y="2978889"/>
            <a:ext cx="2704081" cy="329194"/>
          </a:xfrm>
          <a:prstGeom prst="rect">
            <a:avLst/>
          </a:prstGeom>
          <a:noFill/>
          <a:ln>
            <a:noFill/>
          </a:ln>
        </p:spPr>
        <p:txBody>
          <a:bodyPr spcFirstLastPara="1" wrap="square" lIns="91425" tIns="91425" rIns="91425" bIns="91425" anchor="t" anchorCtr="0">
            <a:noAutofit/>
          </a:bodyPr>
          <a:lstStyle/>
          <a:p>
            <a:pPr marL="285750" lvl="2" indent="-171450" algn="l" rtl="0">
              <a:lnSpc>
                <a:spcPct val="100000"/>
              </a:lnSpc>
              <a:spcBef>
                <a:spcPts val="0"/>
              </a:spcBef>
              <a:spcAft>
                <a:spcPts val="0"/>
              </a:spcAft>
              <a:buSzPts val="1800"/>
              <a:buFont typeface="Noto Sans Symbols"/>
              <a:buNone/>
            </a:pPr>
            <a:r>
              <a:rPr lang="en-US" sz="1000" dirty="0">
                <a:solidFill>
                  <a:schemeClr val="accent4">
                    <a:lumMod val="75000"/>
                  </a:schemeClr>
                </a:solidFill>
                <a:latin typeface="+mn-lt"/>
                <a:ea typeface="Georgia"/>
                <a:cs typeface="Georgia"/>
                <a:sym typeface="Georgia"/>
              </a:rPr>
              <a:t>https://doi.org/10.1002/tafs.10337</a:t>
            </a:r>
          </a:p>
          <a:p>
            <a:pPr marL="285750" lvl="2" indent="-285750">
              <a:buSzPts val="1800"/>
              <a:buFont typeface="Noto Sans Symbols"/>
              <a:buChar char="▪"/>
            </a:pPr>
            <a:endParaRPr lang="en-US" sz="1000" dirty="0">
              <a:solidFill>
                <a:schemeClr val="accent4">
                  <a:lumMod val="75000"/>
                </a:schemeClr>
              </a:solidFill>
              <a:latin typeface="+mn-lt"/>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285750" lvl="2" indent="-171450" algn="l" rtl="0">
              <a:lnSpc>
                <a:spcPct val="100000"/>
              </a:lnSpc>
              <a:spcBef>
                <a:spcPts val="0"/>
              </a:spcBef>
              <a:spcAft>
                <a:spcPts val="0"/>
              </a:spcAft>
              <a:buSzPts val="1800"/>
              <a:buFont typeface="Noto Sans Symbols"/>
              <a:buNone/>
            </a:pPr>
            <a:endParaRPr sz="1000" dirty="0">
              <a:solidFill>
                <a:schemeClr val="accent4">
                  <a:lumMod val="75000"/>
                </a:schemeClr>
              </a:solidFill>
              <a:latin typeface="+mn-lt"/>
              <a:ea typeface="Georgia"/>
              <a:cs typeface="Georgia"/>
              <a:sym typeface="Georgia"/>
            </a:endParaRPr>
          </a:p>
        </p:txBody>
      </p:sp>
      <p:grpSp>
        <p:nvGrpSpPr>
          <p:cNvPr id="192" name="Google Shape;192;p11"/>
          <p:cNvGrpSpPr/>
          <p:nvPr/>
        </p:nvGrpSpPr>
        <p:grpSpPr>
          <a:xfrm>
            <a:off x="256214" y="773236"/>
            <a:ext cx="567570" cy="586007"/>
            <a:chOff x="4630125" y="278900"/>
            <a:chExt cx="400675" cy="456675"/>
          </a:xfrm>
        </p:grpSpPr>
        <p:sp>
          <p:nvSpPr>
            <p:cNvPr id="193" name="Google Shape;193;p11"/>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4" name="Google Shape;194;p11"/>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5" name="Google Shape;195;p11"/>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6" name="Google Shape;196;p11"/>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7" name="Picture 6">
            <a:extLst>
              <a:ext uri="{FF2B5EF4-FFF2-40B4-BE49-F238E27FC236}">
                <a16:creationId xmlns:a16="http://schemas.microsoft.com/office/drawing/2014/main" id="{BA2B43F2-5F11-4E19-9C30-3DF1A799D4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3025" y="1722086"/>
            <a:ext cx="6689557" cy="1252184"/>
          </a:xfrm>
          <a:prstGeom prst="rect">
            <a:avLst/>
          </a:prstGeom>
        </p:spPr>
      </p:pic>
      <p:pic>
        <p:nvPicPr>
          <p:cNvPr id="11" name="Picture 10">
            <a:extLst>
              <a:ext uri="{FF2B5EF4-FFF2-40B4-BE49-F238E27FC236}">
                <a16:creationId xmlns:a16="http://schemas.microsoft.com/office/drawing/2014/main" id="{6A8FC884-CB46-4706-87DF-3C3CEE36ABF6}"/>
              </a:ext>
            </a:extLst>
          </p:cNvPr>
          <p:cNvPicPr>
            <a:picLocks noChangeAspect="1"/>
          </p:cNvPicPr>
          <p:nvPr/>
        </p:nvPicPr>
        <p:blipFill>
          <a:blip r:embed="rId4"/>
          <a:stretch>
            <a:fillRect/>
          </a:stretch>
        </p:blipFill>
        <p:spPr>
          <a:xfrm>
            <a:off x="903026" y="3582084"/>
            <a:ext cx="7841964" cy="1279314"/>
          </a:xfrm>
          <a:prstGeom prst="rect">
            <a:avLst/>
          </a:prstGeom>
        </p:spPr>
      </p:pic>
      <p:sp>
        <p:nvSpPr>
          <p:cNvPr id="23" name="TextBox 22">
            <a:extLst>
              <a:ext uri="{FF2B5EF4-FFF2-40B4-BE49-F238E27FC236}">
                <a16:creationId xmlns:a16="http://schemas.microsoft.com/office/drawing/2014/main" id="{6A2377E7-B8AC-46B4-A45C-8A660B0095A1}"/>
              </a:ext>
            </a:extLst>
          </p:cNvPr>
          <p:cNvSpPr txBox="1"/>
          <p:nvPr/>
        </p:nvSpPr>
        <p:spPr>
          <a:xfrm>
            <a:off x="5839741" y="3767848"/>
            <a:ext cx="2238202" cy="246221"/>
          </a:xfrm>
          <a:prstGeom prst="rect">
            <a:avLst/>
          </a:prstGeom>
          <a:noFill/>
        </p:spPr>
        <p:txBody>
          <a:bodyPr wrap="square">
            <a:spAutoFit/>
          </a:bodyPr>
          <a:lstStyle/>
          <a:p>
            <a:r>
              <a:rPr lang="en-US" sz="1000" dirty="0">
                <a:solidFill>
                  <a:schemeClr val="accent4">
                    <a:lumMod val="75000"/>
                  </a:schemeClr>
                </a:solidFill>
              </a:rPr>
              <a:t>https://doi.org/10.1002/nafm.10618</a:t>
            </a:r>
          </a:p>
        </p:txBody>
      </p:sp>
      <p:cxnSp>
        <p:nvCxnSpPr>
          <p:cNvPr id="14" name="Straight Connector 13">
            <a:extLst>
              <a:ext uri="{FF2B5EF4-FFF2-40B4-BE49-F238E27FC236}">
                <a16:creationId xmlns:a16="http://schemas.microsoft.com/office/drawing/2014/main" id="{DB51000A-88BB-4815-AAA1-B7BADD594A93}"/>
              </a:ext>
            </a:extLst>
          </p:cNvPr>
          <p:cNvCxnSpPr/>
          <p:nvPr/>
        </p:nvCxnSpPr>
        <p:spPr>
          <a:xfrm>
            <a:off x="903025" y="3374585"/>
            <a:ext cx="7467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dirty="0">
                <a:latin typeface="Georgia"/>
                <a:sym typeface="Georgia"/>
              </a:rPr>
              <a:t>Publications</a:t>
            </a:r>
            <a:endParaRPr dirty="0"/>
          </a:p>
        </p:txBody>
      </p:sp>
      <p:sp>
        <p:nvSpPr>
          <p:cNvPr id="191" name="Google Shape;191;p11"/>
          <p:cNvSpPr txBox="1">
            <a:spLocks noGrp="1"/>
          </p:cNvSpPr>
          <p:nvPr>
            <p:ph type="body" idx="1"/>
          </p:nvPr>
        </p:nvSpPr>
        <p:spPr>
          <a:xfrm>
            <a:off x="1146025" y="1767275"/>
            <a:ext cx="7540800" cy="804475"/>
          </a:xfrm>
          <a:prstGeom prst="rect">
            <a:avLst/>
          </a:prstGeom>
          <a:noFill/>
          <a:ln>
            <a:noFill/>
          </a:ln>
        </p:spPr>
        <p:txBody>
          <a:bodyPr spcFirstLastPara="1" wrap="square" lIns="91425" tIns="91425" rIns="91425" bIns="91425" anchor="t" anchorCtr="0">
            <a:noAutofit/>
          </a:bodyPr>
          <a:lstStyle/>
          <a:p>
            <a:pPr marL="285750" lvl="2" indent="-171450" algn="l" rtl="0">
              <a:lnSpc>
                <a:spcPct val="100000"/>
              </a:lnSpc>
              <a:spcBef>
                <a:spcPts val="0"/>
              </a:spcBef>
              <a:spcAft>
                <a:spcPts val="0"/>
              </a:spcAft>
              <a:buSzPts val="1800"/>
              <a:buFont typeface="Noto Sans Symbols"/>
              <a:buNone/>
            </a:pPr>
            <a:endParaRPr sz="1800" dirty="0">
              <a:latin typeface="Georgia"/>
              <a:ea typeface="Georgia"/>
              <a:cs typeface="Georgia"/>
              <a:sym typeface="Georgia"/>
            </a:endParaRPr>
          </a:p>
          <a:p>
            <a:pPr marL="285750" lvl="2" indent="-285750">
              <a:buSzPts val="1800"/>
              <a:buFont typeface="Noto Sans Symbols"/>
              <a:buChar char="▪"/>
            </a:pPr>
            <a:r>
              <a:rPr lang="en-US" sz="1800" dirty="0">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Genetics Web Tool</a:t>
            </a:r>
            <a:endParaRPr dirty="0"/>
          </a:p>
          <a:p>
            <a:pPr marL="285750" lvl="2" indent="-171450" algn="l" rtl="0">
              <a:lnSpc>
                <a:spcPct val="100000"/>
              </a:lnSpc>
              <a:spcBef>
                <a:spcPts val="0"/>
              </a:spcBef>
              <a:spcAft>
                <a:spcPts val="0"/>
              </a:spcAft>
              <a:buSzPts val="1800"/>
              <a:buFont typeface="Noto Sans Symbols"/>
              <a:buNone/>
            </a:pPr>
            <a:endParaRPr sz="1800" dirty="0">
              <a:latin typeface="Georgia"/>
              <a:ea typeface="Georgia"/>
              <a:cs typeface="Georgia"/>
              <a:sym typeface="Georgia"/>
            </a:endParaRPr>
          </a:p>
        </p:txBody>
      </p:sp>
      <p:grpSp>
        <p:nvGrpSpPr>
          <p:cNvPr id="192" name="Google Shape;192;p11"/>
          <p:cNvGrpSpPr/>
          <p:nvPr/>
        </p:nvGrpSpPr>
        <p:grpSpPr>
          <a:xfrm>
            <a:off x="256214" y="773236"/>
            <a:ext cx="567570" cy="586007"/>
            <a:chOff x="4630125" y="278900"/>
            <a:chExt cx="400675" cy="456675"/>
          </a:xfrm>
        </p:grpSpPr>
        <p:sp>
          <p:nvSpPr>
            <p:cNvPr id="193" name="Google Shape;193;p11"/>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4" name="Google Shape;194;p11"/>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5" name="Google Shape;195;p11"/>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6" name="Google Shape;196;p11"/>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18" name="Group 17">
            <a:extLst>
              <a:ext uri="{FF2B5EF4-FFF2-40B4-BE49-F238E27FC236}">
                <a16:creationId xmlns:a16="http://schemas.microsoft.com/office/drawing/2014/main" id="{17DD8A8A-B3F2-44C5-9E7D-CEECE081C980}"/>
              </a:ext>
            </a:extLst>
          </p:cNvPr>
          <p:cNvGrpSpPr/>
          <p:nvPr/>
        </p:nvGrpSpPr>
        <p:grpSpPr>
          <a:xfrm>
            <a:off x="125835" y="481576"/>
            <a:ext cx="9018165" cy="4660873"/>
            <a:chOff x="0" y="135135"/>
            <a:chExt cx="9144000" cy="4873230"/>
          </a:xfrm>
        </p:grpSpPr>
        <p:pic>
          <p:nvPicPr>
            <p:cNvPr id="19" name="Picture 18">
              <a:extLst>
                <a:ext uri="{FF2B5EF4-FFF2-40B4-BE49-F238E27FC236}">
                  <a16:creationId xmlns:a16="http://schemas.microsoft.com/office/drawing/2014/main" id="{E4DBA9F5-B202-47EA-B2F4-376448B5943E}"/>
                </a:ext>
              </a:extLst>
            </p:cNvPr>
            <p:cNvPicPr>
              <a:picLocks noChangeAspect="1"/>
            </p:cNvPicPr>
            <p:nvPr/>
          </p:nvPicPr>
          <p:blipFill rotWithShape="1">
            <a:blip r:embed="rId3"/>
            <a:srcRect l="1276" t="13701"/>
            <a:stretch/>
          </p:blipFill>
          <p:spPr>
            <a:xfrm>
              <a:off x="116702" y="802803"/>
              <a:ext cx="9027298" cy="4205562"/>
            </a:xfrm>
            <a:prstGeom prst="rect">
              <a:avLst/>
            </a:prstGeom>
          </p:spPr>
        </p:pic>
        <p:sp>
          <p:nvSpPr>
            <p:cNvPr id="20" name="Rectangle 19">
              <a:extLst>
                <a:ext uri="{FF2B5EF4-FFF2-40B4-BE49-F238E27FC236}">
                  <a16:creationId xmlns:a16="http://schemas.microsoft.com/office/drawing/2014/main" id="{8AB97314-34BC-4156-93FD-267E380F4182}"/>
                </a:ext>
              </a:extLst>
            </p:cNvPr>
            <p:cNvSpPr/>
            <p:nvPr/>
          </p:nvSpPr>
          <p:spPr>
            <a:xfrm>
              <a:off x="0" y="135135"/>
              <a:ext cx="9144000" cy="667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61D2C3A6-4756-4CE2-A08F-DB7FE0BF0F55}"/>
              </a:ext>
            </a:extLst>
          </p:cNvPr>
          <p:cNvSpPr txBox="1"/>
          <p:nvPr/>
        </p:nvSpPr>
        <p:spPr>
          <a:xfrm>
            <a:off x="1522806" y="276450"/>
            <a:ext cx="5930042" cy="369332"/>
          </a:xfrm>
          <a:prstGeom prst="rect">
            <a:avLst/>
          </a:prstGeom>
          <a:solidFill>
            <a:schemeClr val="bg1"/>
          </a:solidFill>
        </p:spPr>
        <p:txBody>
          <a:bodyPr wrap="square">
            <a:spAutoFit/>
          </a:bodyPr>
          <a:lstStyle/>
          <a:p>
            <a:r>
              <a:rPr lang="en-US" sz="1800" b="1" dirty="0">
                <a:solidFill>
                  <a:schemeClr val="tx1"/>
                </a:solidFill>
              </a:rPr>
              <a:t> Genetics Web Viewer - https://bte.ecosheds.org/</a:t>
            </a:r>
          </a:p>
        </p:txBody>
      </p:sp>
    </p:spTree>
    <p:extLst>
      <p:ext uri="{BB962C8B-B14F-4D97-AF65-F5344CB8AC3E}">
        <p14:creationId xmlns:p14="http://schemas.microsoft.com/office/powerpoint/2010/main" val="407259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dirty="0">
                <a:latin typeface="Georgia"/>
                <a:sym typeface="Georgia"/>
              </a:rPr>
              <a:t>Other Publications</a:t>
            </a:r>
            <a:endParaRPr dirty="0"/>
          </a:p>
        </p:txBody>
      </p:sp>
      <p:sp>
        <p:nvSpPr>
          <p:cNvPr id="191" name="Google Shape;191;p11"/>
          <p:cNvSpPr txBox="1">
            <a:spLocks noGrp="1"/>
          </p:cNvSpPr>
          <p:nvPr>
            <p:ph type="body" idx="1"/>
          </p:nvPr>
        </p:nvSpPr>
        <p:spPr>
          <a:xfrm>
            <a:off x="717263" y="2978889"/>
            <a:ext cx="3173250" cy="329194"/>
          </a:xfrm>
          <a:prstGeom prst="rect">
            <a:avLst/>
          </a:prstGeom>
          <a:noFill/>
          <a:ln>
            <a:noFill/>
          </a:ln>
        </p:spPr>
        <p:txBody>
          <a:bodyPr spcFirstLastPara="1" wrap="square" lIns="91425" tIns="91425" rIns="91425" bIns="91425" anchor="t" anchorCtr="0">
            <a:noAutofit/>
          </a:bodyPr>
          <a:lstStyle/>
          <a:p>
            <a:pPr marL="285750" lvl="2" indent="-171450" algn="l" rtl="0">
              <a:lnSpc>
                <a:spcPct val="100000"/>
              </a:lnSpc>
              <a:spcBef>
                <a:spcPts val="0"/>
              </a:spcBef>
              <a:spcAft>
                <a:spcPts val="0"/>
              </a:spcAft>
              <a:buSzPts val="1800"/>
              <a:buFont typeface="Noto Sans Symbols"/>
              <a:buNone/>
            </a:pPr>
            <a:r>
              <a:rPr lang="en-US" sz="1000" dirty="0">
                <a:solidFill>
                  <a:schemeClr val="tx1"/>
                </a:solidFill>
                <a:latin typeface="+mn-lt"/>
                <a:ea typeface="Georgia"/>
                <a:cs typeface="Georgia"/>
                <a:sym typeface="Georgia"/>
              </a:rPr>
              <a:t>Hydrology and Earth System Sciences. In Review</a:t>
            </a:r>
            <a:endParaRPr lang="en-US" sz="1000" dirty="0">
              <a:solidFill>
                <a:schemeClr val="tx1"/>
              </a:solidFill>
              <a:latin typeface="+mn-lt"/>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285750" lvl="2" indent="-171450" algn="l" rtl="0">
              <a:lnSpc>
                <a:spcPct val="100000"/>
              </a:lnSpc>
              <a:spcBef>
                <a:spcPts val="0"/>
              </a:spcBef>
              <a:spcAft>
                <a:spcPts val="0"/>
              </a:spcAft>
              <a:buSzPts val="1800"/>
              <a:buFont typeface="Noto Sans Symbols"/>
              <a:buNone/>
            </a:pPr>
            <a:endParaRPr sz="1000" dirty="0">
              <a:solidFill>
                <a:schemeClr val="tx1"/>
              </a:solidFill>
              <a:latin typeface="+mn-lt"/>
              <a:ea typeface="Georgia"/>
              <a:cs typeface="Georgia"/>
              <a:sym typeface="Georgia"/>
            </a:endParaRPr>
          </a:p>
        </p:txBody>
      </p:sp>
      <p:grpSp>
        <p:nvGrpSpPr>
          <p:cNvPr id="192" name="Google Shape;192;p11"/>
          <p:cNvGrpSpPr/>
          <p:nvPr/>
        </p:nvGrpSpPr>
        <p:grpSpPr>
          <a:xfrm>
            <a:off x="256214" y="773236"/>
            <a:ext cx="567570" cy="586007"/>
            <a:chOff x="4630125" y="278900"/>
            <a:chExt cx="400675" cy="456675"/>
          </a:xfrm>
        </p:grpSpPr>
        <p:sp>
          <p:nvSpPr>
            <p:cNvPr id="193" name="Google Shape;193;p11"/>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4" name="Google Shape;194;p11"/>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5" name="Google Shape;195;p11"/>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6" name="Google Shape;196;p11"/>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cxnSp>
        <p:nvCxnSpPr>
          <p:cNvPr id="14" name="Straight Connector 13">
            <a:extLst>
              <a:ext uri="{FF2B5EF4-FFF2-40B4-BE49-F238E27FC236}">
                <a16:creationId xmlns:a16="http://schemas.microsoft.com/office/drawing/2014/main" id="{DB51000A-88BB-4815-AAA1-B7BADD594A93}"/>
              </a:ext>
            </a:extLst>
          </p:cNvPr>
          <p:cNvCxnSpPr/>
          <p:nvPr/>
        </p:nvCxnSpPr>
        <p:spPr>
          <a:xfrm>
            <a:off x="903025" y="3374585"/>
            <a:ext cx="7467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DD63083-CECF-4E36-B7B5-50D4BBCD6D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3025" y="1848641"/>
            <a:ext cx="6390991" cy="995129"/>
          </a:xfrm>
          <a:prstGeom prst="rect">
            <a:avLst/>
          </a:prstGeom>
        </p:spPr>
      </p:pic>
      <p:pic>
        <p:nvPicPr>
          <p:cNvPr id="5" name="Picture 4">
            <a:extLst>
              <a:ext uri="{FF2B5EF4-FFF2-40B4-BE49-F238E27FC236}">
                <a16:creationId xmlns:a16="http://schemas.microsoft.com/office/drawing/2014/main" id="{AA3D6815-7CEC-4947-A588-3923120D1393}"/>
              </a:ext>
            </a:extLst>
          </p:cNvPr>
          <p:cNvPicPr>
            <a:picLocks noChangeAspect="1"/>
          </p:cNvPicPr>
          <p:nvPr/>
        </p:nvPicPr>
        <p:blipFill>
          <a:blip r:embed="rId4"/>
          <a:stretch>
            <a:fillRect/>
          </a:stretch>
        </p:blipFill>
        <p:spPr>
          <a:xfrm>
            <a:off x="882031" y="3441088"/>
            <a:ext cx="6016963" cy="1631590"/>
          </a:xfrm>
          <a:prstGeom prst="rect">
            <a:avLst/>
          </a:prstGeom>
        </p:spPr>
      </p:pic>
    </p:spTree>
    <p:extLst>
      <p:ext uri="{BB962C8B-B14F-4D97-AF65-F5344CB8AC3E}">
        <p14:creationId xmlns:p14="http://schemas.microsoft.com/office/powerpoint/2010/main" val="344175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dirty="0">
                <a:latin typeface="Georgia"/>
                <a:ea typeface="Georgia"/>
                <a:cs typeface="Georgia"/>
                <a:sym typeface="Georgia"/>
              </a:rPr>
              <a:t>2022-23 Logic and Action Plan</a:t>
            </a:r>
            <a:endParaRPr dirty="0">
              <a:latin typeface="Georgia"/>
              <a:ea typeface="Georgia"/>
              <a:cs typeface="Georgia"/>
              <a:sym typeface="Georgia"/>
            </a:endParaRPr>
          </a:p>
        </p:txBody>
      </p:sp>
      <p:grpSp>
        <p:nvGrpSpPr>
          <p:cNvPr id="248" name="Google Shape;248;p17"/>
          <p:cNvGrpSpPr/>
          <p:nvPr/>
        </p:nvGrpSpPr>
        <p:grpSpPr>
          <a:xfrm>
            <a:off x="333039" y="806801"/>
            <a:ext cx="495313" cy="480379"/>
            <a:chOff x="5292575" y="3681900"/>
            <a:chExt cx="420150" cy="373275"/>
          </a:xfrm>
        </p:grpSpPr>
        <p:sp>
          <p:nvSpPr>
            <p:cNvPr id="249" name="Google Shape;249;p17"/>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0" name="Google Shape;250;p17"/>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1" name="Google Shape;251;p17"/>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2" name="Google Shape;252;p17"/>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3" name="Google Shape;253;p17"/>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4" name="Google Shape;254;p17"/>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5" name="Google Shape;255;p17"/>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56" name="Google Shape;256;p17"/>
          <p:cNvSpPr txBox="1">
            <a:spLocks noGrp="1"/>
          </p:cNvSpPr>
          <p:nvPr>
            <p:ph type="body" idx="1"/>
          </p:nvPr>
        </p:nvSpPr>
        <p:spPr>
          <a:xfrm>
            <a:off x="1146025" y="1455237"/>
            <a:ext cx="7540625" cy="3157538"/>
          </a:xfrm>
          <a:prstGeom prst="rect">
            <a:avLst/>
          </a:prstGeom>
          <a:noFill/>
          <a:ln>
            <a:noFill/>
          </a:ln>
        </p:spPr>
        <p:txBody>
          <a:bodyPr spcFirstLastPara="1" wrap="square" lIns="91425" tIns="91425" rIns="91425" bIns="91425" anchor="t" anchorCtr="0">
            <a:noAutofit/>
          </a:bodyPr>
          <a:lstStyle/>
          <a:p>
            <a:pPr marL="342900" lvl="0" indent="-152400" algn="l" rtl="0">
              <a:lnSpc>
                <a:spcPct val="100000"/>
              </a:lnSpc>
              <a:spcBef>
                <a:spcPts val="0"/>
              </a:spcBef>
              <a:spcAft>
                <a:spcPts val="0"/>
              </a:spcAft>
              <a:buSzPts val="2000"/>
              <a:buNone/>
            </a:pPr>
            <a:endParaRPr sz="2000" dirty="0">
              <a:latin typeface="Georgia"/>
              <a:ea typeface="Georgia"/>
              <a:cs typeface="Georgia"/>
              <a:sym typeface="Georgia"/>
            </a:endParaRPr>
          </a:p>
          <a:p>
            <a:pPr marL="342900" lvl="0" indent="-279400" algn="l" rtl="0">
              <a:lnSpc>
                <a:spcPct val="100000"/>
              </a:lnSpc>
              <a:spcBef>
                <a:spcPts val="0"/>
              </a:spcBef>
              <a:spcAft>
                <a:spcPts val="0"/>
              </a:spcAft>
              <a:buSzPts val="2000"/>
              <a:buChar char="▪"/>
            </a:pPr>
            <a:r>
              <a:rPr lang="en-US" sz="2000" dirty="0">
                <a:latin typeface="Georgia"/>
                <a:ea typeface="Georgia"/>
                <a:cs typeface="Georgia"/>
                <a:sym typeface="Georgia"/>
              </a:rPr>
              <a:t>Continue to engage BTWG members and stakeholder to identify large-scale priority action items with greatest impact</a:t>
            </a:r>
            <a:endParaRPr dirty="0"/>
          </a:p>
          <a:p>
            <a:pPr marL="342900" lvl="0" indent="-152400" algn="l" rtl="0">
              <a:lnSpc>
                <a:spcPct val="100000"/>
              </a:lnSpc>
              <a:spcBef>
                <a:spcPts val="0"/>
              </a:spcBef>
              <a:spcAft>
                <a:spcPts val="0"/>
              </a:spcAft>
              <a:buSzPts val="2000"/>
              <a:buNone/>
            </a:pPr>
            <a:endParaRPr sz="2000" dirty="0">
              <a:latin typeface="Georgia"/>
              <a:ea typeface="Georgia"/>
              <a:cs typeface="Georgia"/>
              <a:sym typeface="Georgia"/>
            </a:endParaRPr>
          </a:p>
          <a:p>
            <a:pPr marL="803275" lvl="0" indent="-285750" algn="l" rtl="0">
              <a:lnSpc>
                <a:spcPct val="100000"/>
              </a:lnSpc>
              <a:spcBef>
                <a:spcPts val="0"/>
              </a:spcBef>
              <a:spcAft>
                <a:spcPts val="0"/>
              </a:spcAft>
              <a:buSzPts val="2000"/>
              <a:buChar char="▪"/>
            </a:pPr>
            <a:r>
              <a:rPr lang="en-US" sz="2000" dirty="0">
                <a:latin typeface="Georgia"/>
                <a:ea typeface="Georgia"/>
                <a:cs typeface="Georgia"/>
                <a:sym typeface="Georgia"/>
              </a:rPr>
              <a:t>75% Riparian Forest Cover in all brook trout watersheds</a:t>
            </a:r>
            <a:endParaRPr dirty="0"/>
          </a:p>
          <a:p>
            <a:pPr marL="803275" lvl="0" indent="-158750" algn="l" rtl="0">
              <a:lnSpc>
                <a:spcPct val="100000"/>
              </a:lnSpc>
              <a:spcBef>
                <a:spcPts val="0"/>
              </a:spcBef>
              <a:spcAft>
                <a:spcPts val="0"/>
              </a:spcAft>
              <a:buSzPts val="2000"/>
              <a:buNone/>
            </a:pPr>
            <a:endParaRPr sz="2000" dirty="0">
              <a:latin typeface="Georgia"/>
              <a:ea typeface="Georgia"/>
              <a:cs typeface="Georgia"/>
              <a:sym typeface="Georgia"/>
            </a:endParaRPr>
          </a:p>
          <a:p>
            <a:pPr marL="803275" lvl="0" indent="-285750" algn="l" rtl="0">
              <a:lnSpc>
                <a:spcPct val="100000"/>
              </a:lnSpc>
              <a:spcBef>
                <a:spcPts val="0"/>
              </a:spcBef>
              <a:spcAft>
                <a:spcPts val="0"/>
              </a:spcAft>
              <a:buSzPts val="2000"/>
              <a:buChar char="▪"/>
            </a:pPr>
            <a:r>
              <a:rPr lang="en-US" sz="2000" dirty="0">
                <a:latin typeface="Georgia"/>
                <a:ea typeface="Georgia"/>
                <a:cs typeface="Georgia"/>
                <a:sym typeface="Georgia"/>
              </a:rPr>
              <a:t>Fencing livestock out of brook trout streams</a:t>
            </a:r>
            <a:endParaRPr dirty="0"/>
          </a:p>
          <a:p>
            <a:pPr marL="803275" lvl="0" indent="-158750" algn="l" rtl="0">
              <a:lnSpc>
                <a:spcPct val="100000"/>
              </a:lnSpc>
              <a:spcBef>
                <a:spcPts val="0"/>
              </a:spcBef>
              <a:spcAft>
                <a:spcPts val="0"/>
              </a:spcAft>
              <a:buSzPts val="2000"/>
              <a:buNone/>
            </a:pPr>
            <a:endParaRPr sz="2000" dirty="0">
              <a:latin typeface="Georgia"/>
              <a:ea typeface="Georgia"/>
              <a:cs typeface="Georgia"/>
              <a:sym typeface="Georgia"/>
            </a:endParaRPr>
          </a:p>
          <a:p>
            <a:pPr marL="803275" lvl="0" indent="-285750" algn="l" rtl="0">
              <a:lnSpc>
                <a:spcPct val="100000"/>
              </a:lnSpc>
              <a:spcBef>
                <a:spcPts val="0"/>
              </a:spcBef>
              <a:spcAft>
                <a:spcPts val="0"/>
              </a:spcAft>
              <a:buSzPts val="2000"/>
              <a:buChar char="▪"/>
            </a:pPr>
            <a:r>
              <a:rPr lang="en-US" sz="2000" dirty="0">
                <a:latin typeface="Georgia"/>
                <a:ea typeface="Georgia"/>
                <a:cs typeface="Georgia"/>
                <a:sym typeface="Georgia"/>
              </a:rPr>
              <a:t>Better private landowner engagement/incentives</a:t>
            </a:r>
            <a:endParaRPr sz="2000" dirty="0">
              <a:latin typeface="Georgia"/>
              <a:ea typeface="Georgia"/>
              <a:cs typeface="Georgia"/>
              <a:sym typeface="Georgia"/>
            </a:endParaRPr>
          </a:p>
          <a:p>
            <a:pPr marL="0" lvl="0" indent="0" algn="l" rtl="0">
              <a:lnSpc>
                <a:spcPct val="100000"/>
              </a:lnSpc>
              <a:spcBef>
                <a:spcPts val="0"/>
              </a:spcBef>
              <a:spcAft>
                <a:spcPts val="0"/>
              </a:spcAft>
              <a:buNone/>
            </a:pPr>
            <a:endParaRPr sz="2000" dirty="0">
              <a:latin typeface="Georgia"/>
              <a:ea typeface="Georgia"/>
              <a:cs typeface="Georgia"/>
              <a:sym typeface="Georgia"/>
            </a:endParaRPr>
          </a:p>
          <a:p>
            <a:pPr marL="803275" lvl="0" indent="-285750" algn="l" rtl="0">
              <a:lnSpc>
                <a:spcPct val="100000"/>
              </a:lnSpc>
              <a:spcBef>
                <a:spcPts val="0"/>
              </a:spcBef>
              <a:spcAft>
                <a:spcPts val="0"/>
              </a:spcAft>
              <a:buSzPts val="2000"/>
              <a:buChar char="▪"/>
            </a:pPr>
            <a:r>
              <a:rPr lang="en-US" sz="2000" dirty="0">
                <a:latin typeface="Georgia"/>
                <a:ea typeface="Georgia"/>
                <a:cs typeface="Georgia"/>
                <a:sym typeface="Georgia"/>
              </a:rPr>
              <a:t>Promote land stewardship</a:t>
            </a:r>
            <a:endParaRPr sz="2000" dirty="0">
              <a:latin typeface="Georgia"/>
              <a:ea typeface="Georgia"/>
              <a:cs typeface="Georgia"/>
              <a:sym typeface="Georgia"/>
            </a:endParaRPr>
          </a:p>
          <a:p>
            <a:pPr marL="0" lvl="0" indent="0" algn="l" rtl="0">
              <a:lnSpc>
                <a:spcPct val="100000"/>
              </a:lnSpc>
              <a:spcBef>
                <a:spcPts val="0"/>
              </a:spcBef>
              <a:spcAft>
                <a:spcPts val="0"/>
              </a:spcAft>
              <a:buNone/>
            </a:pPr>
            <a:endParaRPr sz="2000" dirty="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dirty="0">
                <a:latin typeface="Georgia"/>
                <a:ea typeface="Georgia"/>
                <a:cs typeface="Georgia"/>
                <a:sym typeface="Georgia"/>
              </a:rPr>
              <a:t>Challenges</a:t>
            </a:r>
            <a:endParaRPr dirty="0"/>
          </a:p>
        </p:txBody>
      </p:sp>
      <p:sp>
        <p:nvSpPr>
          <p:cNvPr id="191" name="Google Shape;191;p11"/>
          <p:cNvSpPr txBox="1">
            <a:spLocks noGrp="1"/>
          </p:cNvSpPr>
          <p:nvPr>
            <p:ph type="body" idx="1"/>
          </p:nvPr>
        </p:nvSpPr>
        <p:spPr>
          <a:xfrm>
            <a:off x="1146025" y="1767275"/>
            <a:ext cx="7540800" cy="3158699"/>
          </a:xfrm>
          <a:prstGeom prst="rect">
            <a:avLst/>
          </a:prstGeom>
          <a:noFill/>
          <a:ln>
            <a:noFill/>
          </a:ln>
        </p:spPr>
        <p:txBody>
          <a:bodyPr spcFirstLastPara="1" wrap="square" lIns="91425" tIns="91425" rIns="91425" bIns="91425" anchor="t" anchorCtr="0">
            <a:noAutofit/>
          </a:bodyPr>
          <a:lstStyle/>
          <a:p>
            <a:pPr marL="285750" lvl="2" indent="-171450" algn="l" rtl="0">
              <a:lnSpc>
                <a:spcPct val="100000"/>
              </a:lnSpc>
              <a:spcBef>
                <a:spcPts val="0"/>
              </a:spcBef>
              <a:spcAft>
                <a:spcPts val="0"/>
              </a:spcAft>
              <a:buSzPts val="1800"/>
              <a:buFont typeface="Noto Sans Symbols"/>
              <a:buNone/>
            </a:pPr>
            <a:endParaRPr sz="1800" dirty="0">
              <a:latin typeface="Georgia"/>
              <a:ea typeface="Georgia"/>
              <a:cs typeface="Georgia"/>
              <a:sym typeface="Georgia"/>
            </a:endParaRPr>
          </a:p>
          <a:p>
            <a:pPr marL="285750" lvl="2" indent="-285750">
              <a:buSzPts val="1800"/>
              <a:buFont typeface="Noto Sans Symbols"/>
              <a:buChar char="▪"/>
            </a:pPr>
            <a:r>
              <a:rPr lang="en-US" sz="1800" dirty="0">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Need </a:t>
            </a:r>
            <a:r>
              <a:rPr lang="en-US" sz="1800" dirty="0">
                <a:latin typeface="Georgia"/>
                <a:ea typeface="Georgia"/>
                <a:cs typeface="Georgia"/>
                <a:sym typeface="Georgia"/>
              </a:rPr>
              <a:t>metrics to quantify conservation actions protecting current brook trout habitat</a:t>
            </a:r>
          </a:p>
          <a:p>
            <a:pPr marL="285750" lvl="2" indent="-285750">
              <a:buSzPts val="1800"/>
              <a:buFont typeface="Noto Sans Symbols"/>
              <a:buChar char="▪"/>
            </a:pPr>
            <a:endParaRPr lang="en-US" sz="1800" dirty="0"/>
          </a:p>
          <a:p>
            <a:pPr marL="285750" lvl="2" indent="-285750" algn="l" rtl="0">
              <a:lnSpc>
                <a:spcPct val="100000"/>
              </a:lnSpc>
              <a:spcBef>
                <a:spcPts val="0"/>
              </a:spcBef>
              <a:spcAft>
                <a:spcPts val="0"/>
              </a:spcAft>
              <a:buSzPts val="1800"/>
              <a:buFont typeface="Noto Sans Symbols"/>
              <a:buChar char="▪"/>
            </a:pPr>
            <a:r>
              <a:rPr lang="en-US" sz="1800" dirty="0">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
                  </a:ext>
                </a:extLst>
              </a:rPr>
              <a:t>Need to d</a:t>
            </a:r>
            <a:r>
              <a:rPr lang="en-US" sz="1800" dirty="0">
                <a:latin typeface="Georgia"/>
                <a:ea typeface="Georgia"/>
                <a:cs typeface="Georgia"/>
                <a:sym typeface="Georgia"/>
              </a:rPr>
              <a:t>evelop a reporting framework to collect and quantify </a:t>
            </a:r>
            <a:r>
              <a:rPr lang="en-US" sz="1800" dirty="0">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all watershed restoration activities</a:t>
            </a:r>
          </a:p>
          <a:p>
            <a:pPr marL="285750" lvl="2" indent="-285750" algn="l" rtl="0">
              <a:lnSpc>
                <a:spcPct val="100000"/>
              </a:lnSpc>
              <a:spcBef>
                <a:spcPts val="0"/>
              </a:spcBef>
              <a:spcAft>
                <a:spcPts val="0"/>
              </a:spcAft>
              <a:buSzPts val="1800"/>
              <a:buFont typeface="Noto Sans Symbols"/>
              <a:buChar char="▪"/>
            </a:pPr>
            <a:endParaRPr lang="en-US" sz="1800" dirty="0">
              <a:latin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285750" lvl="2" indent="-285750" algn="l" rtl="0">
              <a:lnSpc>
                <a:spcPct val="100000"/>
              </a:lnSpc>
              <a:spcBef>
                <a:spcPts val="0"/>
              </a:spcBef>
              <a:spcAft>
                <a:spcPts val="0"/>
              </a:spcAft>
              <a:buSzPts val="1800"/>
              <a:buFont typeface="Noto Sans Symbols"/>
              <a:buChar char="▪"/>
            </a:pPr>
            <a:r>
              <a:rPr lang="en-US" sz="1800" dirty="0">
                <a:latin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More capacity to engage and coordinate on large-scale priority action items with greatest impact</a:t>
            </a:r>
            <a:endParaRPr dirty="0"/>
          </a:p>
          <a:p>
            <a:pPr marL="285750" lvl="2" indent="-171450" algn="l" rtl="0">
              <a:lnSpc>
                <a:spcPct val="100000"/>
              </a:lnSpc>
              <a:spcBef>
                <a:spcPts val="0"/>
              </a:spcBef>
              <a:spcAft>
                <a:spcPts val="0"/>
              </a:spcAft>
              <a:buSzPts val="1800"/>
              <a:buFont typeface="Noto Sans Symbols"/>
              <a:buNone/>
            </a:pPr>
            <a:endParaRPr sz="1800" dirty="0">
              <a:latin typeface="Georgia"/>
              <a:ea typeface="Georgia"/>
              <a:cs typeface="Georgia"/>
              <a:sym typeface="Georgia"/>
            </a:endParaRPr>
          </a:p>
        </p:txBody>
      </p:sp>
      <p:grpSp>
        <p:nvGrpSpPr>
          <p:cNvPr id="192" name="Google Shape;192;p11"/>
          <p:cNvGrpSpPr/>
          <p:nvPr/>
        </p:nvGrpSpPr>
        <p:grpSpPr>
          <a:xfrm>
            <a:off x="256214" y="773236"/>
            <a:ext cx="567570" cy="586007"/>
            <a:chOff x="4630125" y="278900"/>
            <a:chExt cx="400675" cy="456675"/>
          </a:xfrm>
        </p:grpSpPr>
        <p:sp>
          <p:nvSpPr>
            <p:cNvPr id="193" name="Google Shape;193;p11"/>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4" name="Google Shape;194;p11"/>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5" name="Google Shape;195;p11"/>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6" name="Google Shape;196;p11"/>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97068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dirty="0">
                <a:latin typeface="Georgia"/>
                <a:ea typeface="Georgia"/>
                <a:cs typeface="Georgia"/>
                <a:sym typeface="Georgia"/>
              </a:rPr>
              <a:t>2022-23 Logic and Action Plan</a:t>
            </a:r>
            <a:endParaRPr dirty="0"/>
          </a:p>
        </p:txBody>
      </p:sp>
      <p:sp>
        <p:nvSpPr>
          <p:cNvPr id="213" name="Google Shape;213;p13"/>
          <p:cNvSpPr txBox="1">
            <a:spLocks noGrp="1"/>
          </p:cNvSpPr>
          <p:nvPr>
            <p:ph type="body" idx="1"/>
          </p:nvPr>
        </p:nvSpPr>
        <p:spPr>
          <a:xfrm>
            <a:off x="959553" y="1587893"/>
            <a:ext cx="7836464" cy="31586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endParaRPr sz="2400" dirty="0">
              <a:latin typeface="+mj-lt"/>
              <a:ea typeface="Georgia"/>
              <a:cs typeface="Georgia"/>
              <a:sym typeface="Georgia"/>
            </a:endParaRPr>
          </a:p>
          <a:p>
            <a:pPr marL="0" lvl="2" indent="0" algn="l" rtl="0">
              <a:lnSpc>
                <a:spcPct val="100000"/>
              </a:lnSpc>
              <a:spcBef>
                <a:spcPts val="0"/>
              </a:spcBef>
              <a:spcAft>
                <a:spcPts val="0"/>
              </a:spcAft>
              <a:buSzPts val="1800"/>
              <a:buNone/>
            </a:pPr>
            <a:endParaRPr sz="1800" dirty="0">
              <a:latin typeface="+mj-lt"/>
              <a:ea typeface="Georgia"/>
              <a:cs typeface="Georgia"/>
              <a:sym typeface="Georgia"/>
            </a:endParaRPr>
          </a:p>
          <a:p>
            <a:pPr marL="0" lvl="2" indent="0">
              <a:lnSpc>
                <a:spcPct val="150000"/>
              </a:lnSpc>
              <a:buSzPts val="1800"/>
            </a:pPr>
            <a:r>
              <a:rPr lang="en-US" sz="1800" dirty="0">
                <a:latin typeface="+mj-lt"/>
                <a:ea typeface="Georgia"/>
                <a:cs typeface="Georgia"/>
                <a:sym typeface="Georgia"/>
              </a:rPr>
              <a:t>Large-scale actions necessary to achieve the Brook Trout outcome are connected to numerous other GITs (Healthy Watersheds, Fish Passage, Climate Resiliency, Forest Buffers, and Protected Lands) through common hydrological and ecological processes</a:t>
            </a:r>
            <a:endParaRPr sz="1800" dirty="0">
              <a:latin typeface="+mj-lt"/>
              <a:ea typeface="Georgia"/>
              <a:cs typeface="Georgia"/>
              <a:sym typeface="Georgia"/>
            </a:endParaRPr>
          </a:p>
        </p:txBody>
      </p:sp>
      <p:grpSp>
        <p:nvGrpSpPr>
          <p:cNvPr id="214" name="Google Shape;214;p13"/>
          <p:cNvGrpSpPr/>
          <p:nvPr/>
        </p:nvGrpSpPr>
        <p:grpSpPr>
          <a:xfrm>
            <a:off x="256214" y="773236"/>
            <a:ext cx="567570" cy="586007"/>
            <a:chOff x="4630125" y="278900"/>
            <a:chExt cx="400675" cy="456675"/>
          </a:xfrm>
        </p:grpSpPr>
        <p:sp>
          <p:nvSpPr>
            <p:cNvPr id="215" name="Google Shape;215;p13"/>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6" name="Google Shape;216;p13"/>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7" name="Google Shape;217;p13"/>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8" name="Google Shape;218;p13"/>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15319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dirty="0">
                <a:latin typeface="Georgia"/>
                <a:ea typeface="Georgia"/>
                <a:cs typeface="Georgia"/>
                <a:sym typeface="Georgia"/>
              </a:rPr>
              <a:t>2022-23 Logic and Action Plan</a:t>
            </a:r>
            <a:endParaRPr dirty="0">
              <a:latin typeface="Georgia"/>
              <a:ea typeface="Georgia"/>
              <a:cs typeface="Georgia"/>
              <a:sym typeface="Georgia"/>
            </a:endParaRPr>
          </a:p>
        </p:txBody>
      </p:sp>
      <p:grpSp>
        <p:nvGrpSpPr>
          <p:cNvPr id="277" name="Google Shape;277;p19"/>
          <p:cNvGrpSpPr/>
          <p:nvPr/>
        </p:nvGrpSpPr>
        <p:grpSpPr>
          <a:xfrm>
            <a:off x="333039" y="806801"/>
            <a:ext cx="495313" cy="480379"/>
            <a:chOff x="5292575" y="3681900"/>
            <a:chExt cx="420150" cy="373275"/>
          </a:xfrm>
        </p:grpSpPr>
        <p:sp>
          <p:nvSpPr>
            <p:cNvPr id="278" name="Google Shape;278;p19"/>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9" name="Google Shape;279;p19"/>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0" name="Google Shape;280;p19"/>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1" name="Google Shape;281;p19"/>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2" name="Google Shape;282;p19"/>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3" name="Google Shape;283;p19"/>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p19"/>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85" name="Google Shape;285;p19"/>
          <p:cNvSpPr txBox="1">
            <a:spLocks noGrp="1"/>
          </p:cNvSpPr>
          <p:nvPr>
            <p:ph type="body" idx="1"/>
          </p:nvPr>
        </p:nvSpPr>
        <p:spPr>
          <a:xfrm>
            <a:off x="566342" y="1559425"/>
            <a:ext cx="7740260" cy="3157538"/>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000"/>
              <a:buNone/>
            </a:pPr>
            <a:endParaRPr sz="1800" dirty="0">
              <a:latin typeface="Georgia" panose="02040502050405020303" pitchFamily="18" charset="0"/>
              <a:ea typeface="Georgia"/>
              <a:cs typeface="Georgia"/>
              <a:sym typeface="Georgia"/>
            </a:endParaRPr>
          </a:p>
          <a:p>
            <a:pPr marL="568325" lvl="0" indent="-568325" algn="l" rtl="0">
              <a:lnSpc>
                <a:spcPct val="100000"/>
              </a:lnSpc>
              <a:spcBef>
                <a:spcPts val="0"/>
              </a:spcBef>
              <a:spcAft>
                <a:spcPts val="0"/>
              </a:spcAft>
              <a:buSzPts val="2000"/>
              <a:buNone/>
            </a:pPr>
            <a:r>
              <a:rPr lang="en-US" sz="1800" dirty="0">
                <a:latin typeface="Georgia" panose="02040502050405020303" pitchFamily="18" charset="0"/>
                <a:ea typeface="Georgia"/>
                <a:cs typeface="Georgia"/>
                <a:sym typeface="Georgia"/>
              </a:rPr>
              <a:t>CBP GIT-funded Project: Facilitating Brook Trout Outcome Attainability through Coordination with CBP Jurisdictions and Partners</a:t>
            </a:r>
          </a:p>
          <a:p>
            <a:pPr marL="342900" lvl="0" indent="-279400" algn="l" rtl="0">
              <a:lnSpc>
                <a:spcPct val="100000"/>
              </a:lnSpc>
              <a:spcBef>
                <a:spcPts val="0"/>
              </a:spcBef>
              <a:spcAft>
                <a:spcPts val="0"/>
              </a:spcAft>
              <a:buSzPts val="2000"/>
              <a:buChar char="▪"/>
            </a:pPr>
            <a:endParaRPr sz="1800" dirty="0">
              <a:latin typeface="Georgia" panose="02040502050405020303" pitchFamily="18" charset="0"/>
              <a:ea typeface="Georgia"/>
              <a:cs typeface="Georgia"/>
              <a:sym typeface="Georgia"/>
            </a:endParaRPr>
          </a:p>
          <a:p>
            <a:pPr marL="806450" lvl="1" indent="-285750">
              <a:buSzPts val="2000"/>
              <a:buFont typeface="Wingdings" panose="05000000000000000000" pitchFamily="2" charset="2"/>
              <a:buChar char="§"/>
            </a:pPr>
            <a:r>
              <a:rPr lang="en-US" sz="1800" dirty="0">
                <a:latin typeface="Georgia" panose="02040502050405020303" pitchFamily="18" charset="0"/>
              </a:rPr>
              <a:t>Work with the CBP EPA Data Center Team to develop a tracking/reporting application that will support quality assurance (QA) procedures and a completed database. </a:t>
            </a:r>
            <a:endParaRPr sz="1800" dirty="0">
              <a:latin typeface="Georgia" panose="02040502050405020303" pitchFamily="18" charset="0"/>
            </a:endParaRPr>
          </a:p>
          <a:p>
            <a:pPr marL="476250" lvl="0" indent="-285750" algn="l" rtl="0">
              <a:lnSpc>
                <a:spcPct val="100000"/>
              </a:lnSpc>
              <a:spcBef>
                <a:spcPts val="0"/>
              </a:spcBef>
              <a:spcAft>
                <a:spcPts val="0"/>
              </a:spcAft>
              <a:buSzPts val="2000"/>
              <a:buFont typeface="Wingdings" panose="05000000000000000000" pitchFamily="2" charset="2"/>
              <a:buChar char="§"/>
            </a:pPr>
            <a:endParaRPr sz="1800" dirty="0">
              <a:latin typeface="Georgia" panose="02040502050405020303" pitchFamily="18" charset="0"/>
              <a:ea typeface="Georgia"/>
              <a:cs typeface="Georgia"/>
              <a:sym typeface="Georgia"/>
            </a:endParaRPr>
          </a:p>
          <a:p>
            <a:pPr marL="806450" lvl="1" indent="-285750">
              <a:buSzPts val="2000"/>
              <a:buFont typeface="Wingdings" panose="05000000000000000000" pitchFamily="2" charset="2"/>
              <a:buChar char="§"/>
            </a:pPr>
            <a:r>
              <a:rPr lang="en-US" sz="1800" dirty="0">
                <a:latin typeface="Georgia" panose="02040502050405020303" pitchFamily="18"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Build stronger collaborations with other CBP teams (Healthy Watersheds, Fish Passage, Riparian Buffers) on connected actions, e.g., reforestation, aquatic connectivity, land conservation</a:t>
            </a:r>
            <a:endParaRPr sz="1800" dirty="0">
              <a:latin typeface="Georgia" panose="02040502050405020303" pitchFamily="18" charset="0"/>
            </a:endParaRPr>
          </a:p>
          <a:p>
            <a:pPr marL="476250" lvl="0" indent="-285750" algn="l" rtl="0">
              <a:lnSpc>
                <a:spcPct val="100000"/>
              </a:lnSpc>
              <a:spcBef>
                <a:spcPts val="0"/>
              </a:spcBef>
              <a:spcAft>
                <a:spcPts val="0"/>
              </a:spcAft>
              <a:buSzPts val="2000"/>
              <a:buFont typeface="Courier New" panose="02070309020205020404" pitchFamily="49" charset="0"/>
              <a:buChar char="o"/>
            </a:pPr>
            <a:endParaRPr sz="1800" dirty="0">
              <a:latin typeface="Georgia" panose="02040502050405020303" pitchFamily="18" charset="0"/>
              <a:ea typeface="Georgia"/>
              <a:cs typeface="Georgia"/>
              <a:sym typeface="Georgia"/>
            </a:endParaRPr>
          </a:p>
          <a:p>
            <a:pPr marL="342900" lvl="0" indent="-152400" algn="l" rtl="0">
              <a:lnSpc>
                <a:spcPct val="100000"/>
              </a:lnSpc>
              <a:spcBef>
                <a:spcPts val="0"/>
              </a:spcBef>
              <a:spcAft>
                <a:spcPts val="0"/>
              </a:spcAft>
              <a:buSzPts val="2000"/>
              <a:buNone/>
            </a:pPr>
            <a:endParaRPr sz="1800" dirty="0">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061782996"/>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1757</TotalTime>
  <Words>520</Words>
  <Application>Microsoft Office PowerPoint</Application>
  <PresentationFormat>On-screen Show (16:9)</PresentationFormat>
  <Paragraphs>83</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Georgia</vt:lpstr>
      <vt:lpstr>Courier New</vt:lpstr>
      <vt:lpstr>Calibri</vt:lpstr>
      <vt:lpstr>Wingdings</vt:lpstr>
      <vt:lpstr>Arial</vt:lpstr>
      <vt:lpstr>Rockwell</vt:lpstr>
      <vt:lpstr>Noto Sans Symbols</vt:lpstr>
      <vt:lpstr>Roboto Slab</vt:lpstr>
      <vt:lpstr>Nixie One</vt:lpstr>
      <vt:lpstr>Warwick template</vt:lpstr>
      <vt:lpstr>1_Warwick template</vt:lpstr>
      <vt:lpstr>PowerPoint Presentation</vt:lpstr>
      <vt:lpstr>Brook Trout</vt:lpstr>
      <vt:lpstr>Genetics Publications</vt:lpstr>
      <vt:lpstr>Publications</vt:lpstr>
      <vt:lpstr>Other Publications</vt:lpstr>
      <vt:lpstr>2022-23 Logic and Action Plan</vt:lpstr>
      <vt:lpstr>Challenges</vt:lpstr>
      <vt:lpstr>2022-23 Logic and Action Plan</vt:lpstr>
      <vt:lpstr>2022-23 Logic and Action Plan</vt:lpstr>
      <vt:lpstr>2022-23 Logic and Action Plan</vt:lpstr>
      <vt:lpstr>2022-23 Logic and Action Plan</vt:lpstr>
      <vt:lpstr> Priority Science Needs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 Laura</dc:creator>
  <cp:lastModifiedBy>Fuentes, Katlyn</cp:lastModifiedBy>
  <cp:revision>52</cp:revision>
  <dcterms:modified xsi:type="dcterms:W3CDTF">2022-05-04T15:40:40Z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0x0101007299ACFDB1F7B243A8BE670D52864591</vt:lpwstr>
  </property>
</Properties>
</file>