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8"/>
  </p:sldMasterIdLst>
  <p:notesMasterIdLst>
    <p:notesMasterId r:id="rId30"/>
  </p:notesMasterIdLst>
  <p:sldIdLst>
    <p:sldId id="331" r:id="rId19"/>
    <p:sldId id="333" r:id="rId20"/>
    <p:sldId id="260" r:id="rId21"/>
    <p:sldId id="334" r:id="rId22"/>
    <p:sldId id="320" r:id="rId23"/>
    <p:sldId id="356" r:id="rId24"/>
    <p:sldId id="324" r:id="rId25"/>
    <p:sldId id="325" r:id="rId26"/>
    <p:sldId id="290" r:id="rId27"/>
    <p:sldId id="285" r:id="rId28"/>
    <p:sldId id="329" r:id="rId29"/>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escher, Laura" initials="DL" lastIdx="7" clrIdx="0">
    <p:extLst>
      <p:ext uri="{19B8F6BF-5375-455C-9EA6-DF929625EA0E}">
        <p15:presenceInfo xmlns:p15="http://schemas.microsoft.com/office/powerpoint/2012/main" userId="S-1-5-21-1339303556-449845944-1601390327-275644" providerId="AD"/>
      </p:ext>
    </p:extLst>
  </p:cmAuthor>
  <p:cmAuthor id="2" name="Vetter, Doreen" initials="VD" lastIdx="3" clrIdx="1">
    <p:extLst>
      <p:ext uri="{19B8F6BF-5375-455C-9EA6-DF929625EA0E}">
        <p15:presenceInfo xmlns:p15="http://schemas.microsoft.com/office/powerpoint/2012/main" userId="S-1-5-21-1339303556-449845944-1601390327-161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057"/>
    <a:srgbClr val="94BF6E"/>
    <a:srgbClr val="9ACAD3"/>
    <a:srgbClr val="006877"/>
    <a:srgbClr val="99DAD3"/>
    <a:srgbClr val="11544F"/>
    <a:srgbClr val="114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8A900C-7CE9-4E3A-8019-603A3B7F293A}">
  <a:tblStyle styleId="{778A900C-7CE9-4E3A-8019-603A3B7F293A}"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0"/>
    <p:restoredTop sz="94343" autoAdjust="0"/>
  </p:normalViewPr>
  <p:slideViewPr>
    <p:cSldViewPr snapToGrid="0" snapToObjects="1">
      <p:cViewPr varScale="1">
        <p:scale>
          <a:sx n="88" d="100"/>
          <a:sy n="88" d="100"/>
        </p:scale>
        <p:origin x="648" y="64"/>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54" d="100"/>
          <a:sy n="54"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Master" Target="slideMasters/slideMaster1.xml"/><Relationship Id="rId26"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2.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6.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5.xml"/><Relationship Id="rId28" Type="http://schemas.openxmlformats.org/officeDocument/2006/relationships/slide" Target="slides/slide10.xml"/><Relationship Id="rId10" Type="http://schemas.openxmlformats.org/officeDocument/2006/relationships/customXml" Target="../customXml/item10.xml"/><Relationship Id="rId19" Type="http://schemas.openxmlformats.org/officeDocument/2006/relationships/slide" Target="slides/slide1.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customXml" Target="../customXml/item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2" y="4415790"/>
            <a:ext cx="5608319" cy="4183380"/>
          </a:xfrm>
          <a:prstGeom prst="rect">
            <a:avLst/>
          </a:prstGeom>
          <a:noFill/>
          <a:ln>
            <a:noFill/>
          </a:ln>
        </p:spPr>
        <p:txBody>
          <a:bodyPr lIns="93148" tIns="93148" rIns="93148" bIns="93148"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019248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Tree>
    <p:extLst>
      <p:ext uri="{BB962C8B-B14F-4D97-AF65-F5344CB8AC3E}">
        <p14:creationId xmlns:p14="http://schemas.microsoft.com/office/powerpoint/2010/main" val="2042075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endParaRPr dirty="0"/>
          </a:p>
        </p:txBody>
      </p:sp>
    </p:spTree>
    <p:extLst>
      <p:ext uri="{BB962C8B-B14F-4D97-AF65-F5344CB8AC3E}">
        <p14:creationId xmlns:p14="http://schemas.microsoft.com/office/powerpoint/2010/main" val="4006548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121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p:txBody>
      </p:sp>
    </p:spTree>
    <p:extLst>
      <p:ext uri="{BB962C8B-B14F-4D97-AF65-F5344CB8AC3E}">
        <p14:creationId xmlns:p14="http://schemas.microsoft.com/office/powerpoint/2010/main" val="1821921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endParaRPr lang="en-US" baseline="0" dirty="0"/>
          </a:p>
        </p:txBody>
      </p:sp>
    </p:spTree>
    <p:extLst>
      <p:ext uri="{BB962C8B-B14F-4D97-AF65-F5344CB8AC3E}">
        <p14:creationId xmlns:p14="http://schemas.microsoft.com/office/powerpoint/2010/main" val="328247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3320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5829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994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endParaRPr lang="en-US" sz="110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2672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0605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defTabSz="881390">
              <a:defRPr/>
            </a:pPr>
            <a:endParaRPr dirty="0"/>
          </a:p>
        </p:txBody>
      </p:sp>
    </p:spTree>
    <p:extLst>
      <p:ext uri="{BB962C8B-B14F-4D97-AF65-F5344CB8AC3E}">
        <p14:creationId xmlns:p14="http://schemas.microsoft.com/office/powerpoint/2010/main" val="1876179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ub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113600" y="2878750"/>
            <a:ext cx="4505699" cy="1159799"/>
          </a:xfrm>
          <a:prstGeom prst="rect">
            <a:avLst/>
          </a:prstGeom>
        </p:spPr>
        <p:txBody>
          <a:bodyPr lIns="91425" tIns="91425" rIns="91425" bIns="91425" anchor="b" anchorCtr="0"/>
          <a:lstStyle>
            <a:lvl1pPr lvl="0" rtl="0">
              <a:spcBef>
                <a:spcPts val="0"/>
              </a:spcBef>
              <a:buClr>
                <a:srgbClr val="114454"/>
              </a:buClr>
              <a:buSzPct val="100000"/>
              <a:defRPr sz="4800">
                <a:solidFill>
                  <a:srgbClr val="114454"/>
                </a:solidFill>
              </a:defRPr>
            </a:lvl1pPr>
            <a:lvl2pPr lvl="1" rtl="0">
              <a:spcBef>
                <a:spcPts val="0"/>
              </a:spcBef>
              <a:buClr>
                <a:srgbClr val="114454"/>
              </a:buClr>
              <a:buSzPct val="100000"/>
              <a:defRPr sz="4800">
                <a:solidFill>
                  <a:srgbClr val="114454"/>
                </a:solidFill>
              </a:defRPr>
            </a:lvl2pPr>
            <a:lvl3pPr lvl="2" rtl="0">
              <a:spcBef>
                <a:spcPts val="0"/>
              </a:spcBef>
              <a:buClr>
                <a:srgbClr val="114454"/>
              </a:buClr>
              <a:buSzPct val="100000"/>
              <a:defRPr sz="4800">
                <a:solidFill>
                  <a:srgbClr val="114454"/>
                </a:solidFill>
              </a:defRPr>
            </a:lvl3pPr>
            <a:lvl4pPr lvl="3" rtl="0">
              <a:spcBef>
                <a:spcPts val="0"/>
              </a:spcBef>
              <a:buClr>
                <a:srgbClr val="114454"/>
              </a:buClr>
              <a:buSzPct val="100000"/>
              <a:defRPr sz="4800">
                <a:solidFill>
                  <a:srgbClr val="114454"/>
                </a:solidFill>
              </a:defRPr>
            </a:lvl4pPr>
            <a:lvl5pPr lvl="4" rtl="0">
              <a:spcBef>
                <a:spcPts val="0"/>
              </a:spcBef>
              <a:buClr>
                <a:srgbClr val="114454"/>
              </a:buClr>
              <a:buSzPct val="100000"/>
              <a:defRPr sz="4800">
                <a:solidFill>
                  <a:srgbClr val="114454"/>
                </a:solidFill>
              </a:defRPr>
            </a:lvl5pPr>
            <a:lvl6pPr lvl="5" rtl="0">
              <a:spcBef>
                <a:spcPts val="0"/>
              </a:spcBef>
              <a:buClr>
                <a:srgbClr val="114454"/>
              </a:buClr>
              <a:buSzPct val="100000"/>
              <a:defRPr sz="4800">
                <a:solidFill>
                  <a:srgbClr val="114454"/>
                </a:solidFill>
              </a:defRPr>
            </a:lvl6pPr>
            <a:lvl7pPr lvl="6" rtl="0">
              <a:spcBef>
                <a:spcPts val="0"/>
              </a:spcBef>
              <a:buClr>
                <a:srgbClr val="114454"/>
              </a:buClr>
              <a:buSzPct val="100000"/>
              <a:defRPr sz="4800">
                <a:solidFill>
                  <a:srgbClr val="114454"/>
                </a:solidFill>
              </a:defRPr>
            </a:lvl7pPr>
            <a:lvl8pPr lvl="7" rtl="0">
              <a:spcBef>
                <a:spcPts val="0"/>
              </a:spcBef>
              <a:buClr>
                <a:srgbClr val="114454"/>
              </a:buClr>
              <a:buSzPct val="100000"/>
              <a:defRPr sz="4800">
                <a:solidFill>
                  <a:srgbClr val="114454"/>
                </a:solidFill>
              </a:defRPr>
            </a:lvl8pPr>
            <a:lvl9pPr lvl="8" rtl="0">
              <a:spcBef>
                <a:spcPts val="0"/>
              </a:spcBef>
              <a:buClr>
                <a:srgbClr val="114454"/>
              </a:buClr>
              <a:buSzPct val="100000"/>
              <a:defRPr sz="4800">
                <a:solidFill>
                  <a:srgbClr val="114454"/>
                </a:solidFill>
              </a:defRPr>
            </a:lvl9pPr>
          </a:lstStyle>
          <a:p>
            <a:endParaRPr/>
          </a:p>
        </p:txBody>
      </p:sp>
      <p:sp>
        <p:nvSpPr>
          <p:cNvPr id="17" name="Shape 17"/>
          <p:cNvSpPr txBox="1">
            <a:spLocks noGrp="1"/>
          </p:cNvSpPr>
          <p:nvPr>
            <p:ph type="subTitle" idx="1"/>
          </p:nvPr>
        </p:nvSpPr>
        <p:spPr>
          <a:xfrm>
            <a:off x="4113600" y="3983050"/>
            <a:ext cx="4505699" cy="784799"/>
          </a:xfrm>
          <a:prstGeom prst="rect">
            <a:avLst/>
          </a:prstGeom>
        </p:spPr>
        <p:txBody>
          <a:bodyPr lIns="91425" tIns="91425" rIns="91425" bIns="91425" anchor="t" anchorCtr="0"/>
          <a:lstStyle>
            <a:lvl1pPr lvl="0" rtl="0">
              <a:spcBef>
                <a:spcPts val="0"/>
              </a:spcBef>
              <a:buClr>
                <a:srgbClr val="94BF6E"/>
              </a:buClr>
              <a:buSzPct val="100000"/>
              <a:buNone/>
              <a:defRPr sz="1800" b="1">
                <a:solidFill>
                  <a:srgbClr val="94BF6E"/>
                </a:solidFill>
              </a:defRPr>
            </a:lvl1pPr>
            <a:lvl2pPr lvl="1" rtl="0">
              <a:spcBef>
                <a:spcPts val="0"/>
              </a:spcBef>
              <a:buClr>
                <a:srgbClr val="94BF6E"/>
              </a:buClr>
              <a:buSzPct val="100000"/>
              <a:buNone/>
              <a:defRPr sz="1800" b="1">
                <a:solidFill>
                  <a:srgbClr val="94BF6E"/>
                </a:solidFill>
              </a:defRPr>
            </a:lvl2pPr>
            <a:lvl3pPr lvl="2" rtl="0">
              <a:spcBef>
                <a:spcPts val="0"/>
              </a:spcBef>
              <a:buClr>
                <a:srgbClr val="94BF6E"/>
              </a:buClr>
              <a:buSzPct val="100000"/>
              <a:buNone/>
              <a:defRPr sz="1800" b="1">
                <a:solidFill>
                  <a:srgbClr val="94BF6E"/>
                </a:solidFill>
              </a:defRPr>
            </a:lvl3pPr>
            <a:lvl4pPr lvl="3" rtl="0">
              <a:spcBef>
                <a:spcPts val="0"/>
              </a:spcBef>
              <a:buClr>
                <a:srgbClr val="94BF6E"/>
              </a:buClr>
              <a:buNone/>
              <a:defRPr b="1">
                <a:solidFill>
                  <a:srgbClr val="94BF6E"/>
                </a:solidFill>
              </a:defRPr>
            </a:lvl4pPr>
            <a:lvl5pPr lvl="4" rtl="0">
              <a:spcBef>
                <a:spcPts val="0"/>
              </a:spcBef>
              <a:buClr>
                <a:srgbClr val="94BF6E"/>
              </a:buClr>
              <a:buNone/>
              <a:defRPr b="1">
                <a:solidFill>
                  <a:srgbClr val="94BF6E"/>
                </a:solidFill>
              </a:defRPr>
            </a:lvl5pPr>
            <a:lvl6pPr lvl="5" rtl="0">
              <a:spcBef>
                <a:spcPts val="0"/>
              </a:spcBef>
              <a:buClr>
                <a:srgbClr val="94BF6E"/>
              </a:buClr>
              <a:buNone/>
              <a:defRPr b="1">
                <a:solidFill>
                  <a:srgbClr val="94BF6E"/>
                </a:solidFill>
              </a:defRPr>
            </a:lvl6pPr>
            <a:lvl7pPr lvl="6" rtl="0">
              <a:spcBef>
                <a:spcPts val="0"/>
              </a:spcBef>
              <a:buClr>
                <a:srgbClr val="94BF6E"/>
              </a:buClr>
              <a:buNone/>
              <a:defRPr b="1">
                <a:solidFill>
                  <a:srgbClr val="94BF6E"/>
                </a:solidFill>
              </a:defRPr>
            </a:lvl7pPr>
            <a:lvl8pPr lvl="7" rtl="0">
              <a:spcBef>
                <a:spcPts val="0"/>
              </a:spcBef>
              <a:buClr>
                <a:srgbClr val="94BF6E"/>
              </a:buClr>
              <a:buNone/>
              <a:defRPr b="1">
                <a:solidFill>
                  <a:srgbClr val="94BF6E"/>
                </a:solidFill>
              </a:defRPr>
            </a:lvl8pPr>
            <a:lvl9pPr lvl="8" rtl="0">
              <a:spcBef>
                <a:spcPts val="0"/>
              </a:spcBef>
              <a:buClr>
                <a:srgbClr val="94BF6E"/>
              </a:buClr>
              <a:buNone/>
              <a:defRPr b="1">
                <a:solidFill>
                  <a:srgbClr val="94BF6E"/>
                </a:solidFill>
              </a:defRPr>
            </a:lvl9pPr>
          </a:lstStyle>
          <a:p>
            <a:endParaRPr/>
          </a:p>
        </p:txBody>
      </p:sp>
      <p:sp>
        <p:nvSpPr>
          <p:cNvPr id="18" name="Shape 18"/>
          <p:cNvSpPr/>
          <p:nvPr/>
        </p:nvSpPr>
        <p:spPr>
          <a:xfrm>
            <a:off x="0" y="4288499"/>
            <a:ext cx="34743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0" y="0"/>
            <a:ext cx="34743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0" name="Shape 20"/>
          <p:cNvSpPr/>
          <p:nvPr/>
        </p:nvSpPr>
        <p:spPr>
          <a:xfrm>
            <a:off x="0" y="500625"/>
            <a:ext cx="34743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0" y="4493604"/>
            <a:ext cx="34743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0" y="4584075"/>
            <a:ext cx="34743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23"/>
        <p:cNvGrpSpPr/>
        <p:nvPr/>
      </p:nvGrpSpPr>
      <p:grpSpPr>
        <a:xfrm>
          <a:off x="0" y="0"/>
          <a:ext cx="0" cy="0"/>
          <a:chOff x="0" y="0"/>
          <a:chExt cx="0" cy="0"/>
        </a:xfrm>
      </p:grpSpPr>
      <p:sp>
        <p:nvSpPr>
          <p:cNvPr id="24" name="Shape 24"/>
          <p:cNvSpPr/>
          <p:nvPr/>
        </p:nvSpPr>
        <p:spPr>
          <a:xfrm>
            <a:off x="0" y="1148250"/>
            <a:ext cx="9144000" cy="28470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3398537" y="1599537"/>
            <a:ext cx="2346925" cy="1944425"/>
          </a:xfrm>
          <a:prstGeom prst="rect">
            <a:avLst/>
          </a:prstGeom>
        </p:spPr>
        <p:txBody>
          <a:bodyPr>
            <a:prstTxWarp prst="textPlain">
              <a:avLst/>
            </a:prstTxWarp>
          </a:bodyPr>
          <a:lstStyle/>
          <a:p>
            <a:pPr lvl="0" algn="ctr"/>
            <a:r>
              <a:rPr b="0" i="0">
                <a:ln>
                  <a:noFill/>
                </a:ln>
                <a:solidFill>
                  <a:srgbClr val="0E3142">
                    <a:alpha val="20380"/>
                  </a:srgbClr>
                </a:solidFill>
                <a:latin typeface="Impact"/>
              </a:rPr>
              <a:t>“</a:t>
            </a:r>
          </a:p>
        </p:txBody>
      </p:sp>
      <p:sp>
        <p:nvSpPr>
          <p:cNvPr id="26" name="Shape 26"/>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7" name="Shape 27"/>
          <p:cNvSpPr/>
          <p:nvPr/>
        </p:nvSpPr>
        <p:spPr>
          <a:xfrm>
            <a:off x="0" y="500624"/>
            <a:ext cx="9144000" cy="7320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0" y="3962800"/>
            <a:ext cx="9144000" cy="370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0" y="4333125"/>
            <a:ext cx="9144000" cy="8102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30" name="Shape 30"/>
          <p:cNvSpPr txBox="1">
            <a:spLocks noGrp="1"/>
          </p:cNvSpPr>
          <p:nvPr>
            <p:ph type="body" idx="1"/>
          </p:nvPr>
        </p:nvSpPr>
        <p:spPr>
          <a:xfrm>
            <a:off x="1556175" y="2300275"/>
            <a:ext cx="6031800" cy="605100"/>
          </a:xfrm>
          <a:prstGeom prst="rect">
            <a:avLst/>
          </a:prstGeom>
        </p:spPr>
        <p:txBody>
          <a:bodyPr lIns="91425" tIns="91425" rIns="91425" bIns="91425" anchor="ctr" anchorCtr="0"/>
          <a:lstStyle>
            <a:lvl1pPr lvl="0" algn="ctr" rtl="0">
              <a:spcBef>
                <a:spcPts val="0"/>
              </a:spcBef>
              <a:buClr>
                <a:srgbClr val="FFFFFF"/>
              </a:buClr>
              <a:buSzPct val="100000"/>
              <a:defRPr sz="2000">
                <a:solidFill>
                  <a:srgbClr val="FFFFFF"/>
                </a:solidFill>
              </a:defRPr>
            </a:lvl1pPr>
            <a:lvl2pPr lvl="1" algn="ctr" rtl="0">
              <a:spcBef>
                <a:spcPts val="0"/>
              </a:spcBef>
              <a:buClr>
                <a:srgbClr val="FFFFFF"/>
              </a:buClr>
              <a:buSzPct val="100000"/>
              <a:defRPr sz="2000">
                <a:solidFill>
                  <a:srgbClr val="FFFFFF"/>
                </a:solidFill>
              </a:defRPr>
            </a:lvl2pPr>
            <a:lvl3pPr lvl="2" algn="ctr" rtl="0">
              <a:spcBef>
                <a:spcPts val="0"/>
              </a:spcBef>
              <a:buClr>
                <a:srgbClr val="FFFFFF"/>
              </a:buClr>
              <a:buSzPct val="100000"/>
              <a:defRPr sz="2000">
                <a:solidFill>
                  <a:srgbClr val="FFFFFF"/>
                </a:solidFill>
              </a:defRPr>
            </a:lvl3pPr>
            <a:lvl4pPr lvl="3" algn="ctr" rtl="0">
              <a:spcBef>
                <a:spcPts val="0"/>
              </a:spcBef>
              <a:buClr>
                <a:srgbClr val="FFFFFF"/>
              </a:buClr>
              <a:buSzPct val="100000"/>
              <a:defRPr sz="2000">
                <a:solidFill>
                  <a:srgbClr val="FFFFFF"/>
                </a:solidFill>
              </a:defRPr>
            </a:lvl4pPr>
            <a:lvl5pPr lvl="4" algn="ctr" rtl="0">
              <a:spcBef>
                <a:spcPts val="0"/>
              </a:spcBef>
              <a:buClr>
                <a:srgbClr val="FFFFFF"/>
              </a:buClr>
              <a:buSzPct val="100000"/>
              <a:defRPr sz="2000">
                <a:solidFill>
                  <a:srgbClr val="FFFFFF"/>
                </a:solidFill>
              </a:defRPr>
            </a:lvl5pPr>
            <a:lvl6pPr lvl="5" algn="ctr" rtl="0">
              <a:spcBef>
                <a:spcPts val="0"/>
              </a:spcBef>
              <a:buClr>
                <a:srgbClr val="FFFFFF"/>
              </a:buClr>
              <a:buSzPct val="100000"/>
              <a:defRPr sz="2000">
                <a:solidFill>
                  <a:srgbClr val="FFFFFF"/>
                </a:solidFill>
              </a:defRPr>
            </a:lvl6pPr>
            <a:lvl7pPr lvl="6" algn="ctr" rtl="0">
              <a:spcBef>
                <a:spcPts val="0"/>
              </a:spcBef>
              <a:buClr>
                <a:srgbClr val="FFFFFF"/>
              </a:buClr>
              <a:buSzPct val="100000"/>
              <a:defRPr sz="2000">
                <a:solidFill>
                  <a:srgbClr val="FFFFFF"/>
                </a:solidFill>
              </a:defRPr>
            </a:lvl7pPr>
            <a:lvl8pPr lvl="7" algn="ctr" rtl="0">
              <a:spcBef>
                <a:spcPts val="0"/>
              </a:spcBef>
              <a:buClr>
                <a:srgbClr val="FFFFFF"/>
              </a:buClr>
              <a:buSzPct val="100000"/>
              <a:defRPr sz="2000">
                <a:solidFill>
                  <a:srgbClr val="FFFFFF"/>
                </a:solidFill>
              </a:defRPr>
            </a:lvl8pPr>
            <a:lvl9pPr lvl="8" algn="ctr">
              <a:spcBef>
                <a:spcPts val="0"/>
              </a:spcBef>
              <a:buClr>
                <a:srgbClr val="FFFFFF"/>
              </a:buClr>
              <a:buSzPct val="100000"/>
              <a:defRPr sz="20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32" name="Shape 32"/>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33" name="Shape 33"/>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37" name="Shape 37"/>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38" name="Shape 38"/>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txBox="1">
            <a:spLocks noGrp="1"/>
          </p:cNvSpPr>
          <p:nvPr>
            <p:ph type="body" idx="1"/>
          </p:nvPr>
        </p:nvSpPr>
        <p:spPr>
          <a:xfrm>
            <a:off x="1146025" y="1767275"/>
            <a:ext cx="7540800" cy="3158699"/>
          </a:xfrm>
          <a:prstGeom prst="rect">
            <a:avLst/>
          </a:prstGeom>
        </p:spPr>
        <p:txBody>
          <a:bodyPr lIns="91425" tIns="91425" rIns="91425" bIns="91425" anchor="t" anchorCtr="0"/>
          <a:lstStyle>
            <a:lvl1pPr lvl="0">
              <a:spcBef>
                <a:spcPts val="0"/>
              </a:spcBef>
              <a:buSzPct val="100000"/>
              <a:defRPr sz="2800"/>
            </a:lvl1pPr>
            <a:lvl2pPr lvl="1">
              <a:spcBef>
                <a:spcPts val="0"/>
              </a:spcBef>
              <a:buSzPct val="100000"/>
              <a:defRPr sz="2800"/>
            </a:lvl2pPr>
            <a:lvl3pPr lvl="2">
              <a:spcBef>
                <a:spcPts val="0"/>
              </a:spcBef>
              <a:buSzPct val="100000"/>
              <a:defRPr sz="2800"/>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1"/>
        <p:cNvGrpSpPr/>
        <p:nvPr/>
      </p:nvGrpSpPr>
      <p:grpSpPr>
        <a:xfrm>
          <a:off x="0" y="0"/>
          <a:ext cx="0" cy="0"/>
          <a:chOff x="0" y="0"/>
          <a:chExt cx="0" cy="0"/>
        </a:xfrm>
      </p:grpSpPr>
      <p:sp>
        <p:nvSpPr>
          <p:cNvPr id="62" name="Shape 62"/>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63" name="Shape 63"/>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67" name="Shape 67"/>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68" name="Shape 68"/>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style B">
    <p:spTree>
      <p:nvGrpSpPr>
        <p:cNvPr id="1" name="Shape 88"/>
        <p:cNvGrpSpPr/>
        <p:nvPr/>
      </p:nvGrpSpPr>
      <p:grpSpPr>
        <a:xfrm>
          <a:off x="0" y="0"/>
          <a:ext cx="0" cy="0"/>
          <a:chOff x="0" y="0"/>
          <a:chExt cx="0" cy="0"/>
        </a:xfrm>
      </p:grpSpPr>
      <p:sp>
        <p:nvSpPr>
          <p:cNvPr id="89" name="Shape 89"/>
          <p:cNvSpPr/>
          <p:nvPr/>
        </p:nvSpPr>
        <p:spPr>
          <a:xfrm>
            <a:off x="0" y="4294550"/>
            <a:ext cx="9144000" cy="241199"/>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91" name="Shape 9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isbw14.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chesapeakeprogress.com/abundant-life/sa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hesapeakebay.net/documents/22042/iv.f_submerged_aquatic_vegetation_management_strategy.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chesapeakebay.net/documents/22042/iv.e_submerged_aquatic_vegetation_logic_and_action_plan.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tar.chesapeakebay.ne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cast.chesapeakebay.net/Home/TMDLTracking#SAVReportsSection"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vims.edu/research/units/programs/sav/access/maps/index.php" TargetMode="External"/><Relationship Id="rId5" Type="http://schemas.openxmlformats.org/officeDocument/2006/relationships/hyperlink" Target="https://gis.chesapeakebay.net/sav/" TargetMode="Externa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940" y="1862977"/>
            <a:ext cx="8610149" cy="3109413"/>
          </a:xfrm>
          <a:prstGeom prst="rect">
            <a:avLst/>
          </a:prstGeom>
          <a:effectLst>
            <a:outerShdw blurRad="50800" dist="127000" dir="2700000" algn="tl" rotWithShape="0">
              <a:prstClr val="black">
                <a:alpha val="40000"/>
              </a:prstClr>
            </a:outerShdw>
          </a:effectLst>
        </p:spPr>
      </p:pic>
      <p:sp>
        <p:nvSpPr>
          <p:cNvPr id="7" name="Rectangle 6">
            <a:extLst>
              <a:ext uri="{FF2B5EF4-FFF2-40B4-BE49-F238E27FC236}">
                <a16:creationId xmlns:a16="http://schemas.microsoft.com/office/drawing/2014/main" id="{F2C7C21A-E3BF-491A-9D8F-5A56D2B453C7}"/>
              </a:ext>
            </a:extLst>
          </p:cNvPr>
          <p:cNvSpPr/>
          <p:nvPr/>
        </p:nvSpPr>
        <p:spPr>
          <a:xfrm>
            <a:off x="223520" y="1"/>
            <a:ext cx="8920480" cy="1767274"/>
          </a:xfrm>
          <a:prstGeom prst="rect">
            <a:avLst/>
          </a:prstGeom>
          <a:solidFill>
            <a:srgbClr val="13314B"/>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Georgia" panose="02040502050405020303" pitchFamily="18" charset="0"/>
                <a:ea typeface="PMingLiU" panose="02020500000000000000" pitchFamily="18" charset="-120"/>
                <a:cs typeface="Times New Roman" panose="02020603050405020304" pitchFamily="18" charset="0"/>
              </a:rPr>
              <a:t> </a:t>
            </a:r>
          </a:p>
        </p:txBody>
      </p:sp>
      <p:sp>
        <p:nvSpPr>
          <p:cNvPr id="8" name="Text Box 2">
            <a:extLst>
              <a:ext uri="{FF2B5EF4-FFF2-40B4-BE49-F238E27FC236}">
                <a16:creationId xmlns:a16="http://schemas.microsoft.com/office/drawing/2014/main" id="{4707C556-0D42-4D7E-BEA8-5BC5203F1804}"/>
              </a:ext>
            </a:extLst>
          </p:cNvPr>
          <p:cNvSpPr txBox="1">
            <a:spLocks noChangeArrowheads="1"/>
          </p:cNvSpPr>
          <p:nvPr/>
        </p:nvSpPr>
        <p:spPr bwMode="auto">
          <a:xfrm>
            <a:off x="396557" y="288801"/>
            <a:ext cx="6136323" cy="10953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5000"/>
              </a:lnSpc>
              <a:spcBef>
                <a:spcPts val="0"/>
              </a:spcBef>
              <a:spcAft>
                <a:spcPts val="1000"/>
              </a:spcAft>
            </a:pPr>
            <a:r>
              <a:rPr lang="en-US" sz="1600" b="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HGIT Spring Meeting – May 4</a:t>
            </a:r>
            <a:r>
              <a:rPr lang="en-US" sz="1600" b="1" baseline="30000"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th</a:t>
            </a:r>
            <a:r>
              <a:rPr lang="en-US" sz="1600" b="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 &amp; 5</a:t>
            </a:r>
            <a:r>
              <a:rPr lang="en-US" sz="1600" b="1" baseline="30000"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th</a:t>
            </a:r>
            <a:r>
              <a:rPr lang="en-US" sz="1600" b="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 , 2022 </a:t>
            </a:r>
          </a:p>
          <a:p>
            <a:pPr marL="0" marR="0">
              <a:lnSpc>
                <a:spcPct val="105000"/>
              </a:lnSpc>
              <a:spcBef>
                <a:spcPts val="0"/>
              </a:spcBef>
              <a:spcAft>
                <a:spcPts val="1000"/>
              </a:spcAft>
            </a:pPr>
            <a:r>
              <a:rPr lang="en-US" sz="1600" b="1" i="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Chesapeake Bay Program</a:t>
            </a:r>
            <a:endParaRPr lang="en-US" sz="1100" dirty="0">
              <a:effectLst/>
              <a:latin typeface="Georgia" panose="02040502050405020303" pitchFamily="18" charset="0"/>
              <a:ea typeface="PMingLiU" panose="02020500000000000000" pitchFamily="18" charset="-120"/>
              <a:cs typeface="Times New Roman" panose="02020603050405020304" pitchFamily="18" charset="0"/>
            </a:endParaRPr>
          </a:p>
        </p:txBody>
      </p:sp>
      <p:pic>
        <p:nvPicPr>
          <p:cNvPr id="10" name="Picture 9" descr="A close up of a sign&#10;&#10;Description generated with high confidence">
            <a:extLst>
              <a:ext uri="{FF2B5EF4-FFF2-40B4-BE49-F238E27FC236}">
                <a16:creationId xmlns:a16="http://schemas.microsoft.com/office/drawing/2014/main" id="{E72EFEBD-6BD3-4A4B-B20A-621AD3E03419}"/>
              </a:ext>
            </a:extLst>
          </p:cNvPr>
          <p:cNvPicPr/>
          <p:nvPr/>
        </p:nvPicPr>
        <p:blipFill rotWithShape="1">
          <a:blip r:embed="rId4">
            <a:extLst>
              <a:ext uri="{28A0092B-C50C-407E-A947-70E740481C1C}">
                <a14:useLocalDpi xmlns:a14="http://schemas.microsoft.com/office/drawing/2010/main" val="0"/>
              </a:ext>
            </a:extLst>
          </a:blip>
          <a:srcRect b="24723"/>
          <a:stretch/>
        </p:blipFill>
        <p:spPr bwMode="auto">
          <a:xfrm>
            <a:off x="7163118" y="217526"/>
            <a:ext cx="1584325" cy="1000125"/>
          </a:xfrm>
          <a:prstGeom prst="rect">
            <a:avLst/>
          </a:prstGeom>
          <a:ln>
            <a:noFill/>
          </a:ln>
          <a:extLst>
            <a:ext uri="{53640926-AAD7-44D8-BBD7-CCE9431645EC}">
              <a14:shadowObscured xmlns:a14="http://schemas.microsoft.com/office/drawing/2010/main"/>
            </a:ext>
          </a:extLst>
        </p:spPr>
      </p:pic>
      <p:sp>
        <p:nvSpPr>
          <p:cNvPr id="14" name="Shape 98">
            <a:extLst>
              <a:ext uri="{FF2B5EF4-FFF2-40B4-BE49-F238E27FC236}">
                <a16:creationId xmlns:a16="http://schemas.microsoft.com/office/drawing/2014/main" id="{8C763562-8299-4C94-AC36-E1F98BC18F9F}"/>
              </a:ext>
            </a:extLst>
          </p:cNvPr>
          <p:cNvSpPr txBox="1">
            <a:spLocks noGrp="1"/>
          </p:cNvSpPr>
          <p:nvPr>
            <p:ph type="body" idx="1"/>
          </p:nvPr>
        </p:nvSpPr>
        <p:spPr>
          <a:xfrm>
            <a:off x="677429" y="2056075"/>
            <a:ext cx="7540625" cy="1730573"/>
          </a:xfrm>
          <a:prstGeom prst="rect">
            <a:avLst/>
          </a:prstGeom>
        </p:spPr>
        <p:txBody>
          <a:bodyPr lIns="91425" tIns="91425" rIns="91425" bIns="91425" anchor="b" anchorCtr="0">
            <a:noAutofit/>
          </a:bodyPr>
          <a:lstStyle/>
          <a:p>
            <a:pPr lvl="0">
              <a:spcBef>
                <a:spcPts val="0"/>
              </a:spcBef>
              <a:buNone/>
            </a:pPr>
            <a:r>
              <a:rPr lang="en" sz="4800" b="1" dirty="0">
                <a:solidFill>
                  <a:schemeClr val="bg1"/>
                </a:solidFill>
                <a:effectLst>
                  <a:outerShdw blurRad="50800" dist="101600" dir="2700000" algn="tl" rotWithShape="0">
                    <a:prstClr val="black">
                      <a:alpha val="40000"/>
                    </a:prstClr>
                  </a:outerShdw>
                </a:effectLst>
                <a:latin typeface="Georgia" panose="02040502050405020303" pitchFamily="18" charset="0"/>
                <a:ea typeface="Rockwell" charset="0"/>
                <a:cs typeface="Rockwell" charset="0"/>
              </a:rPr>
              <a:t>SAV Workgroup Highlights</a:t>
            </a:r>
          </a:p>
        </p:txBody>
      </p:sp>
      <p:sp>
        <p:nvSpPr>
          <p:cNvPr id="15" name="Rectangle 14">
            <a:extLst>
              <a:ext uri="{FF2B5EF4-FFF2-40B4-BE49-F238E27FC236}">
                <a16:creationId xmlns:a16="http://schemas.microsoft.com/office/drawing/2014/main" id="{7A485F0B-EAAE-4911-8894-1CD055AD1E28}"/>
              </a:ext>
            </a:extLst>
          </p:cNvPr>
          <p:cNvSpPr/>
          <p:nvPr/>
        </p:nvSpPr>
        <p:spPr>
          <a:xfrm>
            <a:off x="5507355" y="3931911"/>
            <a:ext cx="3474720" cy="923330"/>
          </a:xfrm>
          <a:prstGeom prst="rect">
            <a:avLst/>
          </a:prstGeom>
        </p:spPr>
        <p:txBody>
          <a:bodyPr wrap="square">
            <a:spAutoFit/>
          </a:bodyPr>
          <a:lstStyle/>
          <a:p>
            <a:r>
              <a:rPr lang="en-US" sz="1800" i="1" dirty="0">
                <a:solidFill>
                  <a:schemeClr val="bg1"/>
                </a:solidFill>
                <a:latin typeface="Georgia" panose="02040502050405020303" pitchFamily="18" charset="0"/>
                <a:ea typeface="Rockwell" charset="0"/>
                <a:cs typeface="Rockwell" charset="0"/>
              </a:rPr>
              <a:t>Brooke Landry</a:t>
            </a:r>
          </a:p>
          <a:p>
            <a:r>
              <a:rPr lang="en-US" sz="1800" i="1" dirty="0">
                <a:solidFill>
                  <a:schemeClr val="bg1"/>
                </a:solidFill>
                <a:latin typeface="Georgia" panose="02040502050405020303" pitchFamily="18" charset="0"/>
                <a:ea typeface="Rockwell" charset="0"/>
                <a:cs typeface="Rockwell" charset="0"/>
              </a:rPr>
              <a:t>Maryland DNR and </a:t>
            </a:r>
          </a:p>
          <a:p>
            <a:r>
              <a:rPr lang="en-US" sz="1800" i="1" dirty="0">
                <a:solidFill>
                  <a:schemeClr val="bg1"/>
                </a:solidFill>
                <a:latin typeface="Georgia" panose="02040502050405020303" pitchFamily="18" charset="0"/>
                <a:ea typeface="Rockwell" charset="0"/>
                <a:cs typeface="Rockwell" charset="0"/>
              </a:rPr>
              <a:t>Chair, SAV Workgroup</a:t>
            </a:r>
            <a:endParaRPr lang="en-US"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96469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algn="ctr"/>
            <a:r>
              <a:rPr lang="en-US" sz="2000" b="1" dirty="0">
                <a:solidFill>
                  <a:schemeClr val="accent4">
                    <a:lumMod val="60000"/>
                    <a:lumOff val="40000"/>
                  </a:schemeClr>
                </a:solidFill>
                <a:latin typeface="Garamond" panose="02020404030301010803" pitchFamily="18" charset="0"/>
              </a:rPr>
              <a:t>World Seagrass Conference 2022 </a:t>
            </a:r>
          </a:p>
          <a:p>
            <a:pPr algn="ctr"/>
            <a:r>
              <a:rPr lang="en-US" sz="2000" b="1" dirty="0">
                <a:solidFill>
                  <a:schemeClr val="accent4">
                    <a:lumMod val="60000"/>
                    <a:lumOff val="40000"/>
                  </a:schemeClr>
                </a:solidFill>
                <a:latin typeface="Garamond" panose="02020404030301010803" pitchFamily="18" charset="0"/>
              </a:rPr>
              <a:t>&amp; </a:t>
            </a:r>
          </a:p>
          <a:p>
            <a:pPr algn="ctr"/>
            <a:r>
              <a:rPr lang="en-US" sz="2000" b="1" dirty="0">
                <a:solidFill>
                  <a:schemeClr val="accent4">
                    <a:lumMod val="60000"/>
                    <a:lumOff val="40000"/>
                  </a:schemeClr>
                </a:solidFill>
                <a:latin typeface="Garamond" panose="02020404030301010803" pitchFamily="18" charset="0"/>
              </a:rPr>
              <a:t>International Seagrass Biology Workshop 14</a:t>
            </a:r>
          </a:p>
          <a:p>
            <a:endParaRPr lang="en-US" sz="2000" b="1" dirty="0">
              <a:solidFill>
                <a:schemeClr val="accent4">
                  <a:lumMod val="60000"/>
                  <a:lumOff val="40000"/>
                </a:schemeClr>
              </a:solidFill>
              <a:latin typeface="Garamond" panose="02020404030301010803" pitchFamily="18" charset="0"/>
            </a:endParaRPr>
          </a:p>
          <a:p>
            <a:pPr algn="ctr"/>
            <a:endParaRPr lang="en-US" sz="2000" b="1" dirty="0">
              <a:solidFill>
                <a:schemeClr val="accent4">
                  <a:lumMod val="60000"/>
                  <a:lumOff val="40000"/>
                </a:schemeClr>
              </a:solidFill>
              <a:latin typeface="Garamond" panose="02020404030301010803" pitchFamily="18" charset="0"/>
            </a:endParaRPr>
          </a:p>
          <a:p>
            <a:pPr algn="ctr"/>
            <a:r>
              <a:rPr lang="en-US" sz="2000" b="1" dirty="0">
                <a:solidFill>
                  <a:schemeClr val="accent4">
                    <a:lumMod val="60000"/>
                    <a:lumOff val="40000"/>
                  </a:schemeClr>
                </a:solidFill>
                <a:latin typeface="Garamond" panose="02020404030301010803" pitchFamily="18" charset="0"/>
              </a:rPr>
              <a:t>The Graduate Annapolis</a:t>
            </a:r>
          </a:p>
          <a:p>
            <a:pPr algn="ctr"/>
            <a:r>
              <a:rPr lang="en-US" sz="2000" b="1" dirty="0">
                <a:solidFill>
                  <a:schemeClr val="accent4">
                    <a:lumMod val="60000"/>
                    <a:lumOff val="40000"/>
                  </a:schemeClr>
                </a:solidFill>
                <a:latin typeface="Garamond" panose="02020404030301010803" pitchFamily="18" charset="0"/>
              </a:rPr>
              <a:t>Annapolis, MD</a:t>
            </a:r>
          </a:p>
          <a:p>
            <a:pPr algn="ctr"/>
            <a:r>
              <a:rPr lang="en-US" sz="2000" b="1" dirty="0">
                <a:solidFill>
                  <a:schemeClr val="accent4">
                    <a:lumMod val="60000"/>
                    <a:lumOff val="40000"/>
                  </a:schemeClr>
                </a:solidFill>
                <a:latin typeface="Garamond" panose="02020404030301010803" pitchFamily="18" charset="0"/>
              </a:rPr>
              <a:t>August 7</a:t>
            </a:r>
            <a:r>
              <a:rPr lang="en-US" sz="2000" b="1" baseline="30000" dirty="0">
                <a:solidFill>
                  <a:schemeClr val="accent4">
                    <a:lumMod val="60000"/>
                    <a:lumOff val="40000"/>
                  </a:schemeClr>
                </a:solidFill>
                <a:latin typeface="Garamond" panose="02020404030301010803" pitchFamily="18" charset="0"/>
              </a:rPr>
              <a:t>th</a:t>
            </a:r>
            <a:r>
              <a:rPr lang="en-US" sz="2000" b="1" dirty="0">
                <a:solidFill>
                  <a:schemeClr val="accent4">
                    <a:lumMod val="60000"/>
                    <a:lumOff val="40000"/>
                  </a:schemeClr>
                </a:solidFill>
                <a:latin typeface="Garamond" panose="02020404030301010803" pitchFamily="18" charset="0"/>
              </a:rPr>
              <a:t> – 12</a:t>
            </a:r>
            <a:r>
              <a:rPr lang="en-US" sz="2000" b="1" baseline="30000" dirty="0">
                <a:solidFill>
                  <a:schemeClr val="accent4">
                    <a:lumMod val="60000"/>
                    <a:lumOff val="40000"/>
                  </a:schemeClr>
                </a:solidFill>
                <a:latin typeface="Garamond" panose="02020404030301010803" pitchFamily="18" charset="0"/>
              </a:rPr>
              <a:t>th</a:t>
            </a:r>
            <a:r>
              <a:rPr lang="en-US" sz="2000" b="1" dirty="0">
                <a:solidFill>
                  <a:schemeClr val="accent4">
                    <a:lumMod val="60000"/>
                    <a:lumOff val="40000"/>
                  </a:schemeClr>
                </a:solidFill>
                <a:latin typeface="Garamond" panose="02020404030301010803" pitchFamily="18" charset="0"/>
              </a:rPr>
              <a:t>, 2022</a:t>
            </a:r>
          </a:p>
          <a:p>
            <a:endParaRPr lang="en-US" sz="2000" b="1" dirty="0">
              <a:solidFill>
                <a:schemeClr val="accent4">
                  <a:lumMod val="60000"/>
                  <a:lumOff val="40000"/>
                </a:schemeClr>
              </a:solidFill>
              <a:latin typeface="Garamond" panose="02020404030301010803" pitchFamily="18" charset="0"/>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91283" y="503350"/>
            <a:ext cx="4401552" cy="4401552"/>
          </a:xfrm>
          <a:prstGeom prst="rect">
            <a:avLst/>
          </a:prstGeom>
        </p:spPr>
      </p:pic>
      <p:sp>
        <p:nvSpPr>
          <p:cNvPr id="3" name="TextBox 2"/>
          <p:cNvSpPr txBox="1"/>
          <p:nvPr/>
        </p:nvSpPr>
        <p:spPr>
          <a:xfrm>
            <a:off x="637674" y="4720236"/>
            <a:ext cx="1925051" cy="369332"/>
          </a:xfrm>
          <a:prstGeom prst="rect">
            <a:avLst/>
          </a:prstGeom>
          <a:noFill/>
        </p:spPr>
        <p:txBody>
          <a:bodyPr wrap="square" rtlCol="0">
            <a:spAutoFit/>
          </a:bodyPr>
          <a:lstStyle/>
          <a:p>
            <a:pPr algn="ctr"/>
            <a:r>
              <a:rPr lang="en-US" sz="1800" b="1" dirty="0">
                <a:solidFill>
                  <a:srgbClr val="124057"/>
                </a:solidFill>
                <a:hlinkClick r:id="rId4" action="ppaction://hlinkfile"/>
              </a:rPr>
              <a:t>isbw14.org</a:t>
            </a:r>
            <a:endParaRPr lang="en-US" sz="1800" b="1" dirty="0">
              <a:solidFill>
                <a:srgbClr val="124057"/>
              </a:solidFill>
            </a:endParaRPr>
          </a:p>
        </p:txBody>
      </p:sp>
    </p:spTree>
    <p:extLst>
      <p:ext uri="{BB962C8B-B14F-4D97-AF65-F5344CB8AC3E}">
        <p14:creationId xmlns:p14="http://schemas.microsoft.com/office/powerpoint/2010/main" val="1016398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7C21A-E3BF-491A-9D8F-5A56D2B453C7}"/>
              </a:ext>
            </a:extLst>
          </p:cNvPr>
          <p:cNvSpPr/>
          <p:nvPr/>
        </p:nvSpPr>
        <p:spPr>
          <a:xfrm>
            <a:off x="223520" y="1"/>
            <a:ext cx="8920480" cy="1767274"/>
          </a:xfrm>
          <a:prstGeom prst="rect">
            <a:avLst/>
          </a:prstGeom>
          <a:solidFill>
            <a:srgbClr val="13314B"/>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Georgia" panose="02040502050405020303" pitchFamily="18" charset="0"/>
                <a:ea typeface="PMingLiU" panose="02020500000000000000" pitchFamily="18" charset="-120"/>
                <a:cs typeface="Times New Roman" panose="02020603050405020304" pitchFamily="18" charset="0"/>
              </a:rPr>
              <a:t> </a:t>
            </a:r>
          </a:p>
        </p:txBody>
      </p:sp>
      <p:sp>
        <p:nvSpPr>
          <p:cNvPr id="8" name="Text Box 2">
            <a:extLst>
              <a:ext uri="{FF2B5EF4-FFF2-40B4-BE49-F238E27FC236}">
                <a16:creationId xmlns:a16="http://schemas.microsoft.com/office/drawing/2014/main" id="{4707C556-0D42-4D7E-BEA8-5BC5203F1804}"/>
              </a:ext>
            </a:extLst>
          </p:cNvPr>
          <p:cNvSpPr txBox="1">
            <a:spLocks noChangeArrowheads="1"/>
          </p:cNvSpPr>
          <p:nvPr/>
        </p:nvSpPr>
        <p:spPr bwMode="auto">
          <a:xfrm>
            <a:off x="396557" y="288801"/>
            <a:ext cx="6136323" cy="10953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5000"/>
              </a:lnSpc>
              <a:spcBef>
                <a:spcPts val="0"/>
              </a:spcBef>
              <a:spcAft>
                <a:spcPts val="1000"/>
              </a:spcAft>
            </a:pPr>
            <a:r>
              <a:rPr lang="en-US" sz="1600" b="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HGIT Spring Meeting</a:t>
            </a:r>
            <a:br>
              <a:rPr lang="en-US" sz="1600" b="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br>
            <a:r>
              <a:rPr lang="en-US" sz="1600" b="1" i="1" dirty="0">
                <a:solidFill>
                  <a:srgbClr val="FFFFFF"/>
                </a:solidFill>
                <a:effectLst/>
                <a:latin typeface="Georgia" panose="02040502050405020303" pitchFamily="18" charset="0"/>
                <a:ea typeface="PMingLiU" panose="02020500000000000000" pitchFamily="18" charset="-120"/>
                <a:cs typeface="Times New Roman" panose="02020603050405020304" pitchFamily="18" charset="0"/>
              </a:rPr>
              <a:t>Chesapeake Bay Program</a:t>
            </a:r>
            <a:endParaRPr lang="en-US" sz="1100" dirty="0">
              <a:effectLst/>
              <a:latin typeface="Georgia" panose="02040502050405020303" pitchFamily="18" charset="0"/>
              <a:ea typeface="PMingLiU" panose="02020500000000000000" pitchFamily="18" charset="-120"/>
              <a:cs typeface="Times New Roman" panose="02020603050405020304" pitchFamily="18" charset="0"/>
            </a:endParaRPr>
          </a:p>
        </p:txBody>
      </p:sp>
      <p:pic>
        <p:nvPicPr>
          <p:cNvPr id="10" name="Picture 9" descr="A close up of a sign&#10;&#10;Description generated with high confidence">
            <a:extLst>
              <a:ext uri="{FF2B5EF4-FFF2-40B4-BE49-F238E27FC236}">
                <a16:creationId xmlns:a16="http://schemas.microsoft.com/office/drawing/2014/main" id="{E72EFEBD-6BD3-4A4B-B20A-621AD3E03419}"/>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7163118" y="217526"/>
            <a:ext cx="1584325" cy="1000125"/>
          </a:xfrm>
          <a:prstGeom prst="rect">
            <a:avLst/>
          </a:prstGeom>
          <a:ln>
            <a:noFill/>
          </a:ln>
          <a:extLst>
            <a:ext uri="{53640926-AAD7-44D8-BBD7-CCE9431645EC}">
              <a14:shadowObscured xmlns:a14="http://schemas.microsoft.com/office/drawing/2010/main"/>
            </a:ext>
          </a:extLst>
        </p:spPr>
      </p:pic>
      <p:sp>
        <p:nvSpPr>
          <p:cNvPr id="14" name="Shape 98">
            <a:extLst>
              <a:ext uri="{FF2B5EF4-FFF2-40B4-BE49-F238E27FC236}">
                <a16:creationId xmlns:a16="http://schemas.microsoft.com/office/drawing/2014/main" id="{8C763562-8299-4C94-AC36-E1F98BC18F9F}"/>
              </a:ext>
            </a:extLst>
          </p:cNvPr>
          <p:cNvSpPr txBox="1">
            <a:spLocks noGrp="1"/>
          </p:cNvSpPr>
          <p:nvPr>
            <p:ph type="body" idx="1"/>
          </p:nvPr>
        </p:nvSpPr>
        <p:spPr>
          <a:xfrm>
            <a:off x="396557" y="2763722"/>
            <a:ext cx="7540625" cy="1000126"/>
          </a:xfrm>
          <a:prstGeom prst="rect">
            <a:avLst/>
          </a:prstGeom>
        </p:spPr>
        <p:txBody>
          <a:bodyPr lIns="91425" tIns="91425" rIns="91425" bIns="91425" anchor="b" anchorCtr="0">
            <a:noAutofit/>
          </a:bodyPr>
          <a:lstStyle/>
          <a:p>
            <a:pPr lvl="0">
              <a:spcBef>
                <a:spcPts val="0"/>
              </a:spcBef>
              <a:buNone/>
            </a:pPr>
            <a:r>
              <a:rPr lang="en" sz="4800" dirty="0">
                <a:latin typeface="Georgia" panose="02040502050405020303" pitchFamily="18" charset="0"/>
                <a:ea typeface="Rockwell" charset="0"/>
                <a:cs typeface="Rockwell" charset="0"/>
              </a:rPr>
              <a:t>Questions? </a:t>
            </a:r>
          </a:p>
        </p:txBody>
      </p:sp>
      <p:sp>
        <p:nvSpPr>
          <p:cNvPr id="9" name="TextBox 8">
            <a:extLst>
              <a:ext uri="{FF2B5EF4-FFF2-40B4-BE49-F238E27FC236}">
                <a16:creationId xmlns:a16="http://schemas.microsoft.com/office/drawing/2014/main" id="{3544D1EE-031A-409F-9EED-75C144324587}"/>
              </a:ext>
            </a:extLst>
          </p:cNvPr>
          <p:cNvSpPr txBox="1"/>
          <p:nvPr/>
        </p:nvSpPr>
        <p:spPr>
          <a:xfrm>
            <a:off x="6223000" y="4787474"/>
            <a:ext cx="3022600" cy="276999"/>
          </a:xfrm>
          <a:prstGeom prst="rect">
            <a:avLst/>
          </a:prstGeom>
          <a:noFill/>
        </p:spPr>
        <p:txBody>
          <a:bodyPr wrap="square" rtlCol="0">
            <a:spAutoFit/>
          </a:bodyPr>
          <a:lstStyle/>
          <a:p>
            <a:r>
              <a:rPr lang="en-US" sz="1200" dirty="0">
                <a:solidFill>
                  <a:srgbClr val="114454"/>
                </a:solidFill>
                <a:latin typeface="Georgia" panose="02040502050405020303" pitchFamily="18" charset="0"/>
                <a:ea typeface="Rockwell" charset="0"/>
                <a:cs typeface="Rockwell" charset="0"/>
              </a:rPr>
              <a:t>Presentation template by </a:t>
            </a:r>
            <a:r>
              <a:rPr lang="en-US" sz="1200" dirty="0" err="1">
                <a:solidFill>
                  <a:srgbClr val="114454"/>
                </a:solidFill>
                <a:latin typeface="Georgia" panose="02040502050405020303" pitchFamily="18" charset="0"/>
                <a:ea typeface="Rockwell" charset="0"/>
                <a:cs typeface="Rockwell" charset="0"/>
              </a:rPr>
              <a:t>SlidesCarnival</a:t>
            </a:r>
            <a:r>
              <a:rPr lang="en-US" sz="1200" dirty="0">
                <a:solidFill>
                  <a:srgbClr val="FFFFFF"/>
                </a:solidFill>
                <a:latin typeface="Georgia" panose="02040502050405020303" pitchFamily="18" charset="0"/>
                <a:ea typeface="Rockwell" charset="0"/>
                <a:cs typeface="Rockwell" charset="0"/>
              </a:rPr>
              <a:t>.</a:t>
            </a:r>
            <a:endParaRPr lang="en-US" sz="1200" dirty="0">
              <a:latin typeface="Georgia" panose="02040502050405020303" pitchFamily="18" charset="0"/>
            </a:endParaRPr>
          </a:p>
        </p:txBody>
      </p:sp>
    </p:spTree>
    <p:extLst>
      <p:ext uri="{BB962C8B-B14F-4D97-AF65-F5344CB8AC3E}">
        <p14:creationId xmlns:p14="http://schemas.microsoft.com/office/powerpoint/2010/main" val="269389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a:r>
              <a:rPr lang="en-US" dirty="0">
                <a:latin typeface="Georgia" panose="02040502050405020303" pitchFamily="18" charset="0"/>
                <a:ea typeface="Rockwell" charset="0"/>
                <a:cs typeface="Rockwell" charset="0"/>
              </a:rPr>
              <a:t>What is our Progress?</a:t>
            </a:r>
            <a:endParaRPr lang="en" dirty="0">
              <a:latin typeface="Georgia" panose="02040502050405020303" pitchFamily="18" charset="0"/>
              <a:ea typeface="Rockwell" charset="0"/>
              <a:cs typeface="Rockwell" charset="0"/>
            </a:endParaRPr>
          </a:p>
        </p:txBody>
      </p:sp>
      <p:grpSp>
        <p:nvGrpSpPr>
          <p:cNvPr id="37" name="Shape 633"/>
          <p:cNvGrpSpPr/>
          <p:nvPr/>
        </p:nvGrpSpPr>
        <p:grpSpPr>
          <a:xfrm>
            <a:off x="427794" y="931165"/>
            <a:ext cx="313892" cy="227819"/>
            <a:chOff x="4604550" y="3714775"/>
            <a:chExt cx="439625" cy="319075"/>
          </a:xfrm>
        </p:grpSpPr>
        <p:sp>
          <p:nvSpPr>
            <p:cNvPr id="38" name="Shape 634"/>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635"/>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 name="Group 2"/>
          <p:cNvGrpSpPr/>
          <p:nvPr/>
        </p:nvGrpSpPr>
        <p:grpSpPr>
          <a:xfrm>
            <a:off x="458228" y="1627179"/>
            <a:ext cx="5037860" cy="3344808"/>
            <a:chOff x="458228" y="1627179"/>
            <a:chExt cx="5037860" cy="3344808"/>
          </a:xfrm>
          <a:effectLst>
            <a:outerShdw blurRad="50800" dist="127000" dir="2700000" algn="tl" rotWithShape="0">
              <a:prstClr val="black">
                <a:alpha val="40000"/>
              </a:prstClr>
            </a:outerShdw>
          </a:effectLst>
        </p:grpSpPr>
        <p:pic>
          <p:nvPicPr>
            <p:cNvPr id="8" name="Picture 7"/>
            <p:cNvPicPr/>
            <p:nvPr/>
          </p:nvPicPr>
          <p:blipFill>
            <a:blip r:embed="rId3"/>
            <a:stretch>
              <a:fillRect/>
            </a:stretch>
          </p:blipFill>
          <p:spPr>
            <a:xfrm>
              <a:off x="458228" y="2106469"/>
              <a:ext cx="5037860" cy="2865518"/>
            </a:xfrm>
            <a:prstGeom prst="rect">
              <a:avLst/>
            </a:prstGeom>
            <a:effectLst>
              <a:outerShdw blurRad="50800" dist="127000" dir="2700000" algn="tl" rotWithShape="0">
                <a:prstClr val="black">
                  <a:alpha val="40000"/>
                </a:prstClr>
              </a:outerShdw>
            </a:effectLst>
          </p:spPr>
        </p:pic>
        <p:sp>
          <p:nvSpPr>
            <p:cNvPr id="2" name="TextBox 1"/>
            <p:cNvSpPr txBox="1"/>
            <p:nvPr/>
          </p:nvSpPr>
          <p:spPr>
            <a:xfrm>
              <a:off x="584739" y="1627179"/>
              <a:ext cx="4911349" cy="307777"/>
            </a:xfrm>
            <a:prstGeom prst="rect">
              <a:avLst/>
            </a:prstGeom>
            <a:solidFill>
              <a:srgbClr val="002060"/>
            </a:solidFill>
          </p:spPr>
          <p:txBody>
            <a:bodyPr wrap="square" rtlCol="0">
              <a:spAutoFit/>
            </a:bodyPr>
            <a:lstStyle/>
            <a:p>
              <a:pPr algn="ctr"/>
              <a:r>
                <a:rPr lang="en-US" dirty="0">
                  <a:solidFill>
                    <a:schemeClr val="bg1"/>
                  </a:solidFill>
                </a:rPr>
                <a:t>Chesapeake Bay SAV Abundance 1984-2020</a:t>
              </a:r>
            </a:p>
          </p:txBody>
        </p:sp>
      </p:grpSp>
      <p:sp>
        <p:nvSpPr>
          <p:cNvPr id="12" name="Content Placeholder 2"/>
          <p:cNvSpPr txBox="1">
            <a:spLocks/>
          </p:cNvSpPr>
          <p:nvPr/>
        </p:nvSpPr>
        <p:spPr>
          <a:xfrm>
            <a:off x="5638799" y="1428687"/>
            <a:ext cx="3497179" cy="3539228"/>
          </a:xfrm>
          <a:prstGeom prst="rect">
            <a:avLst/>
          </a:prstGeom>
          <a:solidFill>
            <a:schemeClr val="bg1">
              <a:alpha val="65000"/>
            </a:schemeClr>
          </a:solidFill>
          <a:effectLst/>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1650" b="1" dirty="0">
                <a:latin typeface="Garamond" panose="02020404030301010803" pitchFamily="18" charset="0"/>
              </a:rPr>
              <a:t>******************************</a:t>
            </a:r>
          </a:p>
          <a:p>
            <a:r>
              <a:rPr lang="en-US" sz="1650" b="1" dirty="0">
                <a:latin typeface="Garamond" panose="02020404030301010803" pitchFamily="18" charset="0"/>
              </a:rPr>
              <a:t>The SAV Outcome is off course to achieving the target of 130,000 acres by 2025. Although the 62,169 acres mapped in 2020 is a 60% increase from the 38,958 acres observed during the first survey in 1984, it is a 20% decrease from the current 10-year average of 78,168 acres and a 7% decrease from 2019 when 66,684 acres of underwater grasses were mapped.</a:t>
            </a:r>
          </a:p>
          <a:p>
            <a:r>
              <a:rPr lang="en-US" sz="1650" b="1" dirty="0">
                <a:latin typeface="Garamond" panose="02020404030301010803" pitchFamily="18" charset="0"/>
                <a:hlinkClick r:id="rId4"/>
              </a:rPr>
              <a:t>https://www.chesapeakeprogress.com/abundant-life/sav</a:t>
            </a:r>
            <a:endParaRPr lang="en-US" sz="1650" b="1" dirty="0"/>
          </a:p>
        </p:txBody>
      </p:sp>
      <p:sp>
        <p:nvSpPr>
          <p:cNvPr id="13" name="Content Placeholder 2"/>
          <p:cNvSpPr txBox="1">
            <a:spLocks/>
          </p:cNvSpPr>
          <p:nvPr/>
        </p:nvSpPr>
        <p:spPr>
          <a:xfrm>
            <a:off x="4606763" y="330277"/>
            <a:ext cx="4376815" cy="1012654"/>
          </a:xfrm>
          <a:prstGeom prst="rect">
            <a:avLst/>
          </a:prstGeom>
          <a:solidFill>
            <a:schemeClr val="bg1">
              <a:alpha val="65000"/>
            </a:schemeClr>
          </a:solidFill>
          <a:effectLst/>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r>
              <a:rPr lang="en-US" sz="2400" b="1" u="sng" dirty="0">
                <a:latin typeface="Garamond" panose="02020404030301010803" pitchFamily="18" charset="0"/>
              </a:rPr>
              <a:t>62,169 acres of SAV in 2020</a:t>
            </a:r>
          </a:p>
          <a:p>
            <a:pPr marL="285750" indent="-285750" algn="ctr">
              <a:buFont typeface="Arial" panose="020B0604020202020204" pitchFamily="34" charset="0"/>
              <a:buChar char="•"/>
            </a:pPr>
            <a:r>
              <a:rPr lang="en-US" sz="1900" b="1" dirty="0">
                <a:latin typeface="Garamond" panose="02020404030301010803" pitchFamily="18" charset="0"/>
              </a:rPr>
              <a:t>48% of the 2025 target of 130,000 acres </a:t>
            </a:r>
          </a:p>
          <a:p>
            <a:pPr marL="285750" indent="-285750" algn="ctr">
              <a:buFont typeface="Arial" panose="020B0604020202020204" pitchFamily="34" charset="0"/>
              <a:buChar char="•"/>
            </a:pPr>
            <a:r>
              <a:rPr lang="en-US" sz="1900" b="1" dirty="0">
                <a:latin typeface="Garamond" panose="02020404030301010803" pitchFamily="18" charset="0"/>
              </a:rPr>
              <a:t>34% of the ultimate 185,000-acre goal</a:t>
            </a:r>
            <a:endParaRPr lang="en-US" sz="1900" b="1" dirty="0"/>
          </a:p>
        </p:txBody>
      </p:sp>
    </p:spTree>
    <p:extLst>
      <p:ext uri="{BB962C8B-B14F-4D97-AF65-F5344CB8AC3E}">
        <p14:creationId xmlns:p14="http://schemas.microsoft.com/office/powerpoint/2010/main" val="3834734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 name="TextBox 2"/>
          <p:cNvSpPr txBox="1"/>
          <p:nvPr/>
        </p:nvSpPr>
        <p:spPr>
          <a:xfrm>
            <a:off x="0" y="677029"/>
            <a:ext cx="9144000" cy="646331"/>
          </a:xfrm>
          <a:prstGeom prst="rect">
            <a:avLst/>
          </a:prstGeom>
          <a:solidFill>
            <a:schemeClr val="accent3">
              <a:lumMod val="60000"/>
              <a:lumOff val="40000"/>
            </a:schemeClr>
          </a:solidFill>
        </p:spPr>
        <p:txBody>
          <a:bodyPr wrap="square" rtlCol="0">
            <a:spAutoFit/>
          </a:bodyPr>
          <a:lstStyle/>
          <a:p>
            <a:pPr algn="ctr"/>
            <a:r>
              <a:rPr lang="en-US" sz="1800" b="1" i="1" dirty="0">
                <a:solidFill>
                  <a:srgbClr val="0070C0"/>
                </a:solidFill>
                <a:latin typeface="Georgia" panose="02040502050405020303" pitchFamily="18" charset="0"/>
                <a:ea typeface="Rockwell" charset="0"/>
                <a:cs typeface="Rockwell" charset="0"/>
              </a:rPr>
              <a:t>CBP Strategy Review System: Updated </a:t>
            </a:r>
          </a:p>
          <a:p>
            <a:pPr algn="ctr"/>
            <a:r>
              <a:rPr lang="en-US" sz="1800" b="1" i="1" dirty="0">
                <a:solidFill>
                  <a:srgbClr val="0070C0"/>
                </a:solidFill>
                <a:latin typeface="Georgia" panose="02040502050405020303" pitchFamily="18" charset="0"/>
                <a:ea typeface="Rockwell" charset="0"/>
                <a:cs typeface="Rockwell" charset="0"/>
              </a:rPr>
              <a:t>SAV </a:t>
            </a:r>
            <a:r>
              <a:rPr lang="en-US" sz="1800" b="1" i="1" dirty="0">
                <a:solidFill>
                  <a:srgbClr val="0070C0"/>
                </a:solidFill>
                <a:latin typeface="Georgia" panose="02040502050405020303" pitchFamily="18" charset="0"/>
                <a:ea typeface="Rockwell" charset="0"/>
                <a:cs typeface="Rockwell" charset="0"/>
                <a:hlinkClick r:id="rId3"/>
              </a:rPr>
              <a:t>Management Strategy </a:t>
            </a:r>
            <a:r>
              <a:rPr lang="en-US" sz="1800" b="1" i="1" dirty="0">
                <a:solidFill>
                  <a:srgbClr val="0070C0"/>
                </a:solidFill>
                <a:latin typeface="Georgia" panose="02040502050405020303" pitchFamily="18" charset="0"/>
                <a:ea typeface="Rockwell" charset="0"/>
                <a:cs typeface="Rockwell" charset="0"/>
              </a:rPr>
              <a:t>and </a:t>
            </a:r>
            <a:r>
              <a:rPr lang="en-US" sz="1800" b="1" i="1" dirty="0">
                <a:solidFill>
                  <a:srgbClr val="0070C0"/>
                </a:solidFill>
                <a:latin typeface="Georgia" panose="02040502050405020303" pitchFamily="18" charset="0"/>
                <a:ea typeface="Rockwell" charset="0"/>
                <a:cs typeface="Rockwell" charset="0"/>
                <a:hlinkClick r:id="rId4"/>
              </a:rPr>
              <a:t>Logic and Action Table/2-Year Workplan</a:t>
            </a:r>
            <a:endParaRPr lang="en-US" sz="1800" b="1" i="1" dirty="0">
              <a:solidFill>
                <a:srgbClr val="0070C0"/>
              </a:solidFill>
              <a:latin typeface="Georgia" panose="02040502050405020303" pitchFamily="18" charset="0"/>
              <a:ea typeface="Rockwell" charset="0"/>
              <a:cs typeface="Rockwell" charset="0"/>
            </a:endParaRPr>
          </a:p>
        </p:txBody>
      </p:sp>
      <p:pic>
        <p:nvPicPr>
          <p:cNvPr id="6" name="Picture 5">
            <a:hlinkClick r:id="rId3"/>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2512" y="1363064"/>
            <a:ext cx="2844137" cy="3668788"/>
          </a:xfrm>
          <a:prstGeom prst="rect">
            <a:avLst/>
          </a:prstGeom>
          <a:effectLst>
            <a:outerShdw blurRad="50800" dist="127000" dir="2700000" algn="tl" rotWithShape="0">
              <a:prstClr val="black">
                <a:alpha val="40000"/>
              </a:prstClr>
            </a:outerShdw>
          </a:effectLst>
        </p:spPr>
      </p:pic>
      <p:pic>
        <p:nvPicPr>
          <p:cNvPr id="7" name="Picture 6">
            <a:hlinkClick r:id="rId4"/>
          </p:cNvPr>
          <p:cNvPicPr>
            <a:picLocks noChangeAspect="1"/>
          </p:cNvPicPr>
          <p:nvPr/>
        </p:nvPicPr>
        <p:blipFill>
          <a:blip r:embed="rId6"/>
          <a:stretch>
            <a:fillRect/>
          </a:stretch>
        </p:blipFill>
        <p:spPr>
          <a:xfrm>
            <a:off x="4038600" y="1363549"/>
            <a:ext cx="4776215" cy="3668303"/>
          </a:xfrm>
          <a:prstGeom prst="rect">
            <a:avLst/>
          </a:prstGeom>
          <a:effectLst>
            <a:outerShdw blurRad="50800" dist="127000" dir="2700000" algn="tl"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Science and Research Needs</a:t>
            </a:r>
          </a:p>
        </p:txBody>
      </p:sp>
      <p:grpSp>
        <p:nvGrpSpPr>
          <p:cNvPr id="4" name="Shape 457">
            <a:extLst>
              <a:ext uri="{FF2B5EF4-FFF2-40B4-BE49-F238E27FC236}">
                <a16:creationId xmlns:a16="http://schemas.microsoft.com/office/drawing/2014/main" id="{92FEC64C-9362-45BD-BDB0-B184EC3DE0F7}"/>
              </a:ext>
            </a:extLst>
          </p:cNvPr>
          <p:cNvGrpSpPr/>
          <p:nvPr/>
        </p:nvGrpSpPr>
        <p:grpSpPr>
          <a:xfrm>
            <a:off x="256214" y="773236"/>
            <a:ext cx="567570" cy="586007"/>
            <a:chOff x="4630125" y="278900"/>
            <a:chExt cx="400675" cy="456675"/>
          </a:xfrm>
        </p:grpSpPr>
        <p:sp>
          <p:nvSpPr>
            <p:cNvPr id="5" name="Shape 458">
              <a:extLst>
                <a:ext uri="{FF2B5EF4-FFF2-40B4-BE49-F238E27FC236}">
                  <a16:creationId xmlns:a16="http://schemas.microsoft.com/office/drawing/2014/main" id="{28CFCA02-D575-4F12-8FAD-F85845ED8ACF}"/>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 name="Shape 459">
              <a:extLst>
                <a:ext uri="{FF2B5EF4-FFF2-40B4-BE49-F238E27FC236}">
                  <a16:creationId xmlns:a16="http://schemas.microsoft.com/office/drawing/2014/main" id="{2866C9DA-4791-4A20-8F3B-2DA5831947FD}"/>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 name="Shape 460">
              <a:extLst>
                <a:ext uri="{FF2B5EF4-FFF2-40B4-BE49-F238E27FC236}">
                  <a16:creationId xmlns:a16="http://schemas.microsoft.com/office/drawing/2014/main" id="{0188F0DB-25B4-4991-A313-ACF0A1999C4F}"/>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 name="Shape 461">
              <a:extLst>
                <a:ext uri="{FF2B5EF4-FFF2-40B4-BE49-F238E27FC236}">
                  <a16:creationId xmlns:a16="http://schemas.microsoft.com/office/drawing/2014/main" id="{9AB29DB1-D515-48E1-8461-1B5E78AA5CDB}"/>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sp>
        <p:nvSpPr>
          <p:cNvPr id="11" name="TextBox 10"/>
          <p:cNvSpPr txBox="1"/>
          <p:nvPr/>
        </p:nvSpPr>
        <p:spPr>
          <a:xfrm>
            <a:off x="4677065" y="867074"/>
            <a:ext cx="4245533" cy="400110"/>
          </a:xfrm>
          <a:prstGeom prst="rect">
            <a:avLst/>
          </a:prstGeom>
          <a:solidFill>
            <a:schemeClr val="bg1">
              <a:alpha val="65000"/>
            </a:schemeClr>
          </a:solidFill>
          <a:effectLst/>
        </p:spPr>
        <p:txBody>
          <a:bodyPr wrap="square" rtlCol="0">
            <a:spAutoFit/>
          </a:bodyPr>
          <a:lstStyle/>
          <a:p>
            <a:pPr algn="ctr"/>
            <a:r>
              <a:rPr lang="en-US" sz="2000" b="1" u="sng" dirty="0">
                <a:latin typeface="Garamond" panose="02020404030301010803" pitchFamily="18" charset="0"/>
                <a:hlinkClick r:id="rId3"/>
              </a:rPr>
              <a:t>https://star.chesapeakebay.net/#</a:t>
            </a:r>
            <a:endParaRPr lang="en-US" sz="1600" b="1" dirty="0">
              <a:latin typeface="Garamond" panose="02020404030301010803" pitchFamily="18" charset="0"/>
            </a:endParaRP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7106" y="1683671"/>
            <a:ext cx="7705073" cy="3255266"/>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264853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Modeling Climate Impacts on SAV in CB</a:t>
            </a:r>
          </a:p>
        </p:txBody>
      </p:sp>
      <p:grpSp>
        <p:nvGrpSpPr>
          <p:cNvPr id="4" name="Shape 457">
            <a:extLst>
              <a:ext uri="{FF2B5EF4-FFF2-40B4-BE49-F238E27FC236}">
                <a16:creationId xmlns:a16="http://schemas.microsoft.com/office/drawing/2014/main" id="{92FEC64C-9362-45BD-BDB0-B184EC3DE0F7}"/>
              </a:ext>
            </a:extLst>
          </p:cNvPr>
          <p:cNvGrpSpPr/>
          <p:nvPr/>
        </p:nvGrpSpPr>
        <p:grpSpPr>
          <a:xfrm>
            <a:off x="256214" y="773236"/>
            <a:ext cx="567570" cy="586007"/>
            <a:chOff x="4630125" y="278900"/>
            <a:chExt cx="400675" cy="456675"/>
          </a:xfrm>
        </p:grpSpPr>
        <p:sp>
          <p:nvSpPr>
            <p:cNvPr id="5" name="Shape 458">
              <a:extLst>
                <a:ext uri="{FF2B5EF4-FFF2-40B4-BE49-F238E27FC236}">
                  <a16:creationId xmlns:a16="http://schemas.microsoft.com/office/drawing/2014/main" id="{28CFCA02-D575-4F12-8FAD-F85845ED8ACF}"/>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 name="Shape 459">
              <a:extLst>
                <a:ext uri="{FF2B5EF4-FFF2-40B4-BE49-F238E27FC236}">
                  <a16:creationId xmlns:a16="http://schemas.microsoft.com/office/drawing/2014/main" id="{2866C9DA-4791-4A20-8F3B-2DA5831947FD}"/>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 name="Shape 460">
              <a:extLst>
                <a:ext uri="{FF2B5EF4-FFF2-40B4-BE49-F238E27FC236}">
                  <a16:creationId xmlns:a16="http://schemas.microsoft.com/office/drawing/2014/main" id="{0188F0DB-25B4-4991-A313-ACF0A1999C4F}"/>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 name="Shape 461">
              <a:extLst>
                <a:ext uri="{FF2B5EF4-FFF2-40B4-BE49-F238E27FC236}">
                  <a16:creationId xmlns:a16="http://schemas.microsoft.com/office/drawing/2014/main" id="{9AB29DB1-D515-48E1-8461-1B5E78AA5CDB}"/>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sp>
        <p:nvSpPr>
          <p:cNvPr id="12" name="TextBox 11"/>
          <p:cNvSpPr txBox="1"/>
          <p:nvPr/>
        </p:nvSpPr>
        <p:spPr>
          <a:xfrm>
            <a:off x="4692316" y="2167306"/>
            <a:ext cx="4144166" cy="2246769"/>
          </a:xfrm>
          <a:prstGeom prst="rect">
            <a:avLst/>
          </a:prstGeom>
          <a:solidFill>
            <a:schemeClr val="bg1">
              <a:alpha val="65000"/>
            </a:schemeClr>
          </a:solidFill>
          <a:effectLst>
            <a:outerShdw blurRad="50800" dist="127000" dir="2700000" algn="ctr" rotWithShape="0">
              <a:schemeClr val="tx1">
                <a:alpha val="40000"/>
              </a:schemeClr>
            </a:outerShdw>
          </a:effectLst>
        </p:spPr>
        <p:txBody>
          <a:bodyPr wrap="square" rtlCol="0">
            <a:spAutoFit/>
          </a:bodyPr>
          <a:lstStyle/>
          <a:p>
            <a:pPr algn="ctr"/>
            <a:endParaRPr lang="en-US" sz="1600" b="1" dirty="0">
              <a:latin typeface="Garamond" panose="02020404030301010803" pitchFamily="18" charset="0"/>
            </a:endParaRPr>
          </a:p>
          <a:p>
            <a:pPr algn="ctr"/>
            <a:r>
              <a:rPr lang="en-US" sz="1600" b="1" dirty="0">
                <a:latin typeface="Garamond" panose="02020404030301010803" pitchFamily="18" charset="0"/>
              </a:rPr>
              <a:t>This project is addressing the role of climate stressors on Chesapeake Bay SAV, including warming temperatures, rising sea levels, chronic low oxygen concentrations, and increased runoff driven by greater precipitation and more frequent, intense storm activity. </a:t>
            </a:r>
          </a:p>
          <a:p>
            <a:pPr algn="ctr"/>
            <a:endParaRPr lang="en-US" sz="1200" b="1" dirty="0">
              <a:latin typeface="Garamond" panose="02020404030301010803" pitchFamily="18" charset="0"/>
            </a:endParaRPr>
          </a:p>
        </p:txBody>
      </p:sp>
      <p:sp>
        <p:nvSpPr>
          <p:cNvPr id="14" name="TextBox 13"/>
          <p:cNvSpPr txBox="1"/>
          <p:nvPr/>
        </p:nvSpPr>
        <p:spPr>
          <a:xfrm>
            <a:off x="4884819" y="620706"/>
            <a:ext cx="3826354" cy="1384995"/>
          </a:xfrm>
          <a:prstGeom prst="rect">
            <a:avLst/>
          </a:prstGeom>
          <a:solidFill>
            <a:schemeClr val="bg1">
              <a:alpha val="65000"/>
            </a:schemeClr>
          </a:solidFill>
          <a:effectLst/>
        </p:spPr>
        <p:txBody>
          <a:bodyPr wrap="square" rtlCol="0">
            <a:spAutoFit/>
          </a:bodyPr>
          <a:lstStyle/>
          <a:p>
            <a:pPr algn="ctr"/>
            <a:r>
              <a:rPr lang="en-US" sz="2000" b="1" u="sng" dirty="0">
                <a:latin typeface="Garamond" panose="02020404030301010803" pitchFamily="18" charset="0"/>
              </a:rPr>
              <a:t>2021 GIT-Funded Project</a:t>
            </a:r>
          </a:p>
          <a:p>
            <a:pPr marL="285750" indent="-285750">
              <a:buFont typeface="Arial" panose="020B0604020202020204" pitchFamily="34" charset="0"/>
              <a:buChar char="•"/>
            </a:pPr>
            <a:r>
              <a:rPr lang="en-US" sz="1600" b="1" dirty="0">
                <a:latin typeface="Garamond" panose="02020404030301010803" pitchFamily="18" charset="0"/>
              </a:rPr>
              <a:t>STAR/SAV Workgroup Collaboration</a:t>
            </a:r>
          </a:p>
          <a:p>
            <a:pPr marL="285750" indent="-285750">
              <a:buFont typeface="Arial" panose="020B0604020202020204" pitchFamily="34" charset="0"/>
              <a:buChar char="•"/>
            </a:pPr>
            <a:r>
              <a:rPr lang="en-US" sz="1600" b="1" dirty="0">
                <a:latin typeface="Garamond" panose="02020404030301010803" pitchFamily="18" charset="0"/>
              </a:rPr>
              <a:t>Contracted to VIMS (Chris Patrick’s team is lead) with sub-contract to Jon </a:t>
            </a:r>
            <a:r>
              <a:rPr lang="en-US" sz="1600" b="1" dirty="0" err="1">
                <a:latin typeface="Garamond" panose="02020404030301010803" pitchFamily="18" charset="0"/>
              </a:rPr>
              <a:t>Lefcheck</a:t>
            </a:r>
            <a:r>
              <a:rPr lang="en-US" sz="1600" b="1" dirty="0">
                <a:latin typeface="Garamond" panose="02020404030301010803" pitchFamily="18" charset="0"/>
              </a:rPr>
              <a:t> at SERC.    </a:t>
            </a:r>
          </a:p>
        </p:txBody>
      </p:sp>
      <p:pic>
        <p:nvPicPr>
          <p:cNvPr id="15" name="Picture 14"/>
          <p:cNvPicPr>
            <a:picLocks noChangeAspect="1"/>
          </p:cNvPicPr>
          <p:nvPr/>
        </p:nvPicPr>
        <p:blipFill>
          <a:blip r:embed="rId3"/>
          <a:stretch>
            <a:fillRect/>
          </a:stretch>
        </p:blipFill>
        <p:spPr>
          <a:xfrm>
            <a:off x="297612" y="1937084"/>
            <a:ext cx="4199841" cy="2707215"/>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4148196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SAV Restoration Guide and associated outreach materials</a:t>
            </a:r>
          </a:p>
        </p:txBody>
      </p:sp>
      <p:grpSp>
        <p:nvGrpSpPr>
          <p:cNvPr id="4" name="Shape 457">
            <a:extLst>
              <a:ext uri="{FF2B5EF4-FFF2-40B4-BE49-F238E27FC236}">
                <a16:creationId xmlns:a16="http://schemas.microsoft.com/office/drawing/2014/main" id="{92FEC64C-9362-45BD-BDB0-B184EC3DE0F7}"/>
              </a:ext>
            </a:extLst>
          </p:cNvPr>
          <p:cNvGrpSpPr/>
          <p:nvPr/>
        </p:nvGrpSpPr>
        <p:grpSpPr>
          <a:xfrm>
            <a:off x="256214" y="773236"/>
            <a:ext cx="567570" cy="586007"/>
            <a:chOff x="4630125" y="278900"/>
            <a:chExt cx="400675" cy="456675"/>
          </a:xfrm>
        </p:grpSpPr>
        <p:sp>
          <p:nvSpPr>
            <p:cNvPr id="5" name="Shape 458">
              <a:extLst>
                <a:ext uri="{FF2B5EF4-FFF2-40B4-BE49-F238E27FC236}">
                  <a16:creationId xmlns:a16="http://schemas.microsoft.com/office/drawing/2014/main" id="{28CFCA02-D575-4F12-8FAD-F85845ED8ACF}"/>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 name="Shape 459">
              <a:extLst>
                <a:ext uri="{FF2B5EF4-FFF2-40B4-BE49-F238E27FC236}">
                  <a16:creationId xmlns:a16="http://schemas.microsoft.com/office/drawing/2014/main" id="{2866C9DA-4791-4A20-8F3B-2DA5831947FD}"/>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7" name="Shape 460">
              <a:extLst>
                <a:ext uri="{FF2B5EF4-FFF2-40B4-BE49-F238E27FC236}">
                  <a16:creationId xmlns:a16="http://schemas.microsoft.com/office/drawing/2014/main" id="{0188F0DB-25B4-4991-A313-ACF0A1999C4F}"/>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8" name="Shape 461">
              <a:extLst>
                <a:ext uri="{FF2B5EF4-FFF2-40B4-BE49-F238E27FC236}">
                  <a16:creationId xmlns:a16="http://schemas.microsoft.com/office/drawing/2014/main" id="{9AB29DB1-D515-48E1-8461-1B5E78AA5CDB}"/>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pic>
        <p:nvPicPr>
          <p:cNvPr id="9" name="Picture 8"/>
          <p:cNvPicPr>
            <a:picLocks noChangeAspect="1"/>
          </p:cNvPicPr>
          <p:nvPr/>
        </p:nvPicPr>
        <p:blipFill>
          <a:blip r:embed="rId3"/>
          <a:stretch>
            <a:fillRect/>
          </a:stretch>
        </p:blipFill>
        <p:spPr>
          <a:xfrm>
            <a:off x="393699" y="1683671"/>
            <a:ext cx="4084348" cy="3167729"/>
          </a:xfrm>
          <a:prstGeom prst="rect">
            <a:avLst/>
          </a:prstGeom>
          <a:effectLst>
            <a:outerShdw blurRad="50800" dist="127000" dir="2700000" algn="tl" rotWithShape="0">
              <a:prstClr val="black">
                <a:alpha val="40000"/>
              </a:prstClr>
            </a:outerShdw>
          </a:effectLst>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8127" y="119808"/>
            <a:ext cx="3219645" cy="4871609"/>
          </a:xfrm>
          <a:prstGeom prst="rect">
            <a:avLst/>
          </a:prstGeom>
          <a:effectLst>
            <a:outerShdw blurRad="50800" dist="127000" dir="2700000" algn="tl" rotWithShape="0">
              <a:prstClr val="black">
                <a:alpha val="40000"/>
              </a:prstClr>
            </a:outerShdw>
          </a:effectLst>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55714" y="119808"/>
            <a:ext cx="438150" cy="1318022"/>
          </a:xfrm>
          <a:prstGeom prst="rect">
            <a:avLst/>
          </a:prstGeom>
          <a:effectLst>
            <a:outerShdw blurRad="50800" dist="88900" dir="2700000" algn="tl" rotWithShape="0">
              <a:prstClr val="black">
                <a:alpha val="40000"/>
              </a:prstClr>
            </a:outerShdw>
          </a:effectLst>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40299" y="119808"/>
            <a:ext cx="436960" cy="1318022"/>
          </a:xfrm>
          <a:prstGeom prst="rect">
            <a:avLst/>
          </a:prstGeom>
          <a:effectLst>
            <a:outerShdw blurRad="50800" dist="88900" dir="2700000" algn="tl" rotWithShape="0">
              <a:prstClr val="black">
                <a:alpha val="40000"/>
              </a:prstClr>
            </a:outerShdw>
          </a:effectLst>
        </p:spPr>
      </p:pic>
      <p:pic>
        <p:nvPicPr>
          <p:cNvPr id="16" name="Picture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5314" y="217830"/>
            <a:ext cx="1210865" cy="1556147"/>
          </a:xfrm>
          <a:prstGeom prst="rect">
            <a:avLst/>
          </a:prstGeom>
          <a:effectLst>
            <a:outerShdw blurRad="50800" dist="88900" dir="2700000" algn="tl" rotWithShape="0">
              <a:prstClr val="black">
                <a:alpha val="40000"/>
              </a:prstClr>
            </a:outerShdw>
          </a:effectLst>
        </p:spPr>
      </p:pic>
      <p:pic>
        <p:nvPicPr>
          <p:cNvPr id="17" name="Picture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60544" y="1871999"/>
            <a:ext cx="1356122" cy="1752600"/>
          </a:xfrm>
          <a:prstGeom prst="rect">
            <a:avLst/>
          </a:prstGeom>
          <a:effectLst>
            <a:outerShdw blurRad="50800" dist="88900" dir="2700000" algn="tl" rotWithShape="0">
              <a:prstClr val="black">
                <a:alpha val="40000"/>
              </a:prstClr>
            </a:outerShdw>
          </a:effectLst>
        </p:spPr>
      </p:pic>
      <p:pic>
        <p:nvPicPr>
          <p:cNvPr id="18" name="Picture 1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63100" y="1871999"/>
            <a:ext cx="1354931" cy="1752600"/>
          </a:xfrm>
          <a:prstGeom prst="rect">
            <a:avLst/>
          </a:prstGeom>
          <a:effectLst>
            <a:outerShdw blurRad="50800" dist="88900" dir="2700000" algn="tl" rotWithShape="0">
              <a:prstClr val="black">
                <a:alpha val="40000"/>
              </a:prstClr>
            </a:outerShdw>
          </a:effectLst>
        </p:spPr>
      </p:pic>
      <p:pic>
        <p:nvPicPr>
          <p:cNvPr id="19" name="Picture 1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659559" y="217830"/>
            <a:ext cx="1203722" cy="1556147"/>
          </a:xfrm>
          <a:prstGeom prst="rect">
            <a:avLst/>
          </a:prstGeom>
          <a:effectLst>
            <a:outerShdw blurRad="50800" dist="88900" dir="2700000" algn="tl" rotWithShape="0">
              <a:prstClr val="black">
                <a:alpha val="40000"/>
              </a:prstClr>
            </a:outerShdw>
          </a:effectLst>
        </p:spPr>
      </p:pic>
      <p:sp>
        <p:nvSpPr>
          <p:cNvPr id="11" name="TextBox 10"/>
          <p:cNvSpPr txBox="1"/>
          <p:nvPr/>
        </p:nvSpPr>
        <p:spPr>
          <a:xfrm>
            <a:off x="3262862" y="3744540"/>
            <a:ext cx="4103317" cy="1231106"/>
          </a:xfrm>
          <a:prstGeom prst="rect">
            <a:avLst/>
          </a:prstGeom>
          <a:solidFill>
            <a:schemeClr val="bg1">
              <a:alpha val="65000"/>
            </a:schemeClr>
          </a:solidFill>
          <a:effectLst/>
        </p:spPr>
        <p:txBody>
          <a:bodyPr wrap="square" rtlCol="0">
            <a:spAutoFit/>
          </a:bodyPr>
          <a:lstStyle/>
          <a:p>
            <a:pPr algn="ctr"/>
            <a:r>
              <a:rPr lang="en-US" sz="1800" b="1" u="sng" dirty="0">
                <a:latin typeface="Garamond" panose="02020404030301010803" pitchFamily="18" charset="0"/>
              </a:rPr>
              <a:t>2020 GIT-Funded Project</a:t>
            </a:r>
          </a:p>
          <a:p>
            <a:pPr marL="285750" indent="-285750">
              <a:buFont typeface="Arial" panose="020B0604020202020204" pitchFamily="34" charset="0"/>
              <a:buChar char="•"/>
            </a:pPr>
            <a:r>
              <a:rPr lang="en-US" b="1" dirty="0">
                <a:latin typeface="Garamond" panose="02020404030301010803" pitchFamily="18" charset="0"/>
              </a:rPr>
              <a:t>Completed December 2021</a:t>
            </a:r>
          </a:p>
          <a:p>
            <a:pPr marL="285750" indent="-285750">
              <a:buFont typeface="Arial" panose="020B0604020202020204" pitchFamily="34" charset="0"/>
              <a:buChar char="•"/>
            </a:pPr>
            <a:r>
              <a:rPr lang="en-US" b="1" dirty="0">
                <a:latin typeface="Garamond" panose="02020404030301010803" pitchFamily="18" charset="0"/>
              </a:rPr>
              <a:t>Contracted to Green Fin Studio (Dave </a:t>
            </a:r>
            <a:r>
              <a:rPr lang="en-US" b="1" dirty="0" err="1">
                <a:latin typeface="Garamond" panose="02020404030301010803" pitchFamily="18" charset="0"/>
              </a:rPr>
              <a:t>Jasinski</a:t>
            </a:r>
            <a:r>
              <a:rPr lang="en-US" b="1" dirty="0">
                <a:latin typeface="Garamond" panose="02020404030301010803" pitchFamily="18" charset="0"/>
              </a:rPr>
              <a:t> is lead) with SAV consultation by Cassie </a:t>
            </a:r>
            <a:r>
              <a:rPr lang="en-US" b="1" dirty="0" err="1">
                <a:latin typeface="Garamond" panose="02020404030301010803" pitchFamily="18" charset="0"/>
              </a:rPr>
              <a:t>Gurbisz</a:t>
            </a:r>
            <a:r>
              <a:rPr lang="en-US" b="1" dirty="0">
                <a:latin typeface="Garamond" panose="02020404030301010803" pitchFamily="18" charset="0"/>
              </a:rPr>
              <a:t>, SMCM.</a:t>
            </a:r>
          </a:p>
        </p:txBody>
      </p:sp>
    </p:spTree>
    <p:extLst>
      <p:ext uri="{BB962C8B-B14F-4D97-AF65-F5344CB8AC3E}">
        <p14:creationId xmlns:p14="http://schemas.microsoft.com/office/powerpoint/2010/main" val="1413215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Chesapeake Bay SAV Monitoring webpages coming soon on www.chesapeakebay.net</a:t>
            </a:r>
          </a:p>
        </p:txBody>
      </p:sp>
      <p:grpSp>
        <p:nvGrpSpPr>
          <p:cNvPr id="4" name="Shape 589">
            <a:extLst>
              <a:ext uri="{FF2B5EF4-FFF2-40B4-BE49-F238E27FC236}">
                <a16:creationId xmlns:a16="http://schemas.microsoft.com/office/drawing/2014/main" id="{05175135-6C88-4AB7-B420-894FD1BB7076}"/>
              </a:ext>
            </a:extLst>
          </p:cNvPr>
          <p:cNvGrpSpPr/>
          <p:nvPr/>
        </p:nvGrpSpPr>
        <p:grpSpPr>
          <a:xfrm>
            <a:off x="369951" y="828939"/>
            <a:ext cx="549273" cy="430901"/>
            <a:chOff x="5247525" y="3007275"/>
            <a:chExt cx="517575" cy="384825"/>
          </a:xfrm>
        </p:grpSpPr>
        <p:sp>
          <p:nvSpPr>
            <p:cNvPr id="5" name="Shape 590">
              <a:extLst>
                <a:ext uri="{FF2B5EF4-FFF2-40B4-BE49-F238E27FC236}">
                  <a16:creationId xmlns:a16="http://schemas.microsoft.com/office/drawing/2014/main" id="{821E6840-F300-490B-9439-EE69B767A33F}"/>
                </a:ext>
              </a:extLst>
            </p:cNvPr>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sp>
          <p:nvSpPr>
            <p:cNvPr id="6" name="Shape 591">
              <a:extLst>
                <a:ext uri="{FF2B5EF4-FFF2-40B4-BE49-F238E27FC236}">
                  <a16:creationId xmlns:a16="http://schemas.microsoft.com/office/drawing/2014/main" id="{F2F6722C-5C5D-4519-AE64-2A5BD32EF74C}"/>
                </a:ext>
              </a:extLst>
            </p:cNvPr>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dirty="0"/>
            </a:p>
          </p:txBody>
        </p:sp>
      </p:grpSp>
      <p:sp>
        <p:nvSpPr>
          <p:cNvPr id="11" name="TextBox 10"/>
          <p:cNvSpPr txBox="1"/>
          <p:nvPr/>
        </p:nvSpPr>
        <p:spPr>
          <a:xfrm>
            <a:off x="3801372" y="3765889"/>
            <a:ext cx="457808" cy="215444"/>
          </a:xfrm>
          <a:prstGeom prst="rect">
            <a:avLst/>
          </a:prstGeom>
          <a:solidFill>
            <a:srgbClr val="99DAD3"/>
          </a:solidFill>
          <a:ln>
            <a:solidFill>
              <a:srgbClr val="99DAD3"/>
            </a:solidFill>
          </a:ln>
        </p:spPr>
        <p:txBody>
          <a:bodyPr wrap="square" rtlCol="0">
            <a:spAutoFit/>
          </a:bodyPr>
          <a:lstStyle/>
          <a:p>
            <a:r>
              <a:rPr lang="en-US" sz="800" dirty="0">
                <a:solidFill>
                  <a:schemeClr val="tx1">
                    <a:lumMod val="50000"/>
                    <a:lumOff val="50000"/>
                  </a:schemeClr>
                </a:solidFill>
              </a:rPr>
              <a:t>1984</a:t>
            </a:r>
          </a:p>
        </p:txBody>
      </p:sp>
      <p:pic>
        <p:nvPicPr>
          <p:cNvPr id="13"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9951" y="1672344"/>
            <a:ext cx="5819987" cy="307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9838" y="260122"/>
            <a:ext cx="2828729" cy="1336837"/>
          </a:xfrm>
          <a:prstGeom prst="rect">
            <a:avLst/>
          </a:prstGeom>
          <a:effectLst>
            <a:outerShdw blurRad="50800" dist="88900" dir="2700000" algn="tl" rotWithShape="0">
              <a:prstClr val="black">
                <a:alpha val="40000"/>
              </a:prstClr>
            </a:outerShdw>
          </a:effectLst>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02538" y="1707523"/>
            <a:ext cx="2816029" cy="1606776"/>
          </a:xfrm>
          <a:prstGeom prst="rect">
            <a:avLst/>
          </a:prstGeom>
          <a:effectLst>
            <a:outerShdw blurRad="50800" dist="88900" dir="2700000" algn="tl" rotWithShape="0">
              <a:prstClr val="black">
                <a:alpha val="40000"/>
              </a:prstClr>
            </a:outerShdw>
          </a:effectLst>
        </p:spPr>
      </p:pic>
      <p:pic>
        <p:nvPicPr>
          <p:cNvPr id="18" name="Picture 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02538" y="3437637"/>
            <a:ext cx="2816029" cy="1705864"/>
          </a:xfrm>
          <a:prstGeom prst="rect">
            <a:avLst/>
          </a:prstGeom>
          <a:effectLst>
            <a:outerShdw blurRad="50800" dist="88900" dir="2700000" algn="tl" rotWithShape="0">
              <a:prstClr val="black">
                <a:alpha val="40000"/>
              </a:prstClr>
            </a:outerShdw>
          </a:effectLst>
        </p:spPr>
      </p:pic>
      <p:sp>
        <p:nvSpPr>
          <p:cNvPr id="3" name="Rectangle 2"/>
          <p:cNvSpPr/>
          <p:nvPr/>
        </p:nvSpPr>
        <p:spPr>
          <a:xfrm>
            <a:off x="4522898" y="129604"/>
            <a:ext cx="1566940" cy="1815882"/>
          </a:xfrm>
          <a:prstGeom prst="rect">
            <a:avLst/>
          </a:prstGeom>
        </p:spPr>
        <p:txBody>
          <a:bodyPr wrap="square">
            <a:spAutoFit/>
          </a:bodyPr>
          <a:lstStyle/>
          <a:p>
            <a:pPr algn="ctr">
              <a:defRPr/>
            </a:pPr>
            <a:r>
              <a:rPr lang="en-US" b="1" dirty="0">
                <a:solidFill>
                  <a:srgbClr val="124057"/>
                </a:solidFill>
                <a:latin typeface="Garamond" panose="02020404030301010803" pitchFamily="18" charset="0"/>
              </a:rPr>
              <a:t>Chesapeake Bay SAV Monitoring: A 3-Tiered Hierarchical, Integrated and Coordinated Monitoring Approach</a:t>
            </a:r>
          </a:p>
        </p:txBody>
      </p:sp>
    </p:spTree>
    <p:extLst>
      <p:ext uri="{BB962C8B-B14F-4D97-AF65-F5344CB8AC3E}">
        <p14:creationId xmlns:p14="http://schemas.microsoft.com/office/powerpoint/2010/main" val="232541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Shape 136"/>
          <p:cNvSpPr txBox="1"/>
          <p:nvPr/>
        </p:nvSpPr>
        <p:spPr>
          <a:xfrm>
            <a:off x="0" y="403261"/>
            <a:ext cx="3471299" cy="3010607"/>
          </a:xfrm>
          <a:prstGeom prst="rect">
            <a:avLst/>
          </a:prstGeom>
          <a:noFill/>
          <a:ln>
            <a:noFill/>
          </a:ln>
        </p:spPr>
        <p:txBody>
          <a:bodyPr lIns="91425" tIns="91425" rIns="91425" bIns="91425" anchor="ctr" anchorCtr="0">
            <a:noAutofit/>
          </a:bodyPr>
          <a:lstStyle/>
          <a:p>
            <a:pPr algn="ctr"/>
            <a:r>
              <a:rPr lang="en-US" altLang="en-US" sz="3600" b="1" dirty="0">
                <a:solidFill>
                  <a:schemeClr val="accent4">
                    <a:lumMod val="60000"/>
                    <a:lumOff val="40000"/>
                  </a:schemeClr>
                </a:solidFill>
                <a:latin typeface="Garamond" panose="02020404030301010803" pitchFamily="18" charset="0"/>
              </a:rPr>
              <a:t>SAV Syn Segment Descriptions – working on automated updates</a:t>
            </a:r>
          </a:p>
          <a:p>
            <a:pPr lvl="0" algn="ctr">
              <a:spcBef>
                <a:spcPts val="0"/>
              </a:spcBef>
              <a:buNone/>
            </a:pPr>
            <a:endParaRPr lang="en" sz="3600" dirty="0">
              <a:solidFill>
                <a:schemeClr val="accent4">
                  <a:lumMod val="60000"/>
                  <a:lumOff val="40000"/>
                </a:schemeClr>
              </a:solidFill>
              <a:latin typeface="Rockwell" charset="0"/>
              <a:ea typeface="Rockwell" charset="0"/>
              <a:cs typeface="Rockwell" charset="0"/>
              <a:sym typeface="Roboto Slab"/>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46187" y="87129"/>
            <a:ext cx="4656220" cy="2922957"/>
          </a:xfrm>
          <a:prstGeom prst="rect">
            <a:avLst/>
          </a:prstGeom>
          <a:effectLst>
            <a:outerShdw blurRad="50800" dist="127000" dir="2700000" algn="tl" rotWithShape="0">
              <a:prstClr val="black">
                <a:alpha val="40000"/>
              </a:prstClr>
            </a:outerShdw>
          </a:effec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438" y="3413868"/>
            <a:ext cx="1273647" cy="1600438"/>
          </a:xfrm>
          <a:prstGeom prst="rect">
            <a:avLst/>
          </a:prstGeom>
          <a:effectLst>
            <a:outerShdw blurRad="50800" dist="127000" dir="2700000" algn="ctr" rotWithShape="0">
              <a:schemeClr val="tx1">
                <a:alpha val="40000"/>
              </a:schemeClr>
            </a:outerShdw>
          </a:effectLst>
        </p:spPr>
      </p:pic>
      <p:sp>
        <p:nvSpPr>
          <p:cNvPr id="8" name="TextBox 7"/>
          <p:cNvSpPr txBox="1"/>
          <p:nvPr/>
        </p:nvSpPr>
        <p:spPr>
          <a:xfrm>
            <a:off x="2390398" y="3413868"/>
            <a:ext cx="6459302" cy="1600438"/>
          </a:xfrm>
          <a:prstGeom prst="rect">
            <a:avLst/>
          </a:prstGeom>
          <a:solidFill>
            <a:schemeClr val="bg1">
              <a:alpha val="85000"/>
            </a:schemeClr>
          </a:solidFill>
          <a:effectLst>
            <a:outerShdw blurRad="50800" dist="38100" dir="2700000" algn="tl" rotWithShape="0">
              <a:prstClr val="black">
                <a:alpha val="40000"/>
              </a:prstClr>
            </a:outerShdw>
          </a:effectLst>
        </p:spPr>
        <p:txBody>
          <a:bodyPr wrap="square" rtlCol="0">
            <a:spAutoFit/>
          </a:bodyPr>
          <a:lstStyle/>
          <a:p>
            <a:pPr marL="171450" indent="-171450">
              <a:buFont typeface="Arial" panose="020B0604020202020204" pitchFamily="34" charset="0"/>
              <a:buChar char="•"/>
            </a:pPr>
            <a:r>
              <a:rPr lang="en-US" b="1" dirty="0">
                <a:solidFill>
                  <a:srgbClr val="11544F"/>
                </a:solidFill>
                <a:latin typeface="Garamond" panose="02020404030301010803" pitchFamily="18" charset="0"/>
                <a:hlinkClick r:id="rId5"/>
              </a:rPr>
              <a:t>Data Dashboard: https://gis.chesapeakebay.net/sav/</a:t>
            </a:r>
            <a:r>
              <a:rPr lang="en-US" b="1" dirty="0">
                <a:solidFill>
                  <a:srgbClr val="11544F"/>
                </a:solidFill>
                <a:latin typeface="Garamond" panose="02020404030301010803" pitchFamily="18" charset="0"/>
              </a:rPr>
              <a:t> </a:t>
            </a:r>
          </a:p>
          <a:p>
            <a:pPr marL="171450" indent="-171450">
              <a:buFont typeface="Arial" panose="020B0604020202020204" pitchFamily="34" charset="0"/>
              <a:buChar char="•"/>
            </a:pPr>
            <a:endParaRPr lang="en-US" b="1" dirty="0">
              <a:solidFill>
                <a:srgbClr val="11544F"/>
              </a:solidFill>
              <a:latin typeface="Garamond" panose="02020404030301010803" pitchFamily="18" charset="0"/>
            </a:endParaRPr>
          </a:p>
          <a:p>
            <a:pPr marL="171450" indent="-171450">
              <a:buFont typeface="Arial" panose="020B0604020202020204" pitchFamily="34" charset="0"/>
              <a:buChar char="•"/>
            </a:pPr>
            <a:r>
              <a:rPr lang="en-US" b="1" dirty="0">
                <a:solidFill>
                  <a:srgbClr val="11544F"/>
                </a:solidFill>
                <a:latin typeface="Garamond" panose="02020404030301010803" pitchFamily="18" charset="0"/>
                <a:hlinkClick r:id="rId6"/>
              </a:rPr>
              <a:t>VIMS maps: https://www.vims.edu/research/units/programs/sav/access/maps/index.php</a:t>
            </a:r>
            <a:endParaRPr lang="en-US" b="1" dirty="0">
              <a:solidFill>
                <a:srgbClr val="11544F"/>
              </a:solidFill>
              <a:latin typeface="Garamond" panose="02020404030301010803" pitchFamily="18" charset="0"/>
            </a:endParaRPr>
          </a:p>
          <a:p>
            <a:pPr marL="171450" indent="-171450">
              <a:buFont typeface="Arial" panose="020B0604020202020204" pitchFamily="34" charset="0"/>
              <a:buChar char="•"/>
            </a:pPr>
            <a:endParaRPr lang="en-US" b="1" dirty="0">
              <a:solidFill>
                <a:srgbClr val="11544F"/>
              </a:solidFill>
              <a:latin typeface="Garamond" panose="02020404030301010803" pitchFamily="18" charset="0"/>
            </a:endParaRPr>
          </a:p>
          <a:p>
            <a:pPr marL="171450" indent="-171450">
              <a:buFont typeface="Arial" panose="020B0604020202020204" pitchFamily="34" charset="0"/>
              <a:buChar char="•"/>
            </a:pPr>
            <a:r>
              <a:rPr lang="en-US" b="1" dirty="0">
                <a:solidFill>
                  <a:srgbClr val="11544F"/>
                </a:solidFill>
                <a:latin typeface="Garamond" panose="02020404030301010803" pitchFamily="18" charset="0"/>
                <a:hlinkClick r:id="rId7"/>
              </a:rPr>
              <a:t>CAST: https://cast.chesapeakebay.net/Home/TMDLTracking#SAVReportsSection</a:t>
            </a:r>
            <a:endParaRPr lang="en-US" b="1" dirty="0">
              <a:solidFill>
                <a:srgbClr val="11544F"/>
              </a:solidFill>
              <a:latin typeface="Garamond" panose="02020404030301010803" pitchFamily="18" charset="0"/>
            </a:endParaRPr>
          </a:p>
        </p:txBody>
      </p:sp>
    </p:spTree>
    <p:extLst>
      <p:ext uri="{BB962C8B-B14F-4D97-AF65-F5344CB8AC3E}">
        <p14:creationId xmlns:p14="http://schemas.microsoft.com/office/powerpoint/2010/main" val="4005077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US" sz="4400" b="1" dirty="0">
                <a:solidFill>
                  <a:schemeClr val="accent4">
                    <a:lumMod val="60000"/>
                    <a:lumOff val="40000"/>
                  </a:schemeClr>
                </a:solidFill>
                <a:latin typeface="Rockwell" charset="0"/>
                <a:ea typeface="Rockwell" charset="0"/>
                <a:cs typeface="Rockwell" charset="0"/>
                <a:sym typeface="Roboto Slab"/>
              </a:rPr>
              <a:t>SAV Workgroup and </a:t>
            </a:r>
          </a:p>
          <a:p>
            <a:pPr lvl="0" algn="ctr">
              <a:spcBef>
                <a:spcPts val="0"/>
              </a:spcBef>
              <a:buNone/>
            </a:pPr>
            <a:r>
              <a:rPr lang="en-US" sz="4400" b="1" dirty="0">
                <a:solidFill>
                  <a:schemeClr val="accent4">
                    <a:lumMod val="60000"/>
                    <a:lumOff val="40000"/>
                  </a:schemeClr>
                </a:solidFill>
                <a:latin typeface="Rockwell" charset="0"/>
                <a:ea typeface="Rockwell" charset="0"/>
                <a:cs typeface="Rockwell" charset="0"/>
                <a:sym typeface="Roboto Slab"/>
              </a:rPr>
              <a:t>STAC Workshops</a:t>
            </a:r>
            <a:endParaRPr lang="en" sz="49800" b="1" dirty="0">
              <a:solidFill>
                <a:schemeClr val="accent4">
                  <a:lumMod val="60000"/>
                  <a:lumOff val="40000"/>
                </a:schemeClr>
              </a:solidFill>
              <a:latin typeface="Rockwell" charset="0"/>
              <a:ea typeface="Rockwell" charset="0"/>
              <a:cs typeface="Rockwell" charset="0"/>
              <a:sym typeface="Roboto Slab"/>
            </a:endParaRPr>
          </a:p>
        </p:txBody>
      </p:sp>
      <p:sp>
        <p:nvSpPr>
          <p:cNvPr id="3" name="TextBox 2"/>
          <p:cNvSpPr txBox="1"/>
          <p:nvPr/>
        </p:nvSpPr>
        <p:spPr>
          <a:xfrm>
            <a:off x="3471299" y="769149"/>
            <a:ext cx="5672701" cy="5309146"/>
          </a:xfrm>
          <a:prstGeom prst="rect">
            <a:avLst/>
          </a:prstGeom>
          <a:noFill/>
        </p:spPr>
        <p:txBody>
          <a:bodyPr wrap="square" rtlCol="0">
            <a:spAutoFit/>
          </a:bodyPr>
          <a:lstStyle/>
          <a:p>
            <a:pPr marL="342900" indent="-342900">
              <a:buFont typeface="+mj-lt"/>
              <a:buAutoNum type="arabicPeriod"/>
            </a:pPr>
            <a:r>
              <a:rPr lang="en-US" sz="1800" b="1" dirty="0">
                <a:latin typeface="Garamond" panose="02020404030301010803" pitchFamily="18" charset="0"/>
              </a:rPr>
              <a:t>Rising Watershed and Bay Water Temperatures—Ecological Implications and Management Responses</a:t>
            </a:r>
          </a:p>
          <a:p>
            <a:pPr marL="342900" indent="-342900">
              <a:buAutoNum type="arabicPeriod"/>
            </a:pPr>
            <a:endParaRPr lang="en-US" sz="1800" b="1" dirty="0">
              <a:latin typeface="Garamond" panose="02020404030301010803" pitchFamily="18" charset="0"/>
            </a:endParaRPr>
          </a:p>
          <a:p>
            <a:pPr marL="342900" indent="-342900">
              <a:buFont typeface="+mj-lt"/>
              <a:buAutoNum type="arabicPeriod"/>
            </a:pPr>
            <a:endParaRPr lang="en-US" sz="1800" b="1" dirty="0">
              <a:latin typeface="Garamond" panose="02020404030301010803" pitchFamily="18" charset="0"/>
            </a:endParaRPr>
          </a:p>
          <a:p>
            <a:pPr marL="342900" indent="-342900">
              <a:buFont typeface="+mj-lt"/>
              <a:buAutoNum type="arabicPeriod"/>
            </a:pPr>
            <a:r>
              <a:rPr lang="en-CA" sz="1800" b="1" dirty="0">
                <a:latin typeface="Garamond" panose="02020404030301010803" pitchFamily="18" charset="0"/>
              </a:rPr>
              <a:t>Advancing Monitoring Approaches to Enhance Tidal Chesapeake Bay Habitat Assessment including Water Quality Standards for Chesapeake Bay Dissolved Oxygen, Water Clarity/SAV and Chlorophyll </a:t>
            </a:r>
            <a:r>
              <a:rPr lang="en-CA" sz="1800" b="1" i="1" dirty="0">
                <a:latin typeface="Garamond" panose="02020404030301010803" pitchFamily="18" charset="0"/>
              </a:rPr>
              <a:t>a</a:t>
            </a:r>
            <a:r>
              <a:rPr lang="en-CA" sz="1800" b="1" dirty="0">
                <a:latin typeface="Garamond" panose="02020404030301010803" pitchFamily="18" charset="0"/>
              </a:rPr>
              <a:t> Criteria </a:t>
            </a:r>
          </a:p>
          <a:p>
            <a:pPr marL="342900" indent="-342900">
              <a:buFont typeface="+mj-lt"/>
              <a:buAutoNum type="arabicPeriod"/>
            </a:pPr>
            <a:endParaRPr lang="en-CA" sz="1800" b="1" dirty="0">
              <a:latin typeface="Garamond" panose="02020404030301010803" pitchFamily="18" charset="0"/>
            </a:endParaRPr>
          </a:p>
          <a:p>
            <a:pPr marL="342900" indent="-342900">
              <a:buFont typeface="+mj-lt"/>
              <a:buAutoNum type="arabicPeriod"/>
            </a:pPr>
            <a:endParaRPr lang="en-US" sz="1800" b="1" dirty="0">
              <a:latin typeface="Garamond" panose="02020404030301010803" pitchFamily="18" charset="0"/>
            </a:endParaRPr>
          </a:p>
          <a:p>
            <a:pPr marL="342900" indent="-342900">
              <a:buFont typeface="+mj-lt"/>
              <a:buAutoNum type="arabicPeriod"/>
            </a:pPr>
            <a:r>
              <a:rPr lang="en-US" sz="1800" b="1" dirty="0">
                <a:latin typeface="Garamond" panose="02020404030301010803" pitchFamily="18" charset="0"/>
              </a:rPr>
              <a:t>Evaluating a Systems Approach to Wetland Crediting</a:t>
            </a:r>
          </a:p>
          <a:p>
            <a:pPr marL="342900" indent="-342900">
              <a:buAutoNum type="arabicPeriod"/>
            </a:pPr>
            <a:endParaRPr lang="en-US" sz="1800" b="1" dirty="0">
              <a:latin typeface="Garamond" panose="02020404030301010803" pitchFamily="18" charset="0"/>
            </a:endParaRPr>
          </a:p>
          <a:p>
            <a:pPr marL="342900" indent="-342900">
              <a:buAutoNum type="arabicPeriod"/>
            </a:pPr>
            <a:endParaRPr lang="en-US" sz="1800" b="1" dirty="0">
              <a:latin typeface="Garamond" panose="02020404030301010803" pitchFamily="18" charset="0"/>
            </a:endParaRPr>
          </a:p>
          <a:p>
            <a:pPr marL="342900" indent="-342900">
              <a:buAutoNum type="arabicPeriod"/>
            </a:pPr>
            <a:endParaRPr lang="en-US" sz="1800" b="1" dirty="0">
              <a:latin typeface="Garamond" panose="02020404030301010803" pitchFamily="18" charset="0"/>
            </a:endParaRPr>
          </a:p>
          <a:p>
            <a:endParaRPr lang="en-US" sz="1800" b="1" dirty="0">
              <a:latin typeface="Garamond" panose="02020404030301010803" pitchFamily="18" charset="0"/>
            </a:endParaRPr>
          </a:p>
          <a:p>
            <a:endParaRPr lang="en-US" sz="1500" b="1" dirty="0">
              <a:latin typeface="Garamond" panose="02020404030301010803" pitchFamily="18" charset="0"/>
            </a:endParaRPr>
          </a:p>
        </p:txBody>
      </p:sp>
    </p:spTree>
    <p:extLst>
      <p:ext uri="{BB962C8B-B14F-4D97-AF65-F5344CB8AC3E}">
        <p14:creationId xmlns:p14="http://schemas.microsoft.com/office/powerpoint/2010/main" val="2002317185"/>
      </p:ext>
    </p:extLst>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mso-contentType ?>
<FormTemplates xmlns="http://schemas.microsoft.com/sharepoint/v3/contenttype/forms">
  <Display>DocumentLibraryForm</Display>
  <Edit>DocumentLibraryForm</Edit>
  <New>DocumentLibraryForm</New>
</FormTemplates>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ct:contentTypeSchema xmlns:ct="http://schemas.microsoft.com/office/2006/metadata/contentType" xmlns:ma="http://schemas.microsoft.com/office/2006/metadata/properties/metaAttributes" ct:_="" ma:_="" ma:contentTypeName="Document" ma:contentTypeID="0x0101007299ACFDB1F7B243A8BE670D52864591" ma:contentTypeVersion="4" ma:contentTypeDescription="Create a new document." ma:contentTypeScope="" ma:versionID="bedc101f92e1a0c51ece9094e7d6ea51">
  <xsd:schema xmlns:xsd="http://www.w3.org/2001/XMLSchema" xmlns:xs="http://www.w3.org/2001/XMLSchema" xmlns:p="http://schemas.microsoft.com/office/2006/metadata/properties" xmlns:ns2="c2de63d9-61f2-4114-9950-8094353c4192" targetNamespace="http://schemas.microsoft.com/office/2006/metadata/properties" ma:root="true" ma:fieldsID="5bde11fa1469642d44d86ec58a7d9c72" ns2:_="">
    <xsd:import namespace="c2de63d9-61f2-4114-9950-8094353c419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e63d9-61f2-4114-9950-8094353c419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474D4E0-64B2-495C-8D87-43DA111C7C28}">
  <ds:schemaRefs>
    <ds:schemaRef ds:uri="ESRI.ArcGIS.Mapping.OfficeIntegration.PowerPointInfo"/>
  </ds:schemaRefs>
</ds:datastoreItem>
</file>

<file path=customXml/itemProps10.xml><?xml version="1.0" encoding="utf-8"?>
<ds:datastoreItem xmlns:ds="http://schemas.openxmlformats.org/officeDocument/2006/customXml" ds:itemID="{4275E6C4-E755-4DDE-B477-A58B28879AFF}">
  <ds:schemaRefs>
    <ds:schemaRef ds:uri="ESRI.ArcGIS.Mapping.OfficeIntegration.PowerPointInfo"/>
  </ds:schemaRefs>
</ds:datastoreItem>
</file>

<file path=customXml/itemProps11.xml><?xml version="1.0" encoding="utf-8"?>
<ds:datastoreItem xmlns:ds="http://schemas.openxmlformats.org/officeDocument/2006/customXml" ds:itemID="{95BA3650-AC55-4740-9A73-788C0241F052}">
  <ds:schemaRefs>
    <ds:schemaRef ds:uri="ESRI.ArcGIS.Mapping.OfficeIntegration.PowerPointInfo"/>
  </ds:schemaRefs>
</ds:datastoreItem>
</file>

<file path=customXml/itemProps12.xml><?xml version="1.0" encoding="utf-8"?>
<ds:datastoreItem xmlns:ds="http://schemas.openxmlformats.org/officeDocument/2006/customXml" ds:itemID="{264E8007-01B3-4757-ADB3-5F8B49977323}">
  <ds:schemaRefs>
    <ds:schemaRef ds:uri="ESRI.ArcGIS.Mapping.OfficeIntegration.PowerPointInfo"/>
  </ds:schemaRefs>
</ds:datastoreItem>
</file>

<file path=customXml/itemProps13.xml><?xml version="1.0" encoding="utf-8"?>
<ds:datastoreItem xmlns:ds="http://schemas.openxmlformats.org/officeDocument/2006/customXml" ds:itemID="{D23F5A4E-D19D-44BE-9A14-B641A118331B}">
  <ds:schemaRefs>
    <ds:schemaRef ds:uri="ESRI.ArcGIS.Mapping.OfficeIntegration.PowerPointInfo"/>
  </ds:schemaRefs>
</ds:datastoreItem>
</file>

<file path=customXml/itemProps14.xml><?xml version="1.0" encoding="utf-8"?>
<ds:datastoreItem xmlns:ds="http://schemas.openxmlformats.org/officeDocument/2006/customXml" ds:itemID="{D193DC0A-DA83-4AC4-A3D0-E1DDA4E1CA29}">
  <ds:schemaRefs>
    <ds:schemaRef ds:uri="http://schemas.microsoft.com/sharepoint/v3/contenttype/forms"/>
  </ds:schemaRefs>
</ds:datastoreItem>
</file>

<file path=customXml/itemProps15.xml><?xml version="1.0" encoding="utf-8"?>
<ds:datastoreItem xmlns:ds="http://schemas.openxmlformats.org/officeDocument/2006/customXml" ds:itemID="{8ED37029-9C88-4C42-AFDF-C1ED0D3B3F66}">
  <ds:schemaRefs>
    <ds:schemaRef ds:uri="ESRI.ArcGIS.Mapping.OfficeIntegration.PowerPointInfo"/>
  </ds:schemaRefs>
</ds:datastoreItem>
</file>

<file path=customXml/itemProps16.xml><?xml version="1.0" encoding="utf-8"?>
<ds:datastoreItem xmlns:ds="http://schemas.openxmlformats.org/officeDocument/2006/customXml" ds:itemID="{7B5587FA-2CBF-4CE1-BFE0-C712953C7E84}">
  <ds:schemaRefs>
    <ds:schemaRef ds:uri="ESRI.ArcGIS.Mapping.OfficeIntegration.PowerPointInfo"/>
  </ds:schemaRefs>
</ds:datastoreItem>
</file>

<file path=customXml/itemProps17.xml><?xml version="1.0" encoding="utf-8"?>
<ds:datastoreItem xmlns:ds="http://schemas.openxmlformats.org/officeDocument/2006/customXml" ds:itemID="{EC738E43-9B1B-4E52-A67B-7CF5C8642CA3}">
  <ds:schemaRefs>
    <ds:schemaRef ds:uri="ESRI.ArcGIS.Mapping.OfficeIntegration.PowerPointInfo"/>
  </ds:schemaRefs>
</ds:datastoreItem>
</file>

<file path=customXml/itemProps2.xml><?xml version="1.0" encoding="utf-8"?>
<ds:datastoreItem xmlns:ds="http://schemas.openxmlformats.org/officeDocument/2006/customXml" ds:itemID="{8872A0B0-370F-4323-BF4E-D589DE50C5F6}">
  <ds:schemaRefs>
    <ds:schemaRef ds:uri="ESRI.ArcGIS.Mapping.OfficeIntegration.PowerPointInfo"/>
  </ds:schemaRefs>
</ds:datastoreItem>
</file>

<file path=customXml/itemProps3.xml><?xml version="1.0" encoding="utf-8"?>
<ds:datastoreItem xmlns:ds="http://schemas.openxmlformats.org/officeDocument/2006/customXml" ds:itemID="{4F6E9DD8-4E4E-4463-8C2B-1ABD78665744}">
  <ds:schemaRefs>
    <ds:schemaRef ds:uri="ESRI.ArcGIS.Mapping.OfficeIntegration.PowerPointInfo"/>
  </ds:schemaRefs>
</ds:datastoreItem>
</file>

<file path=customXml/itemProps4.xml><?xml version="1.0" encoding="utf-8"?>
<ds:datastoreItem xmlns:ds="http://schemas.openxmlformats.org/officeDocument/2006/customXml" ds:itemID="{55F989C4-A50C-49F2-A2D5-2F533AD9D067}">
  <ds:schemaRefs>
    <ds:schemaRef ds:uri="ESRI.ArcGIS.Mapping.OfficeIntegration.PowerPointInfo"/>
  </ds:schemaRefs>
</ds:datastoreItem>
</file>

<file path=customXml/itemProps5.xml><?xml version="1.0" encoding="utf-8"?>
<ds:datastoreItem xmlns:ds="http://schemas.openxmlformats.org/officeDocument/2006/customXml" ds:itemID="{5B229134-EC8F-4234-BDBD-F6252274FB35}">
  <ds:schemaRefs>
    <ds:schemaRef ds:uri="http://schemas.microsoft.com/office/2006/metadata/properties"/>
    <ds:schemaRef ds:uri="http://schemas.microsoft.com/office/infopath/2007/PartnerControls"/>
    <ds:schemaRef ds:uri="c2de63d9-61f2-4114-9950-8094353c4192"/>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s>
</ds:datastoreItem>
</file>

<file path=customXml/itemProps6.xml><?xml version="1.0" encoding="utf-8"?>
<ds:datastoreItem xmlns:ds="http://schemas.openxmlformats.org/officeDocument/2006/customXml" ds:itemID="{1FB39C2D-9676-41D1-9E56-3B60BBD4EDA0}">
  <ds:schemaRefs>
    <ds:schemaRef ds:uri="ESRI.ArcGIS.Mapping.OfficeIntegration.PowerPointInfo"/>
  </ds:schemaRefs>
</ds:datastoreItem>
</file>

<file path=customXml/itemProps7.xml><?xml version="1.0" encoding="utf-8"?>
<ds:datastoreItem xmlns:ds="http://schemas.openxmlformats.org/officeDocument/2006/customXml" ds:itemID="{571267E0-A1A7-4733-96AA-41775714C2CF}">
  <ds:schemaRefs>
    <ds:schemaRef ds:uri="ESRI.ArcGIS.Mapping.OfficeIntegration.PowerPointInfo"/>
  </ds:schemaRefs>
</ds:datastoreItem>
</file>

<file path=customXml/itemProps8.xml><?xml version="1.0" encoding="utf-8"?>
<ds:datastoreItem xmlns:ds="http://schemas.openxmlformats.org/officeDocument/2006/customXml" ds:itemID="{17A23024-511E-4A74-BF2C-6516326581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de63d9-61f2-4114-9950-8094353c4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9.xml><?xml version="1.0" encoding="utf-8"?>
<ds:datastoreItem xmlns:ds="http://schemas.openxmlformats.org/officeDocument/2006/customXml" ds:itemID="{B703ED97-4220-49F5-97F8-75A4AC4FFC4C}">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12845</TotalTime>
  <Words>460</Words>
  <Application>Microsoft Office PowerPoint</Application>
  <PresentationFormat>On-screen Show (16:9)</PresentationFormat>
  <Paragraphs>63</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Garamond</vt:lpstr>
      <vt:lpstr>Georgia</vt:lpstr>
      <vt:lpstr>Impact</vt:lpstr>
      <vt:lpstr>Nixie One</vt:lpstr>
      <vt:lpstr>Roboto Slab</vt:lpstr>
      <vt:lpstr>Rockwell</vt:lpstr>
      <vt:lpstr>Warwick template</vt:lpstr>
      <vt:lpstr>PowerPoint Presentation</vt:lpstr>
      <vt:lpstr>What is our Progress?</vt:lpstr>
      <vt:lpstr>PowerPoint Presentation</vt:lpstr>
      <vt:lpstr>Science and Research Needs</vt:lpstr>
      <vt:lpstr>Modeling Climate Impacts on SAV in CB</vt:lpstr>
      <vt:lpstr>SAV Restoration Guide and associated outreach materials</vt:lpstr>
      <vt:lpstr>Chesapeake Bay SAV Monitoring webpages coming soon on www.chesapeakebay.net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Free, Laura</dc:creator>
  <cp:lastModifiedBy>Fuentes, Katlyn</cp:lastModifiedBy>
  <cp:revision>193</cp:revision>
  <cp:lastPrinted>2017-03-30T13:27:36Z</cp:lastPrinted>
  <dcterms:modified xsi:type="dcterms:W3CDTF">2022-05-04T15:06:29Z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0x0101007299ACFDB1F7B243A8BE670D52864591</vt:lpwstr>
  </property>
</Properties>
</file>