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5"/>
  </p:sldMasterIdLst>
  <p:notesMasterIdLst>
    <p:notesMasterId r:id="rId17"/>
  </p:notesMasterIdLst>
  <p:sldIdLst>
    <p:sldId id="475" r:id="rId6"/>
    <p:sldId id="494" r:id="rId7"/>
    <p:sldId id="498" r:id="rId8"/>
    <p:sldId id="495" r:id="rId9"/>
    <p:sldId id="496" r:id="rId10"/>
    <p:sldId id="493" r:id="rId11"/>
    <p:sldId id="497" r:id="rId12"/>
    <p:sldId id="484" r:id="rId13"/>
    <p:sldId id="499" r:id="rId14"/>
    <p:sldId id="501" r:id="rId15"/>
    <p:sldId id="502" r:id="rId16"/>
  </p:sldIdLst>
  <p:sldSz cx="146304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F4CA"/>
    <a:srgbClr val="AA65CD"/>
    <a:srgbClr val="2F528F"/>
    <a:srgbClr val="99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6357" autoAdjust="0"/>
  </p:normalViewPr>
  <p:slideViewPr>
    <p:cSldViewPr snapToGrid="0">
      <p:cViewPr varScale="1">
        <p:scale>
          <a:sx n="50" d="100"/>
          <a:sy n="50" d="100"/>
        </p:scale>
        <p:origin x="9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E6B7-1392-4D92-9C70-98A97AF0F839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4CD54-C89A-4AD1-BD96-F99CDAB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CD54-C89A-4AD1-BD96-F99CDAB7D0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CD54-C89A-4AD1-BD96-F99CDAB7D0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2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CD54-C89A-4AD1-BD96-F99CDAB7D0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0" y="0"/>
            <a:ext cx="14630400" cy="9144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06" y="1"/>
            <a:ext cx="10969069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2880">
                <a:solidFill>
                  <a:schemeClr val="bg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7FC9BDB-6841-4FEE-86A7-98ABA2BD3FBE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8557643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pic>
        <p:nvPicPr>
          <p:cNvPr id="10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04800"/>
            <a:ext cx="2011680" cy="8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4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8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279652"/>
            <a:ext cx="1261872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6119285"/>
            <a:ext cx="12618720" cy="20002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932330"/>
            <a:ext cx="12618720" cy="13219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1"/>
            <a:ext cx="6189344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0"/>
            <a:ext cx="618934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241551"/>
            <a:ext cx="6219826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340100"/>
            <a:ext cx="621982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0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A7AC2-C71F-4922-BCE2-255D7F09BCA9}"/>
              </a:ext>
            </a:extLst>
          </p:cNvPr>
          <p:cNvSpPr/>
          <p:nvPr userDrawn="1"/>
        </p:nvSpPr>
        <p:spPr>
          <a:xfrm>
            <a:off x="0" y="8238308"/>
            <a:ext cx="924851" cy="766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89936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975360"/>
            <a:ext cx="4718684" cy="17678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316567"/>
            <a:ext cx="7406640" cy="64981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6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946673"/>
            <a:ext cx="4718684" cy="1796527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316567"/>
            <a:ext cx="7406640" cy="6498167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3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899584"/>
            <a:ext cx="12618720" cy="135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9BDB-6841-4FEE-86A7-98ABA2BD3FBE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4"/>
            <a:ext cx="4937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8543299"/>
            <a:ext cx="822960" cy="304800"/>
          </a:xfrm>
          <a:prstGeom prst="rect">
            <a:avLst/>
          </a:prstGeom>
          <a:solidFill>
            <a:srgbClr val="026CB6"/>
          </a:solidFill>
          <a:ln>
            <a:noFill/>
          </a:ln>
        </p:spPr>
        <p:txBody>
          <a:bodyPr wrap="none" anchor="ctr"/>
          <a:lstStyle/>
          <a:p>
            <a:endParaRPr lang="en-US" sz="2160">
              <a:solidFill>
                <a:srgbClr val="026CB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03200"/>
            <a:ext cx="1590048" cy="69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26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sapeake-deij2-chesbay.hub.arcgi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893F-F037-4FB6-BD7C-9B1D9CE21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266" y="2228850"/>
            <a:ext cx="11717867" cy="3183467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and Maintaining Coastal Community Resilience through Blue Carbon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638D9-B604-4388-918D-16B91C85C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971117"/>
            <a:ext cx="10972800" cy="2065867"/>
          </a:xfrm>
        </p:spPr>
        <p:txBody>
          <a:bodyPr>
            <a:normAutofit/>
          </a:bodyPr>
          <a:lstStyle/>
          <a:p>
            <a:r>
              <a:rPr lang="en-US" sz="3200" dirty="0"/>
              <a:t>5/5/2022</a:t>
            </a:r>
          </a:p>
          <a:p>
            <a:r>
              <a:rPr lang="en-US" sz="3200" dirty="0"/>
              <a:t>Habitat Goal Implementation Team </a:t>
            </a:r>
          </a:p>
          <a:p>
            <a:r>
              <a:rPr lang="en-US" sz="3200" dirty="0"/>
              <a:t>Spring Meeting</a:t>
            </a:r>
          </a:p>
        </p:txBody>
      </p:sp>
    </p:spTree>
    <p:extLst>
      <p:ext uri="{BB962C8B-B14F-4D97-AF65-F5344CB8AC3E}">
        <p14:creationId xmlns:p14="http://schemas.microsoft.com/office/powerpoint/2010/main" val="114859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D5D3-BC9F-4BB9-980E-3BEAE08D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663" y="994463"/>
            <a:ext cx="6588140" cy="1354667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1D67-5AFD-496A-90F3-F4CBD1575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1" y="2434167"/>
            <a:ext cx="12034299" cy="5801784"/>
          </a:xfrm>
        </p:spPr>
        <p:txBody>
          <a:bodyPr>
            <a:normAutofit/>
          </a:bodyPr>
          <a:lstStyle/>
          <a:p>
            <a:r>
              <a:rPr lang="en-US" sz="3400" dirty="0"/>
              <a:t>Gather partner (CBP, MD) feedback</a:t>
            </a:r>
          </a:p>
          <a:p>
            <a:r>
              <a:rPr lang="en-US" sz="3400" dirty="0"/>
              <a:t>Select community</a:t>
            </a:r>
          </a:p>
          <a:p>
            <a:r>
              <a:rPr lang="en-US" sz="3400" dirty="0"/>
              <a:t>Coordinate with ongoing work in community</a:t>
            </a:r>
          </a:p>
          <a:p>
            <a:r>
              <a:rPr lang="en-US" sz="3400" dirty="0"/>
              <a:t>Organize research capabilities within EPA and with partners</a:t>
            </a:r>
          </a:p>
          <a:p>
            <a:r>
              <a:rPr lang="en-US" sz="3400" dirty="0"/>
              <a:t>Engage community and identify community needs</a:t>
            </a:r>
          </a:p>
          <a:p>
            <a:r>
              <a:rPr lang="en-US" sz="3400" dirty="0"/>
              <a:t>Co-develop problem formulation</a:t>
            </a:r>
          </a:p>
          <a:p>
            <a:r>
              <a:rPr lang="en-US" sz="3400" dirty="0"/>
              <a:t>Co-design and scope research approach</a:t>
            </a:r>
          </a:p>
          <a:p>
            <a:r>
              <a:rPr lang="en-US" sz="3400" dirty="0"/>
              <a:t>Engage iteratively with community throughout</a:t>
            </a:r>
          </a:p>
        </p:txBody>
      </p:sp>
    </p:spTree>
    <p:extLst>
      <p:ext uri="{BB962C8B-B14F-4D97-AF65-F5344CB8AC3E}">
        <p14:creationId xmlns:p14="http://schemas.microsoft.com/office/powerpoint/2010/main" val="116098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2482-1DF9-484D-9504-D1F244D2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7912" y="130792"/>
            <a:ext cx="8372336" cy="135466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ACF9-7825-4EA3-83FB-E45644A0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486314"/>
            <a:ext cx="12618720" cy="19817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Questions?</a:t>
            </a:r>
          </a:p>
          <a:p>
            <a:pPr marL="0" indent="0" algn="ctr">
              <a:buNone/>
            </a:pPr>
            <a:r>
              <a:rPr lang="en-US" dirty="0"/>
              <a:t>Ideas?</a:t>
            </a:r>
          </a:p>
          <a:p>
            <a:pPr marL="0" indent="0" algn="ctr">
              <a:buNone/>
            </a:pPr>
            <a:r>
              <a:rPr lang="en-US" dirty="0"/>
              <a:t>Inputs?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A2CF44-B2DE-4DE1-836D-AEBB50F6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69740"/>
            <a:ext cx="14630400" cy="567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1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74D9E39-136B-4CA2-9054-B64863608671}"/>
              </a:ext>
            </a:extLst>
          </p:cNvPr>
          <p:cNvSpPr txBox="1"/>
          <p:nvPr/>
        </p:nvSpPr>
        <p:spPr>
          <a:xfrm>
            <a:off x="9064415" y="7459500"/>
            <a:ext cx="556598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Risk of storm tide flooding from hurricanes as predicted by NOAA SLOSH model. Obtained from Chesapeake Bay Program EJ and Equity Dashboard: </a:t>
            </a:r>
          </a:p>
          <a:p>
            <a:r>
              <a:rPr lang="en-US" sz="2000" dirty="0">
                <a:hlinkClick r:id="rId3"/>
              </a:rPr>
              <a:t>https://chesapeake-deij2-chesbay.hub.arcgis.com/</a:t>
            </a:r>
            <a:r>
              <a:rPr lang="en-US" sz="20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523C4-09FE-4453-B367-CE0BDC2F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68" y="-26622"/>
            <a:ext cx="11687331" cy="14777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33" dirty="0"/>
              <a:t>Tackling coastal resilience with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58BA-F24F-446B-88E8-08F4256AE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3" y="1392042"/>
            <a:ext cx="8590737" cy="7554249"/>
          </a:xfrm>
        </p:spPr>
        <p:txBody>
          <a:bodyPr>
            <a:noAutofit/>
          </a:bodyPr>
          <a:lstStyle/>
          <a:p>
            <a:r>
              <a:rPr lang="en-US" sz="2800" b="1" dirty="0"/>
              <a:t>Goal</a:t>
            </a:r>
            <a:r>
              <a:rPr lang="en-US" sz="2800" dirty="0"/>
              <a:t>: Work with a local Chesapeake Bay coastal community over multi-year effort to help solve its coastal resilience issues while benefiting other local priorities and mitigating climate change.</a:t>
            </a:r>
          </a:p>
          <a:p>
            <a:r>
              <a:rPr lang="en-US" sz="2800" b="1" dirty="0"/>
              <a:t>Process: </a:t>
            </a:r>
            <a:r>
              <a:rPr lang="en-US" sz="2800" dirty="0"/>
              <a:t>Co-develop research by engaging community throughout, beginning with formulating the problems to be addressed. Partnering with existing networks/initiatives to identify and address current research gaps.</a:t>
            </a:r>
          </a:p>
          <a:p>
            <a:r>
              <a:rPr lang="en-US" sz="2800" b="1" dirty="0"/>
              <a:t>Focus: </a:t>
            </a:r>
            <a:r>
              <a:rPr lang="en-US" sz="2800" dirty="0"/>
              <a:t>Hoping to incorporate/investigate natural infrastructure options, such as tidal wetlands, salt marshes, seagrass, and quantify associated ecosystem services and co-benefits (e.g., flooding mitigation, blue carbon sequestration, habitat creation, water quality improvement, community health). </a:t>
            </a:r>
          </a:p>
          <a:p>
            <a:r>
              <a:rPr lang="en-US" sz="2800" b="1" dirty="0"/>
              <a:t>Community: </a:t>
            </a:r>
            <a:r>
              <a:rPr lang="en-US" sz="2800" dirty="0"/>
              <a:t>Aiming to work with under-served, under-represented, and/or vulnerable community.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7F105-18B9-4863-91D8-FDA1C930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7199" y="8680029"/>
            <a:ext cx="3291840" cy="486833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6FB998-AE17-4AB3-BB0A-1C8653B65C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75" t="25531" r="28445" b="13629"/>
          <a:stretch/>
        </p:blipFill>
        <p:spPr>
          <a:xfrm>
            <a:off x="8930613" y="1967073"/>
            <a:ext cx="5565985" cy="5492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A7C63-6B8E-4435-AB72-EE980AE862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556" r="86111" b="16628"/>
          <a:stretch/>
        </p:blipFill>
        <p:spPr>
          <a:xfrm>
            <a:off x="12566311" y="1949708"/>
            <a:ext cx="2000337" cy="17674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F178A3-A048-4464-840C-75B6247DFA79}"/>
              </a:ext>
            </a:extLst>
          </p:cNvPr>
          <p:cNvSpPr txBox="1"/>
          <p:nvPr/>
        </p:nvSpPr>
        <p:spPr>
          <a:xfrm>
            <a:off x="8930612" y="1200913"/>
            <a:ext cx="556598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/>
              <a:t>Example Coastal Resilience Issue: </a:t>
            </a:r>
          </a:p>
          <a:p>
            <a:pPr algn="ctr"/>
            <a:r>
              <a:rPr lang="en-US" sz="2133" b="1" dirty="0"/>
              <a:t>Storm Surge Flooding</a:t>
            </a:r>
          </a:p>
        </p:txBody>
      </p:sp>
    </p:spTree>
    <p:extLst>
      <p:ext uri="{BB962C8B-B14F-4D97-AF65-F5344CB8AC3E}">
        <p14:creationId xmlns:p14="http://schemas.microsoft.com/office/powerpoint/2010/main" val="388545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B4D6-4F9F-40EB-AA38-46690E00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32" y="-121279"/>
            <a:ext cx="12376528" cy="1354667"/>
          </a:xfrm>
        </p:spPr>
        <p:txBody>
          <a:bodyPr/>
          <a:lstStyle/>
          <a:p>
            <a:pPr algn="ctr"/>
            <a:r>
              <a:rPr lang="en-US" dirty="0"/>
              <a:t>Solutions-Driven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7191-9343-4EC5-BBC9-5A3BF5797B8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8550875" y="1594021"/>
            <a:ext cx="5629738" cy="647494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20000"/>
              </a:lnSpc>
              <a:buClr>
                <a:srgbClr val="0070C0"/>
              </a:buClr>
            </a:pPr>
            <a:r>
              <a:rPr lang="en-US" sz="3600" b="0" dirty="0">
                <a:latin typeface="+mn-lt"/>
                <a:cs typeface="Arial" panose="020B0604020202020204" pitchFamily="34" charset="0"/>
              </a:rPr>
              <a:t>Research that addresses real-world problems to make timely decisions based on science</a:t>
            </a:r>
          </a:p>
          <a:p>
            <a:pPr marL="342900" indent="-342900">
              <a:lnSpc>
                <a:spcPct val="120000"/>
              </a:lnSpc>
              <a:buClr>
                <a:srgbClr val="0070C0"/>
              </a:buClr>
            </a:pPr>
            <a:r>
              <a:rPr lang="en-US" sz="3600" b="0" dirty="0">
                <a:latin typeface="+mn-lt"/>
                <a:cs typeface="Arial" panose="020B0604020202020204" pitchFamily="34" charset="0"/>
              </a:rPr>
              <a:t>Emphasizes stakeholder engagement and integration </a:t>
            </a:r>
          </a:p>
          <a:p>
            <a:pPr marL="342900" indent="-342900">
              <a:lnSpc>
                <a:spcPct val="120000"/>
              </a:lnSpc>
              <a:buClr>
                <a:srgbClr val="0070C0"/>
              </a:buClr>
            </a:pPr>
            <a:r>
              <a:rPr lang="en-US" sz="3600" dirty="0">
                <a:latin typeface="+mn-lt"/>
                <a:cs typeface="Arial" panose="020B0604020202020204" pitchFamily="34" charset="0"/>
              </a:rPr>
              <a:t>Solutions-oriented outputs should drive development of research</a:t>
            </a:r>
          </a:p>
          <a:p>
            <a:pPr marL="342900" indent="-342900">
              <a:lnSpc>
                <a:spcPct val="120000"/>
              </a:lnSpc>
              <a:buClr>
                <a:srgbClr val="0070C0"/>
              </a:buClr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9E9B1-B41E-4D08-B2D0-7C3D686A0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416" b="31890"/>
          <a:stretch/>
        </p:blipFill>
        <p:spPr>
          <a:xfrm>
            <a:off x="598068" y="1233388"/>
            <a:ext cx="7804527" cy="77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0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BF81-F33E-4B94-91ED-E0EAE1FC7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75733"/>
            <a:ext cx="12618720" cy="1321921"/>
          </a:xfrm>
        </p:spPr>
        <p:txBody>
          <a:bodyPr/>
          <a:lstStyle/>
          <a:p>
            <a:r>
              <a:rPr lang="en-US" dirty="0"/>
              <a:t>Engagement and Input Thus Far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27DA9-284C-4F4C-8A16-4F91EDA1A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4" y="1729408"/>
            <a:ext cx="6926156" cy="65875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400" dirty="0"/>
              <a:t>Timeline of engagements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C74CCB-5357-4518-AF82-0BF7437B1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934" y="2388159"/>
            <a:ext cx="6926155" cy="640006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82880" tIns="182880" bIns="0">
            <a:normAutofit fontScale="85000" lnSpcReduction="10000"/>
          </a:bodyPr>
          <a:lstStyle/>
          <a:p>
            <a:r>
              <a:rPr lang="en-US" b="1" dirty="0"/>
              <a:t>September</a:t>
            </a:r>
            <a:r>
              <a:rPr lang="en-US" dirty="0"/>
              <a:t>: Meeting with EPA Region 3 and CBP to discuss coastal resilience and blue carbon research needs</a:t>
            </a:r>
            <a:endParaRPr lang="en-US" b="1" dirty="0"/>
          </a:p>
          <a:p>
            <a:r>
              <a:rPr lang="en-US" b="1" dirty="0"/>
              <a:t>October-November:</a:t>
            </a:r>
            <a:r>
              <a:rPr lang="en-US" dirty="0"/>
              <a:t>  Met with individual recommended stakeholders for input</a:t>
            </a:r>
          </a:p>
          <a:p>
            <a:r>
              <a:rPr lang="en-US" b="1" dirty="0"/>
              <a:t>November: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with EPA Region 3 and CBP for feedback on communities and potential project components</a:t>
            </a:r>
          </a:p>
          <a:p>
            <a:r>
              <a:rPr lang="en-US" b="1" dirty="0"/>
              <a:t>December: </a:t>
            </a:r>
            <a:r>
              <a:rPr lang="en-US" dirty="0"/>
              <a:t>Met with MD DNR to discuss related project and interest in coordinating</a:t>
            </a:r>
          </a:p>
          <a:p>
            <a:r>
              <a:rPr lang="en-US" b="1" dirty="0"/>
              <a:t>January: </a:t>
            </a:r>
            <a:r>
              <a:rPr lang="en-US" dirty="0"/>
              <a:t>Development of EPA ORD and Regional research funding components and proposals</a:t>
            </a:r>
          </a:p>
          <a:p>
            <a:r>
              <a:rPr lang="en-US" b="1" dirty="0"/>
              <a:t>February-April: </a:t>
            </a:r>
            <a:r>
              <a:rPr lang="en-US" dirty="0"/>
              <a:t>Narrow down location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A4D5E5-7D71-48E7-B9A1-F4F5B367B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97089" y="1729408"/>
            <a:ext cx="6926155" cy="65875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400" dirty="0"/>
              <a:t>Partners/Stakeholders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6343EC-111D-4AF1-AA10-484A5497B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97089" y="2388158"/>
            <a:ext cx="6926155" cy="6400064"/>
          </a:xfrm>
          <a:ln>
            <a:solidFill>
              <a:schemeClr val="accent1"/>
            </a:solidFill>
          </a:ln>
        </p:spPr>
        <p:txBody>
          <a:bodyPr lIns="182880" tIns="182880" bIns="0">
            <a:normAutofit fontScale="85000" lnSpcReduction="10000"/>
          </a:bodyPr>
          <a:lstStyle/>
          <a:p>
            <a:r>
              <a:rPr lang="en-US" dirty="0"/>
              <a:t>EPA: Region 3, Chesapeake Bay Program Office, Office of Air &amp; Radiation, Water</a:t>
            </a:r>
          </a:p>
          <a:p>
            <a:r>
              <a:rPr lang="en-US" dirty="0"/>
              <a:t>Federal: NOAA, DOE, USACE</a:t>
            </a:r>
          </a:p>
          <a:p>
            <a:r>
              <a:rPr lang="en-US" dirty="0"/>
              <a:t>Chesapeake Bay Program</a:t>
            </a:r>
          </a:p>
          <a:p>
            <a:pPr lvl="1"/>
            <a:r>
              <a:rPr lang="en-US" dirty="0"/>
              <a:t>Habitat GIT, SAV, Wetland, and Climate experts/coordinators</a:t>
            </a:r>
          </a:p>
          <a:p>
            <a:pPr lvl="1"/>
            <a:r>
              <a:rPr lang="en-US" dirty="0"/>
              <a:t>Local Government coordinators</a:t>
            </a:r>
          </a:p>
          <a:p>
            <a:r>
              <a:rPr lang="en-US" dirty="0"/>
              <a:t>Academic: Virginia Institute of Marine Science, Duke, University of Maryland</a:t>
            </a:r>
          </a:p>
          <a:p>
            <a:r>
              <a:rPr lang="en-US" dirty="0"/>
              <a:t>Non-profits: The Nature Conservancy, The Conservation Fund, Chesapeake Bay Trust</a:t>
            </a:r>
          </a:p>
          <a:p>
            <a:r>
              <a:rPr lang="en-US" dirty="0"/>
              <a:t>Delmarva Restoration and Conservation Network</a:t>
            </a:r>
          </a:p>
          <a:p>
            <a:r>
              <a:rPr lang="en-US" dirty="0"/>
              <a:t>Maryland Department of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16862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774-702E-4820-82CF-38D64A9D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391" y="0"/>
            <a:ext cx="12618720" cy="1354667"/>
          </a:xfrm>
        </p:spPr>
        <p:txBody>
          <a:bodyPr/>
          <a:lstStyle/>
          <a:p>
            <a:r>
              <a:rPr lang="en-US" dirty="0"/>
              <a:t>Community characteristics for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0D46-4768-46E4-AE11-148B568BF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260088"/>
            <a:ext cx="12618720" cy="7680713"/>
          </a:xfrm>
        </p:spPr>
        <p:txBody>
          <a:bodyPr>
            <a:normAutofit/>
          </a:bodyPr>
          <a:lstStyle/>
          <a:p>
            <a:r>
              <a:rPr lang="en-US" dirty="0"/>
              <a:t>Interested, willing, and motivated</a:t>
            </a:r>
          </a:p>
          <a:p>
            <a:r>
              <a:rPr lang="en-US" dirty="0"/>
              <a:t>Existing community relationships, coalitions, or networks</a:t>
            </a:r>
          </a:p>
          <a:p>
            <a:r>
              <a:rPr lang="en-US" dirty="0"/>
              <a:t>Clear understanding of what their problem(s) is/are that they are trying to solve</a:t>
            </a:r>
          </a:p>
          <a:p>
            <a:r>
              <a:rPr lang="en-US" dirty="0"/>
              <a:t>Potential to have meaningful impact in community</a:t>
            </a:r>
          </a:p>
          <a:p>
            <a:r>
              <a:rPr lang="en-US" dirty="0"/>
              <a:t>Prefer to work with under-served, vulnerable, or disproportionately impacted</a:t>
            </a:r>
          </a:p>
        </p:txBody>
      </p:sp>
      <p:pic>
        <p:nvPicPr>
          <p:cNvPr id="7" name="Picture 6" descr="Colorful carved figures of humans">
            <a:extLst>
              <a:ext uri="{FF2B5EF4-FFF2-40B4-BE49-F238E27FC236}">
                <a16:creationId xmlns:a16="http://schemas.microsoft.com/office/drawing/2014/main" id="{CD46783A-3627-4A47-A379-FBFEBC530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9" b="9434"/>
          <a:stretch/>
        </p:blipFill>
        <p:spPr>
          <a:xfrm>
            <a:off x="975443" y="5284672"/>
            <a:ext cx="12838684" cy="38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4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055B6DA-B092-430B-9846-BBFCDEE0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52595"/>
            <a:ext cx="12618720" cy="13546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Potential project components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FF8775-A68E-40F2-8DEF-D874FA42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56" y="1607262"/>
            <a:ext cx="8198121" cy="60476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Exploring natural infrastructure options, including conservation, restoration, or new infrastructure</a:t>
            </a:r>
          </a:p>
          <a:p>
            <a:r>
              <a:rPr lang="en-US" dirty="0"/>
              <a:t>How and where to site coastal resilience solutions for the greatest impact</a:t>
            </a:r>
          </a:p>
          <a:p>
            <a:r>
              <a:rPr lang="en-US" dirty="0"/>
              <a:t>Economic, social, and/or ecosystem service benefits and tradeoffs of coastal resilience solutions</a:t>
            </a:r>
          </a:p>
          <a:p>
            <a:r>
              <a:rPr lang="en-US" dirty="0"/>
              <a:t>Impacts of climate change on natural infrastructure benefits</a:t>
            </a:r>
          </a:p>
          <a:p>
            <a:r>
              <a:rPr lang="en-US" dirty="0"/>
              <a:t>Blue carbon potential of natural infrastructure options</a:t>
            </a:r>
          </a:p>
          <a:p>
            <a:r>
              <a:rPr lang="en-US" dirty="0"/>
              <a:t>Gaps in blue carbon data needed for markets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3C7A297-200D-4489-ADB0-962944ED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8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91540" indent="-342900">
              <a:defRPr sz="288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371600" indent="-274320">
              <a:defRPr sz="288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920240" indent="-274320">
              <a:defRPr sz="288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468880" indent="-274320">
              <a:defRPr sz="288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548640">
              <a:defRPr/>
            </a:pPr>
            <a:fld id="{A6B50889-D2F6-4BFA-A1A3-C20CF6A78CD1}" type="slidenum">
              <a:rPr lang="en-US" altLang="en-US" sz="1200"/>
              <a:pPr defTabSz="548640">
                <a:defRPr/>
              </a:pPr>
              <a:t>6</a:t>
            </a:fld>
            <a:endParaRPr lang="en-US" alt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2A02C-54F7-4E0A-8A81-3D651C231020}"/>
              </a:ext>
            </a:extLst>
          </p:cNvPr>
          <p:cNvSpPr txBox="1"/>
          <p:nvPr/>
        </p:nvSpPr>
        <p:spPr>
          <a:xfrm>
            <a:off x="449705" y="7865736"/>
            <a:ext cx="13730990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60" b="1" dirty="0"/>
              <a:t>Project components would ultimately be co-developed with the community.</a:t>
            </a:r>
          </a:p>
        </p:txBody>
      </p:sp>
      <p:pic>
        <p:nvPicPr>
          <p:cNvPr id="1026" name="Picture 2" descr="Why is Coastal Community Resilience Important in the Gulf of Mexico Region?  | US EPA">
            <a:extLst>
              <a:ext uri="{FF2B5EF4-FFF2-40B4-BE49-F238E27FC236}">
                <a16:creationId xmlns:a16="http://schemas.microsoft.com/office/drawing/2014/main" id="{FEDD9740-F6A4-41F1-BAFF-7C923C00A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0"/>
          <a:stretch/>
        </p:blipFill>
        <p:spPr bwMode="auto">
          <a:xfrm>
            <a:off x="9338871" y="1428717"/>
            <a:ext cx="5041693" cy="26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ple of Living Shorelines restoration work performed by students from Virginia Institute of Marine Science">
            <a:extLst>
              <a:ext uri="{FF2B5EF4-FFF2-40B4-BE49-F238E27FC236}">
                <a16:creationId xmlns:a16="http://schemas.microsoft.com/office/drawing/2014/main" id="{536360F4-BCEE-4DA0-BDE0-18DF9186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872" y="4302918"/>
            <a:ext cx="5041692" cy="34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1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97BC-F5AF-4DFD-A1A6-51814D76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204" y="0"/>
            <a:ext cx="12618720" cy="1354667"/>
          </a:xfrm>
        </p:spPr>
        <p:txBody>
          <a:bodyPr>
            <a:normAutofit/>
          </a:bodyPr>
          <a:lstStyle/>
          <a:p>
            <a:r>
              <a:rPr lang="en-US" dirty="0"/>
              <a:t>Relevant ORD science and research skillsets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9A69-CB4C-4B28-B7FD-2E4D8C378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655" y="1328933"/>
            <a:ext cx="6694997" cy="6433653"/>
          </a:xfrm>
        </p:spPr>
        <p:txBody>
          <a:bodyPr>
            <a:noAutofit/>
          </a:bodyPr>
          <a:lstStyle/>
          <a:p>
            <a:r>
              <a:rPr lang="en-US" sz="2800" b="1" dirty="0"/>
              <a:t>Community engagement</a:t>
            </a:r>
          </a:p>
          <a:p>
            <a:pPr lvl="1"/>
            <a:r>
              <a:rPr lang="en-US" sz="2400" dirty="0"/>
              <a:t>Community engagement strategies and social science analysis</a:t>
            </a:r>
          </a:p>
          <a:p>
            <a:pPr lvl="1"/>
            <a:r>
              <a:rPr lang="en-US" sz="2400" dirty="0"/>
              <a:t>Stakeholder analysis</a:t>
            </a:r>
          </a:p>
          <a:p>
            <a:r>
              <a:rPr lang="en-US" sz="2800" b="1" dirty="0"/>
              <a:t>Ecosystem services and benefits</a:t>
            </a:r>
          </a:p>
          <a:p>
            <a:pPr lvl="1"/>
            <a:r>
              <a:rPr lang="en-US" sz="2400" dirty="0"/>
              <a:t>Natural infrastructure benefit quantification</a:t>
            </a:r>
          </a:p>
          <a:p>
            <a:pPr lvl="1"/>
            <a:r>
              <a:rPr lang="en-US" sz="2400" dirty="0"/>
              <a:t>Social and community health benefits analysis</a:t>
            </a:r>
          </a:p>
          <a:p>
            <a:r>
              <a:rPr lang="en-US" sz="2800" b="1" dirty="0"/>
              <a:t>Siting and implementing coastal resilience solutions</a:t>
            </a:r>
          </a:p>
          <a:p>
            <a:pPr lvl="1"/>
            <a:r>
              <a:rPr lang="en-US" sz="2400" dirty="0"/>
              <a:t>Climate-smart adaptation design planning</a:t>
            </a:r>
          </a:p>
          <a:p>
            <a:pPr lvl="1"/>
            <a:r>
              <a:rPr lang="en-US" sz="2400" dirty="0"/>
              <a:t>Spatial overlap between natural infrastructure conservation/restoration opportunities and socio-economic vulnerability</a:t>
            </a:r>
          </a:p>
          <a:p>
            <a:pPr lvl="1"/>
            <a:r>
              <a:rPr lang="en-US" sz="2400" dirty="0"/>
              <a:t>Integrate measures of spatially co-located ecosystem services, habitat ecological integrity, and predicted risks to integrity of natural infrastructure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3467E-1056-4644-85CC-3ECE65E1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6775" y="1328933"/>
            <a:ext cx="7235688" cy="6433654"/>
          </a:xfrm>
        </p:spPr>
        <p:txBody>
          <a:bodyPr>
            <a:noAutofit/>
          </a:bodyPr>
          <a:lstStyle/>
          <a:p>
            <a:r>
              <a:rPr lang="en-US" sz="2800" b="1" dirty="0"/>
              <a:t>Monitoring</a:t>
            </a:r>
          </a:p>
          <a:p>
            <a:pPr lvl="1"/>
            <a:r>
              <a:rPr lang="en-US" sz="2400" dirty="0"/>
              <a:t>Remote sensing blue carbon habitat quantification and prediction of impacts of climate change on blue carbon resources spatial distribution</a:t>
            </a:r>
          </a:p>
          <a:p>
            <a:pPr lvl="1"/>
            <a:r>
              <a:rPr lang="en-US" sz="2400" dirty="0"/>
              <a:t>Citizen science strategies and incorporation</a:t>
            </a:r>
          </a:p>
          <a:p>
            <a:r>
              <a:rPr lang="en-US" sz="2800" b="1" dirty="0"/>
              <a:t>Blue carbon assessment</a:t>
            </a:r>
          </a:p>
          <a:p>
            <a:pPr lvl="1"/>
            <a:r>
              <a:rPr lang="en-US" sz="2400" dirty="0"/>
              <a:t>Chesapeake-relevant blue carbon sequestration information inventory and synthesis (existing models, soil core and land cover data, experimental results)</a:t>
            </a:r>
          </a:p>
          <a:p>
            <a:pPr lvl="1"/>
            <a:r>
              <a:rPr lang="en-US" sz="2400" dirty="0"/>
              <a:t>Mesocosm experiments assessing impact of climate change on carbon sequestering capabilities of blue carbon resources</a:t>
            </a:r>
          </a:p>
          <a:p>
            <a:r>
              <a:rPr lang="en-US" sz="2800" b="1" dirty="0"/>
              <a:t>Future impacts</a:t>
            </a:r>
          </a:p>
          <a:p>
            <a:pPr lvl="1"/>
            <a:r>
              <a:rPr lang="en-US" sz="2400" dirty="0"/>
              <a:t>Relate land cover changes to coastal resilience capabilities</a:t>
            </a:r>
          </a:p>
          <a:p>
            <a:pPr lvl="1"/>
            <a:r>
              <a:rPr lang="en-US" sz="2400" dirty="0"/>
              <a:t>Interactions between oyster aquaculture and submerged aquatic vegetation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114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9D6F43-6AD9-46F4-9E95-2B840AF80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" r="15470"/>
          <a:stretch/>
        </p:blipFill>
        <p:spPr>
          <a:xfrm>
            <a:off x="8577776" y="0"/>
            <a:ext cx="6055113" cy="914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9726-41A0-4A55-8EF1-51A5E7685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040" y="1809521"/>
            <a:ext cx="7661082" cy="6917636"/>
          </a:xfrm>
        </p:spPr>
        <p:txBody>
          <a:bodyPr>
            <a:normAutofit/>
          </a:bodyPr>
          <a:lstStyle/>
          <a:p>
            <a:r>
              <a:rPr lang="en-US" dirty="0"/>
              <a:t>Cambridge, MD has historically under-served communities, flooding issues, interested in incorporating natural infrastructure options, CBP connections</a:t>
            </a:r>
          </a:p>
          <a:p>
            <a:r>
              <a:rPr lang="en-US" dirty="0"/>
              <a:t>Existing coalition through Envision the Choptank</a:t>
            </a:r>
          </a:p>
          <a:p>
            <a:r>
              <a:rPr lang="en-US" dirty="0"/>
              <a:t>Little Choptank River – part of Dorchester County – is area MD DNR is considering for Targeted Resiliency Area</a:t>
            </a:r>
          </a:p>
          <a:p>
            <a:r>
              <a:rPr lang="en-US" dirty="0"/>
              <a:t>TNC doing landowner engagement related to blue carbon in Dorchester</a:t>
            </a:r>
          </a:p>
          <a:p>
            <a:r>
              <a:rPr lang="en-US" dirty="0"/>
              <a:t>Existing blue carbon work and partners in Blackwater Wildlife Refuge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FA873-C846-47D2-BD27-2F3F6C83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26" y="271848"/>
            <a:ext cx="6349171" cy="1354667"/>
          </a:xfrm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/>
              <a:t>Potential Community: </a:t>
            </a:r>
            <a:br>
              <a:rPr lang="en-US" sz="4200" b="1" dirty="0"/>
            </a:br>
            <a:r>
              <a:rPr lang="en-US" sz="4200" b="1" dirty="0"/>
              <a:t>Cambridge,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AFC37-E185-4456-82B6-BCBE9158A932}"/>
              </a:ext>
            </a:extLst>
          </p:cNvPr>
          <p:cNvSpPr txBox="1"/>
          <p:nvPr/>
        </p:nvSpPr>
        <p:spPr>
          <a:xfrm>
            <a:off x="11976885" y="3550971"/>
            <a:ext cx="1563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Cambridge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32264C-104B-4236-A2D8-DDE2F2EDD2C8}"/>
              </a:ext>
            </a:extLst>
          </p:cNvPr>
          <p:cNvSpPr/>
          <p:nvPr/>
        </p:nvSpPr>
        <p:spPr>
          <a:xfrm>
            <a:off x="11872443" y="3511249"/>
            <a:ext cx="208884" cy="18827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5DF720-9C09-4AD2-B236-8C6C9BF345D6}"/>
              </a:ext>
            </a:extLst>
          </p:cNvPr>
          <p:cNvSpPr/>
          <p:nvPr/>
        </p:nvSpPr>
        <p:spPr>
          <a:xfrm>
            <a:off x="9970285" y="2687445"/>
            <a:ext cx="3654275" cy="3435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0F0D1-02CC-4499-A008-7D4F561676AC}"/>
              </a:ext>
            </a:extLst>
          </p:cNvPr>
          <p:cNvSpPr txBox="1"/>
          <p:nvPr/>
        </p:nvSpPr>
        <p:spPr>
          <a:xfrm>
            <a:off x="10852902" y="4403369"/>
            <a:ext cx="2563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Dorchester County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6CEA7-7A34-4B29-B424-FC2F2FF8DBB5}"/>
              </a:ext>
            </a:extLst>
          </p:cNvPr>
          <p:cNvSpPr/>
          <p:nvPr/>
        </p:nvSpPr>
        <p:spPr>
          <a:xfrm>
            <a:off x="9011085" y="7956694"/>
            <a:ext cx="296199" cy="270873"/>
          </a:xfrm>
          <a:prstGeom prst="rect">
            <a:avLst/>
          </a:prstGeom>
          <a:solidFill>
            <a:srgbClr val="AA65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407F65-DF12-4ACD-99AC-5651DE84B1C9}"/>
              </a:ext>
            </a:extLst>
          </p:cNvPr>
          <p:cNvSpPr/>
          <p:nvPr/>
        </p:nvSpPr>
        <p:spPr>
          <a:xfrm>
            <a:off x="9011085" y="8259282"/>
            <a:ext cx="296199" cy="2708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672956-CDFE-4342-8EDA-4AC862E3E57E}"/>
              </a:ext>
            </a:extLst>
          </p:cNvPr>
          <p:cNvSpPr/>
          <p:nvPr/>
        </p:nvSpPr>
        <p:spPr>
          <a:xfrm>
            <a:off x="9011085" y="8561870"/>
            <a:ext cx="296199" cy="270873"/>
          </a:xfrm>
          <a:prstGeom prst="rect">
            <a:avLst/>
          </a:prstGeom>
          <a:solidFill>
            <a:srgbClr val="7BF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65C40-9F9B-4724-B340-C987EBC56B78}"/>
              </a:ext>
            </a:extLst>
          </p:cNvPr>
          <p:cNvSpPr txBox="1"/>
          <p:nvPr/>
        </p:nvSpPr>
        <p:spPr>
          <a:xfrm>
            <a:off x="9269702" y="7909050"/>
            <a:ext cx="160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Coastal marsh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047F59-334F-4D94-AB96-178EC94CEF3D}"/>
              </a:ext>
            </a:extLst>
          </p:cNvPr>
          <p:cNvSpPr txBox="1"/>
          <p:nvPr/>
        </p:nvSpPr>
        <p:spPr>
          <a:xfrm>
            <a:off x="9284982" y="8225771"/>
            <a:ext cx="160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Agriculture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E653D-E884-48FA-AA4B-B1B3DC5424C3}"/>
              </a:ext>
            </a:extLst>
          </p:cNvPr>
          <p:cNvSpPr txBox="1"/>
          <p:nvPr/>
        </p:nvSpPr>
        <p:spPr>
          <a:xfrm>
            <a:off x="9291455" y="8542491"/>
            <a:ext cx="160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Sea grass</a:t>
            </a:r>
          </a:p>
        </p:txBody>
      </p:sp>
    </p:spTree>
    <p:extLst>
      <p:ext uri="{BB962C8B-B14F-4D97-AF65-F5344CB8AC3E}">
        <p14:creationId xmlns:p14="http://schemas.microsoft.com/office/powerpoint/2010/main" val="374168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D37C9F4-CE3B-4A71-A501-11569AD9C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2" r="10135"/>
          <a:stretch/>
        </p:blipFill>
        <p:spPr>
          <a:xfrm>
            <a:off x="8809463" y="0"/>
            <a:ext cx="5820937" cy="914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9726-41A0-4A55-8EF1-51A5E7685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190" y="1677467"/>
            <a:ext cx="7841732" cy="6917636"/>
          </a:xfrm>
        </p:spPr>
        <p:txBody>
          <a:bodyPr>
            <a:noAutofit/>
          </a:bodyPr>
          <a:lstStyle/>
          <a:p>
            <a:r>
              <a:rPr lang="en-US" dirty="0"/>
              <a:t>Crisfield, MD has historically under-served communities, coastal nuisance flooding, surrounded by salt marsh and SAV, American black duck habitat, CBP connections</a:t>
            </a:r>
          </a:p>
          <a:p>
            <a:r>
              <a:rPr lang="en-US" dirty="0"/>
              <a:t>Existing stakeholder advisory group through Nature Conservancy sea level rise adaptation NOAA grant project</a:t>
            </a:r>
          </a:p>
          <a:p>
            <a:r>
              <a:rPr lang="en-US" dirty="0"/>
              <a:t>Pocomoke corridor is area MD DNR is considering for Targeted Resiliency Area</a:t>
            </a:r>
          </a:p>
          <a:p>
            <a:r>
              <a:rPr lang="en-US" dirty="0"/>
              <a:t>Lower Shore Land Trust working with landowners in Somerset County</a:t>
            </a:r>
          </a:p>
          <a:p>
            <a:r>
              <a:rPr lang="en-US" dirty="0"/>
              <a:t>Blue carbon feasibility assessment transferability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FA873-C846-47D2-BD27-2F3F6C83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26" y="271848"/>
            <a:ext cx="6349171" cy="1354667"/>
          </a:xfrm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b="1" dirty="0"/>
              <a:t>Potential Community: </a:t>
            </a:r>
            <a:br>
              <a:rPr lang="en-US" sz="4200" b="1" dirty="0"/>
            </a:br>
            <a:r>
              <a:rPr lang="en-US" sz="4200" b="1" dirty="0"/>
              <a:t>Crisfield,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AFC37-E185-4456-82B6-BCBE9158A932}"/>
              </a:ext>
            </a:extLst>
          </p:cNvPr>
          <p:cNvSpPr txBox="1"/>
          <p:nvPr/>
        </p:nvSpPr>
        <p:spPr>
          <a:xfrm>
            <a:off x="11647155" y="6041392"/>
            <a:ext cx="122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Crisfield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32264C-104B-4236-A2D8-DDE2F2EDD2C8}"/>
              </a:ext>
            </a:extLst>
          </p:cNvPr>
          <p:cNvSpPr/>
          <p:nvPr/>
        </p:nvSpPr>
        <p:spPr>
          <a:xfrm>
            <a:off x="12049497" y="5929675"/>
            <a:ext cx="208884" cy="18827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5DF720-9C09-4AD2-B236-8C6C9BF345D6}"/>
              </a:ext>
            </a:extLst>
          </p:cNvPr>
          <p:cNvSpPr/>
          <p:nvPr/>
        </p:nvSpPr>
        <p:spPr>
          <a:xfrm>
            <a:off x="10745418" y="3534937"/>
            <a:ext cx="3762319" cy="316882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0F0D1-02CC-4499-A008-7D4F561676AC}"/>
              </a:ext>
            </a:extLst>
          </p:cNvPr>
          <p:cNvSpPr txBox="1"/>
          <p:nvPr/>
        </p:nvSpPr>
        <p:spPr>
          <a:xfrm>
            <a:off x="11442182" y="4341167"/>
            <a:ext cx="236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Somerset County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6CEA7-7A34-4B29-B424-FC2F2FF8DBB5}"/>
              </a:ext>
            </a:extLst>
          </p:cNvPr>
          <p:cNvSpPr/>
          <p:nvPr/>
        </p:nvSpPr>
        <p:spPr>
          <a:xfrm>
            <a:off x="9011085" y="7956694"/>
            <a:ext cx="296199" cy="270873"/>
          </a:xfrm>
          <a:prstGeom prst="rect">
            <a:avLst/>
          </a:prstGeom>
          <a:solidFill>
            <a:srgbClr val="AA65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407F65-DF12-4ACD-99AC-5651DE84B1C9}"/>
              </a:ext>
            </a:extLst>
          </p:cNvPr>
          <p:cNvSpPr/>
          <p:nvPr/>
        </p:nvSpPr>
        <p:spPr>
          <a:xfrm>
            <a:off x="9011085" y="8259282"/>
            <a:ext cx="296199" cy="2708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672956-CDFE-4342-8EDA-4AC862E3E57E}"/>
              </a:ext>
            </a:extLst>
          </p:cNvPr>
          <p:cNvSpPr/>
          <p:nvPr/>
        </p:nvSpPr>
        <p:spPr>
          <a:xfrm>
            <a:off x="9011085" y="8561870"/>
            <a:ext cx="296199" cy="270873"/>
          </a:xfrm>
          <a:prstGeom prst="rect">
            <a:avLst/>
          </a:prstGeom>
          <a:solidFill>
            <a:srgbClr val="7BF4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65C40-9F9B-4724-B340-C987EBC56B78}"/>
              </a:ext>
            </a:extLst>
          </p:cNvPr>
          <p:cNvSpPr txBox="1"/>
          <p:nvPr/>
        </p:nvSpPr>
        <p:spPr>
          <a:xfrm>
            <a:off x="9269702" y="7909050"/>
            <a:ext cx="160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Coastal marsh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047F59-334F-4D94-AB96-178EC94CEF3D}"/>
              </a:ext>
            </a:extLst>
          </p:cNvPr>
          <p:cNvSpPr txBox="1"/>
          <p:nvPr/>
        </p:nvSpPr>
        <p:spPr>
          <a:xfrm>
            <a:off x="9284982" y="8225771"/>
            <a:ext cx="160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Agriculture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E653D-E884-48FA-AA4B-B1B3DC5424C3}"/>
              </a:ext>
            </a:extLst>
          </p:cNvPr>
          <p:cNvSpPr txBox="1"/>
          <p:nvPr/>
        </p:nvSpPr>
        <p:spPr>
          <a:xfrm>
            <a:off x="9291455" y="8542491"/>
            <a:ext cx="160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Sea grass</a:t>
            </a:r>
          </a:p>
        </p:txBody>
      </p:sp>
    </p:spTree>
    <p:extLst>
      <p:ext uri="{BB962C8B-B14F-4D97-AF65-F5344CB8AC3E}">
        <p14:creationId xmlns:p14="http://schemas.microsoft.com/office/powerpoint/2010/main" val="17508700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Date xmlns="fb489ee6-2a1a-454b-b8aa-a578c758f047" xsi:nil="true"/>
    <Record xmlns="4ffa91fb-a0ff-4ac5-b2db-65c790d184a4">Shared</Record>
    <Rights xmlns="4ffa91fb-a0ff-4ac5-b2db-65c790d184a4" xsi:nil="true"/>
    <Document_x0020_Creation_x0020_Date xmlns="4ffa91fb-a0ff-4ac5-b2db-65c790d184a4">2021-02-09T13:39:40+00:00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Status xmlns="fb489ee6-2a1a-454b-b8aa-a578c758f047">Pending</Records_x0020_Status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6A01A3965D8646BD4AC001439F403A" ma:contentTypeVersion="34" ma:contentTypeDescription="Create a new document." ma:contentTypeScope="" ma:versionID="813dcabb1a885ca81745d67417448019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fb489ee6-2a1a-454b-b8aa-a578c758f047" xmlns:ns7="6ab636f5-a671-462b-b0f4-5d967fdc644a" targetNamespace="http://schemas.microsoft.com/office/2006/metadata/properties" ma:root="true" ma:fieldsID="84a3f14063819c0eb42ddf656ee39073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fb489ee6-2a1a-454b-b8aa-a578c758f047"/>
    <xsd:import namespace="6ab636f5-a671-462b-b0f4-5d967fdc644a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Location" minOccurs="0"/>
                <xsd:element ref="ns6:Records_x0020_Status" minOccurs="0"/>
                <xsd:element ref="ns6:Records_x0020_Date" minOccurs="0"/>
                <xsd:element ref="ns7:MediaServiceGenerationTime" minOccurs="0"/>
                <xsd:element ref="ns7:MediaServiceEventHashCod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360157e-d40c-4e58-92c6-38503b75a1ff}" ma:internalName="TaxCatchAllLabel" ma:readOnly="true" ma:showField="CatchAllDataLabel" ma:web="fb489ee6-2a1a-454b-b8aa-a578c758f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360157e-d40c-4e58-92c6-38503b75a1ff}" ma:internalName="TaxCatchAll" ma:showField="CatchAllData" ma:web="fb489ee6-2a1a-454b-b8aa-a578c758f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89ee6-2a1a-454b-b8aa-a578c758f04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7" nillable="true" ma:displayName="Records Status" ma:default="Pending" ma:internalName="Records_x0020_Status">
      <xsd:simpleType>
        <xsd:restriction base="dms:Text"/>
      </xsd:simpleType>
    </xsd:element>
    <xsd:element name="Records_x0020_Date" ma:index="38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636f5-a671-462b-b0f4-5d967fdc6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3" nillable="true" ma:displayName="MediaServiceAutoTags" ma:internalName="MediaServiceAutoTags" ma:readOnly="true">
      <xsd:simpleType>
        <xsd:restriction base="dms:Text"/>
      </xsd:simpleType>
    </xsd:element>
    <xsd:element name="MediaServiceOCR" ma:index="3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590214-F9AD-4E30-8670-C2AFC7E5AABE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fb489ee6-2a1a-454b-b8aa-a578c758f047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9DFD5767-BF82-4B7F-B1D8-7AA3F00B451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09A53F8-0ECE-4212-82B2-DF1651A8A1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fb489ee6-2a1a-454b-b8aa-a578c758f047"/>
    <ds:schemaRef ds:uri="6ab636f5-a671-462b-b0f4-5d967fdc6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2C3B50-8A90-4819-92FD-DF3940C07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19094</TotalTime>
  <Words>893</Words>
  <Application>Microsoft Office PowerPoint</Application>
  <PresentationFormat>Custom</PresentationFormat>
  <Paragraphs>109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1_Office Theme</vt:lpstr>
      <vt:lpstr>Building and Maintaining Coastal Community Resilience through Blue Carbon Resources </vt:lpstr>
      <vt:lpstr>Tackling coastal resilience with communities</vt:lpstr>
      <vt:lpstr>Solutions-Driven Research</vt:lpstr>
      <vt:lpstr>Engagement and Input Thus Far</vt:lpstr>
      <vt:lpstr>Community characteristics for consideration</vt:lpstr>
      <vt:lpstr>Potential project components</vt:lpstr>
      <vt:lpstr>Relevant ORD science and research skillsets</vt:lpstr>
      <vt:lpstr>Potential Community:  Cambridge, MD</vt:lpstr>
      <vt:lpstr>Potential Community:  Crisfield, MD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Schofield, Kate</dc:creator>
  <cp:lastModifiedBy>Fuentes, Katlyn</cp:lastModifiedBy>
  <cp:revision>215</cp:revision>
  <dcterms:created xsi:type="dcterms:W3CDTF">2020-03-20T17:06:44Z</dcterms:created>
  <dcterms:modified xsi:type="dcterms:W3CDTF">2022-05-09T17:31:16Z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0x010100BA6A01A3965D8646BD4AC001439F403A</vt:lpwstr>
  </property>
</Properties>
</file>