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74" r:id="rId3"/>
    <p:sldId id="275" r:id="rId4"/>
    <p:sldId id="258" r:id="rId5"/>
    <p:sldId id="257" r:id="rId6"/>
    <p:sldId id="272" r:id="rId7"/>
    <p:sldId id="259" r:id="rId8"/>
    <p:sldId id="260" r:id="rId9"/>
    <p:sldId id="262" r:id="rId10"/>
    <p:sldId id="263" r:id="rId11"/>
    <p:sldId id="264" r:id="rId12"/>
    <p:sldId id="265" r:id="rId13"/>
    <p:sldId id="267" r:id="rId14"/>
    <p:sldId id="268" r:id="rId15"/>
    <p:sldId id="273" r:id="rId16"/>
    <p:sldId id="277" r:id="rId17"/>
    <p:sldId id="279" r:id="rId18"/>
    <p:sldId id="287" r:id="rId19"/>
    <p:sldId id="282" r:id="rId20"/>
    <p:sldId id="283" r:id="rId21"/>
    <p:sldId id="284" r:id="rId22"/>
    <p:sldId id="285" r:id="rId23"/>
    <p:sldId id="269" r:id="rId24"/>
    <p:sldId id="270" r:id="rId25"/>
    <p:sldId id="286" r:id="rId26"/>
    <p:sldId id="288" r:id="rId2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hZll4ec3aO87JgNmUt5Co15qfH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1795" autoAdjust="0"/>
  </p:normalViewPr>
  <p:slideViewPr>
    <p:cSldViewPr snapToGrid="0">
      <p:cViewPr varScale="1">
        <p:scale>
          <a:sx n="46" d="100"/>
          <a:sy n="46" d="100"/>
        </p:scale>
        <p:origin x="64" y="7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9" name="Google Shape;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1b1aad67e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1b1aad67e2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/>
          </a:p>
        </p:txBody>
      </p:sp>
      <p:sp>
        <p:nvSpPr>
          <p:cNvPr id="221" name="Google Shape;221;g11b1aad67e2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endParaRPr sz="1400" dirty="0"/>
          </a:p>
        </p:txBody>
      </p:sp>
      <p:sp>
        <p:nvSpPr>
          <p:cNvPr id="230" name="Google Shape;230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2" name="Google Shape;26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endParaRPr dirty="0"/>
          </a:p>
        </p:txBody>
      </p:sp>
      <p:sp>
        <p:nvSpPr>
          <p:cNvPr id="308" name="Google Shape;308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0" name="Google Shape;350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1" name="Google Shape;351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0" name="Google Shape;18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63389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8" name="Google Shape;39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0" name="Google Shape;270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6" name="Google Shape;40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4" name="Google Shape;41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2" name="Google Shape;42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44" name="Google Shape;244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6911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1" name="Google Shape;281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20" name="Google Shape;12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9" name="Google Shape;8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5" name="Google Shape;1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endParaRPr dirty="0"/>
          </a:p>
        </p:txBody>
      </p:sp>
      <p:sp>
        <p:nvSpPr>
          <p:cNvPr id="180" name="Google Shape;18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3831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9404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4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3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4" name="Google Shape;54;p3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5" name="Google Shape;55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4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"/>
          <p:cNvSpPr txBox="1"/>
          <p:nvPr/>
        </p:nvSpPr>
        <p:spPr>
          <a:xfrm>
            <a:off x="1064853" y="490636"/>
            <a:ext cx="10062300" cy="42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Rising Watershed and Chesapeake Bay Water Temperatures—Ecological Implications and Management Responses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 Workshop Draft Findings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Habitat GIT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 5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2022 </a:t>
            </a: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"/>
          <p:cNvSpPr txBox="1"/>
          <p:nvPr/>
        </p:nvSpPr>
        <p:spPr>
          <a:xfrm>
            <a:off x="1416156" y="4798381"/>
            <a:ext cx="935968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Presented by Katie Brownson, USFS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8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69756" y="5775821"/>
            <a:ext cx="852487" cy="8604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57784" y="5260005"/>
            <a:ext cx="1466850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0707"/>
              <a:buNone/>
            </a:pPr>
            <a:endParaRPr/>
          </a:p>
        </p:txBody>
      </p:sp>
      <p:sp>
        <p:nvSpPr>
          <p:cNvPr id="194" name="Google Shape;194;p4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pic>
        <p:nvPicPr>
          <p:cNvPr id="195" name="Google Shape;195;p4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2004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0707"/>
              <a:buNone/>
            </a:pPr>
            <a:endParaRPr/>
          </a:p>
        </p:txBody>
      </p:sp>
      <p:sp>
        <p:nvSpPr>
          <p:cNvPr id="201" name="Google Shape;201;p4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pic>
        <p:nvPicPr>
          <p:cNvPr id="202" name="Google Shape;202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1"/>
            <a:ext cx="12192004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0707"/>
              <a:buNone/>
            </a:pPr>
            <a:endParaRPr/>
          </a:p>
        </p:txBody>
      </p:sp>
      <p:sp>
        <p:nvSpPr>
          <p:cNvPr id="208" name="Google Shape;208;p4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pic>
        <p:nvPicPr>
          <p:cNvPr id="209" name="Google Shape;209;p4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2004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1b1aad67e2_0_7"/>
          <p:cNvSpPr txBox="1">
            <a:spLocks noGrp="1"/>
          </p:cNvSpPr>
          <p:nvPr>
            <p:ph type="title"/>
          </p:nvPr>
        </p:nvSpPr>
        <p:spPr>
          <a:xfrm>
            <a:off x="5559100" y="309700"/>
            <a:ext cx="62328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State Temperature Water Quality Standards (WQS) </a:t>
            </a:r>
            <a:endParaRPr/>
          </a:p>
        </p:txBody>
      </p:sp>
      <p:sp>
        <p:nvSpPr>
          <p:cNvPr id="224" name="Google Shape;224;g11b1aad67e2_0_7"/>
          <p:cNvSpPr txBox="1">
            <a:spLocks noGrp="1"/>
          </p:cNvSpPr>
          <p:nvPr>
            <p:ph type="body" idx="1"/>
          </p:nvPr>
        </p:nvSpPr>
        <p:spPr>
          <a:xfrm>
            <a:off x="5747900" y="1702150"/>
            <a:ext cx="6379200" cy="47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-"/>
            </a:pPr>
            <a:r>
              <a:rPr lang="en-US" sz="2400" dirty="0"/>
              <a:t>Modernize WQS to make them more effective to combat rising water temperatures </a:t>
            </a: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-"/>
            </a:pPr>
            <a:r>
              <a:rPr lang="en-US" sz="2400" dirty="0"/>
              <a:t>Strengthen anti-degradation measures</a:t>
            </a:r>
            <a:endParaRPr sz="2400" b="1" dirty="0"/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-"/>
            </a:pPr>
            <a:r>
              <a:rPr lang="en-US" sz="2400" dirty="0"/>
              <a:t>Improve criteria to reflect a better understanding of thermal tolerances and ecology for a broader suite of species</a:t>
            </a:r>
            <a:r>
              <a:rPr lang="en-US" sz="2400" b="1" dirty="0"/>
              <a:t> </a:t>
            </a:r>
          </a:p>
          <a:p>
            <a:pPr indent="-381000">
              <a:lnSpc>
                <a:spcPct val="115000"/>
              </a:lnSpc>
              <a:spcBef>
                <a:spcPts val="1000"/>
              </a:spcBef>
              <a:buSzPts val="2400"/>
              <a:buFont typeface="Arial"/>
              <a:buChar char="-"/>
            </a:pPr>
            <a:r>
              <a:rPr lang="en-US" sz="2400" dirty="0"/>
              <a:t>Improve interstate cooperation through information-sharing, problem solving and monitoring-modeling support</a:t>
            </a:r>
          </a:p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-"/>
            </a:pPr>
            <a:endParaRPr sz="2400" b="1" dirty="0"/>
          </a:p>
        </p:txBody>
      </p:sp>
      <p:sp>
        <p:nvSpPr>
          <p:cNvPr id="225" name="Google Shape;225;g11b1aad67e2_0_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226" name="Google Shape;226;g11b1aad67e2_0_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116569" cy="6862123"/>
          </a:xfrm>
          <a:custGeom>
            <a:avLst/>
            <a:gdLst/>
            <a:ahLst/>
            <a:cxnLst/>
            <a:rect l="l" t="t" r="r" b="b"/>
            <a:pathLst>
              <a:path w="6116569" h="6879321" extrusionOk="0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0"/>
          <p:cNvSpPr txBox="1">
            <a:spLocks noGrp="1"/>
          </p:cNvSpPr>
          <p:nvPr>
            <p:ph type="title"/>
          </p:nvPr>
        </p:nvSpPr>
        <p:spPr>
          <a:xfrm>
            <a:off x="185100" y="201350"/>
            <a:ext cx="11168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Monitoring, Modeling and Science Needs</a:t>
            </a:r>
            <a:endParaRPr/>
          </a:p>
        </p:txBody>
      </p:sp>
      <p:sp>
        <p:nvSpPr>
          <p:cNvPr id="233" name="Google Shape;233;p30"/>
          <p:cNvSpPr txBox="1">
            <a:spLocks noGrp="1"/>
          </p:cNvSpPr>
          <p:nvPr>
            <p:ph type="body" idx="1"/>
          </p:nvPr>
        </p:nvSpPr>
        <p:spPr>
          <a:xfrm>
            <a:off x="185100" y="1253400"/>
            <a:ext cx="6225209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4490" algn="l" rtl="0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140"/>
              <a:buChar char="-"/>
            </a:pPr>
            <a:r>
              <a:rPr lang="en-US" sz="2140" dirty="0">
                <a:solidFill>
                  <a:srgbClr val="000000"/>
                </a:solidFill>
              </a:rPr>
              <a:t>Better use existing monitoring data and mapping tools</a:t>
            </a:r>
            <a:endParaRPr sz="2140" dirty="0">
              <a:solidFill>
                <a:srgbClr val="000000"/>
              </a:solidFill>
            </a:endParaRPr>
          </a:p>
          <a:p>
            <a:pPr marL="457200" lvl="0" indent="-36449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140"/>
              <a:buChar char="-"/>
            </a:pPr>
            <a:r>
              <a:rPr lang="en-US" sz="2140" dirty="0">
                <a:solidFill>
                  <a:srgbClr val="000000"/>
                </a:solidFill>
              </a:rPr>
              <a:t>Improve monitoring networks to better include small streams and incorporate more continuous data collection</a:t>
            </a:r>
            <a:endParaRPr sz="2140" dirty="0">
              <a:solidFill>
                <a:srgbClr val="000000"/>
              </a:solidFill>
            </a:endParaRPr>
          </a:p>
          <a:p>
            <a:pPr marL="457200" lvl="0" indent="-36449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140"/>
              <a:buChar char="-"/>
            </a:pPr>
            <a:r>
              <a:rPr lang="en-US" sz="2140" dirty="0">
                <a:solidFill>
                  <a:srgbClr val="000000"/>
                </a:solidFill>
              </a:rPr>
              <a:t>Evaluate the relative influence of BMPs and habitat restoration on water temperature, including cost-effectiveness</a:t>
            </a:r>
          </a:p>
          <a:p>
            <a:pPr marL="457200" lvl="0" indent="-36449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140"/>
              <a:buChar char="-"/>
            </a:pPr>
            <a:r>
              <a:rPr lang="en-US" sz="2140" dirty="0">
                <a:solidFill>
                  <a:srgbClr val="000000"/>
                </a:solidFill>
              </a:rPr>
              <a:t>Develop models that better simulate land use and groundwater effects on local steam temperatures to better understand how stream temperature and living resources will respond to management  </a:t>
            </a:r>
            <a:endParaRPr lang="en-US" sz="2140" b="0" i="0" u="none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4490" algn="l" rtl="0">
              <a:lnSpc>
                <a:spcPct val="7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140"/>
              <a:buChar char="-"/>
            </a:pPr>
            <a:r>
              <a:rPr lang="en-US" sz="214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Establish multi-spec</a:t>
            </a:r>
            <a:r>
              <a:rPr lang="en-US" sz="2140" dirty="0">
                <a:solidFill>
                  <a:srgbClr val="000000"/>
                </a:solidFill>
              </a:rPr>
              <a:t>ies prioritization tools and </a:t>
            </a:r>
            <a:r>
              <a:rPr lang="en-US" sz="214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science-based targets for restoration and conservation</a:t>
            </a:r>
            <a:r>
              <a:rPr lang="en-US" sz="2140" dirty="0">
                <a:solidFill>
                  <a:srgbClr val="000000"/>
                </a:solidFill>
              </a:rPr>
              <a:t> to mitigate rising water temperatures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lvl="0" indent="-364490" algn="l" rtl="0">
              <a:lnSpc>
                <a:spcPct val="7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140"/>
              <a:buChar char="-"/>
            </a:pPr>
            <a:endParaRPr lang="en-US" sz="2820" dirty="0"/>
          </a:p>
        </p:txBody>
      </p:sp>
      <p:sp>
        <p:nvSpPr>
          <p:cNvPr id="234" name="Google Shape;23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1EADA8-B4A3-4352-9879-6DB2955E70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4153" y="2507711"/>
            <a:ext cx="4858673" cy="26208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0"/>
              <a:buFont typeface="Calibri"/>
              <a:buNone/>
            </a:pPr>
            <a:r>
              <a:rPr lang="en-US" sz="9600" b="1">
                <a:solidFill>
                  <a:schemeClr val="accent6"/>
                </a:solidFill>
              </a:rPr>
              <a:t>TIDAL</a:t>
            </a:r>
            <a:endParaRPr sz="9600" b="1">
              <a:solidFill>
                <a:schemeClr val="accent6"/>
              </a:solidFill>
            </a:endParaRPr>
          </a:p>
        </p:txBody>
      </p:sp>
      <p:sp>
        <p:nvSpPr>
          <p:cNvPr id="265" name="Google Shape;265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Trends, Drivers, Ecological Impacts, Management Implications &amp;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Draft Recommendations</a:t>
            </a:r>
            <a:endParaRPr/>
          </a:p>
        </p:txBody>
      </p:sp>
      <p:sp>
        <p:nvSpPr>
          <p:cNvPr id="266" name="Google Shape;266;p15"/>
          <p:cNvSpPr txBox="1"/>
          <p:nvPr/>
        </p:nvSpPr>
        <p:spPr>
          <a:xfrm>
            <a:off x="1126176" y="5165209"/>
            <a:ext cx="99396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Leads: Julie Reichert-Nguyen &amp; Bruce Vogt, NOAA and Rich Batiuk, CoastWise Partners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1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2766" y="3654223"/>
            <a:ext cx="1948007" cy="9242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1" name="Google Shape;311;p19"/>
          <p:cNvGrpSpPr/>
          <p:nvPr/>
        </p:nvGrpSpPr>
        <p:grpSpPr>
          <a:xfrm>
            <a:off x="3353784" y="4748761"/>
            <a:ext cx="1494108" cy="1712423"/>
            <a:chOff x="334692" y="3067395"/>
            <a:chExt cx="1494108" cy="1712423"/>
          </a:xfrm>
        </p:grpSpPr>
        <p:pic>
          <p:nvPicPr>
            <p:cNvPr id="312" name="Google Shape;312;p19" descr="Oyster shell ink sketch Royalty Free Vector Image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5556" y="3067395"/>
              <a:ext cx="1130993" cy="15461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3" name="Google Shape;313;p19"/>
            <p:cNvSpPr/>
            <p:nvPr/>
          </p:nvSpPr>
          <p:spPr>
            <a:xfrm>
              <a:off x="334692" y="4438996"/>
              <a:ext cx="1494108" cy="34082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4" name="Google Shape;314;p19"/>
          <p:cNvSpPr txBox="1"/>
          <p:nvPr/>
        </p:nvSpPr>
        <p:spPr>
          <a:xfrm>
            <a:off x="95415" y="139822"/>
            <a:ext cx="1200116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Varying Effects and Sensitivities to Rising Water Temps for Tidal Species</a:t>
            </a:r>
            <a:endParaRPr dirty="0"/>
          </a:p>
        </p:txBody>
      </p:sp>
      <p:sp>
        <p:nvSpPr>
          <p:cNvPr id="315" name="Google Shape;315;p19"/>
          <p:cNvSpPr txBox="1"/>
          <p:nvPr/>
        </p:nvSpPr>
        <p:spPr>
          <a:xfrm>
            <a:off x="328420" y="6169416"/>
            <a:ext cx="297706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biological / - ecosystem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9"/>
          <p:cNvSpPr txBox="1"/>
          <p:nvPr/>
        </p:nvSpPr>
        <p:spPr>
          <a:xfrm>
            <a:off x="3547868" y="6120623"/>
            <a:ext cx="30843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biological / - ecosystem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9"/>
          <p:cNvSpPr txBox="1"/>
          <p:nvPr/>
        </p:nvSpPr>
        <p:spPr>
          <a:xfrm>
            <a:off x="3444370" y="981954"/>
            <a:ext cx="330304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biological / + ecosystem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9"/>
          <p:cNvSpPr txBox="1"/>
          <p:nvPr/>
        </p:nvSpPr>
        <p:spPr>
          <a:xfrm>
            <a:off x="187207" y="968313"/>
            <a:ext cx="320929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biological / + ecosystem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9" name="Google Shape;319;p19" descr="Mature Striped Bass Painting by Flick Ford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8062" y="5075927"/>
            <a:ext cx="1904335" cy="9521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0" name="Google Shape;320;p19"/>
          <p:cNvGrpSpPr/>
          <p:nvPr/>
        </p:nvGrpSpPr>
        <p:grpSpPr>
          <a:xfrm>
            <a:off x="208262" y="1055137"/>
            <a:ext cx="6263479" cy="5289189"/>
            <a:chOff x="339733" y="754982"/>
            <a:chExt cx="7681129" cy="6027960"/>
          </a:xfrm>
        </p:grpSpPr>
        <p:sp>
          <p:nvSpPr>
            <p:cNvPr id="321" name="Google Shape;321;p19"/>
            <p:cNvSpPr/>
            <p:nvPr/>
          </p:nvSpPr>
          <p:spPr>
            <a:xfrm rot="5400000">
              <a:off x="3938695" y="1510"/>
              <a:ext cx="494715" cy="7635834"/>
            </a:xfrm>
            <a:prstGeom prst="upDownArrow">
              <a:avLst>
                <a:gd name="adj1" fmla="val 50000"/>
                <a:gd name="adj2" fmla="val 66667"/>
              </a:avLst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9"/>
            <p:cNvSpPr/>
            <p:nvPr/>
          </p:nvSpPr>
          <p:spPr>
            <a:xfrm flipH="1">
              <a:off x="4112416" y="754982"/>
              <a:ext cx="517123" cy="6027960"/>
            </a:xfrm>
            <a:prstGeom prst="upDownArrow">
              <a:avLst>
                <a:gd name="adj1" fmla="val 50000"/>
                <a:gd name="adj2" fmla="val 66667"/>
              </a:avLst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9"/>
            <p:cNvSpPr txBox="1"/>
            <p:nvPr/>
          </p:nvSpPr>
          <p:spPr>
            <a:xfrm>
              <a:off x="339733" y="3610050"/>
              <a:ext cx="52929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-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9"/>
            <p:cNvSpPr txBox="1"/>
            <p:nvPr/>
          </p:nvSpPr>
          <p:spPr>
            <a:xfrm>
              <a:off x="7491568" y="3589026"/>
              <a:ext cx="52929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/>
            </a:p>
          </p:txBody>
        </p:sp>
        <p:sp>
          <p:nvSpPr>
            <p:cNvPr id="325" name="Google Shape;325;p19"/>
            <p:cNvSpPr txBox="1"/>
            <p:nvPr/>
          </p:nvSpPr>
          <p:spPr>
            <a:xfrm>
              <a:off x="4121532" y="778502"/>
              <a:ext cx="52929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/>
            </a:p>
          </p:txBody>
        </p:sp>
        <p:sp>
          <p:nvSpPr>
            <p:cNvPr id="326" name="Google Shape;326;p19"/>
            <p:cNvSpPr txBox="1"/>
            <p:nvPr/>
          </p:nvSpPr>
          <p:spPr>
            <a:xfrm>
              <a:off x="4106329" y="6352536"/>
              <a:ext cx="52929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-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27" name="Google Shape;327;p19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7499" y="3920094"/>
            <a:ext cx="1337532" cy="1022679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19"/>
          <p:cNvSpPr txBox="1"/>
          <p:nvPr/>
        </p:nvSpPr>
        <p:spPr>
          <a:xfrm>
            <a:off x="1048313" y="3586097"/>
            <a:ext cx="193859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Biological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9"/>
          <p:cNvSpPr txBox="1"/>
          <p:nvPr/>
        </p:nvSpPr>
        <p:spPr>
          <a:xfrm rot="-5400000">
            <a:off x="2516377" y="2237665"/>
            <a:ext cx="193859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Ecosystem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C3014E-300B-4BB6-97FD-9E0981B13B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2688" y="1504132"/>
            <a:ext cx="6346486" cy="416392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1"/>
          <p:cNvSpPr txBox="1"/>
          <p:nvPr/>
        </p:nvSpPr>
        <p:spPr>
          <a:xfrm>
            <a:off x="95415" y="9197"/>
            <a:ext cx="1200116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Science Needs – Better Understanding of Ecosystem-Level Effects, Multiple Stressors &amp; Extreme Events on Survival &amp; Habitat</a:t>
            </a:r>
            <a:endParaRPr/>
          </a:p>
        </p:txBody>
      </p:sp>
      <p:pic>
        <p:nvPicPr>
          <p:cNvPr id="354" name="Google Shape;354;p2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14471"/>
            <a:ext cx="4516580" cy="37435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6" name="Google Shape;356;p21"/>
          <p:cNvGrpSpPr/>
          <p:nvPr/>
        </p:nvGrpSpPr>
        <p:grpSpPr>
          <a:xfrm>
            <a:off x="305001" y="975471"/>
            <a:ext cx="3906577" cy="2101933"/>
            <a:chOff x="823485" y="1282534"/>
            <a:chExt cx="8672447" cy="6636635"/>
          </a:xfrm>
        </p:grpSpPr>
        <p:sp>
          <p:nvSpPr>
            <p:cNvPr id="357" name="Google Shape;357;p21"/>
            <p:cNvSpPr/>
            <p:nvPr/>
          </p:nvSpPr>
          <p:spPr>
            <a:xfrm>
              <a:off x="4205963" y="1550553"/>
              <a:ext cx="519173" cy="922016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21"/>
            <p:cNvSpPr txBox="1"/>
            <p:nvPr/>
          </p:nvSpPr>
          <p:spPr>
            <a:xfrm>
              <a:off x="4682358" y="1405976"/>
              <a:ext cx="2906081" cy="2413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Lower oxygen solubility in water</a:t>
              </a:r>
              <a:endParaRPr/>
            </a:p>
          </p:txBody>
        </p:sp>
        <p:sp>
          <p:nvSpPr>
            <p:cNvPr id="359" name="Google Shape;359;p21"/>
            <p:cNvSpPr/>
            <p:nvPr/>
          </p:nvSpPr>
          <p:spPr>
            <a:xfrm rot="10800000">
              <a:off x="823485" y="3276970"/>
              <a:ext cx="519173" cy="922016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21"/>
            <p:cNvSpPr txBox="1"/>
            <p:nvPr/>
          </p:nvSpPr>
          <p:spPr>
            <a:xfrm>
              <a:off x="1249715" y="3129895"/>
              <a:ext cx="2255520" cy="31026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Higher water temperature </a:t>
              </a:r>
              <a:endParaRPr/>
            </a:p>
          </p:txBody>
        </p:sp>
        <p:sp>
          <p:nvSpPr>
            <p:cNvPr id="361" name="Google Shape;361;p21"/>
            <p:cNvSpPr/>
            <p:nvPr/>
          </p:nvSpPr>
          <p:spPr>
            <a:xfrm rot="10800000">
              <a:off x="4205963" y="3255799"/>
              <a:ext cx="519173" cy="922016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21"/>
            <p:cNvSpPr txBox="1"/>
            <p:nvPr/>
          </p:nvSpPr>
          <p:spPr>
            <a:xfrm>
              <a:off x="4682358" y="3175406"/>
              <a:ext cx="4813574" cy="2413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Higher remineralization rate = more nutrients for algae growth</a:t>
              </a:r>
              <a:endParaRPr/>
            </a:p>
          </p:txBody>
        </p:sp>
        <p:sp>
          <p:nvSpPr>
            <p:cNvPr id="363" name="Google Shape;363;p21"/>
            <p:cNvSpPr/>
            <p:nvPr/>
          </p:nvSpPr>
          <p:spPr>
            <a:xfrm rot="10800000">
              <a:off x="4194188" y="4961043"/>
              <a:ext cx="519173" cy="922016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21"/>
            <p:cNvSpPr txBox="1"/>
            <p:nvPr/>
          </p:nvSpPr>
          <p:spPr>
            <a:xfrm>
              <a:off x="4682358" y="4816472"/>
              <a:ext cx="2536212" cy="31026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More stratified water column</a:t>
              </a:r>
              <a:endParaRPr/>
            </a:p>
          </p:txBody>
        </p:sp>
        <p:sp>
          <p:nvSpPr>
            <p:cNvPr id="365" name="Google Shape;365;p21"/>
            <p:cNvSpPr txBox="1"/>
            <p:nvPr/>
          </p:nvSpPr>
          <p:spPr>
            <a:xfrm>
              <a:off x="2323024" y="6367820"/>
              <a:ext cx="5265416" cy="14576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All combined = even lower dissolved oxygen</a:t>
              </a:r>
              <a:endPara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21"/>
            <p:cNvSpPr/>
            <p:nvPr/>
          </p:nvSpPr>
          <p:spPr>
            <a:xfrm>
              <a:off x="3506618" y="1282534"/>
              <a:ext cx="1001262" cy="4880759"/>
            </a:xfrm>
            <a:prstGeom prst="leftBrace">
              <a:avLst>
                <a:gd name="adj1" fmla="val 8333"/>
                <a:gd name="adj2" fmla="val 49513"/>
              </a:avLst>
            </a:prstGeom>
            <a:noFill/>
            <a:ln w="254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67" name="Google Shape;367;p21" descr="https://www.frontiersin.org/files/Articles/750265/fmars-08-750265-HTML/image_m/fmars-08-750265-g008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2155" y="3542228"/>
            <a:ext cx="4965368" cy="3128173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21"/>
          <p:cNvSpPr txBox="1"/>
          <p:nvPr/>
        </p:nvSpPr>
        <p:spPr>
          <a:xfrm>
            <a:off x="8209511" y="6596390"/>
            <a:ext cx="2165578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Mazzini and Pianca 2022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21"/>
          <p:cNvSpPr txBox="1"/>
          <p:nvPr/>
        </p:nvSpPr>
        <p:spPr>
          <a:xfrm>
            <a:off x="4423482" y="754250"/>
            <a:ext cx="3387880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Effects of reduced water clarity &amp; salinity from increased precipitation and  habitat loss/change on SAV &amp; oysters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Effects of SAV community changes on habitat-use by fish and crabs </a:t>
            </a:r>
            <a:endParaRPr dirty="0"/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21"/>
          <p:cNvSpPr txBox="1"/>
          <p:nvPr/>
        </p:nvSpPr>
        <p:spPr>
          <a:xfrm>
            <a:off x="7680399" y="1717034"/>
            <a:ext cx="413876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Changes in the intensity, duration, &amp; frequency of marine heat wave events &amp; effects on survival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3" name="Rectangle 192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Google Shape;182;p11"/>
          <p:cNvSpPr txBox="1"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</a:pPr>
            <a:r>
              <a:rPr lang="en-US" b="1"/>
              <a:t>Day 2 Themes for Discussion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1D34AD-A1F5-4F9D-993C-3EDE8528F4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183" name="Google Shape;183;p11"/>
          <p:cNvSpPr txBox="1">
            <a:spLocks noGrp="1"/>
          </p:cNvSpPr>
          <p:nvPr>
            <p:ph type="body" idx="1"/>
          </p:nvPr>
        </p:nvSpPr>
        <p:spPr>
          <a:xfrm>
            <a:off x="6513788" y="2333297"/>
            <a:ext cx="4840010" cy="3843666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228600" lvl="0" indent="-228600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800"/>
              <a:buChar char="•"/>
            </a:pPr>
            <a:r>
              <a:rPr lang="en-US" sz="2000"/>
              <a:t>Ecosystem-based management</a:t>
            </a:r>
          </a:p>
          <a:p>
            <a:pPr marL="228600" lvl="0" indent="-228600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800"/>
              <a:buChar char="•"/>
            </a:pPr>
            <a:r>
              <a:rPr lang="en-US" sz="2000"/>
              <a:t>Multiple stressors</a:t>
            </a:r>
          </a:p>
          <a:p>
            <a:pPr marL="228600" lvl="0" indent="-228600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800"/>
              <a:buChar char="•"/>
            </a:pPr>
            <a:r>
              <a:rPr lang="en-US" sz="2000"/>
              <a:t>Nearshore habitats</a:t>
            </a:r>
          </a:p>
          <a:p>
            <a:pPr marL="228600" lvl="0" indent="-228600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800"/>
              <a:buChar char="•"/>
            </a:pPr>
            <a:r>
              <a:rPr lang="en-US" sz="2000"/>
              <a:t>New temperature regime </a:t>
            </a:r>
          </a:p>
        </p:txBody>
      </p:sp>
      <p:sp>
        <p:nvSpPr>
          <p:cNvPr id="186" name="Google Shape;186;p11"/>
          <p:cNvSpPr txBox="1"/>
          <p:nvPr/>
        </p:nvSpPr>
        <p:spPr>
          <a:xfrm>
            <a:off x="3048856" y="3308503"/>
            <a:ext cx="6097712" cy="38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</p:txBody>
      </p:sp>
      <p:sp>
        <p:nvSpPr>
          <p:cNvPr id="187" name="Google Shape;187;p11"/>
          <p:cNvSpPr txBox="1"/>
          <p:nvPr/>
        </p:nvSpPr>
        <p:spPr>
          <a:xfrm>
            <a:off x="3048856" y="3308503"/>
            <a:ext cx="6097712" cy="38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</p:txBody>
      </p:sp>
      <p:sp>
        <p:nvSpPr>
          <p:cNvPr id="188" name="Google Shape;188;p11"/>
          <p:cNvSpPr txBox="1"/>
          <p:nvPr/>
        </p:nvSpPr>
        <p:spPr>
          <a:xfrm>
            <a:off x="3048856" y="3308503"/>
            <a:ext cx="6097712" cy="38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94725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4"/>
          <p:cNvSpPr txBox="1">
            <a:spLocks noGrp="1"/>
          </p:cNvSpPr>
          <p:nvPr>
            <p:ph type="title" idx="4294967295"/>
          </p:nvPr>
        </p:nvSpPr>
        <p:spPr>
          <a:xfrm>
            <a:off x="517200" y="246133"/>
            <a:ext cx="11157600" cy="9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Management Recommendations (DRAFT)</a:t>
            </a:r>
            <a:endParaRPr b="1"/>
          </a:p>
        </p:txBody>
      </p:sp>
      <p:sp>
        <p:nvSpPr>
          <p:cNvPr id="401" name="Google Shape;401;p24"/>
          <p:cNvSpPr txBox="1"/>
          <p:nvPr/>
        </p:nvSpPr>
        <p:spPr>
          <a:xfrm>
            <a:off x="517200" y="1160833"/>
            <a:ext cx="7683337" cy="557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Ecosystem-Based Management</a:t>
            </a:r>
            <a:endParaRPr sz="2800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Arial"/>
              <a:buNone/>
            </a:pPr>
            <a:r>
              <a:rPr lang="en-US" sz="28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(3) Continue water quality improvement to support SAV essential fish habitat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Arial"/>
              <a:buNone/>
            </a:pPr>
            <a:r>
              <a:rPr lang="en-US" sz="28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(1) Adjust within same season fisheries catch limits using two prong approach: </a:t>
            </a:r>
            <a:endParaRPr dirty="0"/>
          </a:p>
          <a:p>
            <a: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1) develop management triggers based on temperature thresholds for determining seasonal closures and </a:t>
            </a:r>
            <a:endParaRPr dirty="0"/>
          </a:p>
          <a:p>
            <a: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2) Incorporate an educational/human behavioral warming tool to communicate when fish are most stressed/vulnerable &amp; how to modify fishing behavior outside of closures</a:t>
            </a:r>
            <a:endParaRPr dirty="0"/>
          </a:p>
        </p:txBody>
      </p:sp>
      <p:pic>
        <p:nvPicPr>
          <p:cNvPr id="402" name="Google Shape;40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9986" y="1871106"/>
            <a:ext cx="3714750" cy="354330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24"/>
          <p:cNvSpPr/>
          <p:nvPr/>
        </p:nvSpPr>
        <p:spPr>
          <a:xfrm>
            <a:off x="10450286" y="2719449"/>
            <a:ext cx="570015" cy="665018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6"/>
          <p:cNvSpPr txBox="1"/>
          <p:nvPr/>
        </p:nvSpPr>
        <p:spPr>
          <a:xfrm>
            <a:off x="124570" y="0"/>
            <a:ext cx="1194285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Chesapeake Bay tidal and non-tidal  water temperatures have been increasing.</a:t>
            </a:r>
            <a:endParaRPr dirty="0"/>
          </a:p>
        </p:txBody>
      </p:sp>
      <p:pic>
        <p:nvPicPr>
          <p:cNvPr id="273" name="Google Shape;273;p16" descr="Chart, scatter chart&#10;&#10;Description automatically generated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450575"/>
            <a:ext cx="4515678" cy="6431726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8" name="Google Shape;157;p5">
            <a:extLst>
              <a:ext uri="{FF2B5EF4-FFF2-40B4-BE49-F238E27FC236}">
                <a16:creationId xmlns:a16="http://schemas.microsoft.com/office/drawing/2014/main" id="{C5C82EC6-EE59-4CB3-8C38-8247F928A142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2174" y="426274"/>
            <a:ext cx="5473148" cy="64317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04BDE5-846E-445D-B9C2-19BCEAA5BD5A}"/>
              </a:ext>
            </a:extLst>
          </p:cNvPr>
          <p:cNvSpPr txBox="1"/>
          <p:nvPr/>
        </p:nvSpPr>
        <p:spPr>
          <a:xfrm>
            <a:off x="9982200" y="6567586"/>
            <a:ext cx="2133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Rice and </a:t>
            </a:r>
            <a:r>
              <a:rPr lang="en-US" dirty="0" err="1"/>
              <a:t>Jastram</a:t>
            </a:r>
            <a:r>
              <a:rPr lang="en-US" dirty="0"/>
              <a:t>, 2015)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5"/>
          <p:cNvSpPr txBox="1">
            <a:spLocks noGrp="1"/>
          </p:cNvSpPr>
          <p:nvPr>
            <p:ph type="title" idx="4294967295"/>
          </p:nvPr>
        </p:nvSpPr>
        <p:spPr>
          <a:xfrm>
            <a:off x="517200" y="246133"/>
            <a:ext cx="11157600" cy="9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Management Recommendations (DRAFT)</a:t>
            </a:r>
            <a:endParaRPr b="1"/>
          </a:p>
        </p:txBody>
      </p:sp>
      <p:sp>
        <p:nvSpPr>
          <p:cNvPr id="409" name="Google Shape;409;p25"/>
          <p:cNvSpPr txBox="1"/>
          <p:nvPr/>
        </p:nvSpPr>
        <p:spPr>
          <a:xfrm>
            <a:off x="517200" y="1583526"/>
            <a:ext cx="7683337" cy="3914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28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Nearshore Habitats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Arial"/>
              <a:buNone/>
            </a:pPr>
            <a:r>
              <a:rPr lang="en-US" sz="28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(3) Target use of natural/green infrastructure where ecological &amp; climate resilience benefits are highest  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9000"/>
              </a:buClr>
              <a:buSzPct val="100000"/>
              <a:buFont typeface="Arial"/>
              <a:buNone/>
            </a:pPr>
            <a:r>
              <a:rPr lang="en-US" sz="2800" dirty="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(2) Amplify the urgency to manage shoreline development &amp; condition based on ecological thresholds already established for SAV, blue crab and fish </a:t>
            </a:r>
            <a:endParaRPr dirty="0"/>
          </a:p>
        </p:txBody>
      </p:sp>
      <p:pic>
        <p:nvPicPr>
          <p:cNvPr id="410" name="Google Shape;410;p2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00537" y="1868384"/>
            <a:ext cx="3838609" cy="3629891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25"/>
          <p:cNvSpPr/>
          <p:nvPr/>
        </p:nvSpPr>
        <p:spPr>
          <a:xfrm>
            <a:off x="10295907" y="2826326"/>
            <a:ext cx="570015" cy="570015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6"/>
          <p:cNvSpPr txBox="1">
            <a:spLocks noGrp="1"/>
          </p:cNvSpPr>
          <p:nvPr>
            <p:ph type="title" idx="4294967295"/>
          </p:nvPr>
        </p:nvSpPr>
        <p:spPr>
          <a:xfrm>
            <a:off x="517200" y="246133"/>
            <a:ext cx="11157600" cy="9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Management Recommendations (DRAFT)</a:t>
            </a:r>
            <a:endParaRPr b="1"/>
          </a:p>
        </p:txBody>
      </p:sp>
      <p:sp>
        <p:nvSpPr>
          <p:cNvPr id="417" name="Google Shape;417;p26"/>
          <p:cNvSpPr txBox="1"/>
          <p:nvPr/>
        </p:nvSpPr>
        <p:spPr>
          <a:xfrm>
            <a:off x="517200" y="1160833"/>
            <a:ext cx="7683337" cy="5441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Multiple Stressors</a:t>
            </a:r>
            <a:endParaRPr sz="2800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Arial"/>
              <a:buNone/>
            </a:pPr>
            <a:r>
              <a:rPr lang="en-US" sz="28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(3) </a:t>
            </a:r>
            <a:r>
              <a:rPr lang="en-US" sz="28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Implement TMDL to its fullest potential </a:t>
            </a:r>
            <a:r>
              <a:rPr lang="en-US" sz="28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&amp; better connect to living resource outcomes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9000"/>
              </a:buClr>
              <a:buSzPts val="2800"/>
              <a:buFont typeface="Arial"/>
              <a:buNone/>
            </a:pPr>
            <a:r>
              <a:rPr lang="en-US" sz="2800" dirty="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(2) Develop a </a:t>
            </a:r>
            <a:r>
              <a:rPr lang="en-US" sz="2800" b="1" dirty="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public facing heat wave warning system</a:t>
            </a:r>
            <a:r>
              <a:rPr lang="en-US" sz="2800" dirty="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 that incorporates dissolved oxygen and is linked to habitat preferences of key species such as striped bass, blue crabs, oyster, and SAV  </a:t>
            </a:r>
            <a:endParaRPr dirty="0"/>
          </a:p>
        </p:txBody>
      </p:sp>
      <p:pic>
        <p:nvPicPr>
          <p:cNvPr id="418" name="Google Shape;41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61837" y="1635887"/>
            <a:ext cx="3638550" cy="3609975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26"/>
          <p:cNvSpPr/>
          <p:nvPr/>
        </p:nvSpPr>
        <p:spPr>
          <a:xfrm>
            <a:off x="10414660" y="2600695"/>
            <a:ext cx="688769" cy="653144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7"/>
          <p:cNvSpPr txBox="1">
            <a:spLocks noGrp="1"/>
          </p:cNvSpPr>
          <p:nvPr>
            <p:ph type="title" idx="4294967295"/>
          </p:nvPr>
        </p:nvSpPr>
        <p:spPr>
          <a:xfrm>
            <a:off x="517200" y="246133"/>
            <a:ext cx="11157600" cy="9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Management Recommendations (DRAFT)</a:t>
            </a:r>
            <a:endParaRPr b="1"/>
          </a:p>
        </p:txBody>
      </p:sp>
      <p:sp>
        <p:nvSpPr>
          <p:cNvPr id="425" name="Google Shape;425;p27"/>
          <p:cNvSpPr txBox="1"/>
          <p:nvPr/>
        </p:nvSpPr>
        <p:spPr>
          <a:xfrm>
            <a:off x="517200" y="1160833"/>
            <a:ext cx="7683337" cy="5382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28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Temperature Regime</a:t>
            </a:r>
            <a:endParaRPr sz="2800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ct val="100000"/>
              <a:buFont typeface="Arial"/>
              <a:buNone/>
            </a:pPr>
            <a:r>
              <a:rPr lang="en-US" sz="2800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(1) </a:t>
            </a:r>
            <a:r>
              <a:rPr lang="en-US" sz="2800" b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Improve long-term monitoring networks</a:t>
            </a:r>
            <a:r>
              <a:rPr lang="en-US" sz="2800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en-US" sz="2800" b="1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better connect to managing living resources</a:t>
            </a: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rPr lang="en-US" sz="28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(6) Explore ways to support fisheries in the </a:t>
            </a:r>
            <a:r>
              <a:rPr lang="en-US" sz="28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development of more strategic, long-term climate predictions for management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1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6" name="Google Shape;426;p2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7054" y="1751611"/>
            <a:ext cx="3954813" cy="3746665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27"/>
          <p:cNvSpPr/>
          <p:nvPr/>
        </p:nvSpPr>
        <p:spPr>
          <a:xfrm>
            <a:off x="10307782" y="2755076"/>
            <a:ext cx="439387" cy="665018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8"/>
          <p:cNvSpPr txBox="1">
            <a:spLocks noGrp="1"/>
          </p:cNvSpPr>
          <p:nvPr>
            <p:ph type="title" idx="4294967295"/>
          </p:nvPr>
        </p:nvSpPr>
        <p:spPr>
          <a:xfrm>
            <a:off x="517200" y="246133"/>
            <a:ext cx="11157600" cy="9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/>
              <a:t>Next Steps</a:t>
            </a:r>
            <a:endParaRPr sz="3600" b="1"/>
          </a:p>
        </p:txBody>
      </p:sp>
      <p:sp>
        <p:nvSpPr>
          <p:cNvPr id="240" name="Google Shape;240;p28"/>
          <p:cNvSpPr txBox="1"/>
          <p:nvPr/>
        </p:nvSpPr>
        <p:spPr>
          <a:xfrm>
            <a:off x="958930" y="1160833"/>
            <a:ext cx="10857018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Steering Committee will review &amp; synthesize information, including management recommendations and associated science needs, from synthesis papers and both workshop days and draft final report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Participant review of draft report (~May-June 2022 timeframe)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Release final report (~summer 2022 timeframe)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Conduct outreach with Bay Program and partners to discuss strategies to implement the report’s recommendations 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9"/>
          <p:cNvSpPr txBox="1">
            <a:spLocks noGrp="1"/>
          </p:cNvSpPr>
          <p:nvPr>
            <p:ph type="title"/>
          </p:nvPr>
        </p:nvSpPr>
        <p:spPr>
          <a:xfrm>
            <a:off x="916938" y="257521"/>
            <a:ext cx="8856453" cy="68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>
                <a:latin typeface="Calibri"/>
                <a:ea typeface="Calibri"/>
                <a:cs typeface="Calibri"/>
                <a:sym typeface="Calibri"/>
              </a:rPr>
              <a:t>Watershed Acknowledgements</a:t>
            </a:r>
            <a:endParaRPr sz="44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9"/>
          <p:cNvSpPr txBox="1"/>
          <p:nvPr/>
        </p:nvSpPr>
        <p:spPr>
          <a:xfrm>
            <a:off x="217961" y="1122171"/>
            <a:ext cx="11894185" cy="5489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50" rIns="0" bIns="0" anchor="t" anchorCtr="0">
            <a:spAutoFit/>
          </a:bodyPr>
          <a:lstStyle/>
          <a:p>
            <a:pPr marL="298450" marR="450215" lvl="0" indent="-285750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Synthesis Element #1 Paper (Water Temperature Effects on Fisheries and Stream Health in Nontidal Waters): </a:t>
            </a: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Stephen Faulkner, Kevin  Krause, Rosemary Fanelli, Matthew Cashman, Than Hitt and Benjamin Letcher, USGS; Frank Borsuk and Greg Pond, EPA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8450" marR="5080" lvl="0" indent="-285750" algn="l" rtl="0">
              <a:lnSpc>
                <a:spcPct val="99200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Synthesis Element #1 Addendum (Temperature Criteria in CBP Jurisdictions' Water Quality Standards and Information on Warmwater  Species): </a:t>
            </a: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Rebecca Hanmer, EPA-retired; Jonathan Leiman, Maryland Department of the Environment; Daniel Goetz, Maryland Department of  Natural Resources; Robert Breeding, Virginia Department of Environmental Quality; and Matthew Robinson, DC Department of Energy and  Environment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8450" marR="0" lvl="0" indent="-285750" algn="l" rtl="0">
              <a:lnSpc>
                <a:spcPct val="11843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Synthesis Element #4 Paper </a:t>
            </a: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(Watershed Characteristics and Landscape Factors Influencing Vulnerability and Resilience to Rising Stream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8450" marR="0" lvl="0" indent="0" algn="l" rtl="0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Temperatures): Renee Thompson, USGS; Nora Jackson, CRC/CBP; Judy Okay, J&amp;J Consulting; Nancy Roth, Tetra Tech; Sally Claggett, USFS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8450" marR="60960" lvl="0" indent="-285750" algn="just" rtl="0">
              <a:lnSpc>
                <a:spcPct val="118750"/>
              </a:lnSpc>
              <a:spcBef>
                <a:spcPts val="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Synthesis Element #5 Paper (Trends)</a:t>
            </a: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Rich Batiuk, CoastWise Partners; Nora Jackson, CRC/CBP; John Clune, USGS; Kyle Hinson, VIMS; Renee  Karrh, Maryland Department of Natural Resources; Mike Lane, Old Dominion University; Rebecca Murphy, University of Maryland Center for  Environmental Science/CBP; and Roger Stewart, Virginia Department of Environmental Quality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8450" marR="0" lvl="0" indent="-285750" algn="just" rtl="0">
              <a:lnSpc>
                <a:spcPct val="11437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Synthesis Element #6 Paper (Model Projections)</a:t>
            </a: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Rich Batiuk, CoastWise Partners; Gopal Bhatt, Pennsylvania State University/CBP; Lewis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8450" marR="667385" lvl="0" indent="0" algn="just" rtl="0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Linker, U.S. EPA CBP; Gary Shenk, USGS/CBP; Richard Tian, University of Maryland Center for Environmental Sciences/CBP; and Guido  Yactayo, Maryland Department of the Environment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8450" marR="134620" lvl="0" indent="-285750" algn="l" rtl="0">
              <a:lnSpc>
                <a:spcPct val="118750"/>
              </a:lnSpc>
              <a:spcBef>
                <a:spcPts val="5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Synthesis Element #7/8 Paper </a:t>
            </a: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(Impacts of BMPs and Habitat Restoration on Water Temperatures): Katie Brownson and Sally Claggett, USFS;  Tom Schueler, CSN; Anne Hairston-Strang and Iris Allen, Maryland Department of Natural Resources-Forestry; Frank Borsuk and Lucinda  Power, EPA; Mark Dubin, UMD; Matt Ehrhart, Stroud; Stephen Faulkner, USGS; Jeremy Hanson, VT; Katie Ombalski, Woods &amp; Waters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8450" marR="0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Consulting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84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Synthesis Element #10 Paper (Monitoring)</a:t>
            </a: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Peter Tango, Breck Sullivan, John Clune, and Scott Phillips, USGS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0"/>
          <p:cNvSpPr txBox="1">
            <a:spLocks noGrp="1"/>
          </p:cNvSpPr>
          <p:nvPr>
            <p:ph type="title"/>
          </p:nvPr>
        </p:nvSpPr>
        <p:spPr>
          <a:xfrm>
            <a:off x="838200" y="767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Tidal Acknowledgements</a:t>
            </a:r>
            <a:endParaRPr b="1"/>
          </a:p>
        </p:txBody>
      </p:sp>
      <p:sp>
        <p:nvSpPr>
          <p:cNvPr id="446" name="Google Shape;446;p30"/>
          <p:cNvSpPr txBox="1"/>
          <p:nvPr/>
        </p:nvSpPr>
        <p:spPr>
          <a:xfrm>
            <a:off x="372685" y="1138843"/>
            <a:ext cx="11622579" cy="4585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Synthesis Element #2 Paper (Tidal Fisheries and Habitat Impacts)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Bruce Vogt, Jay Lazar, and Emily Farr, NOAA; Mandy Bromilow, NOAA Affiliate; Justin Shapiro, CRC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Synthesis Element #3 Paper (SAV Impacts)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Brooke Landry and Becky Golden, Maryland DNR; Marc Hensel and Chris Patrick, VIMS; Dick Zimmerman and Rhianne Cofer, Old Dominion University; Bob Murphy, TetraTech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Synthesis Element #5 Paper (Trends)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Rich Batiuk, CoastWise Partners; Nora Jackson, CRC/CBP; John Clune, USGS; Kyle Hinson, VIMS; Renee Karrh, Maryland Department of Natural Resources; Mike Lane, Old Dominion University; Rebecca Murphy, University of Maryland Center for Environmental Science/CBP; and Roger Stewart, Virginia Department of Environmental Quality</a:t>
            </a:r>
            <a:endParaRPr/>
          </a:p>
          <a:p>
            <a:pPr marL="285750" marR="0" lvl="0" indent="-234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Synthesis Element #6 Paper (Model Projections)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Rich Batiuk, CoastWise Partners; Gopal Bhatt, Pennsylvania State University/CBP; Lewis Linker, U.S. EPA CBP; Gary Shenk, USGS/CBP; Richard Tian, University of Maryland Center for Environmental Sciences/CBP; and Guido Yactayo, Maryland Department of the Environment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Synthesis Element #9 Paper (Indicators)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Julie Reichert-Nguyen and Bruce Vogt, NOAA; Mandy Bromilow, NOAA Affiliate; Ron Vogel, UMD for NOAA Satellite Service; Breck Sullivan, USGS; Anissa Foster, NOAA-CRC Internship Program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Synthesis Element #10 Paper (Monitoring)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Peter Tango, Breck Sullivan, John Clune, and Scott Phillips, USGS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Wood human figure">
            <a:extLst>
              <a:ext uri="{FF2B5EF4-FFF2-40B4-BE49-F238E27FC236}">
                <a16:creationId xmlns:a16="http://schemas.microsoft.com/office/drawing/2014/main" id="{36C56C78-EC97-4A4F-9F5E-531923C8E8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50627D-D0D5-43CE-A7A7-04557F898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you! Questions?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8C16E5-8D8C-48AF-B4CD-01A549D5B5F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buClrTx/>
              <a:buSzTx/>
              <a:defRPr/>
            </a:pPr>
            <a:fld id="{00000000-1234-1234-1234-123412341234}" type="slidenum">
              <a:rPr lang="en-US" kern="1200">
                <a:solidFill>
                  <a:srgbClr val="FFFFFF"/>
                </a:solidFill>
                <a:ea typeface="+mn-ea"/>
                <a:cs typeface="+mn-cs"/>
              </a:rPr>
              <a:pPr>
                <a:spcAft>
                  <a:spcPts val="600"/>
                </a:spcAft>
                <a:buClrTx/>
                <a:buSzTx/>
                <a:defRPr/>
              </a:pPr>
              <a:t>26</a:t>
            </a:fld>
            <a:endParaRPr lang="en-US" kern="1200">
              <a:solidFill>
                <a:srgbClr val="FFFF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39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17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838" y="1821523"/>
            <a:ext cx="4857682" cy="3044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7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0534" y="1686014"/>
            <a:ext cx="6504167" cy="3315693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7"/>
          <p:cNvSpPr txBox="1"/>
          <p:nvPr/>
        </p:nvSpPr>
        <p:spPr>
          <a:xfrm>
            <a:off x="4134679" y="5009321"/>
            <a:ext cx="3387256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arenR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Air temperatures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arenR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Ocean temperatures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arenR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 level rise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arenR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River temperatures</a:t>
            </a:r>
            <a:endParaRPr/>
          </a:p>
        </p:txBody>
      </p:sp>
      <p:sp>
        <p:nvSpPr>
          <p:cNvPr id="286" name="Google Shape;286;p17"/>
          <p:cNvSpPr/>
          <p:nvPr/>
        </p:nvSpPr>
        <p:spPr>
          <a:xfrm>
            <a:off x="6257675" y="5879651"/>
            <a:ext cx="87465" cy="234901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7"/>
          <p:cNvSpPr/>
          <p:nvPr/>
        </p:nvSpPr>
        <p:spPr>
          <a:xfrm rot="10800000">
            <a:off x="6740366" y="5001707"/>
            <a:ext cx="519174" cy="45289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7"/>
          <p:cNvSpPr/>
          <p:nvPr/>
        </p:nvSpPr>
        <p:spPr>
          <a:xfrm rot="10800000">
            <a:off x="7194408" y="5485971"/>
            <a:ext cx="240062" cy="282611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7"/>
          <p:cNvSpPr/>
          <p:nvPr/>
        </p:nvSpPr>
        <p:spPr>
          <a:xfrm rot="10800000">
            <a:off x="7044856" y="6281529"/>
            <a:ext cx="47707" cy="1590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7"/>
          <p:cNvSpPr txBox="1"/>
          <p:nvPr/>
        </p:nvSpPr>
        <p:spPr>
          <a:xfrm>
            <a:off x="-34718" y="6596390"/>
            <a:ext cx="2165578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Hinson at el. 2021</a:t>
            </a:r>
            <a:endParaRPr/>
          </a:p>
        </p:txBody>
      </p:sp>
      <p:sp>
        <p:nvSpPr>
          <p:cNvPr id="291" name="Google Shape;291;p17"/>
          <p:cNvSpPr txBox="1"/>
          <p:nvPr/>
        </p:nvSpPr>
        <p:spPr>
          <a:xfrm>
            <a:off x="95415" y="159026"/>
            <a:ext cx="1200116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Increasing tidal water temperatures have been driven largely by atmospheric forcings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the warming ocean boundary</a:t>
            </a:r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6"/>
          <p:cNvGrpSpPr/>
          <p:nvPr/>
        </p:nvGrpSpPr>
        <p:grpSpPr>
          <a:xfrm>
            <a:off x="676822" y="728554"/>
            <a:ext cx="10838354" cy="6134311"/>
            <a:chOff x="445090" y="161427"/>
            <a:chExt cx="10838354" cy="6134311"/>
          </a:xfrm>
        </p:grpSpPr>
        <p:sp>
          <p:nvSpPr>
            <p:cNvPr id="123" name="Google Shape;123;p6"/>
            <p:cNvSpPr/>
            <p:nvPr/>
          </p:nvSpPr>
          <p:spPr>
            <a:xfrm>
              <a:off x="4772233" y="4069270"/>
              <a:ext cx="2184068" cy="2184824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6"/>
            <p:cNvSpPr txBox="1"/>
            <p:nvPr/>
          </p:nvSpPr>
          <p:spPr>
            <a:xfrm>
              <a:off x="4987255" y="4362764"/>
              <a:ext cx="1681708" cy="15449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600" tIns="14600" rIns="14600" bIns="14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lang="en-US" sz="23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Non-tidal water temperature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6"/>
            <p:cNvSpPr/>
            <p:nvPr/>
          </p:nvSpPr>
          <p:spPr>
            <a:xfrm rot="10800000">
              <a:off x="1462518" y="4747443"/>
              <a:ext cx="3127680" cy="828476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ABB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445090" y="4027624"/>
              <a:ext cx="2034855" cy="2268114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6"/>
            <p:cNvSpPr txBox="1"/>
            <p:nvPr/>
          </p:nvSpPr>
          <p:spPr>
            <a:xfrm>
              <a:off x="504689" y="4087223"/>
              <a:ext cx="1915657" cy="21489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650" tIns="26650" rIns="26650" bIns="266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Streamflow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150" marR="0" lvl="1" indent="-66675" algn="l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050"/>
                <a:buFont typeface="Calibri"/>
                <a:buChar char="•"/>
              </a:pPr>
              <a:r>
                <a:rPr lang="en-US"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Baseflow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150" marR="0" lvl="1" indent="-66675" algn="l" rtl="0">
                <a:lnSpc>
                  <a:spcPct val="90000"/>
                </a:lnSpc>
                <a:spcBef>
                  <a:spcPts val="158"/>
                </a:spcBef>
                <a:spcAft>
                  <a:spcPts val="0"/>
                </a:spcAft>
                <a:buClr>
                  <a:schemeClr val="lt1"/>
                </a:buClr>
                <a:buSzPts val="1050"/>
                <a:buFont typeface="Calibri"/>
                <a:buChar char="•"/>
              </a:pPr>
              <a:r>
                <a:rPr lang="en-US"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Withdrawals (from surface or groundwater)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150" marR="0" lvl="1" indent="-66675" algn="l" rtl="0">
                <a:lnSpc>
                  <a:spcPct val="90000"/>
                </a:lnSpc>
                <a:spcBef>
                  <a:spcPts val="158"/>
                </a:spcBef>
                <a:spcAft>
                  <a:spcPts val="0"/>
                </a:spcAft>
                <a:buClr>
                  <a:schemeClr val="lt1"/>
                </a:buClr>
                <a:buSzPts val="1050"/>
                <a:buFont typeface="Calibri"/>
                <a:buChar char="•"/>
              </a:pPr>
              <a:r>
                <a:rPr lang="en-US"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Local hydrology (presence of dams, floodplain connectivity, etc.)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150" marR="0" lvl="1" indent="-66675" algn="l" rtl="0">
                <a:lnSpc>
                  <a:spcPct val="90000"/>
                </a:lnSpc>
                <a:spcBef>
                  <a:spcPts val="158"/>
                </a:spcBef>
                <a:spcAft>
                  <a:spcPts val="0"/>
                </a:spcAft>
                <a:buClr>
                  <a:schemeClr val="lt1"/>
                </a:buClr>
                <a:buSzPts val="1050"/>
                <a:buFont typeface="Calibri"/>
                <a:buChar char="•"/>
              </a:pPr>
              <a:r>
                <a:rPr lang="en-US"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Hydraulic resistance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150" marR="0" lvl="1" indent="-66675" algn="l" rtl="0">
                <a:lnSpc>
                  <a:spcPct val="90000"/>
                </a:lnSpc>
                <a:spcBef>
                  <a:spcPts val="158"/>
                </a:spcBef>
                <a:spcAft>
                  <a:spcPts val="0"/>
                </a:spcAft>
                <a:buClr>
                  <a:schemeClr val="lt1"/>
                </a:buClr>
                <a:buSzPts val="1050"/>
                <a:buFont typeface="Calibri"/>
                <a:buChar char="•"/>
              </a:pPr>
              <a:r>
                <a:rPr lang="en-US"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Upstream and riparian land use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150" marR="0" lvl="1" indent="-66675" algn="l" rtl="0">
                <a:lnSpc>
                  <a:spcPct val="90000"/>
                </a:lnSpc>
                <a:spcBef>
                  <a:spcPts val="158"/>
                </a:spcBef>
                <a:spcAft>
                  <a:spcPts val="0"/>
                </a:spcAft>
                <a:buClr>
                  <a:schemeClr val="lt1"/>
                </a:buClr>
                <a:buSzPts val="1050"/>
                <a:buFont typeface="Calibri"/>
                <a:buChar char="•"/>
              </a:pPr>
              <a:r>
                <a:rPr lang="en-US"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Groundwater inputs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150" marR="0" lvl="1" indent="-66675" algn="l" rtl="0">
                <a:lnSpc>
                  <a:spcPct val="90000"/>
                </a:lnSpc>
                <a:spcBef>
                  <a:spcPts val="158"/>
                </a:spcBef>
                <a:spcAft>
                  <a:spcPts val="0"/>
                </a:spcAft>
                <a:buClr>
                  <a:schemeClr val="lt1"/>
                </a:buClr>
                <a:buSzPts val="1050"/>
                <a:buFont typeface="Calibri"/>
                <a:buChar char="•"/>
              </a:pPr>
              <a:r>
                <a:rPr lang="en-US"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Degree of infiltration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150" marR="0" lvl="1" indent="-66675" algn="l" rtl="0">
                <a:lnSpc>
                  <a:spcPct val="90000"/>
                </a:lnSpc>
                <a:spcBef>
                  <a:spcPts val="158"/>
                </a:spcBef>
                <a:spcAft>
                  <a:spcPts val="0"/>
                </a:spcAft>
                <a:buClr>
                  <a:srgbClr val="F7CAAC"/>
                </a:buClr>
                <a:buSzPts val="1050"/>
                <a:buFont typeface="Calibri"/>
                <a:buChar char="•"/>
              </a:pPr>
              <a:r>
                <a:rPr lang="en-US" sz="1050" b="0" i="0" u="none" strike="noStrike" cap="none">
                  <a:solidFill>
                    <a:srgbClr val="F7CAAC"/>
                  </a:solidFill>
                  <a:latin typeface="Calibri"/>
                  <a:ea typeface="Calibri"/>
                  <a:cs typeface="Calibri"/>
                  <a:sym typeface="Calibri"/>
                </a:rPr>
                <a:t>Rainfall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6"/>
            <p:cNvSpPr/>
            <p:nvPr/>
          </p:nvSpPr>
          <p:spPr>
            <a:xfrm rot="-8640000">
              <a:off x="2004522" y="3079326"/>
              <a:ext cx="3127557" cy="828476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ABB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1285750" y="1760456"/>
              <a:ext cx="2034855" cy="1627884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6"/>
            <p:cNvSpPr txBox="1"/>
            <p:nvPr/>
          </p:nvSpPr>
          <p:spPr>
            <a:xfrm>
              <a:off x="1333429" y="1808135"/>
              <a:ext cx="1939497" cy="15325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650" tIns="26650" rIns="26650" bIns="266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Runoff temperature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150" marR="0" lvl="1" indent="-66675" algn="l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050"/>
                <a:buFont typeface="Calibri"/>
                <a:buChar char="•"/>
              </a:pPr>
              <a:r>
                <a:rPr lang="en-US"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Sources of water (farm ponds, </a:t>
              </a:r>
              <a:r>
                <a:rPr lang="en-US" sz="1050" b="0" i="0" u="none" strike="noStrike" cap="none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municipal, mining and </a:t>
              </a:r>
              <a:r>
                <a:rPr lang="en-US"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industrial discharge, snowmelt, etc.)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150" marR="0" lvl="1" indent="-66675" algn="l" rtl="0">
                <a:lnSpc>
                  <a:spcPct val="90000"/>
                </a:lnSpc>
                <a:spcBef>
                  <a:spcPts val="158"/>
                </a:spcBef>
                <a:spcAft>
                  <a:spcPts val="0"/>
                </a:spcAft>
                <a:buClr>
                  <a:schemeClr val="lt1"/>
                </a:buClr>
                <a:buSzPts val="1050"/>
                <a:buFont typeface="Calibri"/>
                <a:buChar char="•"/>
              </a:pPr>
              <a:r>
                <a:rPr lang="en-US"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Upstream and riparian land use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150" marR="0" lvl="1" indent="-66675" algn="l" rtl="0">
                <a:lnSpc>
                  <a:spcPct val="90000"/>
                </a:lnSpc>
                <a:spcBef>
                  <a:spcPts val="158"/>
                </a:spcBef>
                <a:spcAft>
                  <a:spcPts val="0"/>
                </a:spcAft>
                <a:buClr>
                  <a:schemeClr val="lt1"/>
                </a:buClr>
                <a:buSzPts val="1050"/>
                <a:buFont typeface="Calibri"/>
                <a:buChar char="•"/>
              </a:pPr>
              <a:r>
                <a:rPr lang="en-US" sz="105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Degree of infiltration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150" marR="0" lvl="1" indent="0" algn="l" rtl="0">
                <a:lnSpc>
                  <a:spcPct val="90000"/>
                </a:lnSpc>
                <a:spcBef>
                  <a:spcPts val="158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6"/>
            <p:cNvSpPr/>
            <p:nvPr/>
          </p:nvSpPr>
          <p:spPr>
            <a:xfrm rot="-6480000">
              <a:off x="3423577" y="2048278"/>
              <a:ext cx="3127357" cy="828476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ABB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3486625" y="161427"/>
              <a:ext cx="2034855" cy="1627884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6"/>
            <p:cNvSpPr txBox="1"/>
            <p:nvPr/>
          </p:nvSpPr>
          <p:spPr>
            <a:xfrm>
              <a:off x="3534304" y="209106"/>
              <a:ext cx="1939497" cy="15325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50" tIns="24750" rIns="24750" bIns="247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Heat transfer from channel substrate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150" marR="0" lvl="1" indent="-57150" algn="l" rtl="0">
                <a:lnSpc>
                  <a:spcPct val="90000"/>
                </a:lnSpc>
                <a:spcBef>
                  <a:spcPts val="455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•"/>
              </a:pPr>
              <a:r>
                <a:rPr lang="en-US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Substrate composition  (bedrock vs. gravel)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150" marR="0" lvl="1" indent="-5715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•"/>
              </a:pPr>
              <a:r>
                <a:rPr lang="en-US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Hyporheic exchange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150" marR="0" lvl="1" indent="-5715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•"/>
              </a:pPr>
              <a:r>
                <a:rPr lang="en-US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Residence time in hyporheic zone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6"/>
            <p:cNvSpPr/>
            <p:nvPr/>
          </p:nvSpPr>
          <p:spPr>
            <a:xfrm rot="-4320000">
              <a:off x="5177601" y="2048278"/>
              <a:ext cx="3127357" cy="828476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ABB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6207055" y="161427"/>
              <a:ext cx="2034855" cy="1627884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6"/>
            <p:cNvSpPr txBox="1"/>
            <p:nvPr/>
          </p:nvSpPr>
          <p:spPr>
            <a:xfrm>
              <a:off x="6254744" y="209098"/>
              <a:ext cx="2184000" cy="153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50" tIns="24750" rIns="24750" bIns="247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Groundwater inputs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150" marR="0" lvl="1" indent="-57150" algn="l" rtl="0">
                <a:lnSpc>
                  <a:spcPct val="90000"/>
                </a:lnSpc>
                <a:spcBef>
                  <a:spcPts val="455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•"/>
              </a:pPr>
              <a:r>
                <a:rPr lang="en-US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Hyporheic exchange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150" marR="0" lvl="1" indent="-5715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•"/>
              </a:pPr>
              <a:r>
                <a:rPr lang="en-US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Groundwater temperature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150" marR="0" lvl="1" indent="-5715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•"/>
              </a:pPr>
              <a:r>
                <a:rPr lang="en-US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Degree of infiltration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150" marR="0" lvl="1" indent="-5715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rgbClr val="FFFF00"/>
                </a:buClr>
                <a:buSzPts val="1000"/>
                <a:buFont typeface="Calibri"/>
                <a:buChar char="•"/>
              </a:pPr>
              <a:r>
                <a:rPr lang="en-US" sz="1000" b="0" i="0" u="none" strike="noStrike" cap="none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Groundwater residence time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150" marR="0" lvl="1" indent="-5715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rgbClr val="FFFF00"/>
                </a:buClr>
                <a:buSzPts val="1000"/>
                <a:buFont typeface="Calibri"/>
                <a:buChar char="•"/>
              </a:pPr>
              <a:r>
                <a:rPr lang="en-US" sz="1000" b="0" i="0" u="none" strike="noStrike" cap="none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Legacy sediment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150" marR="0" lvl="1" indent="-5715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rgbClr val="F7CAAC"/>
                </a:buClr>
                <a:buSzPts val="1000"/>
                <a:buFont typeface="Calibri"/>
                <a:buChar char="•"/>
              </a:pPr>
              <a:r>
                <a:rPr lang="en-US" sz="1000" b="0" i="0" u="none" strike="noStrike" cap="none">
                  <a:solidFill>
                    <a:srgbClr val="F7CAAC"/>
                  </a:solidFill>
                  <a:latin typeface="Calibri"/>
                  <a:ea typeface="Calibri"/>
                  <a:cs typeface="Calibri"/>
                  <a:sym typeface="Calibri"/>
                </a:rPr>
                <a:t>Underlying geology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6"/>
            <p:cNvSpPr/>
            <p:nvPr/>
          </p:nvSpPr>
          <p:spPr>
            <a:xfrm rot="-2160000">
              <a:off x="6596455" y="3079326"/>
              <a:ext cx="3127557" cy="828476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ABB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8407930" y="1760456"/>
              <a:ext cx="2034855" cy="1627884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6"/>
            <p:cNvSpPr txBox="1"/>
            <p:nvPr/>
          </p:nvSpPr>
          <p:spPr>
            <a:xfrm>
              <a:off x="8455609" y="1808135"/>
              <a:ext cx="1939497" cy="15325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50" tIns="24750" rIns="24750" bIns="247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Channel temperature buffering capacity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150" marR="0" lvl="1" indent="-57150" algn="l" rtl="0">
                <a:lnSpc>
                  <a:spcPct val="90000"/>
                </a:lnSpc>
                <a:spcBef>
                  <a:spcPts val="455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•"/>
              </a:pPr>
              <a:r>
                <a:rPr lang="en-US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Surface area: volume ratio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150" marR="0" lvl="1" indent="-5715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•"/>
              </a:pPr>
              <a:r>
                <a:rPr lang="en-US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Channel form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150" marR="0" lvl="1" indent="-5715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rgbClr val="FFFF00"/>
                </a:buClr>
                <a:buSzPts val="1000"/>
                <a:buFont typeface="Calibri"/>
                <a:buChar char="•"/>
              </a:pPr>
              <a:r>
                <a:rPr lang="en-US" sz="1000" b="0" i="0" u="none" strike="noStrike" cap="none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Large woody debris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150" marR="0" lvl="1" indent="-5715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rgbClr val="FFFF00"/>
                </a:buClr>
                <a:buSzPts val="1000"/>
                <a:buFont typeface="Calibri"/>
                <a:buChar char="•"/>
              </a:pPr>
              <a:r>
                <a:rPr lang="en-US" sz="1000" b="0" i="0" u="none" strike="noStrike" cap="none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Instream vegetation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150" marR="0" lvl="1" indent="-5715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rgbClr val="FFFF00"/>
                </a:buClr>
                <a:buSzPts val="1000"/>
                <a:buFont typeface="Calibri"/>
                <a:buChar char="•"/>
              </a:pPr>
              <a:r>
                <a:rPr lang="en-US" sz="1000" b="0" i="0" u="none" strike="noStrike" cap="none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Water clarity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150" marR="0" lvl="1" indent="-5715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rgbClr val="F7CAAC"/>
                </a:buClr>
                <a:buSzPts val="1000"/>
                <a:buFont typeface="Calibri"/>
                <a:buChar char="•"/>
              </a:pPr>
              <a:r>
                <a:rPr lang="en-US" sz="1000" b="0" i="0" u="none" strike="noStrike" cap="none">
                  <a:solidFill>
                    <a:srgbClr val="F7CAAC"/>
                  </a:solidFill>
                  <a:latin typeface="Calibri"/>
                  <a:ea typeface="Calibri"/>
                  <a:cs typeface="Calibri"/>
                  <a:sym typeface="Calibri"/>
                </a:rPr>
                <a:t>Stream size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7138336" y="4747443"/>
              <a:ext cx="3127680" cy="828476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ABB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9248589" y="4347740"/>
              <a:ext cx="2034855" cy="1627884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6"/>
            <p:cNvSpPr txBox="1"/>
            <p:nvPr/>
          </p:nvSpPr>
          <p:spPr>
            <a:xfrm>
              <a:off x="9296268" y="4395419"/>
              <a:ext cx="1939497" cy="15325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50" tIns="24750" rIns="24750" bIns="247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Air temperature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150" marR="0" lvl="1" indent="-57150" algn="l" rtl="0">
                <a:lnSpc>
                  <a:spcPct val="90000"/>
                </a:lnSpc>
                <a:spcBef>
                  <a:spcPts val="455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•"/>
              </a:pPr>
              <a:r>
                <a:rPr lang="en-US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Direct solar radiation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150" marR="0" lvl="1" indent="-5715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Char char="•"/>
              </a:pPr>
              <a:r>
                <a:rPr lang="en-US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Canopy cover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7150" marR="0" lvl="1" indent="-57150" algn="l" rtl="0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rgbClr val="F7CAAC"/>
                </a:buClr>
                <a:buSzPts val="1000"/>
                <a:buFont typeface="Calibri"/>
                <a:buChar char="•"/>
              </a:pPr>
              <a:r>
                <a:rPr lang="en-US" sz="1000" b="0" i="0" u="none" strike="noStrike" cap="none">
                  <a:solidFill>
                    <a:srgbClr val="F7CAAC"/>
                  </a:solidFill>
                  <a:latin typeface="Calibri"/>
                  <a:ea typeface="Calibri"/>
                  <a:cs typeface="Calibri"/>
                  <a:sym typeface="Calibri"/>
                </a:rPr>
                <a:t>Ambient air temperature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3" name="Google Shape;143;p6"/>
          <p:cNvSpPr/>
          <p:nvPr/>
        </p:nvSpPr>
        <p:spPr>
          <a:xfrm>
            <a:off x="8620126" y="5524497"/>
            <a:ext cx="371475" cy="390525"/>
          </a:xfrm>
          <a:prstGeom prst="mathPlus">
            <a:avLst>
              <a:gd name="adj1" fmla="val 2352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6"/>
          <p:cNvSpPr/>
          <p:nvPr/>
        </p:nvSpPr>
        <p:spPr>
          <a:xfrm>
            <a:off x="3776663" y="3998671"/>
            <a:ext cx="371475" cy="390525"/>
          </a:xfrm>
          <a:prstGeom prst="mathPlus">
            <a:avLst>
              <a:gd name="adj1" fmla="val 2352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6"/>
          <p:cNvSpPr/>
          <p:nvPr/>
        </p:nvSpPr>
        <p:spPr>
          <a:xfrm>
            <a:off x="5048898" y="2742882"/>
            <a:ext cx="371475" cy="390525"/>
          </a:xfrm>
          <a:prstGeom prst="mathPlus">
            <a:avLst>
              <a:gd name="adj1" fmla="val 2352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6"/>
          <p:cNvSpPr/>
          <p:nvPr/>
        </p:nvSpPr>
        <p:spPr>
          <a:xfrm>
            <a:off x="3200401" y="5524498"/>
            <a:ext cx="371475" cy="390525"/>
          </a:xfrm>
          <a:prstGeom prst="mathMinus">
            <a:avLst>
              <a:gd name="adj1" fmla="val 2352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6"/>
          <p:cNvSpPr/>
          <p:nvPr/>
        </p:nvSpPr>
        <p:spPr>
          <a:xfrm>
            <a:off x="6719110" y="3126183"/>
            <a:ext cx="371475" cy="390525"/>
          </a:xfrm>
          <a:prstGeom prst="mathMinus">
            <a:avLst>
              <a:gd name="adj1" fmla="val 2352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6"/>
          <p:cNvSpPr/>
          <p:nvPr/>
        </p:nvSpPr>
        <p:spPr>
          <a:xfrm>
            <a:off x="8043864" y="3986469"/>
            <a:ext cx="371475" cy="390525"/>
          </a:xfrm>
          <a:prstGeom prst="mathMinus">
            <a:avLst>
              <a:gd name="adj1" fmla="val 2352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6"/>
          <p:cNvSpPr/>
          <p:nvPr/>
        </p:nvSpPr>
        <p:spPr>
          <a:xfrm>
            <a:off x="6968917" y="2372587"/>
            <a:ext cx="371475" cy="390525"/>
          </a:xfrm>
          <a:prstGeom prst="mathPlus">
            <a:avLst>
              <a:gd name="adj1" fmla="val 2352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6"/>
          <p:cNvSpPr/>
          <p:nvPr/>
        </p:nvSpPr>
        <p:spPr>
          <a:xfrm rot="8652316">
            <a:off x="6736696" y="2777160"/>
            <a:ext cx="497875" cy="299381"/>
          </a:xfrm>
          <a:prstGeom prst="mathMinus">
            <a:avLst>
              <a:gd name="adj1" fmla="val 2352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6"/>
          <p:cNvSpPr txBox="1"/>
          <p:nvPr/>
        </p:nvSpPr>
        <p:spPr>
          <a:xfrm>
            <a:off x="153869" y="37083"/>
            <a:ext cx="1172853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Increasing stream and river temperatures have been driven by rising air temperatures,  but other drivers have a strong influence</a:t>
            </a:r>
            <a:endParaRPr sz="16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284" y="5657676"/>
            <a:ext cx="1318161" cy="1063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3" descr="A picture containing mollusk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9607" y="5613787"/>
            <a:ext cx="1351685" cy="111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3" descr="A picture containing arthropod, invertebrate, crab, ground&#10;&#10;Description automatically generated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9395" y="5605605"/>
            <a:ext cx="1595743" cy="1088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3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3165" y="5564576"/>
            <a:ext cx="1512235" cy="1009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3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7703" y="5566456"/>
            <a:ext cx="1510524" cy="109217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97" name="Google Shape;97;p3"/>
          <p:cNvSpPr/>
          <p:nvPr/>
        </p:nvSpPr>
        <p:spPr>
          <a:xfrm>
            <a:off x="1045025" y="1128152"/>
            <a:ext cx="10356273" cy="234791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3"/>
          <p:cNvSpPr/>
          <p:nvPr/>
        </p:nvSpPr>
        <p:spPr>
          <a:xfrm>
            <a:off x="997527" y="3468349"/>
            <a:ext cx="10356273" cy="224783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3"/>
          <p:cNvSpPr txBox="1"/>
          <p:nvPr/>
        </p:nvSpPr>
        <p:spPr>
          <a:xfrm>
            <a:off x="966855" y="2071274"/>
            <a:ext cx="194755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Watershed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"/>
          <p:cNvSpPr txBox="1"/>
          <p:nvPr/>
        </p:nvSpPr>
        <p:spPr>
          <a:xfrm>
            <a:off x="966855" y="4226117"/>
            <a:ext cx="194755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Tidal &amp; Watershed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 txBox="1"/>
          <p:nvPr/>
        </p:nvSpPr>
        <p:spPr>
          <a:xfrm>
            <a:off x="3384958" y="1886607"/>
            <a:ext cx="452400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Mitigation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Lowering of Water Temps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"/>
          <p:cNvSpPr txBox="1"/>
          <p:nvPr/>
        </p:nvSpPr>
        <p:spPr>
          <a:xfrm>
            <a:off x="3384958" y="4184310"/>
            <a:ext cx="452400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Adaptation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Minimize Impacts &amp; Adjust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-563271" y="5085746"/>
            <a:ext cx="30266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Submerged Aquatic Vegetation (SAV)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"/>
          <p:cNvSpPr txBox="1"/>
          <p:nvPr/>
        </p:nvSpPr>
        <p:spPr>
          <a:xfrm>
            <a:off x="1824837" y="5190637"/>
            <a:ext cx="131816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Oysters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 txBox="1"/>
          <p:nvPr/>
        </p:nvSpPr>
        <p:spPr>
          <a:xfrm>
            <a:off x="3384662" y="5213591"/>
            <a:ext cx="131816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Blue Crabs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4774077" y="5190637"/>
            <a:ext cx="198812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Forage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/>
          <p:nvPr/>
        </p:nvSpPr>
        <p:spPr>
          <a:xfrm>
            <a:off x="4774077" y="6481929"/>
            <a:ext cx="228324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(Menhaden, Bay anchovy, benthic invertebrates)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6987703" y="5173525"/>
            <a:ext cx="131816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Striped Bass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94201" y="5605605"/>
            <a:ext cx="2088906" cy="1057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437219" y="366058"/>
            <a:ext cx="1905491" cy="126801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2297199" y="12235"/>
            <a:ext cx="218552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BMPs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 txBox="1"/>
          <p:nvPr/>
        </p:nvSpPr>
        <p:spPr>
          <a:xfrm>
            <a:off x="7875331" y="5213591"/>
            <a:ext cx="331914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Brook Trout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 txBox="1"/>
          <p:nvPr/>
        </p:nvSpPr>
        <p:spPr>
          <a:xfrm>
            <a:off x="5383305" y="27420"/>
            <a:ext cx="142539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Conservation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7982098" y="-17729"/>
            <a:ext cx="191270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Land use practices</a:t>
            </a:r>
            <a:endParaRPr/>
          </a:p>
        </p:txBody>
      </p:sp>
      <p:pic>
        <p:nvPicPr>
          <p:cNvPr id="115" name="Google Shape;115;p3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2058" y="400311"/>
            <a:ext cx="1819713" cy="1213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7330" y="351603"/>
            <a:ext cx="1905490" cy="1270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Calibri"/>
              <a:buNone/>
            </a:pPr>
            <a:r>
              <a:rPr lang="en-US" sz="9600" b="1">
                <a:solidFill>
                  <a:schemeClr val="accent1"/>
                </a:solidFill>
              </a:rPr>
              <a:t>Watershed</a:t>
            </a:r>
            <a:endParaRPr sz="9600" b="1">
              <a:solidFill>
                <a:schemeClr val="accent1"/>
              </a:solidFill>
            </a:endParaRPr>
          </a:p>
        </p:txBody>
      </p:sp>
      <p:sp>
        <p:nvSpPr>
          <p:cNvPr id="148" name="Google Shape;148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Trends, Drivers, Ecological Impacts, Management Implications &amp; 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Draft Recommendations</a:t>
            </a:r>
            <a:endParaRPr dirty="0"/>
          </a:p>
        </p:txBody>
      </p:sp>
      <p:sp>
        <p:nvSpPr>
          <p:cNvPr id="149" name="Google Shape;149;p4"/>
          <p:cNvSpPr txBox="1"/>
          <p:nvPr/>
        </p:nvSpPr>
        <p:spPr>
          <a:xfrm>
            <a:off x="1126176" y="5165209"/>
            <a:ext cx="99396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Leads: Katie Brownson, U.S. Forest Service &amp; Rebecca Hanmer, Forestry Workgroup Chair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50" y="2748075"/>
            <a:ext cx="2881326" cy="125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7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25" y="1281947"/>
            <a:ext cx="2552327" cy="91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7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13" y="4554537"/>
            <a:ext cx="2795800" cy="18975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7"/>
          <p:cNvSpPr txBox="1">
            <a:spLocks noGrp="1"/>
          </p:cNvSpPr>
          <p:nvPr>
            <p:ph type="title" idx="4294967295"/>
          </p:nvPr>
        </p:nvSpPr>
        <p:spPr>
          <a:xfrm>
            <a:off x="517200" y="0"/>
            <a:ext cx="11157600" cy="9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Ecological Impacts - Species</a:t>
            </a:r>
            <a:endParaRPr b="1"/>
          </a:p>
        </p:txBody>
      </p:sp>
      <p:sp>
        <p:nvSpPr>
          <p:cNvPr id="160" name="Google Shape;160;p7"/>
          <p:cNvSpPr txBox="1"/>
          <p:nvPr/>
        </p:nvSpPr>
        <p:spPr>
          <a:xfrm>
            <a:off x="2673300" y="914700"/>
            <a:ext cx="9518700" cy="56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3810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•"/>
            </a:pPr>
            <a:r>
              <a:rPr lang="en-US" sz="25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Strongest negative impacts </a:t>
            </a:r>
            <a:r>
              <a:rPr lang="en-US"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coldwater species (e.g., trout, sculpin) and their habitats (esp. where streams aren’t driven by groundwater )</a:t>
            </a:r>
            <a:endParaRPr sz="2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10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•"/>
            </a:pPr>
            <a:r>
              <a:rPr lang="en-US"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Watershed-wide, warmwater aquatic species are most common.  Although more tolerant to temperature increases, they are </a:t>
            </a:r>
            <a:r>
              <a:rPr lang="en-US" sz="25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sensitive to extreme temperatures</a:t>
            </a:r>
            <a:r>
              <a:rPr lang="en-US" sz="2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including rapid changes</a:t>
            </a:r>
            <a:r>
              <a:rPr lang="en-US" sz="2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to indirect effects (e.g., invasives, pathogens) from higher temps.</a:t>
            </a:r>
            <a:endParaRPr sz="2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</a:pPr>
            <a:endParaRPr sz="2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10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•"/>
            </a:pPr>
            <a:r>
              <a:rPr lang="en-US" sz="25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More study needed</a:t>
            </a:r>
            <a:r>
              <a:rPr lang="en-US" sz="2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temperature effects on lower foodweb</a:t>
            </a:r>
            <a:endParaRPr sz="2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0" lvl="2" indent="-463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■"/>
            </a:pPr>
            <a:r>
              <a:rPr lang="en-US"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Algae, biofilms, zooplankton</a:t>
            </a:r>
            <a:endParaRPr sz="2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0" lvl="2" indent="-463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■"/>
            </a:pPr>
            <a:r>
              <a:rPr lang="en-US"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Macroinvertebrates</a:t>
            </a:r>
            <a:endParaRPr sz="2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0" lvl="2" indent="-463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■"/>
            </a:pPr>
            <a:r>
              <a:rPr lang="en-US"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Freshwater mussels &amp; host species</a:t>
            </a:r>
            <a:endParaRPr sz="2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"/>
          <p:cNvSpPr txBox="1">
            <a:spLocks noGrp="1"/>
          </p:cNvSpPr>
          <p:nvPr>
            <p:ph type="title" idx="4294967295"/>
          </p:nvPr>
        </p:nvSpPr>
        <p:spPr>
          <a:xfrm>
            <a:off x="517200" y="246133"/>
            <a:ext cx="11157600" cy="9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Ecological Impacts - Other Stressors</a:t>
            </a:r>
            <a:endParaRPr b="1"/>
          </a:p>
        </p:txBody>
      </p:sp>
      <p:sp>
        <p:nvSpPr>
          <p:cNvPr id="166" name="Google Shape;166;p8"/>
          <p:cNvSpPr txBox="1"/>
          <p:nvPr/>
        </p:nvSpPr>
        <p:spPr>
          <a:xfrm>
            <a:off x="350140" y="1777137"/>
            <a:ext cx="8958300" cy="3770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3810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900"/>
              <a:buFont typeface="Calibri"/>
              <a:buChar char="•"/>
            </a:pPr>
            <a:r>
              <a:rPr lang="en-US" sz="29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Co-occurring Stressors</a:t>
            </a:r>
            <a:endParaRPr sz="2900" b="0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19200" marR="0" lvl="1" indent="-463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○"/>
            </a:pPr>
            <a:r>
              <a:rPr lang="en-US"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 dissolved oxygen</a:t>
            </a:r>
            <a:endParaRPr sz="2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19200" marR="0" lvl="1" indent="-463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○"/>
            </a:pPr>
            <a:r>
              <a:rPr lang="en-US"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Invasive species</a:t>
            </a:r>
            <a:endParaRPr sz="2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19200" marR="0" lvl="1" indent="-463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○"/>
            </a:pPr>
            <a:r>
              <a:rPr lang="en-US"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Algal blooms</a:t>
            </a:r>
            <a:endParaRPr sz="2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19200" marR="0" lvl="1" indent="-463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○"/>
            </a:pPr>
            <a:r>
              <a:rPr lang="en-US"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Bacterial/viral outbreaks</a:t>
            </a:r>
            <a:endParaRPr sz="2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19200" marR="0" lvl="1" indent="-463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○"/>
            </a:pPr>
            <a:r>
              <a:rPr lang="en-US"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Distribution &amp; toxicity of other</a:t>
            </a:r>
            <a:endParaRPr sz="2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24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</a:pPr>
            <a:r>
              <a:rPr lang="en-US"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pollutants (e.g., heavy metals,</a:t>
            </a:r>
            <a:endParaRPr sz="2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24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</a:pPr>
            <a:r>
              <a:rPr lang="en-US"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pesticides, ammonia, etc.)</a:t>
            </a:r>
            <a:endParaRPr sz="2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19200" marR="0" lvl="1" indent="-463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○"/>
            </a:pPr>
            <a:r>
              <a:rPr lang="en-US" sz="2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Expansion of invasives</a:t>
            </a:r>
            <a:endParaRPr sz="2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7520" y="2037319"/>
            <a:ext cx="45720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8"/>
          <p:cNvSpPr txBox="1"/>
          <p:nvPr/>
        </p:nvSpPr>
        <p:spPr>
          <a:xfrm>
            <a:off x="9175218" y="5085319"/>
            <a:ext cx="3673354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Photo credit: Driscol Drones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"/>
          <p:cNvSpPr txBox="1">
            <a:spLocks noGrp="1"/>
          </p:cNvSpPr>
          <p:nvPr>
            <p:ph type="title"/>
          </p:nvPr>
        </p:nvSpPr>
        <p:spPr>
          <a:xfrm>
            <a:off x="838202" y="365126"/>
            <a:ext cx="5251316" cy="1807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</a:pPr>
            <a:r>
              <a:rPr lang="en-US" sz="4100" b="1"/>
              <a:t>Day 2 Themes for Discussion</a:t>
            </a:r>
            <a:endParaRPr sz="4100" b="1"/>
          </a:p>
        </p:txBody>
      </p:sp>
      <p:sp>
        <p:nvSpPr>
          <p:cNvPr id="183" name="Google Shape;183;p11"/>
          <p:cNvSpPr txBox="1">
            <a:spLocks noGrp="1"/>
          </p:cNvSpPr>
          <p:nvPr>
            <p:ph type="body" idx="1"/>
          </p:nvPr>
        </p:nvSpPr>
        <p:spPr>
          <a:xfrm>
            <a:off x="838201" y="2333297"/>
            <a:ext cx="5251316" cy="3843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Coldwater fisheries and habitats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Rural waters and habitats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Urban waters and habitats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Cross-watershed topics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State temperature water quality standards (WQS), monitoring and implementation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Monitoring and modeling </a:t>
            </a:r>
            <a:endParaRPr/>
          </a:p>
        </p:txBody>
      </p:sp>
      <p:pic>
        <p:nvPicPr>
          <p:cNvPr id="184" name="Google Shape;184;p11" descr="A close up of a tree branch&#10;&#10;Description automatically generated with low confidence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573733" y="10"/>
            <a:ext cx="5618268" cy="6461751"/>
          </a:xfrm>
          <a:custGeom>
            <a:avLst/>
            <a:gdLst/>
            <a:ahLst/>
            <a:cxnLst/>
            <a:rect l="l" t="t" r="r" b="b"/>
            <a:pathLst>
              <a:path w="5962785" h="6858000" extrusionOk="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85" name="Google Shape;185;p11"/>
          <p:cNvSpPr txBox="1"/>
          <p:nvPr/>
        </p:nvSpPr>
        <p:spPr>
          <a:xfrm>
            <a:off x="9487413" y="6550224"/>
            <a:ext cx="241995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Photo credit: Joel Prince, NASF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1"/>
          <p:cNvSpPr txBox="1"/>
          <p:nvPr/>
        </p:nvSpPr>
        <p:spPr>
          <a:xfrm>
            <a:off x="3048856" y="3308503"/>
            <a:ext cx="609771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1"/>
          <p:cNvSpPr txBox="1"/>
          <p:nvPr/>
        </p:nvSpPr>
        <p:spPr>
          <a:xfrm>
            <a:off x="3048856" y="3308503"/>
            <a:ext cx="609771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1"/>
          <p:cNvSpPr txBox="1"/>
          <p:nvPr/>
        </p:nvSpPr>
        <p:spPr>
          <a:xfrm>
            <a:off x="3048856" y="3308503"/>
            <a:ext cx="609771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1598</TotalTime>
  <Words>1787</Words>
  <Application>Microsoft Office PowerPoint</Application>
  <PresentationFormat>Widescreen</PresentationFormat>
  <Paragraphs>223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Watershed</vt:lpstr>
      <vt:lpstr>Ecological Impacts - Species</vt:lpstr>
      <vt:lpstr>Ecological Impacts - Other Stressors</vt:lpstr>
      <vt:lpstr>Day 2 Themes for Discussion</vt:lpstr>
      <vt:lpstr>PowerPoint Presentation</vt:lpstr>
      <vt:lpstr>PowerPoint Presentation</vt:lpstr>
      <vt:lpstr>PowerPoint Presentation</vt:lpstr>
      <vt:lpstr>State Temperature Water Quality Standards (WQS) </vt:lpstr>
      <vt:lpstr>Monitoring, Modeling and Science Needs</vt:lpstr>
      <vt:lpstr>TIDAL</vt:lpstr>
      <vt:lpstr>PowerPoint Presentation</vt:lpstr>
      <vt:lpstr>PowerPoint Presentation</vt:lpstr>
      <vt:lpstr>Day 2 Themes for Discussion</vt:lpstr>
      <vt:lpstr>Management Recommendations (DRAFT)</vt:lpstr>
      <vt:lpstr>Management Recommendations (DRAFT)</vt:lpstr>
      <vt:lpstr>Management Recommendations (DRAFT)</vt:lpstr>
      <vt:lpstr>Management Recommendations (DRAFT)</vt:lpstr>
      <vt:lpstr>Next Steps</vt:lpstr>
      <vt:lpstr>Watershed Acknowledgements</vt:lpstr>
      <vt:lpstr>Tidal Acknowledgements</vt:lpstr>
      <vt:lpstr>Thank you! 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richbatiuk@gmail.com</dc:creator>
  <cp:lastModifiedBy>Fuentes, Katlyn</cp:lastModifiedBy>
  <cp:revision>27</cp:revision>
  <dcterms:created xsi:type="dcterms:W3CDTF">2021-05-10T13:44:02Z</dcterms:created>
  <dcterms:modified xsi:type="dcterms:W3CDTF">2022-06-22T04:48:21Z</dcterms:modified>
</cp:coreProperties>
</file>