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35"/>
  </p:notesMasterIdLst>
  <p:handoutMasterIdLst>
    <p:handoutMasterId r:id="rId36"/>
  </p:handoutMasterIdLst>
  <p:sldIdLst>
    <p:sldId id="525" r:id="rId2"/>
    <p:sldId id="541" r:id="rId3"/>
    <p:sldId id="668" r:id="rId4"/>
    <p:sldId id="669" r:id="rId5"/>
    <p:sldId id="663" r:id="rId6"/>
    <p:sldId id="527" r:id="rId7"/>
    <p:sldId id="768" r:id="rId8"/>
    <p:sldId id="602" r:id="rId9"/>
    <p:sldId id="601" r:id="rId10"/>
    <p:sldId id="578" r:id="rId11"/>
    <p:sldId id="675" r:id="rId12"/>
    <p:sldId id="769" r:id="rId13"/>
    <p:sldId id="644" r:id="rId14"/>
    <p:sldId id="649" r:id="rId15"/>
    <p:sldId id="766" r:id="rId16"/>
    <p:sldId id="671" r:id="rId17"/>
    <p:sldId id="672" r:id="rId18"/>
    <p:sldId id="650" r:id="rId19"/>
    <p:sldId id="673" r:id="rId20"/>
    <p:sldId id="674" r:id="rId21"/>
    <p:sldId id="614" r:id="rId22"/>
    <p:sldId id="638" r:id="rId23"/>
    <p:sldId id="765" r:id="rId24"/>
    <p:sldId id="764" r:id="rId25"/>
    <p:sldId id="754" r:id="rId26"/>
    <p:sldId id="553" r:id="rId27"/>
    <p:sldId id="554" r:id="rId28"/>
    <p:sldId id="555" r:id="rId29"/>
    <p:sldId id="664" r:id="rId30"/>
    <p:sldId id="665" r:id="rId31"/>
    <p:sldId id="666" r:id="rId32"/>
    <p:sldId id="667" r:id="rId33"/>
    <p:sldId id="526" r:id="rId34"/>
  </p:sldIdLst>
  <p:sldSz cx="9144000" cy="6858000" type="screen4x3"/>
  <p:notesSz cx="7023100" cy="93091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0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0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0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0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0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10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10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10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10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dney Godbey" initials="SG" lastIdx="2" clrIdx="0">
    <p:extLst>
      <p:ext uri="{19B8F6BF-5375-455C-9EA6-DF929625EA0E}">
        <p15:presenceInfo xmlns:p15="http://schemas.microsoft.com/office/powerpoint/2012/main" userId="Sydney Godbey" providerId="None"/>
      </p:ext>
    </p:extLst>
  </p:cmAuthor>
  <p:cmAuthor id="2" name="Sydney Godbey" initials="SG [2]" lastIdx="2" clrIdx="1">
    <p:extLst>
      <p:ext uri="{19B8F6BF-5375-455C-9EA6-DF929625EA0E}">
        <p15:presenceInfo xmlns:p15="http://schemas.microsoft.com/office/powerpoint/2012/main" userId="1ac19b1c6c646832" providerId="Windows Live"/>
      </p:ext>
    </p:extLst>
  </p:cmAuthor>
  <p:cmAuthor id="3" name="Sydney Godbey" initials="SG [3]" lastIdx="1" clrIdx="2">
    <p:extLst>
      <p:ext uri="{19B8F6BF-5375-455C-9EA6-DF929625EA0E}">
        <p15:presenceInfo xmlns:p15="http://schemas.microsoft.com/office/powerpoint/2012/main" userId="S::Sydney.Godbey@NFWF.ORG::1c065ae7-f874-4cf0-9c37-f8eaa958d1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D92"/>
    <a:srgbClr val="EEEEEE"/>
    <a:srgbClr val="92D050"/>
    <a:srgbClr val="B2BB1E"/>
    <a:srgbClr val="0D5296"/>
    <a:srgbClr val="C2D9DD"/>
    <a:srgbClr val="C3DADE"/>
    <a:srgbClr val="A9BDC1"/>
    <a:srgbClr val="052F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11" autoAdjust="0"/>
    <p:restoredTop sz="96966" autoAdjust="0"/>
  </p:normalViewPr>
  <p:slideViewPr>
    <p:cSldViewPr>
      <p:cViewPr>
        <p:scale>
          <a:sx n="200" d="100"/>
          <a:sy n="200" d="100"/>
        </p:scale>
        <p:origin x="304" y="144"/>
      </p:cViewPr>
      <p:guideLst>
        <p:guide orient="horz" pos="2160"/>
        <p:guide pos="2880"/>
      </p:guideLst>
    </p:cSldViewPr>
  </p:slideViewPr>
  <p:outlineViewPr>
    <p:cViewPr>
      <p:scale>
        <a:sx n="33" d="100"/>
        <a:sy n="33" d="100"/>
      </p:scale>
      <p:origin x="0" y="760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2010" y="-10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02-16T17:03:34.386" idx="1">
    <p:pos x="10" y="10"/>
    <p:text>add slides about match and PoP, awarding grants outside of priority areas, MS4 requirements, and min implementation acreage</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2280C6-A729-4710-952C-E1BAF1724F93}" type="doc">
      <dgm:prSet loTypeId="urn:microsoft.com/office/officeart/2005/8/layout/funnel1" loCatId="process" qsTypeId="urn:microsoft.com/office/officeart/2005/8/quickstyle/simple1" qsCatId="simple" csTypeId="urn:microsoft.com/office/officeart/2005/8/colors/accent0_3" csCatId="mainScheme" phldr="1"/>
      <dgm:spPr/>
      <dgm:t>
        <a:bodyPr/>
        <a:lstStyle/>
        <a:p>
          <a:endParaRPr lang="en-US"/>
        </a:p>
      </dgm:t>
    </dgm:pt>
    <dgm:pt modelId="{DEA07C41-A460-4BA1-9CC9-DD7790E97C53}">
      <dgm:prSet phldrT="[Text]"/>
      <dgm:spPr/>
      <dgm:t>
        <a:bodyPr/>
        <a:lstStyle/>
        <a:p>
          <a:r>
            <a:rPr lang="en-US" dirty="0"/>
            <a:t> </a:t>
          </a:r>
        </a:p>
      </dgm:t>
    </dgm:pt>
    <dgm:pt modelId="{3CCD2DE9-CBDA-4953-9564-DBE6A678EFBB}" type="sibTrans" cxnId="{52DE5F5D-A271-4A47-B614-011B617E514B}">
      <dgm:prSet/>
      <dgm:spPr/>
      <dgm:t>
        <a:bodyPr/>
        <a:lstStyle/>
        <a:p>
          <a:endParaRPr lang="en-US"/>
        </a:p>
      </dgm:t>
    </dgm:pt>
    <dgm:pt modelId="{57515D91-A706-474D-B02E-6EAC04812CE3}" type="parTrans" cxnId="{52DE5F5D-A271-4A47-B614-011B617E514B}">
      <dgm:prSet/>
      <dgm:spPr/>
      <dgm:t>
        <a:bodyPr/>
        <a:lstStyle/>
        <a:p>
          <a:endParaRPr lang="en-US"/>
        </a:p>
      </dgm:t>
    </dgm:pt>
    <dgm:pt modelId="{1B5F0963-F74D-4C15-81B8-9AAE61B3C9A4}" type="pres">
      <dgm:prSet presAssocID="{EC2280C6-A729-4710-952C-E1BAF1724F93}" presName="Name0" presStyleCnt="0">
        <dgm:presLayoutVars>
          <dgm:chMax val="4"/>
          <dgm:resizeHandles val="exact"/>
        </dgm:presLayoutVars>
      </dgm:prSet>
      <dgm:spPr/>
    </dgm:pt>
    <dgm:pt modelId="{7BA40277-ECCC-4456-A480-CF451435740B}" type="pres">
      <dgm:prSet presAssocID="{EC2280C6-A729-4710-952C-E1BAF1724F93}" presName="ellipse" presStyleLbl="trBgShp" presStyleIdx="0" presStyleCnt="1"/>
      <dgm:spPr>
        <a:noFill/>
      </dgm:spPr>
    </dgm:pt>
    <dgm:pt modelId="{9616CB69-C0F1-47CA-A8CB-791072E50789}" type="pres">
      <dgm:prSet presAssocID="{EC2280C6-A729-4710-952C-E1BAF1724F93}" presName="arrow1" presStyleLbl="fgShp" presStyleIdx="0" presStyleCnt="1" custAng="16200000" custLinFactX="100000" custLinFactY="-200000" custLinFactNeighborX="179047" custLinFactNeighborY="-220166"/>
      <dgm:spPr/>
    </dgm:pt>
    <dgm:pt modelId="{CF599845-24CB-4559-83F1-AD33F4A6B893}" type="pres">
      <dgm:prSet presAssocID="{EC2280C6-A729-4710-952C-E1BAF1724F93}" presName="rectangle" presStyleLbl="revTx" presStyleIdx="0" presStyleCnt="1">
        <dgm:presLayoutVars>
          <dgm:bulletEnabled val="1"/>
        </dgm:presLayoutVars>
      </dgm:prSet>
      <dgm:spPr/>
    </dgm:pt>
    <dgm:pt modelId="{9A6FA794-9B1A-453F-809F-8D6E1ECF3BC0}" type="pres">
      <dgm:prSet presAssocID="{EC2280C6-A729-4710-952C-E1BAF1724F93}" presName="funnel" presStyleLbl="trAlignAcc1" presStyleIdx="0" presStyleCnt="1" custAng="16200000"/>
      <dgm:spPr/>
    </dgm:pt>
  </dgm:ptLst>
  <dgm:cxnLst>
    <dgm:cxn modelId="{52DE5F5D-A271-4A47-B614-011B617E514B}" srcId="{EC2280C6-A729-4710-952C-E1BAF1724F93}" destId="{DEA07C41-A460-4BA1-9CC9-DD7790E97C53}" srcOrd="0" destOrd="0" parTransId="{57515D91-A706-474D-B02E-6EAC04812CE3}" sibTransId="{3CCD2DE9-CBDA-4953-9564-DBE6A678EFBB}"/>
    <dgm:cxn modelId="{A7F86FBC-DAA2-46C3-ADA7-19BA4409E14C}" type="presOf" srcId="{DEA07C41-A460-4BA1-9CC9-DD7790E97C53}" destId="{CF599845-24CB-4559-83F1-AD33F4A6B893}" srcOrd="0" destOrd="0" presId="urn:microsoft.com/office/officeart/2005/8/layout/funnel1"/>
    <dgm:cxn modelId="{892E97DE-52F0-430C-8FDB-D5529889D25B}" type="presOf" srcId="{EC2280C6-A729-4710-952C-E1BAF1724F93}" destId="{1B5F0963-F74D-4C15-81B8-9AAE61B3C9A4}" srcOrd="0" destOrd="0" presId="urn:microsoft.com/office/officeart/2005/8/layout/funnel1"/>
    <dgm:cxn modelId="{E7D6B0A6-CBE9-4CB8-B90B-8980B3A498AF}" type="presParOf" srcId="{1B5F0963-F74D-4C15-81B8-9AAE61B3C9A4}" destId="{7BA40277-ECCC-4456-A480-CF451435740B}" srcOrd="0" destOrd="0" presId="urn:microsoft.com/office/officeart/2005/8/layout/funnel1"/>
    <dgm:cxn modelId="{F6A78449-74E7-45CC-B150-7D30DC8867E5}" type="presParOf" srcId="{1B5F0963-F74D-4C15-81B8-9AAE61B3C9A4}" destId="{9616CB69-C0F1-47CA-A8CB-791072E50789}" srcOrd="1" destOrd="0" presId="urn:microsoft.com/office/officeart/2005/8/layout/funnel1"/>
    <dgm:cxn modelId="{15E3FD19-D185-47BF-8027-16BE430C480B}" type="presParOf" srcId="{1B5F0963-F74D-4C15-81B8-9AAE61B3C9A4}" destId="{CF599845-24CB-4559-83F1-AD33F4A6B893}" srcOrd="2" destOrd="0" presId="urn:microsoft.com/office/officeart/2005/8/layout/funnel1"/>
    <dgm:cxn modelId="{D0CFA71D-50CB-4666-9B3D-559D633B58EC}" type="presParOf" srcId="{1B5F0963-F74D-4C15-81B8-9AAE61B3C9A4}" destId="{9A6FA794-9B1A-453F-809F-8D6E1ECF3BC0}" srcOrd="3"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2280C6-A729-4710-952C-E1BAF1724F93}" type="doc">
      <dgm:prSet loTypeId="urn:microsoft.com/office/officeart/2005/8/layout/funnel1" loCatId="process" qsTypeId="urn:microsoft.com/office/officeart/2005/8/quickstyle/simple1" qsCatId="simple" csTypeId="urn:microsoft.com/office/officeart/2005/8/colors/accent0_3" csCatId="mainScheme" phldr="1"/>
      <dgm:spPr/>
      <dgm:t>
        <a:bodyPr/>
        <a:lstStyle/>
        <a:p>
          <a:endParaRPr lang="en-US"/>
        </a:p>
      </dgm:t>
    </dgm:pt>
    <dgm:pt modelId="{DEA07C41-A460-4BA1-9CC9-DD7790E97C53}">
      <dgm:prSet phldrT="[Text]"/>
      <dgm:spPr/>
      <dgm:t>
        <a:bodyPr/>
        <a:lstStyle/>
        <a:p>
          <a:r>
            <a:rPr lang="en-US" dirty="0"/>
            <a:t> </a:t>
          </a:r>
        </a:p>
      </dgm:t>
    </dgm:pt>
    <dgm:pt modelId="{3CCD2DE9-CBDA-4953-9564-DBE6A678EFBB}" type="sibTrans" cxnId="{52DE5F5D-A271-4A47-B614-011B617E514B}">
      <dgm:prSet/>
      <dgm:spPr/>
      <dgm:t>
        <a:bodyPr/>
        <a:lstStyle/>
        <a:p>
          <a:endParaRPr lang="en-US"/>
        </a:p>
      </dgm:t>
    </dgm:pt>
    <dgm:pt modelId="{57515D91-A706-474D-B02E-6EAC04812CE3}" type="parTrans" cxnId="{52DE5F5D-A271-4A47-B614-011B617E514B}">
      <dgm:prSet/>
      <dgm:spPr/>
      <dgm:t>
        <a:bodyPr/>
        <a:lstStyle/>
        <a:p>
          <a:endParaRPr lang="en-US"/>
        </a:p>
      </dgm:t>
    </dgm:pt>
    <dgm:pt modelId="{1B5F0963-F74D-4C15-81B8-9AAE61B3C9A4}" type="pres">
      <dgm:prSet presAssocID="{EC2280C6-A729-4710-952C-E1BAF1724F93}" presName="Name0" presStyleCnt="0">
        <dgm:presLayoutVars>
          <dgm:chMax val="4"/>
          <dgm:resizeHandles val="exact"/>
        </dgm:presLayoutVars>
      </dgm:prSet>
      <dgm:spPr/>
    </dgm:pt>
    <dgm:pt modelId="{7BA40277-ECCC-4456-A480-CF451435740B}" type="pres">
      <dgm:prSet presAssocID="{EC2280C6-A729-4710-952C-E1BAF1724F93}" presName="ellipse" presStyleLbl="trBgShp" presStyleIdx="0" presStyleCnt="1"/>
      <dgm:spPr>
        <a:noFill/>
      </dgm:spPr>
    </dgm:pt>
    <dgm:pt modelId="{9616CB69-C0F1-47CA-A8CB-791072E50789}" type="pres">
      <dgm:prSet presAssocID="{EC2280C6-A729-4710-952C-E1BAF1724F93}" presName="arrow1" presStyleLbl="fgShp" presStyleIdx="0" presStyleCnt="1" custAng="16200000" custLinFactX="100000" custLinFactY="-200000" custLinFactNeighborX="179047" custLinFactNeighborY="-220166"/>
      <dgm:spPr/>
    </dgm:pt>
    <dgm:pt modelId="{CF599845-24CB-4559-83F1-AD33F4A6B893}" type="pres">
      <dgm:prSet presAssocID="{EC2280C6-A729-4710-952C-E1BAF1724F93}" presName="rectangle" presStyleLbl="revTx" presStyleIdx="0" presStyleCnt="1">
        <dgm:presLayoutVars>
          <dgm:bulletEnabled val="1"/>
        </dgm:presLayoutVars>
      </dgm:prSet>
      <dgm:spPr/>
    </dgm:pt>
    <dgm:pt modelId="{9A6FA794-9B1A-453F-809F-8D6E1ECF3BC0}" type="pres">
      <dgm:prSet presAssocID="{EC2280C6-A729-4710-952C-E1BAF1724F93}" presName="funnel" presStyleLbl="trAlignAcc1" presStyleIdx="0" presStyleCnt="1" custAng="16200000" custLinFactNeighborX="338" custLinFactNeighborY="638"/>
      <dgm:spPr/>
    </dgm:pt>
  </dgm:ptLst>
  <dgm:cxnLst>
    <dgm:cxn modelId="{52DE5F5D-A271-4A47-B614-011B617E514B}" srcId="{EC2280C6-A729-4710-952C-E1BAF1724F93}" destId="{DEA07C41-A460-4BA1-9CC9-DD7790E97C53}" srcOrd="0" destOrd="0" parTransId="{57515D91-A706-474D-B02E-6EAC04812CE3}" sibTransId="{3CCD2DE9-CBDA-4953-9564-DBE6A678EFBB}"/>
    <dgm:cxn modelId="{A7F86FBC-DAA2-46C3-ADA7-19BA4409E14C}" type="presOf" srcId="{DEA07C41-A460-4BA1-9CC9-DD7790E97C53}" destId="{CF599845-24CB-4559-83F1-AD33F4A6B893}" srcOrd="0" destOrd="0" presId="urn:microsoft.com/office/officeart/2005/8/layout/funnel1"/>
    <dgm:cxn modelId="{892E97DE-52F0-430C-8FDB-D5529889D25B}" type="presOf" srcId="{EC2280C6-A729-4710-952C-E1BAF1724F93}" destId="{1B5F0963-F74D-4C15-81B8-9AAE61B3C9A4}" srcOrd="0" destOrd="0" presId="urn:microsoft.com/office/officeart/2005/8/layout/funnel1"/>
    <dgm:cxn modelId="{E7D6B0A6-CBE9-4CB8-B90B-8980B3A498AF}" type="presParOf" srcId="{1B5F0963-F74D-4C15-81B8-9AAE61B3C9A4}" destId="{7BA40277-ECCC-4456-A480-CF451435740B}" srcOrd="0" destOrd="0" presId="urn:microsoft.com/office/officeart/2005/8/layout/funnel1"/>
    <dgm:cxn modelId="{F6A78449-74E7-45CC-B150-7D30DC8867E5}" type="presParOf" srcId="{1B5F0963-F74D-4C15-81B8-9AAE61B3C9A4}" destId="{9616CB69-C0F1-47CA-A8CB-791072E50789}" srcOrd="1" destOrd="0" presId="urn:microsoft.com/office/officeart/2005/8/layout/funnel1"/>
    <dgm:cxn modelId="{15E3FD19-D185-47BF-8027-16BE430C480B}" type="presParOf" srcId="{1B5F0963-F74D-4C15-81B8-9AAE61B3C9A4}" destId="{CF599845-24CB-4559-83F1-AD33F4A6B893}" srcOrd="2" destOrd="0" presId="urn:microsoft.com/office/officeart/2005/8/layout/funnel1"/>
    <dgm:cxn modelId="{D0CFA71D-50CB-4666-9B3D-559D633B58EC}" type="presParOf" srcId="{1B5F0963-F74D-4C15-81B8-9AAE61B3C9A4}" destId="{9A6FA794-9B1A-453F-809F-8D6E1ECF3BC0}" srcOrd="3" destOrd="0" presId="urn:microsoft.com/office/officeart/2005/8/layout/funnel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40277-ECCC-4456-A480-CF451435740B}">
      <dsp:nvSpPr>
        <dsp:cNvPr id="0" name=""/>
        <dsp:cNvSpPr/>
      </dsp:nvSpPr>
      <dsp:spPr>
        <a:xfrm>
          <a:off x="1693550" y="136072"/>
          <a:ext cx="2700524" cy="937856"/>
        </a:xfrm>
        <a:prstGeom prst="ellipse">
          <a:avLst/>
        </a:prstGeom>
        <a:noFill/>
        <a:ln>
          <a:noFill/>
        </a:ln>
        <a:effectLst/>
      </dsp:spPr>
      <dsp:style>
        <a:lnRef idx="0">
          <a:scrgbClr r="0" g="0" b="0"/>
        </a:lnRef>
        <a:fillRef idx="1">
          <a:scrgbClr r="0" g="0" b="0"/>
        </a:fillRef>
        <a:effectRef idx="0">
          <a:scrgbClr r="0" g="0" b="0"/>
        </a:effectRef>
        <a:fontRef idx="minor"/>
      </dsp:style>
    </dsp:sp>
    <dsp:sp modelId="{9616CB69-C0F1-47CA-A8CB-791072E50789}">
      <dsp:nvSpPr>
        <dsp:cNvPr id="0" name=""/>
        <dsp:cNvSpPr/>
      </dsp:nvSpPr>
      <dsp:spPr>
        <a:xfrm rot="16200000">
          <a:off x="4246734" y="1025224"/>
          <a:ext cx="523357" cy="334948"/>
        </a:xfrm>
        <a:prstGeom prst="down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599845-24CB-4559-83F1-AD33F4A6B893}">
      <dsp:nvSpPr>
        <dsp:cNvPr id="0" name=""/>
        <dsp:cNvSpPr/>
      </dsp:nvSpPr>
      <dsp:spPr>
        <a:xfrm>
          <a:off x="1791942" y="2700524"/>
          <a:ext cx="2512116" cy="628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 </a:t>
          </a:r>
        </a:p>
      </dsp:txBody>
      <dsp:txXfrm>
        <a:off x="1791942" y="2700524"/>
        <a:ext cx="2512116" cy="628029"/>
      </dsp:txXfrm>
    </dsp:sp>
    <dsp:sp modelId="{9A6FA794-9B1A-453F-809F-8D6E1ECF3BC0}">
      <dsp:nvSpPr>
        <dsp:cNvPr id="0" name=""/>
        <dsp:cNvSpPr/>
      </dsp:nvSpPr>
      <dsp:spPr>
        <a:xfrm rot="16200000">
          <a:off x="1582599" y="20934"/>
          <a:ext cx="2930802" cy="2344641"/>
        </a:xfrm>
        <a:prstGeom prst="funnel">
          <a:avLst/>
        </a:prstGeom>
        <a:solidFill>
          <a:schemeClr val="lt2">
            <a:alpha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40277-ECCC-4456-A480-CF451435740B}">
      <dsp:nvSpPr>
        <dsp:cNvPr id="0" name=""/>
        <dsp:cNvSpPr/>
      </dsp:nvSpPr>
      <dsp:spPr>
        <a:xfrm>
          <a:off x="1693550" y="136072"/>
          <a:ext cx="2700524" cy="937856"/>
        </a:xfrm>
        <a:prstGeom prst="ellipse">
          <a:avLst/>
        </a:prstGeom>
        <a:noFill/>
        <a:ln>
          <a:noFill/>
        </a:ln>
        <a:effectLst/>
      </dsp:spPr>
      <dsp:style>
        <a:lnRef idx="0">
          <a:scrgbClr r="0" g="0" b="0"/>
        </a:lnRef>
        <a:fillRef idx="1">
          <a:scrgbClr r="0" g="0" b="0"/>
        </a:fillRef>
        <a:effectRef idx="0">
          <a:scrgbClr r="0" g="0" b="0"/>
        </a:effectRef>
        <a:fontRef idx="minor"/>
      </dsp:style>
    </dsp:sp>
    <dsp:sp modelId="{9616CB69-C0F1-47CA-A8CB-791072E50789}">
      <dsp:nvSpPr>
        <dsp:cNvPr id="0" name=""/>
        <dsp:cNvSpPr/>
      </dsp:nvSpPr>
      <dsp:spPr>
        <a:xfrm rot="16200000">
          <a:off x="4246734" y="1025224"/>
          <a:ext cx="523357" cy="334948"/>
        </a:xfrm>
        <a:prstGeom prst="down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599845-24CB-4559-83F1-AD33F4A6B893}">
      <dsp:nvSpPr>
        <dsp:cNvPr id="0" name=""/>
        <dsp:cNvSpPr/>
      </dsp:nvSpPr>
      <dsp:spPr>
        <a:xfrm>
          <a:off x="1791942" y="2700524"/>
          <a:ext cx="2512116" cy="628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 </a:t>
          </a:r>
        </a:p>
      </dsp:txBody>
      <dsp:txXfrm>
        <a:off x="1791942" y="2700524"/>
        <a:ext cx="2512116" cy="628029"/>
      </dsp:txXfrm>
    </dsp:sp>
    <dsp:sp modelId="{9A6FA794-9B1A-453F-809F-8D6E1ECF3BC0}">
      <dsp:nvSpPr>
        <dsp:cNvPr id="0" name=""/>
        <dsp:cNvSpPr/>
      </dsp:nvSpPr>
      <dsp:spPr>
        <a:xfrm rot="16200000">
          <a:off x="1592505" y="35893"/>
          <a:ext cx="2930802" cy="2344641"/>
        </a:xfrm>
        <a:prstGeom prst="funnel">
          <a:avLst/>
        </a:prstGeom>
        <a:solidFill>
          <a:schemeClr val="lt2">
            <a:alpha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979" cy="465140"/>
          </a:xfrm>
          <a:prstGeom prst="rect">
            <a:avLst/>
          </a:prstGeom>
        </p:spPr>
        <p:txBody>
          <a:bodyPr vert="horz" lIns="92360" tIns="46179" rIns="92360" bIns="46179" rtlCol="0"/>
          <a:lstStyle>
            <a:lvl1pPr algn="l">
              <a:defRPr sz="1200">
                <a:latin typeface="Arial" charset="0"/>
                <a:ea typeface="ヒラギノ角ゴ Pro W3" pitchFamily="-80" charset="-128"/>
                <a:cs typeface="+mn-cs"/>
              </a:defRPr>
            </a:lvl1pPr>
          </a:lstStyle>
          <a:p>
            <a:pPr>
              <a:defRPr/>
            </a:pPr>
            <a:endParaRPr lang="en-US"/>
          </a:p>
        </p:txBody>
      </p:sp>
      <p:sp>
        <p:nvSpPr>
          <p:cNvPr id="3" name="Date Placeholder 2"/>
          <p:cNvSpPr>
            <a:spLocks noGrp="1"/>
          </p:cNvSpPr>
          <p:nvPr>
            <p:ph type="dt" sz="quarter" idx="1"/>
          </p:nvPr>
        </p:nvSpPr>
        <p:spPr>
          <a:xfrm>
            <a:off x="3977531" y="1"/>
            <a:ext cx="3043979" cy="465140"/>
          </a:xfrm>
          <a:prstGeom prst="rect">
            <a:avLst/>
          </a:prstGeom>
        </p:spPr>
        <p:txBody>
          <a:bodyPr vert="horz" wrap="square" lIns="92360" tIns="46179" rIns="92360" bIns="46179" numCol="1" anchor="t" anchorCtr="0" compatLnSpc="1">
            <a:prstTxWarp prst="textNoShape">
              <a:avLst/>
            </a:prstTxWarp>
          </a:bodyPr>
          <a:lstStyle>
            <a:lvl1pPr algn="r">
              <a:defRPr sz="1200">
                <a:ea typeface="ヒラギノ角ゴ Pro W3" charset="-128"/>
              </a:defRPr>
            </a:lvl1pPr>
          </a:lstStyle>
          <a:p>
            <a:pPr>
              <a:defRPr/>
            </a:pPr>
            <a:fld id="{051616E9-FFCE-4C9A-BB2D-D21F8C803DEB}" type="datetime1">
              <a:rPr lang="en-US"/>
              <a:pPr>
                <a:defRPr/>
              </a:pPr>
              <a:t>4/6/22</a:t>
            </a:fld>
            <a:endParaRPr lang="en-US"/>
          </a:p>
        </p:txBody>
      </p:sp>
      <p:sp>
        <p:nvSpPr>
          <p:cNvPr id="4" name="Footer Placeholder 3"/>
          <p:cNvSpPr>
            <a:spLocks noGrp="1"/>
          </p:cNvSpPr>
          <p:nvPr>
            <p:ph type="ftr" sz="quarter" idx="2"/>
          </p:nvPr>
        </p:nvSpPr>
        <p:spPr>
          <a:xfrm>
            <a:off x="1" y="8842384"/>
            <a:ext cx="3043979" cy="465140"/>
          </a:xfrm>
          <a:prstGeom prst="rect">
            <a:avLst/>
          </a:prstGeom>
        </p:spPr>
        <p:txBody>
          <a:bodyPr vert="horz" lIns="92360" tIns="46179" rIns="92360" bIns="46179" rtlCol="0" anchor="b"/>
          <a:lstStyle>
            <a:lvl1pPr algn="l">
              <a:defRPr sz="1200">
                <a:latin typeface="Arial" charset="0"/>
                <a:ea typeface="ヒラギノ角ゴ Pro W3" pitchFamily="-80" charset="-128"/>
                <a:cs typeface="+mn-cs"/>
              </a:defRPr>
            </a:lvl1pPr>
          </a:lstStyle>
          <a:p>
            <a:pPr>
              <a:defRPr/>
            </a:pPr>
            <a:endParaRPr lang="en-US"/>
          </a:p>
        </p:txBody>
      </p:sp>
      <p:sp>
        <p:nvSpPr>
          <p:cNvPr id="5" name="Slide Number Placeholder 4"/>
          <p:cNvSpPr>
            <a:spLocks noGrp="1"/>
          </p:cNvSpPr>
          <p:nvPr>
            <p:ph type="sldNum" sz="quarter" idx="3"/>
          </p:nvPr>
        </p:nvSpPr>
        <p:spPr>
          <a:xfrm>
            <a:off x="3977531" y="8842384"/>
            <a:ext cx="3043979" cy="465140"/>
          </a:xfrm>
          <a:prstGeom prst="rect">
            <a:avLst/>
          </a:prstGeom>
        </p:spPr>
        <p:txBody>
          <a:bodyPr vert="horz" wrap="square" lIns="92360" tIns="46179" rIns="92360" bIns="46179" numCol="1" anchor="b" anchorCtr="0" compatLnSpc="1">
            <a:prstTxWarp prst="textNoShape">
              <a:avLst/>
            </a:prstTxWarp>
          </a:bodyPr>
          <a:lstStyle>
            <a:lvl1pPr algn="r">
              <a:defRPr sz="1200">
                <a:ea typeface="ヒラギノ角ゴ Pro W3" charset="-128"/>
              </a:defRPr>
            </a:lvl1pPr>
          </a:lstStyle>
          <a:p>
            <a:pPr>
              <a:defRPr/>
            </a:pPr>
            <a:fld id="{7295C03A-85C0-48AE-AF1E-45D97B1B07C2}" type="slidenum">
              <a:rPr lang="en-US" altLang="en-US"/>
              <a:pPr>
                <a:defRPr/>
              </a:pPr>
              <a:t>‹#›</a:t>
            </a:fld>
            <a:endParaRPr lang="en-US" altLang="en-US"/>
          </a:p>
        </p:txBody>
      </p:sp>
    </p:spTree>
    <p:extLst>
      <p:ext uri="{BB962C8B-B14F-4D97-AF65-F5344CB8AC3E}">
        <p14:creationId xmlns:p14="http://schemas.microsoft.com/office/powerpoint/2010/main" val="3619901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3043979" cy="465140"/>
          </a:xfrm>
          <a:prstGeom prst="rect">
            <a:avLst/>
          </a:prstGeom>
          <a:noFill/>
          <a:ln w="9525">
            <a:noFill/>
            <a:miter lim="800000"/>
            <a:headEnd/>
            <a:tailEnd/>
          </a:ln>
        </p:spPr>
        <p:txBody>
          <a:bodyPr vert="horz" wrap="square" lIns="93310" tIns="46655" rIns="93310" bIns="46655" numCol="1" anchor="t" anchorCtr="0" compatLnSpc="1">
            <a:prstTxWarp prst="textNoShape">
              <a:avLst/>
            </a:prstTxWarp>
          </a:bodyPr>
          <a:lstStyle>
            <a:lvl1pPr>
              <a:defRPr sz="1200">
                <a:latin typeface="Arial" charset="0"/>
                <a:ea typeface="ヒラギノ角ゴ Pro W3" pitchFamily="1" charset="-128"/>
                <a:cs typeface="+mn-cs"/>
              </a:defRPr>
            </a:lvl1pPr>
          </a:lstStyle>
          <a:p>
            <a:pPr>
              <a:defRPr/>
            </a:pPr>
            <a:endParaRPr lang="en-US"/>
          </a:p>
        </p:txBody>
      </p:sp>
      <p:sp>
        <p:nvSpPr>
          <p:cNvPr id="4099" name="Rectangle 3"/>
          <p:cNvSpPr>
            <a:spLocks noGrp="1" noChangeArrowheads="1"/>
          </p:cNvSpPr>
          <p:nvPr>
            <p:ph type="dt" idx="1"/>
          </p:nvPr>
        </p:nvSpPr>
        <p:spPr bwMode="auto">
          <a:xfrm>
            <a:off x="3979121" y="1"/>
            <a:ext cx="3043979" cy="465140"/>
          </a:xfrm>
          <a:prstGeom prst="rect">
            <a:avLst/>
          </a:prstGeom>
          <a:noFill/>
          <a:ln w="9525">
            <a:noFill/>
            <a:miter lim="800000"/>
            <a:headEnd/>
            <a:tailEnd/>
          </a:ln>
        </p:spPr>
        <p:txBody>
          <a:bodyPr vert="horz" wrap="square" lIns="93310" tIns="46655" rIns="93310" bIns="46655" numCol="1" anchor="t" anchorCtr="0" compatLnSpc="1">
            <a:prstTxWarp prst="textNoShape">
              <a:avLst/>
            </a:prstTxWarp>
          </a:bodyPr>
          <a:lstStyle>
            <a:lvl1pPr algn="r">
              <a:defRPr sz="1200">
                <a:latin typeface="Arial" charset="0"/>
                <a:ea typeface="ヒラギノ角ゴ Pro W3" pitchFamily="1" charset="-128"/>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5141" y="4422769"/>
            <a:ext cx="5152818" cy="4187834"/>
          </a:xfrm>
          <a:prstGeom prst="rect">
            <a:avLst/>
          </a:prstGeom>
          <a:noFill/>
          <a:ln w="9525">
            <a:noFill/>
            <a:miter lim="800000"/>
            <a:headEnd/>
            <a:tailEnd/>
          </a:ln>
        </p:spPr>
        <p:txBody>
          <a:bodyPr vert="horz" wrap="square" lIns="93310" tIns="46655" rIns="93310" bIns="4665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43961"/>
            <a:ext cx="3043979" cy="465139"/>
          </a:xfrm>
          <a:prstGeom prst="rect">
            <a:avLst/>
          </a:prstGeom>
          <a:noFill/>
          <a:ln w="9525">
            <a:noFill/>
            <a:miter lim="800000"/>
            <a:headEnd/>
            <a:tailEnd/>
          </a:ln>
        </p:spPr>
        <p:txBody>
          <a:bodyPr vert="horz" wrap="square" lIns="93310" tIns="46655" rIns="93310" bIns="46655" numCol="1" anchor="b" anchorCtr="0" compatLnSpc="1">
            <a:prstTxWarp prst="textNoShape">
              <a:avLst/>
            </a:prstTxWarp>
          </a:bodyPr>
          <a:lstStyle>
            <a:lvl1pPr>
              <a:defRPr sz="1200">
                <a:latin typeface="Arial" charset="0"/>
                <a:ea typeface="ヒラギノ角ゴ Pro W3" pitchFamily="1" charset="-128"/>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9121" y="8843961"/>
            <a:ext cx="3043979" cy="465139"/>
          </a:xfrm>
          <a:prstGeom prst="rect">
            <a:avLst/>
          </a:prstGeom>
          <a:noFill/>
          <a:ln w="9525">
            <a:noFill/>
            <a:miter lim="800000"/>
            <a:headEnd/>
            <a:tailEnd/>
          </a:ln>
        </p:spPr>
        <p:txBody>
          <a:bodyPr vert="horz" wrap="square" lIns="93310" tIns="46655" rIns="93310" bIns="46655" numCol="1" anchor="b" anchorCtr="0" compatLnSpc="1">
            <a:prstTxWarp prst="textNoShape">
              <a:avLst/>
            </a:prstTxWarp>
          </a:bodyPr>
          <a:lstStyle>
            <a:lvl1pPr algn="r">
              <a:defRPr sz="1200">
                <a:ea typeface="ヒラギノ角ゴ Pro W3" charset="-128"/>
              </a:defRPr>
            </a:lvl1pPr>
          </a:lstStyle>
          <a:p>
            <a:pPr>
              <a:defRPr/>
            </a:pPr>
            <a:fld id="{26F1C3DE-493E-4A17-A066-D1A57432AC93}" type="slidenum">
              <a:rPr lang="en-US" altLang="en-US"/>
              <a:pPr>
                <a:defRPr/>
              </a:pPr>
              <a:t>‹#›</a:t>
            </a:fld>
            <a:endParaRPr lang="en-US" altLang="en-US"/>
          </a:p>
        </p:txBody>
      </p:sp>
    </p:spTree>
    <p:extLst>
      <p:ext uri="{BB962C8B-B14F-4D97-AF65-F5344CB8AC3E}">
        <p14:creationId xmlns:p14="http://schemas.microsoft.com/office/powerpoint/2010/main" val="2090433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chesapeakestormwater.net/wp-content/uploads/dlm_uploads/2013/05/stream-restoration-merged.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D4C71D91-1617-4C33-8404-383C3D16655D}" type="slidenum">
              <a:rPr lang="en-US" altLang="en-US" sz="1200" smtClean="0"/>
              <a:pPr/>
              <a:t>1</a:t>
            </a:fld>
            <a:endParaRPr lang="en-US" altLang="en-US" sz="1200"/>
          </a:p>
        </p:txBody>
      </p:sp>
      <p:sp>
        <p:nvSpPr>
          <p:cNvPr id="17411" name="Rectangle 2"/>
          <p:cNvSpPr>
            <a:spLocks noGrp="1" noRot="1" noChangeAspect="1" noChangeArrowheads="1" noTextEdit="1"/>
          </p:cNvSpPr>
          <p:nvPr>
            <p:ph type="sldImg"/>
          </p:nvPr>
        </p:nvSpPr>
        <p:spPr>
          <a:xfrm>
            <a:off x="1184275" y="698500"/>
            <a:ext cx="4654550" cy="3490913"/>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04" charset="-128"/>
            </a:endParaRPr>
          </a:p>
        </p:txBody>
      </p:sp>
    </p:spTree>
    <p:extLst>
      <p:ext uri="{BB962C8B-B14F-4D97-AF65-F5344CB8AC3E}">
        <p14:creationId xmlns:p14="http://schemas.microsoft.com/office/powerpoint/2010/main" val="3892724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4C9440D5-4E8E-42CC-A7AE-EEC27152B6E5}" type="slidenum">
              <a:rPr lang="en-US" altLang="en-US" sz="1200" smtClean="0"/>
              <a:pPr/>
              <a:t>10</a:t>
            </a:fld>
            <a:endParaRPr lang="en-US" altLang="en-US" sz="1200"/>
          </a:p>
        </p:txBody>
      </p:sp>
      <p:sp>
        <p:nvSpPr>
          <p:cNvPr id="35843" name="Rectangle 2"/>
          <p:cNvSpPr>
            <a:spLocks noGrp="1" noRot="1" noChangeAspect="1" noChangeArrowheads="1" noTextEdit="1"/>
          </p:cNvSpPr>
          <p:nvPr>
            <p:ph type="sldImg"/>
          </p:nvPr>
        </p:nvSpPr>
        <p:spPr>
          <a:xfrm>
            <a:off x="1184275" y="698500"/>
            <a:ext cx="4654550" cy="3490913"/>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pitchFamily="-104" charset="-128"/>
              </a:rPr>
              <a:t>These are the things we want to fund, and all things being equal, priority will be given to proposals that address at least one of the “Priority Funding Strategies”. Note distinction between MUST and PRIORITY.</a:t>
            </a:r>
          </a:p>
        </p:txBody>
      </p:sp>
    </p:spTree>
    <p:extLst>
      <p:ext uri="{BB962C8B-B14F-4D97-AF65-F5344CB8AC3E}">
        <p14:creationId xmlns:p14="http://schemas.microsoft.com/office/powerpoint/2010/main" val="744621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F1C3DE-493E-4A17-A066-D1A57432AC93}" type="slidenum">
              <a:rPr lang="en-US" altLang="en-US" smtClean="0"/>
              <a:pPr>
                <a:defRPr/>
              </a:pPr>
              <a:t>11</a:t>
            </a:fld>
            <a:endParaRPr lang="en-US" altLang="en-US"/>
          </a:p>
        </p:txBody>
      </p:sp>
    </p:spTree>
    <p:extLst>
      <p:ext uri="{BB962C8B-B14F-4D97-AF65-F5344CB8AC3E}">
        <p14:creationId xmlns:p14="http://schemas.microsoft.com/office/powerpoint/2010/main" val="1758689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F1C3DE-493E-4A17-A066-D1A57432AC93}" type="slidenum">
              <a:rPr lang="en-US" altLang="en-US" smtClean="0"/>
              <a:pPr>
                <a:defRPr/>
              </a:pPr>
              <a:t>12</a:t>
            </a:fld>
            <a:endParaRPr lang="en-US" altLang="en-US"/>
          </a:p>
        </p:txBody>
      </p:sp>
    </p:spTree>
    <p:extLst>
      <p:ext uri="{BB962C8B-B14F-4D97-AF65-F5344CB8AC3E}">
        <p14:creationId xmlns:p14="http://schemas.microsoft.com/office/powerpoint/2010/main" val="38937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F1C3DE-493E-4A17-A066-D1A57432AC93}" type="slidenum">
              <a:rPr lang="en-US" altLang="en-US" smtClean="0"/>
              <a:pPr>
                <a:defRPr/>
              </a:pPr>
              <a:t>13</a:t>
            </a:fld>
            <a:endParaRPr lang="en-US" altLang="en-US"/>
          </a:p>
        </p:txBody>
      </p:sp>
    </p:spTree>
    <p:extLst>
      <p:ext uri="{BB962C8B-B14F-4D97-AF65-F5344CB8AC3E}">
        <p14:creationId xmlns:p14="http://schemas.microsoft.com/office/powerpoint/2010/main" val="301718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a:t>Note: stream restoration additional narrative upload </a:t>
            </a:r>
          </a:p>
        </p:txBody>
      </p:sp>
      <p:sp>
        <p:nvSpPr>
          <p:cNvPr id="4" name="Slide Number Placeholder 3"/>
          <p:cNvSpPr>
            <a:spLocks noGrp="1"/>
          </p:cNvSpPr>
          <p:nvPr>
            <p:ph type="sldNum" sz="quarter" idx="10"/>
          </p:nvPr>
        </p:nvSpPr>
        <p:spPr/>
        <p:txBody>
          <a:bodyPr/>
          <a:lstStyle/>
          <a:p>
            <a:pPr>
              <a:defRPr/>
            </a:pPr>
            <a:fld id="{26F1C3DE-493E-4A17-A066-D1A57432AC93}" type="slidenum">
              <a:rPr lang="en-US" altLang="en-US" smtClean="0"/>
              <a:pPr>
                <a:defRPr/>
              </a:pPr>
              <a:t>14</a:t>
            </a:fld>
            <a:endParaRPr lang="en-US" altLang="en-US"/>
          </a:p>
        </p:txBody>
      </p:sp>
    </p:spTree>
    <p:extLst>
      <p:ext uri="{BB962C8B-B14F-4D97-AF65-F5344CB8AC3E}">
        <p14:creationId xmlns:p14="http://schemas.microsoft.com/office/powerpoint/2010/main" val="3933391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171717"/>
                </a:solidFill>
                <a:effectLst/>
                <a:latin typeface="merriweather" panose="00000500000000000000" pitchFamily="2" charset="0"/>
              </a:rPr>
              <a:t>Proposed stream restoration and floodplain reconnection efforts must be consistent with qualifying conditions and protocols established by the Chesapeake Bay Program partnership for creditable nutrient and sediment load reductions under the Chesapeake Bay TMDL (see </a:t>
            </a:r>
            <a:r>
              <a:rPr lang="en-US" sz="1200" b="0" i="0" u="none" strike="noStrike" dirty="0">
                <a:solidFill>
                  <a:srgbClr val="5D6B03"/>
                </a:solidFill>
                <a:effectLst/>
                <a:latin typeface="merriweather" panose="00000500000000000000" pitchFamily="2" charset="0"/>
                <a:hlinkClick r:id="rId3"/>
              </a:rPr>
              <a:t>Recommendations of the Expert Panel to Define Removal Rates for Individual Stream Restoration Projects</a:t>
            </a:r>
            <a:r>
              <a:rPr lang="en-US" sz="1200" b="0" i="0" dirty="0">
                <a:solidFill>
                  <a:srgbClr val="171717"/>
                </a:solidFill>
                <a:effectLst/>
                <a:latin typeface="merriweather" panose="00000500000000000000" pitchFamily="2" charset="0"/>
              </a:rPr>
              <a:t> and associated protocol updates to determine project eligibility). In addition to standard proposal narratives required for the SWG program, proposals seeking funding for qualifying stream restoration and floodplain reconnection practices must complete and upload the accompanying “Stream Restoration Narrative Supplement” as a part of the application. Additional information is available in </a:t>
            </a:r>
            <a:r>
              <a:rPr lang="en-US" sz="1200" b="1" i="0" dirty="0">
                <a:solidFill>
                  <a:srgbClr val="171717"/>
                </a:solidFill>
                <a:effectLst/>
                <a:latin typeface="merriweather" panose="00000500000000000000" pitchFamily="2" charset="0"/>
              </a:rPr>
              <a:t>Appendix C</a:t>
            </a:r>
            <a:r>
              <a:rPr lang="en-US" sz="1200" b="0" i="0" dirty="0">
                <a:solidFill>
                  <a:srgbClr val="171717"/>
                </a:solidFill>
                <a:effectLst/>
                <a:latin typeface="merriweather" panose="00000500000000000000" pitchFamily="2" charset="0"/>
              </a:rPr>
              <a:t>.</a:t>
            </a:r>
            <a:endParaRPr lang="en-US" sz="1800" dirty="0">
              <a:latin typeface="Cambria" panose="02040503050406030204" pitchFamily="18" charset="0"/>
              <a:ea typeface="Cambria" panose="02040503050406030204" pitchFamily="18" charset="0"/>
            </a:endParaRPr>
          </a:p>
          <a:p>
            <a:endParaRPr lang="en-US" altLang="en-US" dirty="0">
              <a:latin typeface="Arial" panose="020B0604020202020204" pitchFamily="34" charset="0"/>
              <a:ea typeface="ヒラギノ角ゴ Pro W3" pitchFamily="-104" charset="-128"/>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27868" indent="-279949">
              <a:defRPr sz="2400">
                <a:solidFill>
                  <a:schemeClr val="tx1"/>
                </a:solidFill>
                <a:latin typeface="Arial" panose="020B0604020202020204" pitchFamily="34" charset="0"/>
                <a:ea typeface="ヒラギノ角ゴ Pro W3" pitchFamily="-104" charset="-128"/>
              </a:defRPr>
            </a:lvl2pPr>
            <a:lvl3pPr marL="1119797" indent="-223959">
              <a:defRPr sz="2400">
                <a:solidFill>
                  <a:schemeClr val="tx1"/>
                </a:solidFill>
                <a:latin typeface="Arial" panose="020B0604020202020204" pitchFamily="34" charset="0"/>
                <a:ea typeface="ヒラギノ角ゴ Pro W3" pitchFamily="-104" charset="-128"/>
              </a:defRPr>
            </a:lvl3pPr>
            <a:lvl4pPr marL="1567716" indent="-223959">
              <a:defRPr sz="2400">
                <a:solidFill>
                  <a:schemeClr val="tx1"/>
                </a:solidFill>
                <a:latin typeface="Arial" panose="020B0604020202020204" pitchFamily="34" charset="0"/>
                <a:ea typeface="ヒラギノ角ゴ Pro W3" pitchFamily="-104" charset="-128"/>
              </a:defRPr>
            </a:lvl4pPr>
            <a:lvl5pPr marL="2015635" indent="-223959">
              <a:defRPr sz="2400">
                <a:solidFill>
                  <a:schemeClr val="tx1"/>
                </a:solidFill>
                <a:latin typeface="Arial" panose="020B0604020202020204" pitchFamily="34" charset="0"/>
                <a:ea typeface="ヒラギノ角ゴ Pro W3" pitchFamily="-104" charset="-128"/>
              </a:defRPr>
            </a:lvl5pPr>
            <a:lvl6pPr marL="2463554"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11472"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359391"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07310"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C2D3FECB-9BA2-47C9-AE66-3CC9E9F44304}" type="slidenum">
              <a:rPr lang="en-US" altLang="en-US" sz="1200"/>
              <a:pPr/>
              <a:t>15</a:t>
            </a:fld>
            <a:endParaRPr lang="en-US" altLang="en-US" sz="1200"/>
          </a:p>
        </p:txBody>
      </p:sp>
    </p:spTree>
    <p:extLst>
      <p:ext uri="{BB962C8B-B14F-4D97-AF65-F5344CB8AC3E}">
        <p14:creationId xmlns:p14="http://schemas.microsoft.com/office/powerpoint/2010/main" val="778946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a:t>Note: stream restoration additional narrative upload </a:t>
            </a:r>
          </a:p>
        </p:txBody>
      </p:sp>
      <p:sp>
        <p:nvSpPr>
          <p:cNvPr id="4" name="Slide Number Placeholder 3"/>
          <p:cNvSpPr>
            <a:spLocks noGrp="1"/>
          </p:cNvSpPr>
          <p:nvPr>
            <p:ph type="sldNum" sz="quarter" idx="10"/>
          </p:nvPr>
        </p:nvSpPr>
        <p:spPr/>
        <p:txBody>
          <a:bodyPr/>
          <a:lstStyle/>
          <a:p>
            <a:pPr>
              <a:defRPr/>
            </a:pPr>
            <a:fld id="{26F1C3DE-493E-4A17-A066-D1A57432AC93}" type="slidenum">
              <a:rPr lang="en-US" altLang="en-US" smtClean="0"/>
              <a:pPr>
                <a:defRPr/>
              </a:pPr>
              <a:t>16</a:t>
            </a:fld>
            <a:endParaRPr lang="en-US" altLang="en-US"/>
          </a:p>
        </p:txBody>
      </p:sp>
    </p:spTree>
    <p:extLst>
      <p:ext uri="{BB962C8B-B14F-4D97-AF65-F5344CB8AC3E}">
        <p14:creationId xmlns:p14="http://schemas.microsoft.com/office/powerpoint/2010/main" val="696504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a:t>Note: stream restoration additional narrative upload </a:t>
            </a:r>
          </a:p>
        </p:txBody>
      </p:sp>
      <p:sp>
        <p:nvSpPr>
          <p:cNvPr id="4" name="Slide Number Placeholder 3"/>
          <p:cNvSpPr>
            <a:spLocks noGrp="1"/>
          </p:cNvSpPr>
          <p:nvPr>
            <p:ph type="sldNum" sz="quarter" idx="10"/>
          </p:nvPr>
        </p:nvSpPr>
        <p:spPr/>
        <p:txBody>
          <a:bodyPr/>
          <a:lstStyle/>
          <a:p>
            <a:pPr>
              <a:defRPr/>
            </a:pPr>
            <a:fld id="{26F1C3DE-493E-4A17-A066-D1A57432AC93}" type="slidenum">
              <a:rPr lang="en-US" altLang="en-US" smtClean="0"/>
              <a:pPr>
                <a:defRPr/>
              </a:pPr>
              <a:t>17</a:t>
            </a:fld>
            <a:endParaRPr lang="en-US" altLang="en-US"/>
          </a:p>
        </p:txBody>
      </p:sp>
    </p:spTree>
    <p:extLst>
      <p:ext uri="{BB962C8B-B14F-4D97-AF65-F5344CB8AC3E}">
        <p14:creationId xmlns:p14="http://schemas.microsoft.com/office/powerpoint/2010/main" val="3628706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6F1C3DE-493E-4A17-A066-D1A57432AC93}" type="slidenum">
              <a:rPr lang="en-US" altLang="en-US" smtClean="0"/>
              <a:pPr>
                <a:defRPr/>
              </a:pPr>
              <a:t>18</a:t>
            </a:fld>
            <a:endParaRPr lang="en-US" altLang="en-US"/>
          </a:p>
        </p:txBody>
      </p:sp>
    </p:spTree>
    <p:extLst>
      <p:ext uri="{BB962C8B-B14F-4D97-AF65-F5344CB8AC3E}">
        <p14:creationId xmlns:p14="http://schemas.microsoft.com/office/powerpoint/2010/main" val="1701284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6F1C3DE-493E-4A17-A066-D1A57432AC93}" type="slidenum">
              <a:rPr lang="en-US" altLang="en-US" smtClean="0"/>
              <a:pPr>
                <a:defRPr/>
              </a:pPr>
              <a:t>19</a:t>
            </a:fld>
            <a:endParaRPr lang="en-US" altLang="en-US"/>
          </a:p>
        </p:txBody>
      </p:sp>
    </p:spTree>
    <p:extLst>
      <p:ext uri="{BB962C8B-B14F-4D97-AF65-F5344CB8AC3E}">
        <p14:creationId xmlns:p14="http://schemas.microsoft.com/office/powerpoint/2010/main" val="228419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977531" y="8843961"/>
            <a:ext cx="3045569" cy="46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2" tIns="46661" rIns="93322" bIns="46661" anchor="b"/>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pPr algn="r" eaLnBrk="1" hangingPunct="1"/>
            <a:fld id="{4F576C84-D8BB-471D-AD99-48235158EAAA}" type="slidenum">
              <a:rPr lang="en-US" altLang="en-US" sz="1200">
                <a:latin typeface="Times New Roman" panose="02020603050405020304" pitchFamily="18" charset="0"/>
              </a:rPr>
              <a:pPr algn="r" eaLnBrk="1" hangingPunct="1"/>
              <a:t>2</a:t>
            </a:fld>
            <a:endParaRPr lang="en-US" altLang="en-US" sz="1200">
              <a:latin typeface="Times New Roman" panose="02020603050405020304" pitchFamily="18" charset="0"/>
            </a:endParaRPr>
          </a:p>
        </p:txBody>
      </p:sp>
      <p:sp>
        <p:nvSpPr>
          <p:cNvPr id="19459" name="Rectangle 2"/>
          <p:cNvSpPr>
            <a:spLocks noGrp="1" noRot="1" noChangeAspect="1" noChangeArrowheads="1" noTextEdit="1"/>
          </p:cNvSpPr>
          <p:nvPr>
            <p:ph type="sldImg"/>
          </p:nvPr>
        </p:nvSpPr>
        <p:spPr>
          <a:xfrm>
            <a:off x="1184275" y="698500"/>
            <a:ext cx="4654550" cy="3490913"/>
          </a:xfrm>
          <a:solidFill>
            <a:srgbClr val="FFFFFF"/>
          </a:solidFill>
          <a:ln/>
        </p:spPr>
      </p:sp>
      <p:sp>
        <p:nvSpPr>
          <p:cNvPr id="19460" name="Rectangle 3"/>
          <p:cNvSpPr>
            <a:spLocks noGrp="1" noChangeArrowheads="1"/>
          </p:cNvSpPr>
          <p:nvPr>
            <p:ph type="body" idx="1"/>
          </p:nvPr>
        </p:nvSpPr>
        <p:spPr>
          <a:xfrm>
            <a:off x="936733" y="4421192"/>
            <a:ext cx="5149637" cy="4189411"/>
          </a:xfrm>
          <a:noFill/>
          <a:ln>
            <a:solidFill>
              <a:srgbClr val="000000"/>
            </a:solidFill>
          </a:ln>
          <a:extLst>
            <a:ext uri="{909E8E84-426E-40DD-AFC4-6F175D3DCCD1}">
              <a14:hiddenFill xmlns:a14="http://schemas.microsoft.com/office/drawing/2010/main">
                <a:solidFill>
                  <a:srgbClr val="FFFFFF"/>
                </a:solidFill>
              </a14:hiddenFill>
            </a:ext>
          </a:extLst>
        </p:spPr>
        <p:txBody>
          <a:bodyPr lIns="93322" tIns="46661" rIns="93322" bIns="46661"/>
          <a:lstStyle/>
          <a:p>
            <a:pPr eaLnBrk="1" hangingPunct="1"/>
            <a:r>
              <a:rPr lang="en-US" altLang="en-US">
                <a:latin typeface="Arial" panose="020B0604020202020204" pitchFamily="34" charset="0"/>
                <a:ea typeface="ヒラギノ角ゴ Pro W3" pitchFamily="-104" charset="-128"/>
              </a:rPr>
              <a:t>Note for questions: For best use of time, questions about individual projects should be emailed to Elizabeth, or call her directly.  </a:t>
            </a:r>
          </a:p>
          <a:p>
            <a:pPr eaLnBrk="1" hangingPunct="1"/>
            <a:endParaRPr lang="en-US" altLang="en-US">
              <a:latin typeface="Arial" panose="020B0604020202020204" pitchFamily="34" charset="0"/>
              <a:ea typeface="ヒラギノ角ゴ Pro W3" pitchFamily="-104" charset="-128"/>
            </a:endParaRPr>
          </a:p>
        </p:txBody>
      </p:sp>
    </p:spTree>
    <p:extLst>
      <p:ext uri="{BB962C8B-B14F-4D97-AF65-F5344CB8AC3E}">
        <p14:creationId xmlns:p14="http://schemas.microsoft.com/office/powerpoint/2010/main" val="1681672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6F1C3DE-493E-4A17-A066-D1A57432AC93}" type="slidenum">
              <a:rPr lang="en-US" altLang="en-US" smtClean="0"/>
              <a:pPr>
                <a:defRPr/>
              </a:pPr>
              <a:t>20</a:t>
            </a:fld>
            <a:endParaRPr lang="en-US" altLang="en-US"/>
          </a:p>
        </p:txBody>
      </p:sp>
    </p:spTree>
    <p:extLst>
      <p:ext uri="{BB962C8B-B14F-4D97-AF65-F5344CB8AC3E}">
        <p14:creationId xmlns:p14="http://schemas.microsoft.com/office/powerpoint/2010/main" val="3998624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a:t>Depending</a:t>
            </a:r>
            <a:r>
              <a:rPr lang="en-US" baseline="0" dirty="0"/>
              <a:t> on strategy </a:t>
            </a:r>
            <a:endParaRPr lang="en-US" dirty="0"/>
          </a:p>
        </p:txBody>
      </p:sp>
      <p:sp>
        <p:nvSpPr>
          <p:cNvPr id="4" name="Slide Number Placeholder 3"/>
          <p:cNvSpPr>
            <a:spLocks noGrp="1"/>
          </p:cNvSpPr>
          <p:nvPr>
            <p:ph type="sldNum" sz="quarter" idx="10"/>
          </p:nvPr>
        </p:nvSpPr>
        <p:spPr/>
        <p:txBody>
          <a:bodyPr/>
          <a:lstStyle/>
          <a:p>
            <a:pPr>
              <a:defRPr/>
            </a:pPr>
            <a:fld id="{26F1C3DE-493E-4A17-A066-D1A57432AC93}" type="slidenum">
              <a:rPr lang="en-US" altLang="en-US" smtClean="0"/>
              <a:pPr>
                <a:defRPr/>
              </a:pPr>
              <a:t>21</a:t>
            </a:fld>
            <a:endParaRPr lang="en-US" altLang="en-US"/>
          </a:p>
        </p:txBody>
      </p:sp>
    </p:spTree>
    <p:extLst>
      <p:ext uri="{BB962C8B-B14F-4D97-AF65-F5344CB8AC3E}">
        <p14:creationId xmlns:p14="http://schemas.microsoft.com/office/powerpoint/2010/main" val="1632878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a:t>Can use CAST as well</a:t>
            </a:r>
          </a:p>
        </p:txBody>
      </p:sp>
      <p:sp>
        <p:nvSpPr>
          <p:cNvPr id="4" name="Slide Number Placeholder 3"/>
          <p:cNvSpPr>
            <a:spLocks noGrp="1"/>
          </p:cNvSpPr>
          <p:nvPr>
            <p:ph type="sldNum" sz="quarter" idx="10"/>
          </p:nvPr>
        </p:nvSpPr>
        <p:spPr/>
        <p:txBody>
          <a:bodyPr/>
          <a:lstStyle/>
          <a:p>
            <a:pPr>
              <a:defRPr/>
            </a:pPr>
            <a:fld id="{26F1C3DE-493E-4A17-A066-D1A57432AC93}" type="slidenum">
              <a:rPr lang="en-US" altLang="en-US" smtClean="0"/>
              <a:pPr>
                <a:defRPr/>
              </a:pPr>
              <a:t>22</a:t>
            </a:fld>
            <a:endParaRPr lang="en-US" altLang="en-US"/>
          </a:p>
        </p:txBody>
      </p:sp>
    </p:spTree>
    <p:extLst>
      <p:ext uri="{BB962C8B-B14F-4D97-AF65-F5344CB8AC3E}">
        <p14:creationId xmlns:p14="http://schemas.microsoft.com/office/powerpoint/2010/main" val="2042900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27868" indent="-279949">
              <a:defRPr sz="2400">
                <a:solidFill>
                  <a:schemeClr val="tx1"/>
                </a:solidFill>
                <a:latin typeface="Arial" panose="020B0604020202020204" pitchFamily="34" charset="0"/>
                <a:ea typeface="ヒラギノ角ゴ Pro W3" pitchFamily="-104" charset="-128"/>
              </a:defRPr>
            </a:lvl2pPr>
            <a:lvl3pPr marL="1119797" indent="-223959">
              <a:defRPr sz="2400">
                <a:solidFill>
                  <a:schemeClr val="tx1"/>
                </a:solidFill>
                <a:latin typeface="Arial" panose="020B0604020202020204" pitchFamily="34" charset="0"/>
                <a:ea typeface="ヒラギノ角ゴ Pro W3" pitchFamily="-104" charset="-128"/>
              </a:defRPr>
            </a:lvl3pPr>
            <a:lvl4pPr marL="1567716" indent="-223959">
              <a:defRPr sz="2400">
                <a:solidFill>
                  <a:schemeClr val="tx1"/>
                </a:solidFill>
                <a:latin typeface="Arial" panose="020B0604020202020204" pitchFamily="34" charset="0"/>
                <a:ea typeface="ヒラギノ角ゴ Pro W3" pitchFamily="-104" charset="-128"/>
              </a:defRPr>
            </a:lvl4pPr>
            <a:lvl5pPr marL="2015635" indent="-223959">
              <a:defRPr sz="2400">
                <a:solidFill>
                  <a:schemeClr val="tx1"/>
                </a:solidFill>
                <a:latin typeface="Arial" panose="020B0604020202020204" pitchFamily="34" charset="0"/>
                <a:ea typeface="ヒラギノ角ゴ Pro W3" pitchFamily="-104" charset="-128"/>
              </a:defRPr>
            </a:lvl5pPr>
            <a:lvl6pPr marL="2463554"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11472"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359391"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07310"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6F1AC061-56D8-468A-8C89-C17AD735CE62}" type="slidenum">
              <a:rPr lang="en-US" altLang="en-US" sz="1200"/>
              <a:pPr/>
              <a:t>23</a:t>
            </a:fld>
            <a:endParaRPr lang="en-US" altLang="en-US" sz="1200"/>
          </a:p>
        </p:txBody>
      </p:sp>
      <p:sp>
        <p:nvSpPr>
          <p:cNvPr id="31747" name="Rectangle 1026"/>
          <p:cNvSpPr>
            <a:spLocks noGrp="1" noRot="1" noChangeAspect="1" noChangeArrowheads="1" noTextEdit="1"/>
          </p:cNvSpPr>
          <p:nvPr>
            <p:ph type="sldImg"/>
          </p:nvPr>
        </p:nvSpPr>
        <p:spPr>
          <a:ln/>
        </p:spPr>
      </p:sp>
      <p:sp>
        <p:nvSpPr>
          <p:cNvPr id="3174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Excel spreadsheet that is downloaded from the Uploads sections in the Easygrants application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As part of NFWF’s goal to encourage and support diversity across the conservation projects we fund, we would like to better understand the existing diversity in our grantmaking community and in the local communities impacted by projects. We are asking organizations that we fund to assist us by providing basic information about their employees, senior leadership, and board members (as applicable) demographics on this form.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your organization has provided this information to NFWF within the last 12 months, you can opt out. Please indicate this is the drop-down menu in the opting out section in the form. </a:t>
            </a:r>
          </a:p>
          <a:p>
            <a:pPr eaLnBrk="1" hangingPunct="1">
              <a:spcBef>
                <a:spcPct val="0"/>
              </a:spcBef>
              <a:tabLst>
                <a:tab pos="216184" algn="l"/>
                <a:tab pos="6186879" algn="l"/>
              </a:tabLst>
            </a:pPr>
            <a:endParaRPr lang="en-US" altLang="en-US" dirty="0">
              <a:latin typeface="Arial" panose="020B0604020202020204" pitchFamily="34" charset="0"/>
              <a:ea typeface="ヒラギノ角ゴ Pro W3" pitchFamily="-104" charset="-128"/>
            </a:endParaRPr>
          </a:p>
        </p:txBody>
      </p:sp>
    </p:spTree>
    <p:extLst>
      <p:ext uri="{BB962C8B-B14F-4D97-AF65-F5344CB8AC3E}">
        <p14:creationId xmlns:p14="http://schemas.microsoft.com/office/powerpoint/2010/main" val="778505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27868" indent="-279949">
              <a:defRPr sz="2400">
                <a:solidFill>
                  <a:schemeClr val="tx1"/>
                </a:solidFill>
                <a:latin typeface="Arial" panose="020B0604020202020204" pitchFamily="34" charset="0"/>
                <a:ea typeface="ヒラギノ角ゴ Pro W3" pitchFamily="-104" charset="-128"/>
              </a:defRPr>
            </a:lvl2pPr>
            <a:lvl3pPr marL="1119797" indent="-223959">
              <a:defRPr sz="2400">
                <a:solidFill>
                  <a:schemeClr val="tx1"/>
                </a:solidFill>
                <a:latin typeface="Arial" panose="020B0604020202020204" pitchFamily="34" charset="0"/>
                <a:ea typeface="ヒラギノ角ゴ Pro W3" pitchFamily="-104" charset="-128"/>
              </a:defRPr>
            </a:lvl3pPr>
            <a:lvl4pPr marL="1567716" indent="-223959">
              <a:defRPr sz="2400">
                <a:solidFill>
                  <a:schemeClr val="tx1"/>
                </a:solidFill>
                <a:latin typeface="Arial" panose="020B0604020202020204" pitchFamily="34" charset="0"/>
                <a:ea typeface="ヒラギノ角ゴ Pro W3" pitchFamily="-104" charset="-128"/>
              </a:defRPr>
            </a:lvl4pPr>
            <a:lvl5pPr marL="2015635" indent="-223959">
              <a:defRPr sz="2400">
                <a:solidFill>
                  <a:schemeClr val="tx1"/>
                </a:solidFill>
                <a:latin typeface="Arial" panose="020B0604020202020204" pitchFamily="34" charset="0"/>
                <a:ea typeface="ヒラギノ角ゴ Pro W3" pitchFamily="-104" charset="-128"/>
              </a:defRPr>
            </a:lvl5pPr>
            <a:lvl6pPr marL="2463554"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11472"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359391"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07310"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6F1AC061-56D8-468A-8C89-C17AD735CE62}" type="slidenum">
              <a:rPr lang="en-US" altLang="en-US" sz="1200"/>
              <a:pPr/>
              <a:t>24</a:t>
            </a:fld>
            <a:endParaRPr lang="en-US" altLang="en-US" sz="1200"/>
          </a:p>
        </p:txBody>
      </p:sp>
      <p:sp>
        <p:nvSpPr>
          <p:cNvPr id="31747" name="Rectangle 1026"/>
          <p:cNvSpPr>
            <a:spLocks noGrp="1" noRot="1" noChangeAspect="1" noChangeArrowheads="1" noTextEdit="1"/>
          </p:cNvSpPr>
          <p:nvPr>
            <p:ph type="sldImg"/>
          </p:nvPr>
        </p:nvSpPr>
        <p:spPr>
          <a:ln/>
        </p:spPr>
      </p:sp>
      <p:sp>
        <p:nvSpPr>
          <p:cNvPr id="3174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kumimoji="0" lang="en-US" sz="1800" b="0" i="0" u="none"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rPr>
              <a:t>- The demographic data for the community impacted by the project can be found using sources like </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Census data, School District data, State data centers, EJ Screen, and other sources. If you are having any difficulty with this portion of the question, please reach out to us. </a:t>
            </a:r>
            <a:endParaRPr kumimoji="0" lang="en-US" sz="1800" b="0" i="0" u="none"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kumimoji="0" lang="en-US"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kumimoji="0" lang="en-US"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rPr>
              <a:t>Underserved</a:t>
            </a:r>
            <a:r>
              <a:rPr kumimoji="0" lang="en-US"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Populations who receive inadequate or inequitable environmental services and protection, who experience quality-of-life disparities, and who by design have little power or influence over outside decisions that impact their daily quality-of-life.</a:t>
            </a:r>
          </a:p>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Historically oppressed communities have been addressed with a wide array of terms (i.e. underserved, at-risk, vulnerable, underrepresented, marginalized, overburdened, overlooked, untapped, among many other terms). These terms each grew from different contexts and attempt to encompass the experiences of these communities, but they should not be used as a blanket term to address all the injustices these communities face. When using these terms, it is also important to acknowledge that </a:t>
            </a:r>
            <a:r>
              <a:rPr kumimoji="0" lang="en-US"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specific communities may find this language pejorative and condescending regardless of our intent</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Context and specificity and continuous learning is crucial.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tabLst>
                <a:tab pos="216184" algn="l"/>
                <a:tab pos="6186879" algn="l"/>
              </a:tabLst>
            </a:pPr>
            <a:endParaRPr lang="en-US" altLang="en-US" dirty="0">
              <a:latin typeface="Arial" panose="020B0604020202020204" pitchFamily="34" charset="0"/>
              <a:ea typeface="ヒラギノ角ゴ Pro W3" pitchFamily="-104" charset="-128"/>
            </a:endParaRPr>
          </a:p>
        </p:txBody>
      </p:sp>
    </p:spTree>
    <p:extLst>
      <p:ext uri="{BB962C8B-B14F-4D97-AF65-F5344CB8AC3E}">
        <p14:creationId xmlns:p14="http://schemas.microsoft.com/office/powerpoint/2010/main" val="2711141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220663" algn="l"/>
                <a:tab pos="6315075" algn="l"/>
              </a:tabLst>
            </a:pPr>
            <a:r>
              <a:rPr lang="en-US" altLang="en-US" dirty="0">
                <a:latin typeface="Arial" panose="020B0604020202020204" pitchFamily="34" charset="0"/>
                <a:ea typeface="ヒラギノ角ゴ Pro W3"/>
              </a:rPr>
              <a:t>Note the question in the proposal about data collection</a:t>
            </a:r>
          </a:p>
          <a:p>
            <a:pPr eaLnBrk="1" hangingPunct="1">
              <a:spcBef>
                <a:spcPct val="0"/>
              </a:spcBef>
              <a:tabLst>
                <a:tab pos="220663" algn="l"/>
                <a:tab pos="6315075" algn="l"/>
              </a:tabLst>
            </a:pPr>
            <a:endParaRPr lang="en-US" altLang="en-US" dirty="0">
              <a:latin typeface="Arial" panose="020B0604020202020204" pitchFamily="34" charset="0"/>
              <a:ea typeface="ヒラギノ角ゴ Pro W3"/>
            </a:endParaRPr>
          </a:p>
          <a:p>
            <a:pPr eaLnBrk="1" hangingPunct="1">
              <a:spcBef>
                <a:spcPct val="0"/>
              </a:spcBef>
              <a:tabLst>
                <a:tab pos="220663" algn="l"/>
                <a:tab pos="6315075" algn="l"/>
              </a:tabLst>
            </a:pPr>
            <a:r>
              <a:rPr lang="en-US" altLang="en-US" dirty="0">
                <a:latin typeface="Arial" panose="020B0604020202020204" pitchFamily="34" charset="0"/>
                <a:ea typeface="ヒラギノ角ゴ Pro W3"/>
              </a:rPr>
              <a:t>This includes any data collection activities described in the proposal as provided by match and partner activities. </a:t>
            </a:r>
          </a:p>
          <a:p>
            <a:pPr eaLnBrk="1" hangingPunct="1">
              <a:spcBef>
                <a:spcPct val="0"/>
              </a:spcBef>
              <a:tabLst>
                <a:tab pos="220663" algn="l"/>
                <a:tab pos="6315075" algn="l"/>
              </a:tabLst>
            </a:pPr>
            <a:endParaRPr lang="en-US" altLang="en-US" dirty="0">
              <a:latin typeface="Arial" panose="020B0604020202020204" pitchFamily="34" charset="0"/>
              <a:ea typeface="ヒラギノ角ゴ Pro W3"/>
            </a:endParaRPr>
          </a:p>
          <a:p>
            <a:pPr eaLnBrk="1" hangingPunct="1">
              <a:spcBef>
                <a:spcPct val="0"/>
              </a:spcBef>
              <a:tabLst>
                <a:tab pos="220663" algn="l"/>
                <a:tab pos="6315075" algn="l"/>
              </a:tabLst>
            </a:pPr>
            <a:r>
              <a:rPr lang="en-US" altLang="en-US" dirty="0">
                <a:latin typeface="Arial" panose="020B0604020202020204" pitchFamily="34" charset="0"/>
                <a:ea typeface="ヒラギノ角ゴ Pro W3"/>
              </a:rPr>
              <a:t>NFWF uses a Project Evaluation Form to determine if a project requires a QAS in the grant agreement or if a project will need a QAPP. inserted into their grant agreements.</a:t>
            </a:r>
          </a:p>
          <a:p>
            <a:pPr eaLnBrk="1" hangingPunct="1">
              <a:spcBef>
                <a:spcPct val="0"/>
              </a:spcBef>
              <a:tabLst>
                <a:tab pos="220663" algn="l"/>
                <a:tab pos="6315075" algn="l"/>
              </a:tabLst>
            </a:pPr>
            <a:endParaRPr lang="en-US" altLang="en-US" dirty="0">
              <a:latin typeface="Arial" panose="020B0604020202020204" pitchFamily="34" charset="0"/>
              <a:ea typeface="ヒラギノ角ゴ Pro W3"/>
            </a:endParaRPr>
          </a:p>
          <a:p>
            <a:pPr marL="0" marR="0" lvl="0" indent="0" algn="l" defTabSz="914400" rtl="0" eaLnBrk="1" fontAlgn="base" latinLnBrk="0" hangingPunct="1">
              <a:lnSpc>
                <a:spcPct val="100000"/>
              </a:lnSpc>
              <a:spcBef>
                <a:spcPct val="0"/>
              </a:spcBef>
              <a:spcAft>
                <a:spcPct val="0"/>
              </a:spcAft>
              <a:buClrTx/>
              <a:buSzTx/>
              <a:buFontTx/>
              <a:buNone/>
              <a:tabLst>
                <a:tab pos="220663" algn="l"/>
                <a:tab pos="6315075" algn="l"/>
              </a:tabLst>
              <a:defRPr/>
            </a:pPr>
            <a:r>
              <a:rPr lang="en-US" sz="1200" dirty="0">
                <a:solidFill>
                  <a:schemeClr val="bg1"/>
                </a:solidFill>
                <a:latin typeface="Calibri Light" panose="020F0302020204030204" pitchFamily="34" charset="0"/>
                <a:cs typeface="Arial" pitchFamily="34" charset="0"/>
              </a:rPr>
              <a:t>Primary data collection, secondary data usage, and data processing project activities funded by EPA are described and documented in QAPPs. </a:t>
            </a:r>
          </a:p>
          <a:p>
            <a:pPr eaLnBrk="1" hangingPunct="1">
              <a:spcBef>
                <a:spcPct val="0"/>
              </a:spcBef>
              <a:tabLst>
                <a:tab pos="220663" algn="l"/>
                <a:tab pos="6315075" algn="l"/>
              </a:tabLst>
            </a:pPr>
            <a:endParaRPr lang="en-US" altLang="en-US" dirty="0">
              <a:latin typeface="Arial" panose="020B0604020202020204" pitchFamily="34" charset="0"/>
              <a:ea typeface="ヒラギノ角ゴ Pro W3"/>
            </a:endParaRPr>
          </a:p>
          <a:p>
            <a:pPr eaLnBrk="1" hangingPunct="1">
              <a:spcBef>
                <a:spcPct val="0"/>
              </a:spcBef>
              <a:tabLst>
                <a:tab pos="220663" algn="l"/>
                <a:tab pos="6315075" algn="l"/>
              </a:tabLst>
            </a:pPr>
            <a:endParaRPr lang="en-US" altLang="en-US" dirty="0">
              <a:latin typeface="Arial" panose="020B0604020202020204" pitchFamily="34" charset="0"/>
              <a:ea typeface="ヒラギノ角ゴ Pro W3"/>
            </a:endParaRPr>
          </a:p>
          <a:p>
            <a:pPr eaLnBrk="1" hangingPunct="1">
              <a:spcBef>
                <a:spcPct val="0"/>
              </a:spcBef>
              <a:tabLst>
                <a:tab pos="220663" algn="l"/>
                <a:tab pos="6315075" algn="l"/>
              </a:tabLst>
            </a:pPr>
            <a:r>
              <a:rPr lang="en-US" altLang="en-US" dirty="0">
                <a:latin typeface="Arial" panose="020B0604020202020204" pitchFamily="34" charset="0"/>
                <a:ea typeface="ヒラギノ角ゴ Pro W3"/>
              </a:rPr>
              <a:t>Reference tools available on the webpage, ensure they understand this can be a time consuming process, so start sooner rather than later </a:t>
            </a:r>
          </a:p>
          <a:p>
            <a:endParaRPr lang="en-US" altLang="en-US" dirty="0">
              <a:latin typeface="Arial" panose="020B0604020202020204" pitchFamily="34" charset="0"/>
              <a:ea typeface="ヒラギノ角ゴ Pro W3" pitchFamily="-104" charset="-128"/>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27868" indent="-279949">
              <a:defRPr sz="2400">
                <a:solidFill>
                  <a:schemeClr val="tx1"/>
                </a:solidFill>
                <a:latin typeface="Arial" panose="020B0604020202020204" pitchFamily="34" charset="0"/>
                <a:ea typeface="ヒラギノ角ゴ Pro W3" pitchFamily="-104" charset="-128"/>
              </a:defRPr>
            </a:lvl2pPr>
            <a:lvl3pPr marL="1119797" indent="-223959">
              <a:defRPr sz="2400">
                <a:solidFill>
                  <a:schemeClr val="tx1"/>
                </a:solidFill>
                <a:latin typeface="Arial" panose="020B0604020202020204" pitchFamily="34" charset="0"/>
                <a:ea typeface="ヒラギノ角ゴ Pro W3" pitchFamily="-104" charset="-128"/>
              </a:defRPr>
            </a:lvl3pPr>
            <a:lvl4pPr marL="1567716" indent="-223959">
              <a:defRPr sz="2400">
                <a:solidFill>
                  <a:schemeClr val="tx1"/>
                </a:solidFill>
                <a:latin typeface="Arial" panose="020B0604020202020204" pitchFamily="34" charset="0"/>
                <a:ea typeface="ヒラギノ角ゴ Pro W3" pitchFamily="-104" charset="-128"/>
              </a:defRPr>
            </a:lvl4pPr>
            <a:lvl5pPr marL="2015635" indent="-223959">
              <a:defRPr sz="2400">
                <a:solidFill>
                  <a:schemeClr val="tx1"/>
                </a:solidFill>
                <a:latin typeface="Arial" panose="020B0604020202020204" pitchFamily="34" charset="0"/>
                <a:ea typeface="ヒラギノ角ゴ Pro W3" pitchFamily="-104" charset="-128"/>
              </a:defRPr>
            </a:lvl5pPr>
            <a:lvl6pPr marL="2463554"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11472"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359391"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07310"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69A67F88-A9CC-48C9-8F7A-953FD5AFCE94}" type="slidenum">
              <a:rPr lang="en-US" altLang="en-US" sz="1200"/>
              <a:pPr/>
              <a:t>25</a:t>
            </a:fld>
            <a:endParaRPr lang="en-US" altLang="en-US" sz="1200"/>
          </a:p>
        </p:txBody>
      </p:sp>
    </p:spTree>
    <p:extLst>
      <p:ext uri="{BB962C8B-B14F-4D97-AF65-F5344CB8AC3E}">
        <p14:creationId xmlns:p14="http://schemas.microsoft.com/office/powerpoint/2010/main" val="2096667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1184275" y="698500"/>
            <a:ext cx="4654550" cy="3490913"/>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pitchFamily="-104" charset="-128"/>
              </a:rPr>
              <a:t>Note that the 25% match is more like 30% after following the Federal guidelines for match.</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7778556F-233C-4AD9-AE1E-838C06EE813D}" type="slidenum">
              <a:rPr lang="en-US" altLang="en-US" sz="1200" smtClean="0"/>
              <a:pPr/>
              <a:t>26</a:t>
            </a:fld>
            <a:endParaRPr lang="en-US" altLang="en-US" sz="1200"/>
          </a:p>
        </p:txBody>
      </p:sp>
    </p:spTree>
    <p:extLst>
      <p:ext uri="{BB962C8B-B14F-4D97-AF65-F5344CB8AC3E}">
        <p14:creationId xmlns:p14="http://schemas.microsoft.com/office/powerpoint/2010/main" val="3493399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A7693D30-B68F-428A-9CB2-6944ECECD25C}" type="slidenum">
              <a:rPr lang="en-US" altLang="en-US" sz="1200" smtClean="0"/>
              <a:pPr/>
              <a:t>27</a:t>
            </a:fld>
            <a:endParaRPr lang="en-US" altLang="en-US" sz="1200"/>
          </a:p>
        </p:txBody>
      </p:sp>
      <p:sp>
        <p:nvSpPr>
          <p:cNvPr id="47107" name="Rectangle 2"/>
          <p:cNvSpPr>
            <a:spLocks noGrp="1" noRot="1" noChangeAspect="1" noChangeArrowheads="1" noTextEdit="1"/>
          </p:cNvSpPr>
          <p:nvPr>
            <p:ph type="sldImg"/>
          </p:nvPr>
        </p:nvSpPr>
        <p:spPr>
          <a:xfrm>
            <a:off x="1184275" y="698500"/>
            <a:ext cx="4654550" cy="3490913"/>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104" charset="-128"/>
            </a:endParaRPr>
          </a:p>
        </p:txBody>
      </p:sp>
    </p:spTree>
    <p:extLst>
      <p:ext uri="{BB962C8B-B14F-4D97-AF65-F5344CB8AC3E}">
        <p14:creationId xmlns:p14="http://schemas.microsoft.com/office/powerpoint/2010/main" val="840073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968B6931-C879-4FA2-B2D8-B8070E6C1285}" type="slidenum">
              <a:rPr lang="en-US" altLang="en-US" sz="1200" smtClean="0"/>
              <a:pPr/>
              <a:t>28</a:t>
            </a:fld>
            <a:endParaRPr lang="en-US" altLang="en-US" sz="1200"/>
          </a:p>
        </p:txBody>
      </p:sp>
      <p:sp>
        <p:nvSpPr>
          <p:cNvPr id="49155" name="Rectangle 2"/>
          <p:cNvSpPr>
            <a:spLocks noGrp="1" noRot="1" noChangeAspect="1" noChangeArrowheads="1" noTextEdit="1"/>
          </p:cNvSpPr>
          <p:nvPr>
            <p:ph type="sldImg"/>
          </p:nvPr>
        </p:nvSpPr>
        <p:spPr>
          <a:xfrm>
            <a:off x="1184275" y="698500"/>
            <a:ext cx="4654550" cy="3490913"/>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104" charset="-128"/>
            </a:endParaRPr>
          </a:p>
        </p:txBody>
      </p:sp>
    </p:spTree>
    <p:extLst>
      <p:ext uri="{BB962C8B-B14F-4D97-AF65-F5344CB8AC3E}">
        <p14:creationId xmlns:p14="http://schemas.microsoft.com/office/powerpoint/2010/main" val="2889336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27868" indent="-279949">
              <a:defRPr sz="2400">
                <a:solidFill>
                  <a:schemeClr val="tx1"/>
                </a:solidFill>
                <a:latin typeface="Arial" panose="020B0604020202020204" pitchFamily="34" charset="0"/>
                <a:ea typeface="ヒラギノ角ゴ Pro W3" pitchFamily="-104" charset="-128"/>
              </a:defRPr>
            </a:lvl2pPr>
            <a:lvl3pPr marL="1119797" indent="-223959">
              <a:defRPr sz="2400">
                <a:solidFill>
                  <a:schemeClr val="tx1"/>
                </a:solidFill>
                <a:latin typeface="Arial" panose="020B0604020202020204" pitchFamily="34" charset="0"/>
                <a:ea typeface="ヒラギノ角ゴ Pro W3" pitchFamily="-104" charset="-128"/>
              </a:defRPr>
            </a:lvl3pPr>
            <a:lvl4pPr marL="1567716" indent="-223959">
              <a:defRPr sz="2400">
                <a:solidFill>
                  <a:schemeClr val="tx1"/>
                </a:solidFill>
                <a:latin typeface="Arial" panose="020B0604020202020204" pitchFamily="34" charset="0"/>
                <a:ea typeface="ヒラギノ角ゴ Pro W3" pitchFamily="-104" charset="-128"/>
              </a:defRPr>
            </a:lvl4pPr>
            <a:lvl5pPr marL="2015635" indent="-223959">
              <a:defRPr sz="2400">
                <a:solidFill>
                  <a:schemeClr val="tx1"/>
                </a:solidFill>
                <a:latin typeface="Arial" panose="020B0604020202020204" pitchFamily="34" charset="0"/>
                <a:ea typeface="ヒラギノ角ゴ Pro W3" pitchFamily="-104" charset="-128"/>
              </a:defRPr>
            </a:lvl5pPr>
            <a:lvl6pPr marL="2463554"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11472"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359391"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07310"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CF179309-E0B4-4E6F-9BF5-D00196B28AC9}" type="slidenum">
              <a:rPr lang="en-US" altLang="en-US" sz="1200"/>
              <a:pPr/>
              <a:t>29</a:t>
            </a:fld>
            <a:endParaRPr lang="en-US"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pitchFamily="-104" charset="-128"/>
              </a:rPr>
              <a:t>Note that planning or modeling work, or purely educational work, would drop out of competition under the “results” score – we are looking for implementation.</a:t>
            </a:r>
          </a:p>
        </p:txBody>
      </p:sp>
    </p:spTree>
    <p:extLst>
      <p:ext uri="{BB962C8B-B14F-4D97-AF65-F5344CB8AC3E}">
        <p14:creationId xmlns:p14="http://schemas.microsoft.com/office/powerpoint/2010/main" val="627373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27868" indent="-279949">
              <a:defRPr sz="2400">
                <a:solidFill>
                  <a:schemeClr val="tx1"/>
                </a:solidFill>
                <a:latin typeface="Arial" panose="020B0604020202020204" pitchFamily="34" charset="0"/>
                <a:ea typeface="ヒラギノ角ゴ Pro W3" pitchFamily="-104" charset="-128"/>
              </a:defRPr>
            </a:lvl2pPr>
            <a:lvl3pPr marL="1119797" indent="-223959">
              <a:defRPr sz="2400">
                <a:solidFill>
                  <a:schemeClr val="tx1"/>
                </a:solidFill>
                <a:latin typeface="Arial" panose="020B0604020202020204" pitchFamily="34" charset="0"/>
                <a:ea typeface="ヒラギノ角ゴ Pro W3" pitchFamily="-104" charset="-128"/>
              </a:defRPr>
            </a:lvl3pPr>
            <a:lvl4pPr marL="1567716" indent="-223959">
              <a:defRPr sz="2400">
                <a:solidFill>
                  <a:schemeClr val="tx1"/>
                </a:solidFill>
                <a:latin typeface="Arial" panose="020B0604020202020204" pitchFamily="34" charset="0"/>
                <a:ea typeface="ヒラギノ角ゴ Pro W3" pitchFamily="-104" charset="-128"/>
              </a:defRPr>
            </a:lvl4pPr>
            <a:lvl5pPr marL="2015635" indent="-223959">
              <a:defRPr sz="2400">
                <a:solidFill>
                  <a:schemeClr val="tx1"/>
                </a:solidFill>
                <a:latin typeface="Arial" panose="020B0604020202020204" pitchFamily="34" charset="0"/>
                <a:ea typeface="ヒラギノ角ゴ Pro W3" pitchFamily="-104" charset="-128"/>
              </a:defRPr>
            </a:lvl5pPr>
            <a:lvl6pPr marL="2463554"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11472"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359391"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07310"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8CFC6467-1BF9-4BAF-9FC6-7AD6986EDF7B}" type="slidenum">
              <a:rPr lang="en-US" altLang="en-US" sz="1200"/>
              <a:pPr/>
              <a:t>3</a:t>
            </a:fld>
            <a:endParaRPr lang="en-US" alt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itchFamily="-104" charset="-128"/>
            </a:endParaRPr>
          </a:p>
        </p:txBody>
      </p:sp>
    </p:spTree>
    <p:extLst>
      <p:ext uri="{BB962C8B-B14F-4D97-AF65-F5344CB8AC3E}">
        <p14:creationId xmlns:p14="http://schemas.microsoft.com/office/powerpoint/2010/main" val="2686147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27868" indent="-279949">
              <a:defRPr sz="2400">
                <a:solidFill>
                  <a:schemeClr val="tx1"/>
                </a:solidFill>
                <a:latin typeface="Arial" panose="020B0604020202020204" pitchFamily="34" charset="0"/>
                <a:ea typeface="ヒラギノ角ゴ Pro W3" pitchFamily="-104" charset="-128"/>
              </a:defRPr>
            </a:lvl2pPr>
            <a:lvl3pPr marL="1119797" indent="-223959">
              <a:defRPr sz="2400">
                <a:solidFill>
                  <a:schemeClr val="tx1"/>
                </a:solidFill>
                <a:latin typeface="Arial" panose="020B0604020202020204" pitchFamily="34" charset="0"/>
                <a:ea typeface="ヒラギノ角ゴ Pro W3" pitchFamily="-104" charset="-128"/>
              </a:defRPr>
            </a:lvl3pPr>
            <a:lvl4pPr marL="1567716" indent="-223959">
              <a:defRPr sz="2400">
                <a:solidFill>
                  <a:schemeClr val="tx1"/>
                </a:solidFill>
                <a:latin typeface="Arial" panose="020B0604020202020204" pitchFamily="34" charset="0"/>
                <a:ea typeface="ヒラギノ角ゴ Pro W3" pitchFamily="-104" charset="-128"/>
              </a:defRPr>
            </a:lvl4pPr>
            <a:lvl5pPr marL="2015635" indent="-223959">
              <a:defRPr sz="2400">
                <a:solidFill>
                  <a:schemeClr val="tx1"/>
                </a:solidFill>
                <a:latin typeface="Arial" panose="020B0604020202020204" pitchFamily="34" charset="0"/>
                <a:ea typeface="ヒラギノ角ゴ Pro W3" pitchFamily="-104" charset="-128"/>
              </a:defRPr>
            </a:lvl5pPr>
            <a:lvl6pPr marL="2463554"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11472"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359391"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07310"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CF179309-E0B4-4E6F-9BF5-D00196B28AC9}" type="slidenum">
              <a:rPr lang="en-US" altLang="en-US" sz="1200"/>
              <a:pPr/>
              <a:t>30</a:t>
            </a:fld>
            <a:endParaRPr lang="en-US"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pitchFamily="-104" charset="-128"/>
              </a:rPr>
              <a:t>Note that planning or modeling work, or purely educational work, would drop out of competition under the “results” score – we are looking for implementation.</a:t>
            </a:r>
          </a:p>
        </p:txBody>
      </p:sp>
    </p:spTree>
    <p:extLst>
      <p:ext uri="{BB962C8B-B14F-4D97-AF65-F5344CB8AC3E}">
        <p14:creationId xmlns:p14="http://schemas.microsoft.com/office/powerpoint/2010/main" val="3105200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27868" indent="-279949">
              <a:defRPr sz="2400">
                <a:solidFill>
                  <a:schemeClr val="tx1"/>
                </a:solidFill>
                <a:latin typeface="Arial" panose="020B0604020202020204" pitchFamily="34" charset="0"/>
                <a:ea typeface="ヒラギノ角ゴ Pro W3" pitchFamily="-104" charset="-128"/>
              </a:defRPr>
            </a:lvl2pPr>
            <a:lvl3pPr marL="1119797" indent="-223959">
              <a:defRPr sz="2400">
                <a:solidFill>
                  <a:schemeClr val="tx1"/>
                </a:solidFill>
                <a:latin typeface="Arial" panose="020B0604020202020204" pitchFamily="34" charset="0"/>
                <a:ea typeface="ヒラギノ角ゴ Pro W3" pitchFamily="-104" charset="-128"/>
              </a:defRPr>
            </a:lvl3pPr>
            <a:lvl4pPr marL="1567716" indent="-223959">
              <a:defRPr sz="2400">
                <a:solidFill>
                  <a:schemeClr val="tx1"/>
                </a:solidFill>
                <a:latin typeface="Arial" panose="020B0604020202020204" pitchFamily="34" charset="0"/>
                <a:ea typeface="ヒラギノ角ゴ Pro W3" pitchFamily="-104" charset="-128"/>
              </a:defRPr>
            </a:lvl4pPr>
            <a:lvl5pPr marL="2015635" indent="-223959">
              <a:defRPr sz="2400">
                <a:solidFill>
                  <a:schemeClr val="tx1"/>
                </a:solidFill>
                <a:latin typeface="Arial" panose="020B0604020202020204" pitchFamily="34" charset="0"/>
                <a:ea typeface="ヒラギノ角ゴ Pro W3" pitchFamily="-104" charset="-128"/>
              </a:defRPr>
            </a:lvl5pPr>
            <a:lvl6pPr marL="2463554"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11472"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359391"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07310"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CF179309-E0B4-4E6F-9BF5-D00196B28AC9}" type="slidenum">
              <a:rPr lang="en-US" altLang="en-US" sz="1200"/>
              <a:pPr/>
              <a:t>31</a:t>
            </a:fld>
            <a:endParaRPr lang="en-US"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pitchFamily="-104" charset="-128"/>
              </a:rPr>
              <a:t>Note that planning or modeling work, or purely educational work, would drop out of competition under the “results” score – we are looking for implementation.</a:t>
            </a:r>
          </a:p>
        </p:txBody>
      </p:sp>
    </p:spTree>
    <p:extLst>
      <p:ext uri="{BB962C8B-B14F-4D97-AF65-F5344CB8AC3E}">
        <p14:creationId xmlns:p14="http://schemas.microsoft.com/office/powerpoint/2010/main" val="2281027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27868" indent="-279949">
              <a:defRPr sz="2400">
                <a:solidFill>
                  <a:schemeClr val="tx1"/>
                </a:solidFill>
                <a:latin typeface="Arial" panose="020B0604020202020204" pitchFamily="34" charset="0"/>
                <a:ea typeface="ヒラギノ角ゴ Pro W3" pitchFamily="-104" charset="-128"/>
              </a:defRPr>
            </a:lvl2pPr>
            <a:lvl3pPr marL="1119797" indent="-223959">
              <a:defRPr sz="2400">
                <a:solidFill>
                  <a:schemeClr val="tx1"/>
                </a:solidFill>
                <a:latin typeface="Arial" panose="020B0604020202020204" pitchFamily="34" charset="0"/>
                <a:ea typeface="ヒラギノ角ゴ Pro W3" pitchFamily="-104" charset="-128"/>
              </a:defRPr>
            </a:lvl3pPr>
            <a:lvl4pPr marL="1567716" indent="-223959">
              <a:defRPr sz="2400">
                <a:solidFill>
                  <a:schemeClr val="tx1"/>
                </a:solidFill>
                <a:latin typeface="Arial" panose="020B0604020202020204" pitchFamily="34" charset="0"/>
                <a:ea typeface="ヒラギノ角ゴ Pro W3" pitchFamily="-104" charset="-128"/>
              </a:defRPr>
            </a:lvl4pPr>
            <a:lvl5pPr marL="2015635" indent="-223959">
              <a:defRPr sz="2400">
                <a:solidFill>
                  <a:schemeClr val="tx1"/>
                </a:solidFill>
                <a:latin typeface="Arial" panose="020B0604020202020204" pitchFamily="34" charset="0"/>
                <a:ea typeface="ヒラギノ角ゴ Pro W3" pitchFamily="-104" charset="-128"/>
              </a:defRPr>
            </a:lvl5pPr>
            <a:lvl6pPr marL="2463554"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11472"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359391"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07310"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CF179309-E0B4-4E6F-9BF5-D00196B28AC9}" type="slidenum">
              <a:rPr lang="en-US" altLang="en-US" sz="1200"/>
              <a:pPr/>
              <a:t>32</a:t>
            </a:fld>
            <a:endParaRPr lang="en-US"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pitchFamily="-104" charset="-128"/>
              </a:rPr>
              <a:t>Note that planning or modeling work, or purely educational work, would drop out of competition under the “results” score – we are looking for implementation.</a:t>
            </a:r>
          </a:p>
        </p:txBody>
      </p:sp>
    </p:spTree>
    <p:extLst>
      <p:ext uri="{BB962C8B-B14F-4D97-AF65-F5344CB8AC3E}">
        <p14:creationId xmlns:p14="http://schemas.microsoft.com/office/powerpoint/2010/main" val="4266028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184275" y="698500"/>
            <a:ext cx="4654550" cy="3490913"/>
          </a:xfrm>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04" charset="-128"/>
              </a:rPr>
              <a:t>New for 2022- Projects should not have a start date prior to September 1, 2022 to facilitate necessary grant contracting and quality assurance activities.</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34F49FFF-955D-429D-9B56-F2442573148A}" type="slidenum">
              <a:rPr lang="en-US" altLang="en-US" sz="1200" smtClean="0"/>
              <a:pPr/>
              <a:t>33</a:t>
            </a:fld>
            <a:endParaRPr lang="en-US" altLang="en-US" sz="1200"/>
          </a:p>
        </p:txBody>
      </p:sp>
    </p:spTree>
    <p:extLst>
      <p:ext uri="{BB962C8B-B14F-4D97-AF65-F5344CB8AC3E}">
        <p14:creationId xmlns:p14="http://schemas.microsoft.com/office/powerpoint/2010/main" val="2285222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27868" indent="-279949">
              <a:defRPr sz="2400">
                <a:solidFill>
                  <a:schemeClr val="tx1"/>
                </a:solidFill>
                <a:latin typeface="Arial" panose="020B0604020202020204" pitchFamily="34" charset="0"/>
                <a:ea typeface="ヒラギノ角ゴ Pro W3" pitchFamily="-104" charset="-128"/>
              </a:defRPr>
            </a:lvl2pPr>
            <a:lvl3pPr marL="1119797" indent="-223959">
              <a:defRPr sz="2400">
                <a:solidFill>
                  <a:schemeClr val="tx1"/>
                </a:solidFill>
                <a:latin typeface="Arial" panose="020B0604020202020204" pitchFamily="34" charset="0"/>
                <a:ea typeface="ヒラギノ角ゴ Pro W3" pitchFamily="-104" charset="-128"/>
              </a:defRPr>
            </a:lvl3pPr>
            <a:lvl4pPr marL="1567716" indent="-223959">
              <a:defRPr sz="2400">
                <a:solidFill>
                  <a:schemeClr val="tx1"/>
                </a:solidFill>
                <a:latin typeface="Arial" panose="020B0604020202020204" pitchFamily="34" charset="0"/>
                <a:ea typeface="ヒラギノ角ゴ Pro W3" pitchFamily="-104" charset="-128"/>
              </a:defRPr>
            </a:lvl4pPr>
            <a:lvl5pPr marL="2015635" indent="-223959">
              <a:defRPr sz="2400">
                <a:solidFill>
                  <a:schemeClr val="tx1"/>
                </a:solidFill>
                <a:latin typeface="Arial" panose="020B0604020202020204" pitchFamily="34" charset="0"/>
                <a:ea typeface="ヒラギノ角ゴ Pro W3" pitchFamily="-104" charset="-128"/>
              </a:defRPr>
            </a:lvl5pPr>
            <a:lvl6pPr marL="2463554"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11472"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359391"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07310"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8CFC6467-1BF9-4BAF-9FC6-7AD6986EDF7B}" type="slidenum">
              <a:rPr lang="en-US" altLang="en-US" sz="1200"/>
              <a:pPr/>
              <a:t>4</a:t>
            </a:fld>
            <a:endParaRPr lang="en-US" alt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itchFamily="-104" charset="-128"/>
            </a:endParaRPr>
          </a:p>
        </p:txBody>
      </p:sp>
    </p:spTree>
    <p:extLst>
      <p:ext uri="{BB962C8B-B14F-4D97-AF65-F5344CB8AC3E}">
        <p14:creationId xmlns:p14="http://schemas.microsoft.com/office/powerpoint/2010/main" val="3649836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27868" indent="-279949">
              <a:defRPr sz="2400">
                <a:solidFill>
                  <a:schemeClr val="tx1"/>
                </a:solidFill>
                <a:latin typeface="Arial" panose="020B0604020202020204" pitchFamily="34" charset="0"/>
                <a:ea typeface="ヒラギノ角ゴ Pro W3" pitchFamily="-104" charset="-128"/>
              </a:defRPr>
            </a:lvl2pPr>
            <a:lvl3pPr marL="1119797" indent="-223959">
              <a:defRPr sz="2400">
                <a:solidFill>
                  <a:schemeClr val="tx1"/>
                </a:solidFill>
                <a:latin typeface="Arial" panose="020B0604020202020204" pitchFamily="34" charset="0"/>
                <a:ea typeface="ヒラギノ角ゴ Pro W3" pitchFamily="-104" charset="-128"/>
              </a:defRPr>
            </a:lvl3pPr>
            <a:lvl4pPr marL="1567716" indent="-223959">
              <a:defRPr sz="2400">
                <a:solidFill>
                  <a:schemeClr val="tx1"/>
                </a:solidFill>
                <a:latin typeface="Arial" panose="020B0604020202020204" pitchFamily="34" charset="0"/>
                <a:ea typeface="ヒラギノ角ゴ Pro W3" pitchFamily="-104" charset="-128"/>
              </a:defRPr>
            </a:lvl4pPr>
            <a:lvl5pPr marL="2015635" indent="-223959">
              <a:defRPr sz="2400">
                <a:solidFill>
                  <a:schemeClr val="tx1"/>
                </a:solidFill>
                <a:latin typeface="Arial" panose="020B0604020202020204" pitchFamily="34" charset="0"/>
                <a:ea typeface="ヒラギノ角ゴ Pro W3" pitchFamily="-104" charset="-128"/>
              </a:defRPr>
            </a:lvl5pPr>
            <a:lvl6pPr marL="2463554"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11472"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359391"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07310" indent="-223959"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29B4FEA4-0146-40B8-89AF-32BD872E3781}" type="slidenum">
              <a:rPr lang="en-US" altLang="en-US" sz="1200"/>
              <a:pPr/>
              <a:t>5</a:t>
            </a:fld>
            <a:endParaRPr lang="en-US" alt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itchFamily="-104" charset="-128"/>
            </a:endParaRPr>
          </a:p>
        </p:txBody>
      </p:sp>
    </p:spTree>
    <p:extLst>
      <p:ext uri="{BB962C8B-B14F-4D97-AF65-F5344CB8AC3E}">
        <p14:creationId xmlns:p14="http://schemas.microsoft.com/office/powerpoint/2010/main" val="970332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2176DD1-7C20-4DC4-ACAD-B9845078EA70}" type="slidenum">
              <a:rPr lang="en-US" altLang="en-US" smtClean="0"/>
              <a:pPr>
                <a:defRPr/>
              </a:pPr>
              <a:t>6</a:t>
            </a:fld>
            <a:endParaRPr lang="en-US" altLang="en-US"/>
          </a:p>
        </p:txBody>
      </p:sp>
    </p:spTree>
    <p:extLst>
      <p:ext uri="{BB962C8B-B14F-4D97-AF65-F5344CB8AC3E}">
        <p14:creationId xmlns:p14="http://schemas.microsoft.com/office/powerpoint/2010/main" val="1701090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2176DD1-7C20-4DC4-ACAD-B9845078EA70}" type="slidenum">
              <a:rPr lang="en-US" altLang="en-US" smtClean="0"/>
              <a:pPr>
                <a:defRPr/>
              </a:pPr>
              <a:t>7</a:t>
            </a:fld>
            <a:endParaRPr lang="en-US" altLang="en-US"/>
          </a:p>
        </p:txBody>
      </p:sp>
    </p:spTree>
    <p:extLst>
      <p:ext uri="{BB962C8B-B14F-4D97-AF65-F5344CB8AC3E}">
        <p14:creationId xmlns:p14="http://schemas.microsoft.com/office/powerpoint/2010/main" val="2346270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21D8712C-C22F-40AF-BEA9-9B8740607C11}" type="slidenum">
              <a:rPr lang="en-US" altLang="en-US" sz="1200" smtClean="0"/>
              <a:pPr/>
              <a:t>8</a:t>
            </a:fld>
            <a:endParaRPr lang="en-US" altLang="en-US" sz="1200"/>
          </a:p>
        </p:txBody>
      </p:sp>
      <p:sp>
        <p:nvSpPr>
          <p:cNvPr id="31747" name="Rectangle 1026"/>
          <p:cNvSpPr>
            <a:spLocks noGrp="1" noRot="1" noChangeAspect="1" noChangeArrowheads="1" noTextEdit="1"/>
          </p:cNvSpPr>
          <p:nvPr>
            <p:ph type="sldImg"/>
          </p:nvPr>
        </p:nvSpPr>
        <p:spPr>
          <a:xfrm>
            <a:off x="1184275" y="698500"/>
            <a:ext cx="4654550" cy="3490913"/>
          </a:xfrm>
          <a:ln/>
        </p:spPr>
      </p:sp>
      <p:sp>
        <p:nvSpPr>
          <p:cNvPr id="3174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220663" algn="l"/>
                <a:tab pos="6315075" algn="l"/>
              </a:tabLst>
            </a:pPr>
            <a:endParaRPr lang="en-US" altLang="en-US" dirty="0">
              <a:latin typeface="Arial" panose="020B0604020202020204" pitchFamily="34" charset="0"/>
              <a:ea typeface="ヒラギノ角ゴ Pro W3" pitchFamily="-104" charset="-128"/>
            </a:endParaRPr>
          </a:p>
        </p:txBody>
      </p:sp>
    </p:spTree>
    <p:extLst>
      <p:ext uri="{BB962C8B-B14F-4D97-AF65-F5344CB8AC3E}">
        <p14:creationId xmlns:p14="http://schemas.microsoft.com/office/powerpoint/2010/main" val="165377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184275" y="698500"/>
            <a:ext cx="4654550" cy="3490913"/>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04" charset="-128"/>
              </a:rPr>
              <a:t>All proposals MUST address at least one of these objectives </a:t>
            </a:r>
            <a:r>
              <a:rPr lang="en-US" sz="1200" dirty="0">
                <a:latin typeface="Calibri Light" panose="020F0302020204030204" pitchFamily="34" charset="0"/>
              </a:rPr>
              <a:t>of the Chesapeake Bay Watershed Agreement and NFWF’s Chesapeake Bay Business Plan </a:t>
            </a:r>
            <a:r>
              <a:rPr lang="en-US" altLang="en-US" dirty="0">
                <a:latin typeface="Arial" panose="020B0604020202020204" pitchFamily="34" charset="0"/>
                <a:ea typeface="ヒラギノ角ゴ Pro W3" pitchFamily="-104" charset="-128"/>
              </a:rPr>
              <a:t>-</a:t>
            </a:r>
            <a:r>
              <a:rPr lang="en-US" altLang="en-US" baseline="0" dirty="0">
                <a:latin typeface="Arial" panose="020B0604020202020204" pitchFamily="34" charset="0"/>
                <a:ea typeface="ヒラギノ角ゴ Pro W3" pitchFamily="-104" charset="-128"/>
              </a:rPr>
              <a:t> can address multiple outcomes</a:t>
            </a:r>
            <a:endParaRPr lang="en-US" altLang="en-US" dirty="0">
              <a:latin typeface="Arial" panose="020B0604020202020204" pitchFamily="34" charset="0"/>
              <a:ea typeface="ヒラギノ角ゴ Pro W3" pitchFamily="-10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fld id="{232017B6-19A1-441B-A78E-81D22FE3A291}" type="slidenum">
              <a:rPr lang="en-US" altLang="en-US" sz="1200" smtClean="0"/>
              <a:pPr/>
              <a:t>9</a:t>
            </a:fld>
            <a:endParaRPr lang="en-US" altLang="en-US" sz="1200"/>
          </a:p>
        </p:txBody>
      </p:sp>
    </p:spTree>
    <p:extLst>
      <p:ext uri="{BB962C8B-B14F-4D97-AF65-F5344CB8AC3E}">
        <p14:creationId xmlns:p14="http://schemas.microsoft.com/office/powerpoint/2010/main" val="32815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981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AFB5081-C764-4F48-966F-259027D596CC}" type="slidenum">
              <a:rPr lang="en-US" altLang="en-US"/>
              <a:pPr>
                <a:defRPr/>
              </a:pPr>
              <a:t>‹#›</a:t>
            </a:fld>
            <a:endParaRPr lang="en-US" altLang="en-US"/>
          </a:p>
        </p:txBody>
      </p:sp>
    </p:spTree>
    <p:extLst>
      <p:ext uri="{BB962C8B-B14F-4D97-AF65-F5344CB8AC3E}">
        <p14:creationId xmlns:p14="http://schemas.microsoft.com/office/powerpoint/2010/main" val="3235838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FD2418-F001-4E19-8C5A-E0643363D0F9}" type="slidenum">
              <a:rPr lang="en-US" altLang="en-US"/>
              <a:pPr>
                <a:defRPr/>
              </a:pPr>
              <a:t>‹#›</a:t>
            </a:fld>
            <a:endParaRPr lang="en-US" altLang="en-US"/>
          </a:p>
        </p:txBody>
      </p:sp>
    </p:spTree>
    <p:extLst>
      <p:ext uri="{BB962C8B-B14F-4D97-AF65-F5344CB8AC3E}">
        <p14:creationId xmlns:p14="http://schemas.microsoft.com/office/powerpoint/2010/main" val="2456687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188" y="455613"/>
            <a:ext cx="7554912" cy="1143000"/>
          </a:xfrm>
        </p:spPr>
        <p:txBody>
          <a:bodyPr/>
          <a:lstStyle/>
          <a:p>
            <a:r>
              <a:rPr lang="en-US"/>
              <a:t>Click to edit Master title style</a:t>
            </a:r>
          </a:p>
        </p:txBody>
      </p:sp>
      <p:sp>
        <p:nvSpPr>
          <p:cNvPr id="3" name="Text Placeholder 2"/>
          <p:cNvSpPr>
            <a:spLocks noGrp="1"/>
          </p:cNvSpPr>
          <p:nvPr>
            <p:ph type="body" sz="half" idx="1"/>
          </p:nvPr>
        </p:nvSpPr>
        <p:spPr>
          <a:xfrm>
            <a:off x="611189" y="1141415"/>
            <a:ext cx="3703637" cy="3652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7225" y="1141415"/>
            <a:ext cx="3703638" cy="3652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163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CE615AF-0AA9-451A-8225-D9C39638FF63}" type="slidenum">
              <a:rPr lang="en-US" altLang="en-US"/>
              <a:pPr>
                <a:defRPr/>
              </a:pPr>
              <a:t>‹#›</a:t>
            </a:fld>
            <a:endParaRPr lang="en-US" altLang="en-US"/>
          </a:p>
        </p:txBody>
      </p:sp>
    </p:spTree>
    <p:extLst>
      <p:ext uri="{BB962C8B-B14F-4D97-AF65-F5344CB8AC3E}">
        <p14:creationId xmlns:p14="http://schemas.microsoft.com/office/powerpoint/2010/main" val="1902592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B36841A-CEDA-419C-9827-668FB8C289E2}" type="slidenum">
              <a:rPr lang="en-US" altLang="en-US"/>
              <a:pPr>
                <a:defRPr/>
              </a:pPr>
              <a:t>‹#›</a:t>
            </a:fld>
            <a:endParaRPr lang="en-US" altLang="en-US"/>
          </a:p>
        </p:txBody>
      </p:sp>
    </p:spTree>
    <p:extLst>
      <p:ext uri="{BB962C8B-B14F-4D97-AF65-F5344CB8AC3E}">
        <p14:creationId xmlns:p14="http://schemas.microsoft.com/office/powerpoint/2010/main" val="202991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253B2E6-06ED-4380-8F54-C88A891AE143}" type="slidenum">
              <a:rPr lang="en-US" altLang="en-US"/>
              <a:pPr>
                <a:defRPr/>
              </a:pPr>
              <a:t>‹#›</a:t>
            </a:fld>
            <a:endParaRPr lang="en-US" altLang="en-US"/>
          </a:p>
        </p:txBody>
      </p:sp>
    </p:spTree>
    <p:extLst>
      <p:ext uri="{BB962C8B-B14F-4D97-AF65-F5344CB8AC3E}">
        <p14:creationId xmlns:p14="http://schemas.microsoft.com/office/powerpoint/2010/main" val="2832194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BECB642-F201-4BB5-9286-5D3BB9A02DFF}" type="slidenum">
              <a:rPr lang="en-US" altLang="en-US"/>
              <a:pPr>
                <a:defRPr/>
              </a:pPr>
              <a:t>‹#›</a:t>
            </a:fld>
            <a:endParaRPr lang="en-US" altLang="en-US"/>
          </a:p>
        </p:txBody>
      </p:sp>
    </p:spTree>
    <p:extLst>
      <p:ext uri="{BB962C8B-B14F-4D97-AF65-F5344CB8AC3E}">
        <p14:creationId xmlns:p14="http://schemas.microsoft.com/office/powerpoint/2010/main" val="1479962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0140354C-9ADF-4FD7-8B69-0A5D31802C80}" type="slidenum">
              <a:rPr lang="en-US" altLang="en-US"/>
              <a:pPr>
                <a:defRPr/>
              </a:pPr>
              <a:t>‹#›</a:t>
            </a:fld>
            <a:endParaRPr lang="en-US" altLang="en-US"/>
          </a:p>
        </p:txBody>
      </p:sp>
    </p:spTree>
    <p:extLst>
      <p:ext uri="{BB962C8B-B14F-4D97-AF65-F5344CB8AC3E}">
        <p14:creationId xmlns:p14="http://schemas.microsoft.com/office/powerpoint/2010/main" val="1375793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496A360-6FEA-46BA-84CE-216849055B55}" type="slidenum">
              <a:rPr lang="en-US" altLang="en-US"/>
              <a:pPr>
                <a:defRPr/>
              </a:pPr>
              <a:t>‹#›</a:t>
            </a:fld>
            <a:endParaRPr lang="en-US" altLang="en-US"/>
          </a:p>
        </p:txBody>
      </p:sp>
    </p:spTree>
    <p:extLst>
      <p:ext uri="{BB962C8B-B14F-4D97-AF65-F5344CB8AC3E}">
        <p14:creationId xmlns:p14="http://schemas.microsoft.com/office/powerpoint/2010/main" val="110513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FEAE772-DA02-4701-AED1-B47B92E99FD5}" type="slidenum">
              <a:rPr lang="en-US" altLang="en-US"/>
              <a:pPr>
                <a:defRPr/>
              </a:pPr>
              <a:t>‹#›</a:t>
            </a:fld>
            <a:endParaRPr lang="en-US" altLang="en-US"/>
          </a:p>
        </p:txBody>
      </p:sp>
    </p:spTree>
    <p:extLst>
      <p:ext uri="{BB962C8B-B14F-4D97-AF65-F5344CB8AC3E}">
        <p14:creationId xmlns:p14="http://schemas.microsoft.com/office/powerpoint/2010/main" val="3821614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8BFE6E-7C57-4A62-A7E1-2B63F8B13F5C}" type="slidenum">
              <a:rPr lang="en-US" altLang="en-US"/>
              <a:pPr>
                <a:defRPr/>
              </a:pPr>
              <a:t>‹#›</a:t>
            </a:fld>
            <a:endParaRPr lang="en-US" altLang="en-US"/>
          </a:p>
        </p:txBody>
      </p:sp>
    </p:spTree>
    <p:extLst>
      <p:ext uri="{BB962C8B-B14F-4D97-AF65-F5344CB8AC3E}">
        <p14:creationId xmlns:p14="http://schemas.microsoft.com/office/powerpoint/2010/main" val="816415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128"/>
              </a:defRPr>
            </a:lvl1pPr>
          </a:lstStyle>
          <a:p>
            <a:pPr>
              <a:defRPr/>
            </a:pPr>
            <a:fld id="{0753D89D-718A-4C58-924B-674C0C0E5602}" type="slidenum">
              <a:rPr lang="en-US" altLang="en-US"/>
              <a:pPr>
                <a:defRPr/>
              </a:pPr>
              <a:t>‹#›</a:t>
            </a:fld>
            <a:endParaRPr lang="en-US" altLang="en-US"/>
          </a:p>
        </p:txBody>
      </p:sp>
      <p:pic>
        <p:nvPicPr>
          <p:cNvPr id="1031" name="Picture 1" descr="TemplateLogoGraphic.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256215"/>
            <a:ext cx="914400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071" r:id="rId1"/>
    <p:sldLayoutId id="2147486072" r:id="rId2"/>
    <p:sldLayoutId id="2147486073" r:id="rId3"/>
    <p:sldLayoutId id="2147486074" r:id="rId4"/>
    <p:sldLayoutId id="2147486075" r:id="rId5"/>
    <p:sldLayoutId id="2147486076" r:id="rId6"/>
    <p:sldLayoutId id="2147486077" r:id="rId7"/>
    <p:sldLayoutId id="2147486078" r:id="rId8"/>
    <p:sldLayoutId id="2147486079" r:id="rId9"/>
    <p:sldLayoutId id="2147486080" r:id="rId10"/>
    <p:sldLayoutId id="2147486081" r:id="rId11"/>
    <p:sldLayoutId id="2147486082" r:id="rId12"/>
  </p:sldLayoutIdLst>
  <p:txStyles>
    <p:titleStyle>
      <a:lvl1pPr algn="ctr" rtl="0" eaLnBrk="0" fontAlgn="base" hangingPunct="0">
        <a:spcBef>
          <a:spcPct val="0"/>
        </a:spcBef>
        <a:spcAft>
          <a:spcPct val="0"/>
        </a:spcAft>
        <a:defRPr sz="4400">
          <a:solidFill>
            <a:schemeClr val="tx2"/>
          </a:solidFill>
          <a:latin typeface="+mj-lt"/>
          <a:ea typeface="+mj-ea"/>
          <a:cs typeface="Osaka"/>
        </a:defRPr>
      </a:lvl1pPr>
      <a:lvl2pPr algn="ctr" rtl="0" eaLnBrk="0" fontAlgn="base" hangingPunct="0">
        <a:spcBef>
          <a:spcPct val="0"/>
        </a:spcBef>
        <a:spcAft>
          <a:spcPct val="0"/>
        </a:spcAft>
        <a:defRPr sz="4400">
          <a:solidFill>
            <a:schemeClr val="tx2"/>
          </a:solidFill>
          <a:latin typeface="Arial" charset="0"/>
          <a:ea typeface="Osaka" pitchFamily="-88" charset="-128"/>
          <a:cs typeface="Osaka"/>
        </a:defRPr>
      </a:lvl2pPr>
      <a:lvl3pPr algn="ctr" rtl="0" eaLnBrk="0" fontAlgn="base" hangingPunct="0">
        <a:spcBef>
          <a:spcPct val="0"/>
        </a:spcBef>
        <a:spcAft>
          <a:spcPct val="0"/>
        </a:spcAft>
        <a:defRPr sz="4400">
          <a:solidFill>
            <a:schemeClr val="tx2"/>
          </a:solidFill>
          <a:latin typeface="Arial" charset="0"/>
          <a:ea typeface="Osaka" pitchFamily="-88" charset="-128"/>
          <a:cs typeface="Osaka"/>
        </a:defRPr>
      </a:lvl3pPr>
      <a:lvl4pPr algn="ctr" rtl="0" eaLnBrk="0" fontAlgn="base" hangingPunct="0">
        <a:spcBef>
          <a:spcPct val="0"/>
        </a:spcBef>
        <a:spcAft>
          <a:spcPct val="0"/>
        </a:spcAft>
        <a:defRPr sz="4400">
          <a:solidFill>
            <a:schemeClr val="tx2"/>
          </a:solidFill>
          <a:latin typeface="Arial" charset="0"/>
          <a:ea typeface="Osaka" pitchFamily="-88" charset="-128"/>
          <a:cs typeface="Osaka"/>
        </a:defRPr>
      </a:lvl4pPr>
      <a:lvl5pPr algn="ctr" rtl="0" eaLnBrk="0" fontAlgn="base" hangingPunct="0">
        <a:spcBef>
          <a:spcPct val="0"/>
        </a:spcBef>
        <a:spcAft>
          <a:spcPct val="0"/>
        </a:spcAft>
        <a:defRPr sz="4400">
          <a:solidFill>
            <a:schemeClr val="tx2"/>
          </a:solidFill>
          <a:latin typeface="Arial" charset="0"/>
          <a:ea typeface="Osaka" pitchFamily="-88" charset="-128"/>
          <a:cs typeface="Osaka"/>
        </a:defRPr>
      </a:lvl5pPr>
      <a:lvl6pPr marL="457200" algn="ctr" rtl="0" fontAlgn="base">
        <a:spcBef>
          <a:spcPct val="0"/>
        </a:spcBef>
        <a:spcAft>
          <a:spcPct val="0"/>
        </a:spcAft>
        <a:defRPr sz="4400">
          <a:solidFill>
            <a:schemeClr val="tx2"/>
          </a:solidFill>
          <a:latin typeface="Arial" charset="0"/>
          <a:ea typeface="Osaka" pitchFamily="-88" charset="-128"/>
        </a:defRPr>
      </a:lvl6pPr>
      <a:lvl7pPr marL="914400" algn="ctr" rtl="0" fontAlgn="base">
        <a:spcBef>
          <a:spcPct val="0"/>
        </a:spcBef>
        <a:spcAft>
          <a:spcPct val="0"/>
        </a:spcAft>
        <a:defRPr sz="4400">
          <a:solidFill>
            <a:schemeClr val="tx2"/>
          </a:solidFill>
          <a:latin typeface="Arial" charset="0"/>
          <a:ea typeface="Osaka" pitchFamily="-88" charset="-128"/>
        </a:defRPr>
      </a:lvl7pPr>
      <a:lvl8pPr marL="1371600" algn="ctr" rtl="0" fontAlgn="base">
        <a:spcBef>
          <a:spcPct val="0"/>
        </a:spcBef>
        <a:spcAft>
          <a:spcPct val="0"/>
        </a:spcAft>
        <a:defRPr sz="4400">
          <a:solidFill>
            <a:schemeClr val="tx2"/>
          </a:solidFill>
          <a:latin typeface="Arial" charset="0"/>
          <a:ea typeface="Osaka" pitchFamily="-88" charset="-128"/>
        </a:defRPr>
      </a:lvl8pPr>
      <a:lvl9pPr marL="1828800" algn="ctr" rtl="0" fontAlgn="base">
        <a:spcBef>
          <a:spcPct val="0"/>
        </a:spcBef>
        <a:spcAft>
          <a:spcPct val="0"/>
        </a:spcAft>
        <a:defRPr sz="4400">
          <a:solidFill>
            <a:schemeClr val="tx2"/>
          </a:solidFill>
          <a:latin typeface="Arial" charset="0"/>
          <a:ea typeface="Osaka" pitchFamily="-8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www.fielddoc.io/"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7.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hyperlink" Target="http://www.nfwf.org/partnerships/federal/Pages/usfws.asp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hyperlink" Target="http://www.nfwf.org/partnerships/federal/Pages/usfws.aspx" TargetMode="External"/><Relationship Id="rId13" Type="http://schemas.openxmlformats.org/officeDocument/2006/relationships/image" Target="../media/image25.png"/><Relationship Id="rId18"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4.png"/><Relationship Id="rId17" Type="http://schemas.openxmlformats.org/officeDocument/2006/relationships/diagramColors" Target="../diagrams/colors2.xml"/><Relationship Id="rId2" Type="http://schemas.openxmlformats.org/officeDocument/2006/relationships/notesSlide" Target="../notesSlides/notesSlide7.xml"/><Relationship Id="rId16" Type="http://schemas.openxmlformats.org/officeDocument/2006/relationships/diagramQuickStyle" Target="../diagrams/quickStyl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9.png"/><Relationship Id="rId5" Type="http://schemas.openxmlformats.org/officeDocument/2006/relationships/diagramQuickStyle" Target="../diagrams/quickStyle1.xml"/><Relationship Id="rId15" Type="http://schemas.openxmlformats.org/officeDocument/2006/relationships/diagramLayout" Target="../diagrams/layout2.xml"/><Relationship Id="rId10" Type="http://schemas.openxmlformats.org/officeDocument/2006/relationships/image" Target="../media/image28.png"/><Relationship Id="rId4" Type="http://schemas.openxmlformats.org/officeDocument/2006/relationships/diagramLayout" Target="../diagrams/layout1.xml"/><Relationship Id="rId9" Type="http://schemas.openxmlformats.org/officeDocument/2006/relationships/image" Target="../media/image26.jpeg"/><Relationship Id="rId1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plant, forest&#10;&#10;Description automatically generated">
            <a:extLst>
              <a:ext uri="{FF2B5EF4-FFF2-40B4-BE49-F238E27FC236}">
                <a16:creationId xmlns:a16="http://schemas.microsoft.com/office/drawing/2014/main" id="{DBB66762-0F8E-624D-A6C5-40616D2F8E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80" r="6849"/>
          <a:stretch/>
        </p:blipFill>
        <p:spPr>
          <a:xfrm>
            <a:off x="0" y="0"/>
            <a:ext cx="9144000" cy="6953250"/>
          </a:xfrm>
          <a:prstGeom prst="rect">
            <a:avLst/>
          </a:prstGeom>
        </p:spPr>
      </p:pic>
      <p:sp>
        <p:nvSpPr>
          <p:cNvPr id="16387" name="Rectangle 3"/>
          <p:cNvSpPr>
            <a:spLocks noChangeArrowheads="1"/>
          </p:cNvSpPr>
          <p:nvPr/>
        </p:nvSpPr>
        <p:spPr bwMode="auto">
          <a:xfrm>
            <a:off x="14543" y="23342"/>
            <a:ext cx="9144000" cy="6953250"/>
          </a:xfrm>
          <a:prstGeom prst="rect">
            <a:avLst/>
          </a:prstGeom>
          <a:solidFill>
            <a:srgbClr val="92D050">
              <a:alpha val="16078"/>
            </a:srgbClr>
          </a:solidFill>
          <a:ln>
            <a:noFill/>
          </a:ln>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a:p>
        </p:txBody>
      </p:sp>
      <p:sp>
        <p:nvSpPr>
          <p:cNvPr id="4099" name="TextBox 4"/>
          <p:cNvSpPr txBox="1">
            <a:spLocks noChangeArrowheads="1"/>
          </p:cNvSpPr>
          <p:nvPr/>
        </p:nvSpPr>
        <p:spPr bwMode="auto">
          <a:xfrm>
            <a:off x="1295400" y="4586084"/>
            <a:ext cx="6553200" cy="830997"/>
          </a:xfrm>
          <a:prstGeom prst="rect">
            <a:avLst/>
          </a:prstGeom>
          <a:noFill/>
          <a:ln w="9525">
            <a:noFill/>
            <a:miter lim="800000"/>
            <a:headEnd/>
            <a:tailEnd/>
          </a:ln>
        </p:spPr>
        <p:txBody>
          <a:bodyPr wrap="square">
            <a:spAutoFit/>
          </a:bodyPr>
          <a:lstStyle/>
          <a:p>
            <a:pPr algn="ctr">
              <a:defRPr/>
            </a:pPr>
            <a:r>
              <a:rPr lang="en-US" sz="1600" b="1" i="1" dirty="0">
                <a:solidFill>
                  <a:schemeClr val="accent3"/>
                </a:solidFill>
                <a:latin typeface="Cambria" panose="02040503050406030204" pitchFamily="18" charset="0"/>
                <a:ea typeface="Cambria" panose="02040503050406030204" pitchFamily="18" charset="0"/>
              </a:rPr>
              <a:t> Promoting voluntary, community-based efforts to </a:t>
            </a:r>
          </a:p>
          <a:p>
            <a:pPr algn="ctr">
              <a:defRPr/>
            </a:pPr>
            <a:r>
              <a:rPr lang="en-US" sz="1600" b="1" i="1" dirty="0">
                <a:solidFill>
                  <a:schemeClr val="accent3"/>
                </a:solidFill>
                <a:latin typeface="Cambria" panose="02040503050406030204" pitchFamily="18" charset="0"/>
                <a:ea typeface="Cambria" panose="02040503050406030204" pitchFamily="18" charset="0"/>
              </a:rPr>
              <a:t>protect and restore the diverse and vital habitats of the Chesapeake Bay and its tributary rivers and streams</a:t>
            </a:r>
            <a:endParaRPr lang="en-US" sz="1600" b="1" dirty="0">
              <a:solidFill>
                <a:schemeClr val="accent3"/>
              </a:solidFill>
              <a:latin typeface="Cambria" panose="02040503050406030204" pitchFamily="18" charset="0"/>
              <a:ea typeface="Cambria" panose="02040503050406030204" pitchFamily="18" charset="0"/>
            </a:endParaRPr>
          </a:p>
        </p:txBody>
      </p:sp>
      <p:sp>
        <p:nvSpPr>
          <p:cNvPr id="3" name="TextBox 2"/>
          <p:cNvSpPr txBox="1"/>
          <p:nvPr/>
        </p:nvSpPr>
        <p:spPr>
          <a:xfrm>
            <a:off x="32128" y="2230713"/>
            <a:ext cx="8698743" cy="2308324"/>
          </a:xfrm>
          <a:prstGeom prst="rect">
            <a:avLst/>
          </a:prstGeom>
          <a:noFill/>
        </p:spPr>
        <p:txBody>
          <a:bodyPr wrap="square">
            <a:spAutoFit/>
          </a:bodyPr>
          <a:lstStyle/>
          <a:p>
            <a:pPr algn="ctr">
              <a:defRPr/>
            </a:pPr>
            <a:r>
              <a:rPr lang="en-US" sz="4800" b="1" dirty="0">
                <a:solidFill>
                  <a:schemeClr val="accent3"/>
                </a:solidFill>
                <a:latin typeface="Calibri" panose="020F0502020204030204" pitchFamily="34" charset="0"/>
                <a:ea typeface="Arial Unicode MS" panose="020B0604020202020204" pitchFamily="34" charset="-128"/>
                <a:cs typeface="Calibri" panose="020F0502020204030204" pitchFamily="34" charset="0"/>
              </a:rPr>
              <a:t>2022 Small Watershed Grants Program including</a:t>
            </a:r>
          </a:p>
          <a:p>
            <a:pPr algn="ctr">
              <a:defRPr/>
            </a:pPr>
            <a:r>
              <a:rPr lang="en-US" sz="4800" b="1" dirty="0">
                <a:solidFill>
                  <a:schemeClr val="accent3"/>
                </a:solidFill>
                <a:latin typeface="Calibri" panose="020F0502020204030204" pitchFamily="34" charset="0"/>
                <a:ea typeface="Arial Unicode MS" panose="020B0604020202020204" pitchFamily="34" charset="-128"/>
                <a:cs typeface="Calibri" panose="020F0502020204030204" pitchFamily="34" charset="0"/>
              </a:rPr>
              <a:t>Chesapeake WILD Funding</a:t>
            </a:r>
          </a:p>
        </p:txBody>
      </p:sp>
      <p:pic>
        <p:nvPicPr>
          <p:cNvPr id="16391" name="Picture 5"/>
          <p:cNvPicPr>
            <a:picLocks noChangeAspect="1"/>
          </p:cNvPicPr>
          <p:nvPr/>
        </p:nvPicPr>
        <p:blipFill>
          <a:blip r:embed="rId4">
            <a:extLst>
              <a:ext uri="{28A0092B-C50C-407E-A947-70E740481C1C}">
                <a14:useLocalDpi xmlns:a14="http://schemas.microsoft.com/office/drawing/2010/main" val="0"/>
              </a:ext>
            </a:extLst>
          </a:blip>
          <a:srcRect t="4445" b="20000"/>
          <a:stretch>
            <a:fillRect/>
          </a:stretch>
        </p:blipFill>
        <p:spPr bwMode="auto">
          <a:xfrm>
            <a:off x="4381500" y="5768267"/>
            <a:ext cx="9525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7300" y="5868990"/>
            <a:ext cx="2286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6172200" y="5799568"/>
            <a:ext cx="1181100" cy="896937"/>
            <a:chOff x="2000854" y="613589"/>
            <a:chExt cx="5352441" cy="4081859"/>
          </a:xfrm>
        </p:grpSpPr>
        <p:pic>
          <p:nvPicPr>
            <p:cNvPr id="16395" name="Picture 8"/>
            <p:cNvPicPr>
              <a:picLocks noChangeAspect="1"/>
            </p:cNvPicPr>
            <p:nvPr/>
          </p:nvPicPr>
          <p:blipFill>
            <a:blip r:embed="rId6">
              <a:extLst>
                <a:ext uri="{28A0092B-C50C-407E-A947-70E740481C1C}">
                  <a14:useLocalDpi xmlns:a14="http://schemas.microsoft.com/office/drawing/2010/main" val="0"/>
                </a:ext>
              </a:extLst>
            </a:blip>
            <a:srcRect b="21210"/>
            <a:stretch>
              <a:fillRect/>
            </a:stretch>
          </p:blipFill>
          <p:spPr bwMode="auto">
            <a:xfrm>
              <a:off x="2000854" y="613589"/>
              <a:ext cx="5257811" cy="31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7"/>
            <p:cNvPicPr>
              <a:picLocks noChangeAspect="1"/>
            </p:cNvPicPr>
            <p:nvPr/>
          </p:nvPicPr>
          <p:blipFill>
            <a:blip r:embed="rId7" cstate="print">
              <a:extLst>
                <a:ext uri="{28A0092B-C50C-407E-A947-70E740481C1C}">
                  <a14:useLocalDpi xmlns:a14="http://schemas.microsoft.com/office/drawing/2010/main" val="0"/>
                </a:ext>
              </a:extLst>
            </a:blip>
            <a:srcRect l="748" t="78889" r="-748" b="-716"/>
            <a:stretch>
              <a:fillRect/>
            </a:stretch>
          </p:blipFill>
          <p:spPr bwMode="auto">
            <a:xfrm>
              <a:off x="2095484" y="3810000"/>
              <a:ext cx="5257811" cy="88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p:cNvSpPr txBox="1"/>
          <p:nvPr/>
        </p:nvSpPr>
        <p:spPr>
          <a:xfrm>
            <a:off x="7620000" y="6618290"/>
            <a:ext cx="1524000" cy="231775"/>
          </a:xfrm>
          <a:prstGeom prst="rect">
            <a:avLst/>
          </a:prstGeom>
          <a:noFill/>
        </p:spPr>
        <p:txBody>
          <a:bodyPr>
            <a:spAutoFit/>
          </a:bodyPr>
          <a:lstStyle/>
          <a:p>
            <a:pPr algn="r">
              <a:defRPr/>
            </a:pPr>
            <a:r>
              <a:rPr lang="en-US" sz="900" dirty="0">
                <a:solidFill>
                  <a:schemeClr val="bg1"/>
                </a:solidFill>
                <a:latin typeface="Cambria" panose="02040503050406030204" pitchFamily="18" charset="0"/>
                <a:ea typeface="Cambria" panose="02040503050406030204" pitchFamily="18" charset="0"/>
              </a:rPr>
              <a:t>Will Parson,  CBP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4800" y="219388"/>
            <a:ext cx="8686800" cy="914400"/>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defRPr/>
            </a:pPr>
            <a:r>
              <a:rPr lang="en-US" sz="3200" dirty="0">
                <a:latin typeface="Calibri" panose="020F0502020204030204" pitchFamily="34" charset="0"/>
                <a:cs typeface="Calibri" panose="020F0502020204030204" pitchFamily="34" charset="0"/>
              </a:rPr>
              <a:t>PRIORITY FUNDING STRATEGIES</a:t>
            </a:r>
          </a:p>
          <a:p>
            <a:pPr>
              <a:defRPr/>
            </a:pPr>
            <a:r>
              <a:rPr lang="en-US" sz="3200" dirty="0">
                <a:solidFill>
                  <a:srgbClr val="FF0000">
                    <a:alpha val="95000"/>
                  </a:srgbClr>
                </a:solidFill>
                <a:latin typeface="Calibri" panose="020F0502020204030204" pitchFamily="34" charset="0"/>
                <a:cs typeface="Calibri" panose="020F0502020204030204" pitchFamily="34" charset="0"/>
              </a:rPr>
              <a:t>UPDATED FOR 2022! </a:t>
            </a:r>
          </a:p>
        </p:txBody>
      </p:sp>
      <p:sp>
        <p:nvSpPr>
          <p:cNvPr id="10" name="Rectangle 3"/>
          <p:cNvSpPr txBox="1">
            <a:spLocks noChangeArrowheads="1"/>
          </p:cNvSpPr>
          <p:nvPr/>
        </p:nvSpPr>
        <p:spPr bwMode="auto">
          <a:xfrm>
            <a:off x="650631" y="1371600"/>
            <a:ext cx="8305800" cy="3406774"/>
          </a:xfrm>
          <a:prstGeom prst="rect">
            <a:avLst/>
          </a:prstGeom>
          <a:noFill/>
          <a:ln w="9525">
            <a:noFill/>
            <a:miter lim="800000"/>
            <a:headEnd/>
            <a:tailEnd/>
          </a:ln>
        </p:spPr>
        <p:txBody>
          <a:bodyPr/>
          <a:lstStyle/>
          <a:p>
            <a:pPr marL="342900" lvl="1" indent="-342900">
              <a:spcAft>
                <a:spcPts val="1200"/>
              </a:spcAft>
              <a:buSzPct val="85000"/>
              <a:buFont typeface="+mj-lt"/>
              <a:buAutoNum type="arabicPeriod"/>
              <a:defRPr/>
            </a:pPr>
            <a:r>
              <a:rPr lang="en-US" kern="0" dirty="0">
                <a:solidFill>
                  <a:schemeClr val="tx1">
                    <a:alpha val="80000"/>
                  </a:schemeClr>
                </a:solidFill>
                <a:latin typeface="Cambria" panose="02040503050406030204" pitchFamily="18" charset="0"/>
                <a:ea typeface="Cambria" panose="02040503050406030204" pitchFamily="18" charset="0"/>
                <a:cs typeface="Osaka"/>
              </a:rPr>
              <a:t>Managing </a:t>
            </a:r>
            <a:r>
              <a:rPr lang="en-US" b="1" kern="0" dirty="0">
                <a:solidFill>
                  <a:schemeClr val="tx1">
                    <a:alpha val="80000"/>
                  </a:schemeClr>
                </a:solidFill>
                <a:latin typeface="Cambria" panose="02040503050406030204" pitchFamily="18" charset="0"/>
                <a:ea typeface="Cambria" panose="02040503050406030204" pitchFamily="18" charset="0"/>
                <a:cs typeface="Osaka"/>
              </a:rPr>
              <a:t>Agricultural and Urban Runoff</a:t>
            </a:r>
          </a:p>
          <a:p>
            <a:pPr marL="342900" lvl="1" indent="-342900">
              <a:spcAft>
                <a:spcPts val="1200"/>
              </a:spcAft>
              <a:buSzPct val="85000"/>
              <a:buFont typeface="+mj-lt"/>
              <a:buAutoNum type="arabicPeriod"/>
              <a:defRPr/>
            </a:pPr>
            <a:r>
              <a:rPr lang="en-US" kern="0" dirty="0">
                <a:solidFill>
                  <a:schemeClr val="tx1">
                    <a:alpha val="80000"/>
                  </a:schemeClr>
                </a:solidFill>
                <a:latin typeface="Cambria" panose="02040503050406030204" pitchFamily="18" charset="0"/>
                <a:ea typeface="Cambria" panose="02040503050406030204" pitchFamily="18" charset="0"/>
                <a:cs typeface="Osaka"/>
              </a:rPr>
              <a:t>Improving Water Quality and Stream Health Through </a:t>
            </a:r>
            <a:r>
              <a:rPr lang="en-US" b="1" kern="0" dirty="0">
                <a:solidFill>
                  <a:schemeClr val="tx1">
                    <a:alpha val="80000"/>
                  </a:schemeClr>
                </a:solidFill>
                <a:latin typeface="Cambria" panose="02040503050406030204" pitchFamily="18" charset="0"/>
                <a:ea typeface="Cambria" panose="02040503050406030204" pitchFamily="18" charset="0"/>
                <a:cs typeface="Osaka"/>
              </a:rPr>
              <a:t>Riparian Restoration and Conservation</a:t>
            </a:r>
          </a:p>
          <a:p>
            <a:pPr marL="342900" lvl="1" indent="-342900">
              <a:spcAft>
                <a:spcPts val="1200"/>
              </a:spcAft>
              <a:buSzPct val="85000"/>
              <a:buFont typeface="+mj-lt"/>
              <a:buAutoNum type="arabicPeriod"/>
              <a:defRPr/>
            </a:pPr>
            <a:r>
              <a:rPr lang="en-US" kern="0" dirty="0">
                <a:solidFill>
                  <a:schemeClr val="tx1">
                    <a:alpha val="80000"/>
                  </a:schemeClr>
                </a:solidFill>
                <a:latin typeface="Cambria" panose="02040503050406030204" pitchFamily="18" charset="0"/>
                <a:ea typeface="Cambria" panose="02040503050406030204" pitchFamily="18" charset="0"/>
                <a:cs typeface="Osaka"/>
              </a:rPr>
              <a:t>Enhancing </a:t>
            </a:r>
            <a:r>
              <a:rPr lang="en-US" b="1" kern="0" dirty="0">
                <a:solidFill>
                  <a:schemeClr val="tx1">
                    <a:alpha val="80000"/>
                  </a:schemeClr>
                </a:solidFill>
                <a:latin typeface="Cambria" panose="02040503050406030204" pitchFamily="18" charset="0"/>
                <a:ea typeface="Cambria" panose="02040503050406030204" pitchFamily="18" charset="0"/>
                <a:cs typeface="Osaka"/>
              </a:rPr>
              <a:t>Freshwater Habitat</a:t>
            </a:r>
          </a:p>
          <a:p>
            <a:pPr marL="342900" lvl="1" indent="-342900">
              <a:spcAft>
                <a:spcPts val="1200"/>
              </a:spcAft>
              <a:buSzPct val="85000"/>
              <a:buFont typeface="+mj-lt"/>
              <a:buAutoNum type="arabicPeriod"/>
              <a:defRPr/>
            </a:pPr>
            <a:r>
              <a:rPr lang="en-US" kern="0" dirty="0">
                <a:solidFill>
                  <a:schemeClr val="tx1">
                    <a:alpha val="80000"/>
                  </a:schemeClr>
                </a:solidFill>
                <a:latin typeface="Cambria" panose="02040503050406030204" pitchFamily="18" charset="0"/>
                <a:ea typeface="Cambria" panose="02040503050406030204" pitchFamily="18" charset="0"/>
                <a:cs typeface="Osaka"/>
              </a:rPr>
              <a:t>Protecting and Enhancing </a:t>
            </a:r>
            <a:r>
              <a:rPr lang="en-US" b="1" kern="0" dirty="0">
                <a:solidFill>
                  <a:schemeClr val="tx1">
                    <a:alpha val="80000"/>
                  </a:schemeClr>
                </a:solidFill>
                <a:latin typeface="Cambria" panose="02040503050406030204" pitchFamily="18" charset="0"/>
                <a:ea typeface="Cambria" panose="02040503050406030204" pitchFamily="18" charset="0"/>
                <a:cs typeface="Osaka"/>
              </a:rPr>
              <a:t>Terrestrial Habitat</a:t>
            </a:r>
          </a:p>
          <a:p>
            <a:pPr marL="342900" lvl="1" indent="-342900">
              <a:spcAft>
                <a:spcPts val="1200"/>
              </a:spcAft>
              <a:buSzPct val="85000"/>
              <a:buFont typeface="+mj-lt"/>
              <a:buAutoNum type="arabicPeriod"/>
              <a:defRPr/>
            </a:pPr>
            <a:r>
              <a:rPr lang="en-US" kern="0" dirty="0">
                <a:solidFill>
                  <a:schemeClr val="tx1">
                    <a:alpha val="80000"/>
                  </a:schemeClr>
                </a:solidFill>
                <a:latin typeface="Cambria" panose="02040503050406030204" pitchFamily="18" charset="0"/>
                <a:ea typeface="Cambria" panose="02040503050406030204" pitchFamily="18" charset="0"/>
                <a:cs typeface="Osaka"/>
              </a:rPr>
              <a:t>Protecting and Enhancing </a:t>
            </a:r>
            <a:r>
              <a:rPr lang="en-US" b="1" kern="0" dirty="0">
                <a:solidFill>
                  <a:schemeClr val="tx1">
                    <a:alpha val="80000"/>
                  </a:schemeClr>
                </a:solidFill>
                <a:latin typeface="Cambria" panose="02040503050406030204" pitchFamily="18" charset="0"/>
                <a:ea typeface="Cambria" panose="02040503050406030204" pitchFamily="18" charset="0"/>
                <a:cs typeface="Osaka"/>
              </a:rPr>
              <a:t>Tidal and Estuarine Habitat</a:t>
            </a:r>
          </a:p>
          <a:p>
            <a:pPr marL="342900" lvl="1" indent="-342900">
              <a:spcAft>
                <a:spcPts val="1200"/>
              </a:spcAft>
              <a:buSzPct val="85000"/>
              <a:buFont typeface="+mj-lt"/>
              <a:buAutoNum type="arabicPeriod"/>
              <a:defRPr/>
            </a:pPr>
            <a:r>
              <a:rPr lang="en-US" kern="0" dirty="0">
                <a:solidFill>
                  <a:schemeClr val="tx1">
                    <a:alpha val="80000"/>
                  </a:schemeClr>
                </a:solidFill>
                <a:latin typeface="Cambria" panose="02040503050406030204" pitchFamily="18" charset="0"/>
                <a:ea typeface="Cambria" panose="02040503050406030204" pitchFamily="18" charset="0"/>
                <a:cs typeface="Osaka"/>
              </a:rPr>
              <a:t>Enhancing </a:t>
            </a:r>
            <a:r>
              <a:rPr lang="en-US" b="1" kern="0" dirty="0">
                <a:solidFill>
                  <a:schemeClr val="tx1">
                    <a:alpha val="80000"/>
                  </a:schemeClr>
                </a:solidFill>
                <a:latin typeface="Cambria" panose="02040503050406030204" pitchFamily="18" charset="0"/>
                <a:ea typeface="Cambria" panose="02040503050406030204" pitchFamily="18" charset="0"/>
                <a:cs typeface="Osaka"/>
              </a:rPr>
              <a:t>Nature-Based Resilience </a:t>
            </a:r>
            <a:r>
              <a:rPr lang="en-US" kern="0" dirty="0">
                <a:solidFill>
                  <a:schemeClr val="tx1">
                    <a:alpha val="80000"/>
                  </a:schemeClr>
                </a:solidFill>
                <a:latin typeface="Cambria" panose="02040503050406030204" pitchFamily="18" charset="0"/>
                <a:ea typeface="Cambria" panose="02040503050406030204" pitchFamily="18" charset="0"/>
                <a:cs typeface="Osaka"/>
              </a:rPr>
              <a:t>for Human Communities and Critical Habitats</a:t>
            </a:r>
          </a:p>
          <a:p>
            <a:pPr marL="342900" lvl="1" indent="-342900">
              <a:spcAft>
                <a:spcPts val="1200"/>
              </a:spcAft>
              <a:buSzPct val="85000"/>
              <a:buFont typeface="+mj-lt"/>
              <a:buAutoNum type="arabicPeriod"/>
              <a:defRPr/>
            </a:pPr>
            <a:r>
              <a:rPr lang="en-US" b="1" kern="0" dirty="0">
                <a:solidFill>
                  <a:schemeClr val="tx1">
                    <a:alpha val="80000"/>
                  </a:schemeClr>
                </a:solidFill>
                <a:latin typeface="Cambria" panose="02040503050406030204" pitchFamily="18" charset="0"/>
                <a:ea typeface="Cambria" panose="02040503050406030204" pitchFamily="18" charset="0"/>
                <a:cs typeface="Osaka"/>
              </a:rPr>
              <a:t>Building Capacity</a:t>
            </a:r>
            <a:r>
              <a:rPr lang="en-US" kern="0" dirty="0">
                <a:solidFill>
                  <a:schemeClr val="tx1">
                    <a:alpha val="80000"/>
                  </a:schemeClr>
                </a:solidFill>
                <a:latin typeface="Cambria" panose="02040503050406030204" pitchFamily="18" charset="0"/>
                <a:ea typeface="Cambria" panose="02040503050406030204" pitchFamily="18" charset="0"/>
                <a:cs typeface="Osaka"/>
              </a:rPr>
              <a:t> for Landscape-Scale Watershed and Habitat Planning, Design, and Implementation</a:t>
            </a:r>
          </a:p>
        </p:txBody>
      </p:sp>
      <p:sp>
        <p:nvSpPr>
          <p:cNvPr id="6" name="Rectangle 17"/>
          <p:cNvSpPr>
            <a:spLocks noChangeArrowheads="1"/>
          </p:cNvSpPr>
          <p:nvPr/>
        </p:nvSpPr>
        <p:spPr bwMode="auto">
          <a:xfrm>
            <a:off x="0" y="6743700"/>
            <a:ext cx="9144000" cy="228600"/>
          </a:xfrm>
          <a:prstGeom prst="rect">
            <a:avLst/>
          </a:prstGeom>
          <a:solidFill>
            <a:srgbClr val="B2BB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7" name="Rectangle 8"/>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31937"/>
            <a:ext cx="8382000" cy="5097463"/>
          </a:xfrm>
        </p:spPr>
        <p:txBody>
          <a:bodyPr/>
          <a:lstStyle/>
          <a:p>
            <a:pPr>
              <a:spcBef>
                <a:spcPts val="0"/>
              </a:spcBef>
              <a:spcAft>
                <a:spcPts val="12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Program-wide priorities to enhance </a:t>
            </a:r>
            <a:r>
              <a:rPr lang="en-US" sz="2400" b="1" dirty="0">
                <a:latin typeface="Cambria" panose="02040503050406030204" pitchFamily="18" charset="0"/>
                <a:ea typeface="Cambria" panose="02040503050406030204" pitchFamily="18" charset="0"/>
              </a:rPr>
              <a:t>diversity*, equity*, inclusion*, and justice* </a:t>
            </a:r>
            <a:r>
              <a:rPr lang="en-US" sz="2400" dirty="0">
                <a:latin typeface="Cambria" panose="02040503050406030204" pitchFamily="18" charset="0"/>
                <a:ea typeface="Cambria" panose="02040503050406030204" pitchFamily="18" charset="0"/>
              </a:rPr>
              <a:t>in Chesapeake Bay habitat restoration and conservation efforts</a:t>
            </a:r>
          </a:p>
          <a:p>
            <a:pPr>
              <a:spcBef>
                <a:spcPts val="0"/>
              </a:spcBef>
              <a:spcAft>
                <a:spcPts val="12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Direct and meaningful engagement of impacted communities</a:t>
            </a:r>
          </a:p>
          <a:p>
            <a:pPr>
              <a:spcBef>
                <a:spcPts val="0"/>
              </a:spcBef>
              <a:spcAft>
                <a:spcPts val="12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Priority consideration for projects representing or resourcing </a:t>
            </a:r>
            <a:r>
              <a:rPr lang="en-US" sz="2400" b="1" dirty="0">
                <a:latin typeface="Cambria" panose="02040503050406030204" pitchFamily="18" charset="0"/>
                <a:ea typeface="Cambria" panose="02040503050406030204" pitchFamily="18" charset="0"/>
              </a:rPr>
              <a:t>underrepresented*, underserved*, and/or under-resourced* </a:t>
            </a:r>
            <a:r>
              <a:rPr lang="en-US" sz="2400" dirty="0">
                <a:latin typeface="Cambria" panose="02040503050406030204" pitchFamily="18" charset="0"/>
                <a:ea typeface="Cambria" panose="02040503050406030204" pitchFamily="18" charset="0"/>
              </a:rPr>
              <a:t>communities</a:t>
            </a:r>
          </a:p>
          <a:p>
            <a:pPr>
              <a:spcBef>
                <a:spcPts val="0"/>
              </a:spcBef>
              <a:spcAft>
                <a:spcPts val="12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New applicant demographic survey and communities impacted and engaged proposal narrative element</a:t>
            </a:r>
          </a:p>
        </p:txBody>
      </p:sp>
      <p:sp>
        <p:nvSpPr>
          <p:cNvPr id="4" name="Title 1"/>
          <p:cNvSpPr txBox="1">
            <a:spLocks/>
          </p:cNvSpPr>
          <p:nvPr/>
        </p:nvSpPr>
        <p:spPr bwMode="auto">
          <a:xfrm>
            <a:off x="381000" y="400051"/>
            <a:ext cx="8610600" cy="914400"/>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lgn="l">
              <a:defRPr/>
            </a:pPr>
            <a:r>
              <a:rPr lang="en-US" sz="3200" dirty="0">
                <a:latin typeface="Calibri" panose="020F0502020204030204" pitchFamily="34" charset="0"/>
                <a:cs typeface="Calibri" panose="020F0502020204030204" pitchFamily="34" charset="0"/>
              </a:rPr>
              <a:t>ADVANCING DIVERSITY, EQUITY, INCLUSION, AND JUSTICE</a:t>
            </a:r>
          </a:p>
        </p:txBody>
      </p:sp>
      <p:sp>
        <p:nvSpPr>
          <p:cNvPr id="9" name="Rectangle 17"/>
          <p:cNvSpPr>
            <a:spLocks noChangeArrowheads="1"/>
          </p:cNvSpPr>
          <p:nvPr/>
        </p:nvSpPr>
        <p:spPr bwMode="auto">
          <a:xfrm>
            <a:off x="0" y="6629400"/>
            <a:ext cx="9144000" cy="228600"/>
          </a:xfrm>
          <a:prstGeom prst="rect">
            <a:avLst/>
          </a:prstGeom>
          <a:solidFill>
            <a:srgbClr val="B2BB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0" name="Rectangle 8">
            <a:extLst>
              <a:ext uri="{FF2B5EF4-FFF2-40B4-BE49-F238E27FC236}">
                <a16:creationId xmlns:a16="http://schemas.microsoft.com/office/drawing/2014/main" id="{2DA70CE1-A4D1-4ECA-BFF6-5D614A9E8816}"/>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extLst>
      <p:ext uri="{BB962C8B-B14F-4D97-AF65-F5344CB8AC3E}">
        <p14:creationId xmlns:p14="http://schemas.microsoft.com/office/powerpoint/2010/main" val="2703687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31937"/>
            <a:ext cx="8382000" cy="2963863"/>
          </a:xfrm>
        </p:spPr>
        <p:txBody>
          <a:bodyPr/>
          <a:lstStyle/>
          <a:p>
            <a:pPr marL="0" indent="0">
              <a:spcBef>
                <a:spcPts val="0"/>
              </a:spcBef>
              <a:spcAft>
                <a:spcPts val="1200"/>
              </a:spcAft>
              <a:buNone/>
              <a:defRPr/>
            </a:pPr>
            <a:r>
              <a:rPr lang="en-US" sz="2400" b="1" dirty="0">
                <a:latin typeface="Cambria" panose="02040503050406030204" pitchFamily="18" charset="0"/>
                <a:ea typeface="Cambria" panose="02040503050406030204" pitchFamily="18" charset="0"/>
              </a:rPr>
              <a:t>“Communities Engaged and Impacted: </a:t>
            </a:r>
            <a:r>
              <a:rPr lang="en-US" sz="2400" dirty="0">
                <a:latin typeface="Cambria" panose="02040503050406030204" pitchFamily="18" charset="0"/>
                <a:ea typeface="Cambria" panose="02040503050406030204" pitchFamily="18" charset="0"/>
              </a:rPr>
              <a:t>Describe the communities where the project will take place, who will specifically benefit from the project, and how they were or will be engaged in project development. </a:t>
            </a:r>
          </a:p>
          <a:p>
            <a:pPr marL="0" indent="0">
              <a:spcBef>
                <a:spcPts val="0"/>
              </a:spcBef>
              <a:spcAft>
                <a:spcPts val="1200"/>
              </a:spcAft>
              <a:buNone/>
              <a:defRPr/>
            </a:pPr>
            <a:r>
              <a:rPr lang="en-US" sz="2400" dirty="0">
                <a:latin typeface="Cambria" panose="02040503050406030204" pitchFamily="18" charset="0"/>
                <a:ea typeface="Cambria" panose="02040503050406030204" pitchFamily="18" charset="0"/>
              </a:rPr>
              <a:t>Provide demographic information on impacted communities, including but not limited to age, race and ethnicity, sexual orientation, and socioeconomic indicators.”</a:t>
            </a:r>
          </a:p>
        </p:txBody>
      </p:sp>
      <p:sp>
        <p:nvSpPr>
          <p:cNvPr id="4" name="Title 1"/>
          <p:cNvSpPr txBox="1">
            <a:spLocks/>
          </p:cNvSpPr>
          <p:nvPr/>
        </p:nvSpPr>
        <p:spPr bwMode="auto">
          <a:xfrm>
            <a:off x="381000" y="400051"/>
            <a:ext cx="8610600" cy="914400"/>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lgn="l">
              <a:defRPr/>
            </a:pPr>
            <a:r>
              <a:rPr lang="en-US" sz="3200" dirty="0">
                <a:latin typeface="Calibri" panose="020F0502020204030204" pitchFamily="34" charset="0"/>
                <a:cs typeface="Calibri" panose="020F0502020204030204" pitchFamily="34" charset="0"/>
              </a:rPr>
              <a:t>ADVANCING DIVERSITY, EQUITY, INCLUSION, AND JUSTICE</a:t>
            </a:r>
          </a:p>
        </p:txBody>
      </p:sp>
      <p:sp>
        <p:nvSpPr>
          <p:cNvPr id="9" name="Rectangle 17"/>
          <p:cNvSpPr>
            <a:spLocks noChangeArrowheads="1"/>
          </p:cNvSpPr>
          <p:nvPr/>
        </p:nvSpPr>
        <p:spPr bwMode="auto">
          <a:xfrm>
            <a:off x="0" y="6629400"/>
            <a:ext cx="9144000" cy="228600"/>
          </a:xfrm>
          <a:prstGeom prst="rect">
            <a:avLst/>
          </a:prstGeom>
          <a:solidFill>
            <a:srgbClr val="B2BB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0" name="Rectangle 8">
            <a:extLst>
              <a:ext uri="{FF2B5EF4-FFF2-40B4-BE49-F238E27FC236}">
                <a16:creationId xmlns:a16="http://schemas.microsoft.com/office/drawing/2014/main" id="{2DA70CE1-A4D1-4ECA-BFF6-5D614A9E8816}"/>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extLst>
      <p:ext uri="{BB962C8B-B14F-4D97-AF65-F5344CB8AC3E}">
        <p14:creationId xmlns:p14="http://schemas.microsoft.com/office/powerpoint/2010/main" val="158045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6"/>
          <p:cNvGrpSpPr>
            <a:grpSpLocks/>
          </p:cNvGrpSpPr>
          <p:nvPr/>
        </p:nvGrpSpPr>
        <p:grpSpPr bwMode="auto">
          <a:xfrm>
            <a:off x="4953000" y="820740"/>
            <a:ext cx="4191000" cy="5697537"/>
            <a:chOff x="4412226" y="820994"/>
            <a:chExt cx="5029200" cy="5696514"/>
          </a:xfrm>
        </p:grpSpPr>
        <p:pic>
          <p:nvPicPr>
            <p:cNvPr id="36870" name="Picture 1"/>
            <p:cNvPicPr>
              <a:picLocks noChangeAspect="1"/>
            </p:cNvPicPr>
            <p:nvPr/>
          </p:nvPicPr>
          <p:blipFill>
            <a:blip r:embed="rId3" cstate="print">
              <a:extLst>
                <a:ext uri="{28A0092B-C50C-407E-A947-70E740481C1C}">
                  <a14:useLocalDpi xmlns:a14="http://schemas.microsoft.com/office/drawing/2010/main" val="0"/>
                </a:ext>
              </a:extLst>
            </a:blip>
            <a:srcRect r="40628"/>
            <a:stretch>
              <a:fillRect/>
            </a:stretch>
          </p:blipFill>
          <p:spPr bwMode="auto">
            <a:xfrm>
              <a:off x="4419600" y="838200"/>
              <a:ext cx="5021826" cy="566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ight Triangle 4"/>
            <p:cNvSpPr>
              <a:spLocks noChangeArrowheads="1"/>
            </p:cNvSpPr>
            <p:nvPr/>
          </p:nvSpPr>
          <p:spPr bwMode="auto">
            <a:xfrm rot="5400000">
              <a:off x="3382297" y="1858297"/>
              <a:ext cx="2836606" cy="762000"/>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a:p>
          </p:txBody>
        </p:sp>
        <p:sp>
          <p:nvSpPr>
            <p:cNvPr id="36872" name="Right Triangle 7"/>
            <p:cNvSpPr>
              <a:spLocks noChangeArrowheads="1"/>
            </p:cNvSpPr>
            <p:nvPr/>
          </p:nvSpPr>
          <p:spPr bwMode="auto">
            <a:xfrm rot="5400000" flipH="1">
              <a:off x="3325172" y="4668454"/>
              <a:ext cx="2936108" cy="762000"/>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dirty="0"/>
            </a:p>
          </p:txBody>
        </p:sp>
      </p:grpSp>
      <p:sp>
        <p:nvSpPr>
          <p:cNvPr id="3" name="Content Placeholder 2"/>
          <p:cNvSpPr>
            <a:spLocks noGrp="1"/>
          </p:cNvSpPr>
          <p:nvPr>
            <p:ph idx="1"/>
          </p:nvPr>
        </p:nvSpPr>
        <p:spPr>
          <a:xfrm>
            <a:off x="381000" y="1337212"/>
            <a:ext cx="4876800" cy="5097463"/>
          </a:xfrm>
        </p:spPr>
        <p:txBody>
          <a:bodyPr/>
          <a:lstStyle/>
          <a:p>
            <a:pPr>
              <a:spcBef>
                <a:spcPts val="0"/>
              </a:spcBef>
              <a:spcAft>
                <a:spcPts val="12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Managing upland agricultural runoff through farm-scale conservation systems and solutions</a:t>
            </a:r>
          </a:p>
          <a:p>
            <a:pPr>
              <a:spcBef>
                <a:spcPts val="0"/>
              </a:spcBef>
              <a:spcAft>
                <a:spcPts val="12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Managing upland urban runoff through Green Stormwater Infrastructure improvements (GSI)</a:t>
            </a:r>
          </a:p>
          <a:p>
            <a:pPr>
              <a:spcBef>
                <a:spcPts val="0"/>
              </a:spcBef>
              <a:spcAft>
                <a:spcPts val="12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Accelerating innovation in watershed management</a:t>
            </a:r>
          </a:p>
        </p:txBody>
      </p:sp>
      <p:sp>
        <p:nvSpPr>
          <p:cNvPr id="4" name="Title 1"/>
          <p:cNvSpPr txBox="1">
            <a:spLocks/>
          </p:cNvSpPr>
          <p:nvPr/>
        </p:nvSpPr>
        <p:spPr bwMode="auto">
          <a:xfrm>
            <a:off x="381000" y="247128"/>
            <a:ext cx="8610600" cy="914400"/>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lgn="l">
              <a:defRPr/>
            </a:pPr>
            <a:r>
              <a:rPr lang="en-US" sz="3200" dirty="0">
                <a:latin typeface="Calibri" panose="020F0502020204030204" pitchFamily="34" charset="0"/>
                <a:cs typeface="Calibri" panose="020F0502020204030204" pitchFamily="34" charset="0"/>
              </a:rPr>
              <a:t>Strategy 1: MANAGING AGRICULTURAL AND URBAN RUNOFF</a:t>
            </a:r>
          </a:p>
        </p:txBody>
      </p:sp>
      <p:sp>
        <p:nvSpPr>
          <p:cNvPr id="6" name="TextBox 5"/>
          <p:cNvSpPr txBox="1"/>
          <p:nvPr/>
        </p:nvSpPr>
        <p:spPr>
          <a:xfrm>
            <a:off x="7924800" y="6245225"/>
            <a:ext cx="1219200" cy="230188"/>
          </a:xfrm>
          <a:prstGeom prst="rect">
            <a:avLst/>
          </a:prstGeom>
          <a:noFill/>
        </p:spPr>
        <p:txBody>
          <a:bodyPr>
            <a:spAutoFit/>
          </a:bodyPr>
          <a:lstStyle/>
          <a:p>
            <a:pPr algn="r">
              <a:defRPr/>
            </a:pPr>
            <a:r>
              <a:rPr lang="en-US" sz="900" dirty="0">
                <a:solidFill>
                  <a:schemeClr val="bg1">
                    <a:lumMod val="95000"/>
                  </a:schemeClr>
                </a:solidFill>
                <a:latin typeface="Cambria" panose="02040503050406030204" pitchFamily="18" charset="0"/>
                <a:ea typeface="Cambria" panose="02040503050406030204" pitchFamily="18" charset="0"/>
              </a:rPr>
              <a:t>Matt </a:t>
            </a:r>
            <a:r>
              <a:rPr lang="en-US" sz="900" dirty="0" err="1">
                <a:solidFill>
                  <a:schemeClr val="bg1">
                    <a:lumMod val="95000"/>
                  </a:schemeClr>
                </a:solidFill>
                <a:latin typeface="Cambria" panose="02040503050406030204" pitchFamily="18" charset="0"/>
                <a:ea typeface="Cambria" panose="02040503050406030204" pitchFamily="18" charset="0"/>
              </a:rPr>
              <a:t>Rath</a:t>
            </a:r>
            <a:r>
              <a:rPr lang="en-US" sz="900" dirty="0">
                <a:solidFill>
                  <a:schemeClr val="bg1">
                    <a:lumMod val="95000"/>
                  </a:schemeClr>
                </a:solidFill>
                <a:latin typeface="Cambria" panose="02040503050406030204" pitchFamily="18" charset="0"/>
                <a:ea typeface="Cambria" panose="02040503050406030204" pitchFamily="18" charset="0"/>
              </a:rPr>
              <a:t>, CBP</a:t>
            </a:r>
          </a:p>
        </p:txBody>
      </p:sp>
      <p:sp>
        <p:nvSpPr>
          <p:cNvPr id="9" name="Rectangle 17"/>
          <p:cNvSpPr>
            <a:spLocks noChangeArrowheads="1"/>
          </p:cNvSpPr>
          <p:nvPr/>
        </p:nvSpPr>
        <p:spPr bwMode="auto">
          <a:xfrm>
            <a:off x="0" y="6629400"/>
            <a:ext cx="9144000" cy="228600"/>
          </a:xfrm>
          <a:prstGeom prst="rect">
            <a:avLst/>
          </a:prstGeom>
          <a:solidFill>
            <a:srgbClr val="B2BB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0" name="Rectangle 8">
            <a:extLst>
              <a:ext uri="{FF2B5EF4-FFF2-40B4-BE49-F238E27FC236}">
                <a16:creationId xmlns:a16="http://schemas.microsoft.com/office/drawing/2014/main" id="{2DA70CE1-A4D1-4ECA-BFF6-5D614A9E8816}"/>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p:cNvSpPr>
            <a:spLocks noChangeArrowheads="1"/>
          </p:cNvSpPr>
          <p:nvPr/>
        </p:nvSpPr>
        <p:spPr bwMode="auto">
          <a:xfrm>
            <a:off x="0" y="6629400"/>
            <a:ext cx="9144000" cy="228600"/>
          </a:xfrm>
          <a:prstGeom prst="rect">
            <a:avLst/>
          </a:prstGeom>
          <a:solidFill>
            <a:srgbClr val="B2BB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3" name="Content Placeholder 2"/>
          <p:cNvSpPr>
            <a:spLocks noGrp="1"/>
          </p:cNvSpPr>
          <p:nvPr>
            <p:ph idx="1"/>
          </p:nvPr>
        </p:nvSpPr>
        <p:spPr>
          <a:xfrm>
            <a:off x="304800" y="1233287"/>
            <a:ext cx="5791200" cy="1205113"/>
          </a:xfrm>
        </p:spPr>
        <p:txBody>
          <a:bodyPr/>
          <a:lstStyle/>
          <a:p>
            <a:pPr>
              <a:spcBef>
                <a:spcPts val="0"/>
              </a:spcBef>
              <a:spcAft>
                <a:spcPts val="12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Forested buffers, livestock exclusion, and </a:t>
            </a:r>
            <a:r>
              <a:rPr lang="en-US" sz="2400" b="1" dirty="0">
                <a:latin typeface="Cambria" panose="02040503050406030204" pitchFamily="18" charset="0"/>
                <a:ea typeface="Cambria" panose="02040503050406030204" pitchFamily="18" charset="0"/>
              </a:rPr>
              <a:t>stream restoration*</a:t>
            </a:r>
          </a:p>
          <a:p>
            <a:pPr lvl="1">
              <a:spcBef>
                <a:spcPts val="0"/>
              </a:spcBef>
              <a:spcAft>
                <a:spcPts val="12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Consistent with qualifying conditions and protocols established by the CBP partnership for creditable nutrient and sediment load reductions under the Chesapeake Bay TMDL</a:t>
            </a:r>
          </a:p>
          <a:p>
            <a:pPr lvl="1">
              <a:spcBef>
                <a:spcPts val="0"/>
              </a:spcBef>
              <a:spcAft>
                <a:spcPts val="12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Additional narrative supplement</a:t>
            </a:r>
          </a:p>
          <a:p>
            <a:pPr>
              <a:spcBef>
                <a:spcPts val="0"/>
              </a:spcBef>
              <a:spcAft>
                <a:spcPts val="12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Conserving high-quality riparian corridors</a:t>
            </a:r>
          </a:p>
        </p:txBody>
      </p:sp>
      <p:sp>
        <p:nvSpPr>
          <p:cNvPr id="4" name="Title 1"/>
          <p:cNvSpPr txBox="1">
            <a:spLocks/>
          </p:cNvSpPr>
          <p:nvPr/>
        </p:nvSpPr>
        <p:spPr bwMode="auto">
          <a:xfrm>
            <a:off x="381000" y="200150"/>
            <a:ext cx="8610600" cy="914400"/>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lgn="l">
              <a:defRPr/>
            </a:pPr>
            <a:r>
              <a:rPr lang="en-US" sz="3200" dirty="0">
                <a:latin typeface="Calibri" panose="020F0502020204030204" pitchFamily="34" charset="0"/>
                <a:cs typeface="Calibri" panose="020F0502020204030204" pitchFamily="34" charset="0"/>
              </a:rPr>
              <a:t>Strategy 2: RIPARIAN RESTORATION AND CONSERVATION</a:t>
            </a:r>
          </a:p>
        </p:txBody>
      </p:sp>
      <p:sp>
        <p:nvSpPr>
          <p:cNvPr id="10" name="Rectangle 8">
            <a:extLst>
              <a:ext uri="{FF2B5EF4-FFF2-40B4-BE49-F238E27FC236}">
                <a16:creationId xmlns:a16="http://schemas.microsoft.com/office/drawing/2014/main" id="{0FE04AED-D383-40DC-BAF1-BB6B11DD2D95}"/>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
        <p:nvSpPr>
          <p:cNvPr id="21" name="TextBox 20">
            <a:extLst>
              <a:ext uri="{FF2B5EF4-FFF2-40B4-BE49-F238E27FC236}">
                <a16:creationId xmlns:a16="http://schemas.microsoft.com/office/drawing/2014/main" id="{73684B4A-72DF-420C-B83E-00111CEB6244}"/>
              </a:ext>
            </a:extLst>
          </p:cNvPr>
          <p:cNvSpPr txBox="1"/>
          <p:nvPr/>
        </p:nvSpPr>
        <p:spPr>
          <a:xfrm>
            <a:off x="5938423" y="5299688"/>
            <a:ext cx="2362200" cy="230187"/>
          </a:xfrm>
          <a:prstGeom prst="rect">
            <a:avLst/>
          </a:prstGeom>
          <a:noFill/>
        </p:spPr>
        <p:txBody>
          <a:bodyPr>
            <a:spAutoFit/>
          </a:bodyPr>
          <a:lstStyle/>
          <a:p>
            <a:pPr>
              <a:defRPr/>
            </a:pPr>
            <a:r>
              <a:rPr lang="en-US" sz="900" dirty="0">
                <a:solidFill>
                  <a:schemeClr val="bg1"/>
                </a:solidFill>
                <a:latin typeface="Cambria" panose="02040503050406030204" pitchFamily="18" charset="0"/>
                <a:ea typeface="Cambria" panose="02040503050406030204" pitchFamily="18" charset="0"/>
              </a:rPr>
              <a:t>Will Parson, CBP</a:t>
            </a:r>
          </a:p>
        </p:txBody>
      </p:sp>
      <p:pic>
        <p:nvPicPr>
          <p:cNvPr id="11" name="Picture 10" descr="A picture containing tree, grass, outdoor, sky&#10;&#10;Description automatically generated">
            <a:extLst>
              <a:ext uri="{FF2B5EF4-FFF2-40B4-BE49-F238E27FC236}">
                <a16:creationId xmlns:a16="http://schemas.microsoft.com/office/drawing/2014/main" id="{257C963C-F3FB-4662-8EF1-4A7A26B3D4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001" r="14685"/>
          <a:stretch/>
        </p:blipFill>
        <p:spPr>
          <a:xfrm>
            <a:off x="6096001" y="1630734"/>
            <a:ext cx="3048000" cy="4038600"/>
          </a:xfrm>
          <a:prstGeom prst="rect">
            <a:avLst/>
          </a:prstGeom>
        </p:spPr>
      </p:pic>
      <p:sp>
        <p:nvSpPr>
          <p:cNvPr id="14" name="Right Triangle 7">
            <a:extLst>
              <a:ext uri="{FF2B5EF4-FFF2-40B4-BE49-F238E27FC236}">
                <a16:creationId xmlns:a16="http://schemas.microsoft.com/office/drawing/2014/main" id="{75E930AF-18B6-4B2B-88E5-AE8182F34592}"/>
              </a:ext>
            </a:extLst>
          </p:cNvPr>
          <p:cNvSpPr>
            <a:spLocks noChangeArrowheads="1"/>
          </p:cNvSpPr>
          <p:nvPr/>
        </p:nvSpPr>
        <p:spPr bwMode="auto">
          <a:xfrm rot="5400000" flipH="1">
            <a:off x="5315643" y="4253978"/>
            <a:ext cx="2195713" cy="635000"/>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dirty="0"/>
          </a:p>
        </p:txBody>
      </p:sp>
      <p:sp>
        <p:nvSpPr>
          <p:cNvPr id="17" name="Right Triangle 7">
            <a:extLst>
              <a:ext uri="{FF2B5EF4-FFF2-40B4-BE49-F238E27FC236}">
                <a16:creationId xmlns:a16="http://schemas.microsoft.com/office/drawing/2014/main" id="{D955B512-8C30-48B5-AD30-A4A422F059CA}"/>
              </a:ext>
            </a:extLst>
          </p:cNvPr>
          <p:cNvSpPr>
            <a:spLocks noChangeArrowheads="1"/>
          </p:cNvSpPr>
          <p:nvPr/>
        </p:nvSpPr>
        <p:spPr bwMode="auto">
          <a:xfrm rot="16200000" flipH="1" flipV="1">
            <a:off x="5315644" y="2292355"/>
            <a:ext cx="2195713" cy="635000"/>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7"/>
          <p:cNvSpPr>
            <a:spLocks noChangeArrowheads="1"/>
          </p:cNvSpPr>
          <p:nvPr/>
        </p:nvSpPr>
        <p:spPr bwMode="auto">
          <a:xfrm>
            <a:off x="0" y="6705601"/>
            <a:ext cx="9144000" cy="152400"/>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6" name="Title 1"/>
          <p:cNvSpPr txBox="1">
            <a:spLocks/>
          </p:cNvSpPr>
          <p:nvPr/>
        </p:nvSpPr>
        <p:spPr bwMode="auto">
          <a:xfrm>
            <a:off x="152400" y="354143"/>
            <a:ext cx="8991600" cy="914400"/>
          </a:xfrm>
          <a:prstGeom prst="rect">
            <a:avLst/>
          </a:prstGeom>
          <a:noFill/>
          <a:ln w="9525">
            <a:noFill/>
            <a:miter lim="800000"/>
            <a:headEnd/>
            <a:tailEnd/>
          </a:ln>
        </p:spPr>
        <p:txBody>
          <a:bodyPr anchor="ctr"/>
          <a:lstStyle/>
          <a:p>
            <a:pPr algn="ctr">
              <a:defRPr/>
            </a:pPr>
            <a:r>
              <a:rPr lang="en-US" sz="3200" b="1" kern="0" dirty="0">
                <a:solidFill>
                  <a:srgbClr val="004990">
                    <a:alpha val="95000"/>
                  </a:srgbClr>
                </a:solidFill>
                <a:latin typeface="Calibri" panose="020F0502020204030204" pitchFamily="34" charset="0"/>
                <a:ea typeface="Segoe UI" pitchFamily="34" charset="0"/>
                <a:cs typeface="Calibri" panose="020F0502020204030204" pitchFamily="34" charset="0"/>
              </a:rPr>
              <a:t>PROJECTS INCORPORATIONG STREAM RESTORATION</a:t>
            </a:r>
          </a:p>
        </p:txBody>
      </p:sp>
      <p:sp>
        <p:nvSpPr>
          <p:cNvPr id="7" name="Rectangle 7">
            <a:extLst>
              <a:ext uri="{FF2B5EF4-FFF2-40B4-BE49-F238E27FC236}">
                <a16:creationId xmlns:a16="http://schemas.microsoft.com/office/drawing/2014/main" id="{56E59064-80F1-4AEE-BC01-55B105D5A272}"/>
              </a:ext>
            </a:extLst>
          </p:cNvPr>
          <p:cNvSpPr>
            <a:spLocks noChangeArrowheads="1"/>
          </p:cNvSpPr>
          <p:nvPr/>
        </p:nvSpPr>
        <p:spPr bwMode="auto">
          <a:xfrm>
            <a:off x="0" y="6713538"/>
            <a:ext cx="9144000" cy="144462"/>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0" name="TextBox 9">
            <a:extLst>
              <a:ext uri="{FF2B5EF4-FFF2-40B4-BE49-F238E27FC236}">
                <a16:creationId xmlns:a16="http://schemas.microsoft.com/office/drawing/2014/main" id="{149FD811-6B0A-4A9B-8AC9-A6A7E75035E7}"/>
              </a:ext>
            </a:extLst>
          </p:cNvPr>
          <p:cNvSpPr txBox="1"/>
          <p:nvPr/>
        </p:nvSpPr>
        <p:spPr>
          <a:xfrm>
            <a:off x="266700" y="1440121"/>
            <a:ext cx="8610600" cy="4739759"/>
          </a:xfrm>
          <a:prstGeom prst="rect">
            <a:avLst/>
          </a:prstGeom>
          <a:noFill/>
        </p:spPr>
        <p:txBody>
          <a:bodyPr wrap="square">
            <a:spAutoFit/>
          </a:bodyPr>
          <a:lstStyle/>
          <a:p>
            <a:pPr marL="342900" indent="-342900">
              <a:spcBef>
                <a:spcPts val="0"/>
              </a:spcBef>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Long-term, watershed-based approaches to improving stream biological function can – and do – work, and can be competitive proposals for funding</a:t>
            </a:r>
          </a:p>
          <a:p>
            <a:pPr marL="342900" indent="-342900">
              <a:spcBef>
                <a:spcPts val="0"/>
              </a:spcBef>
              <a:spcAft>
                <a:spcPts val="0"/>
              </a:spcAft>
              <a:buFont typeface="Arial" panose="020B0604020202020204" pitchFamily="34" charset="0"/>
              <a:buChar char="•"/>
            </a:pPr>
            <a:r>
              <a:rPr lang="en-US" dirty="0">
                <a:latin typeface="Cambria" panose="02040503050406030204" pitchFamily="18" charset="0"/>
                <a:ea typeface="Cambria" panose="02040503050406030204" pitchFamily="18" charset="0"/>
              </a:rPr>
              <a:t>Applicants for stream restoration projects creditable under the TMDL, consistent with CBP protocols, will need to demonstrate:</a:t>
            </a:r>
          </a:p>
          <a:p>
            <a:pPr marL="800100" lvl="1" indent="-342900">
              <a:spcBef>
                <a:spcPts val="0"/>
              </a:spcBef>
              <a:spcAft>
                <a:spcPts val="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Realistic goals for improvement of specific stream functions</a:t>
            </a:r>
          </a:p>
          <a:p>
            <a:pPr marL="800100" lvl="1" indent="-342900">
              <a:spcBef>
                <a:spcPts val="0"/>
              </a:spcBef>
              <a:spcAft>
                <a:spcPts val="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Watershed or catchment-level assessment of stressors, demonstrating efforts to address upland sources and stressors</a:t>
            </a:r>
          </a:p>
          <a:p>
            <a:pPr marL="800100" lvl="1" indent="-342900">
              <a:spcBef>
                <a:spcPts val="0"/>
              </a:spcBef>
              <a:spcAft>
                <a:spcPts val="6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Consideration of alternative design and restoration approaches to achieve functional improvements</a:t>
            </a:r>
          </a:p>
          <a:p>
            <a:pPr marL="342900" indent="-342900">
              <a:spcBef>
                <a:spcPts val="0"/>
              </a:spcBef>
              <a:spcAft>
                <a:spcPts val="0"/>
              </a:spcAft>
              <a:buFont typeface="Arial" panose="020B0604020202020204" pitchFamily="34" charset="0"/>
              <a:buChar char="•"/>
            </a:pPr>
            <a:r>
              <a:rPr lang="en-US" dirty="0">
                <a:solidFill>
                  <a:srgbClr val="171717"/>
                </a:solidFill>
                <a:latin typeface="Cambria" panose="02040503050406030204" pitchFamily="18" charset="0"/>
                <a:ea typeface="Cambria" panose="02040503050406030204" pitchFamily="18" charset="0"/>
              </a:rPr>
              <a:t>Must submit the </a:t>
            </a:r>
            <a:r>
              <a:rPr lang="en-US" b="0" i="0" dirty="0">
                <a:solidFill>
                  <a:srgbClr val="171717"/>
                </a:solidFill>
                <a:effectLst/>
                <a:latin typeface="Cambria" panose="02040503050406030204" pitchFamily="18" charset="0"/>
                <a:ea typeface="Cambria" panose="02040503050406030204" pitchFamily="18" charset="0"/>
              </a:rPr>
              <a:t>Stream Restoration Narrative Supplement” as a part of the application</a:t>
            </a:r>
            <a:endParaRPr lang="en-US" dirty="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6D4E83DA-94EA-47A4-A7F3-433026681A10}"/>
              </a:ext>
            </a:extLst>
          </p:cNvPr>
          <p:cNvPicPr>
            <a:picLocks noChangeAspect="1"/>
          </p:cNvPicPr>
          <p:nvPr/>
        </p:nvPicPr>
        <p:blipFill>
          <a:blip r:embed="rId3">
            <a:extLst>
              <a:ext uri="{28A0092B-C50C-407E-A947-70E740481C1C}">
                <a14:useLocalDpi xmlns:a14="http://schemas.microsoft.com/office/drawing/2010/main" val="0"/>
              </a:ext>
            </a:extLst>
          </a:blip>
          <a:srcRect b="2547"/>
          <a:stretch>
            <a:fillRect/>
          </a:stretch>
        </p:blipFill>
        <p:spPr bwMode="auto">
          <a:xfrm>
            <a:off x="5334000" y="5972175"/>
            <a:ext cx="376872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a:extLst>
              <a:ext uri="{FF2B5EF4-FFF2-40B4-BE49-F238E27FC236}">
                <a16:creationId xmlns:a16="http://schemas.microsoft.com/office/drawing/2014/main" id="{3D2FC3E0-55A4-4E7D-B9FA-5017189EC3A3}"/>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extLst>
      <p:ext uri="{BB962C8B-B14F-4D97-AF65-F5344CB8AC3E}">
        <p14:creationId xmlns:p14="http://schemas.microsoft.com/office/powerpoint/2010/main" val="3436667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fish&#10;&#10;Description automatically generated with medium confidence">
            <a:extLst>
              <a:ext uri="{FF2B5EF4-FFF2-40B4-BE49-F238E27FC236}">
                <a16:creationId xmlns:a16="http://schemas.microsoft.com/office/drawing/2014/main" id="{39FFFD97-9858-4BEC-BDEB-43E51F28D6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829"/>
          <a:stretch/>
        </p:blipFill>
        <p:spPr>
          <a:xfrm>
            <a:off x="4572001" y="1460890"/>
            <a:ext cx="4572000" cy="4165571"/>
          </a:xfrm>
          <a:prstGeom prst="rect">
            <a:avLst/>
          </a:prstGeom>
        </p:spPr>
      </p:pic>
      <p:sp>
        <p:nvSpPr>
          <p:cNvPr id="6" name="Rectangle 17"/>
          <p:cNvSpPr>
            <a:spLocks noChangeArrowheads="1"/>
          </p:cNvSpPr>
          <p:nvPr/>
        </p:nvSpPr>
        <p:spPr bwMode="auto">
          <a:xfrm>
            <a:off x="0" y="6629400"/>
            <a:ext cx="9144000" cy="228600"/>
          </a:xfrm>
          <a:prstGeom prst="rect">
            <a:avLst/>
          </a:prstGeom>
          <a:solidFill>
            <a:srgbClr val="B2BB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3" name="Content Placeholder 2"/>
          <p:cNvSpPr>
            <a:spLocks noGrp="1"/>
          </p:cNvSpPr>
          <p:nvPr>
            <p:ph idx="1"/>
          </p:nvPr>
        </p:nvSpPr>
        <p:spPr>
          <a:xfrm>
            <a:off x="381000" y="1738873"/>
            <a:ext cx="4385382" cy="3033913"/>
          </a:xfrm>
        </p:spPr>
        <p:txBody>
          <a:bodyPr/>
          <a:lstStyle/>
          <a:p>
            <a:pPr>
              <a:spcBef>
                <a:spcPts val="0"/>
              </a:spcBef>
              <a:spcAft>
                <a:spcPts val="18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Increasing habitat integrity and population viability for Eastern Brook Trout</a:t>
            </a:r>
          </a:p>
          <a:p>
            <a:pPr>
              <a:spcBef>
                <a:spcPts val="0"/>
              </a:spcBef>
              <a:spcAft>
                <a:spcPts val="18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Increasing habitat connectivity and quality for at-risk species</a:t>
            </a:r>
          </a:p>
          <a:p>
            <a:pPr>
              <a:spcBef>
                <a:spcPts val="0"/>
              </a:spcBef>
              <a:spcAft>
                <a:spcPts val="18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Restoring river herring habitat connectivity</a:t>
            </a:r>
          </a:p>
        </p:txBody>
      </p:sp>
      <p:sp>
        <p:nvSpPr>
          <p:cNvPr id="4" name="Title 1"/>
          <p:cNvSpPr txBox="1">
            <a:spLocks/>
          </p:cNvSpPr>
          <p:nvPr/>
        </p:nvSpPr>
        <p:spPr bwMode="auto">
          <a:xfrm>
            <a:off x="381000" y="200150"/>
            <a:ext cx="8610600" cy="914400"/>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lgn="l">
              <a:defRPr/>
            </a:pPr>
            <a:r>
              <a:rPr lang="en-US" sz="3200" dirty="0">
                <a:latin typeface="Calibri" panose="020F0502020204030204" pitchFamily="34" charset="0"/>
                <a:cs typeface="Calibri" panose="020F0502020204030204" pitchFamily="34" charset="0"/>
              </a:rPr>
              <a:t>Strategy 3: ENHANCING FRESHWATER HABITAT</a:t>
            </a:r>
          </a:p>
        </p:txBody>
      </p:sp>
      <p:sp>
        <p:nvSpPr>
          <p:cNvPr id="10" name="Rectangle 8">
            <a:extLst>
              <a:ext uri="{FF2B5EF4-FFF2-40B4-BE49-F238E27FC236}">
                <a16:creationId xmlns:a16="http://schemas.microsoft.com/office/drawing/2014/main" id="{0FE04AED-D383-40DC-BAF1-BB6B11DD2D95}"/>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
        <p:nvSpPr>
          <p:cNvPr id="15" name="Right Triangle 7">
            <a:extLst>
              <a:ext uri="{FF2B5EF4-FFF2-40B4-BE49-F238E27FC236}">
                <a16:creationId xmlns:a16="http://schemas.microsoft.com/office/drawing/2014/main" id="{68A4FEA4-4488-48F6-BBE1-A3C50C827722}"/>
              </a:ext>
            </a:extLst>
          </p:cNvPr>
          <p:cNvSpPr>
            <a:spLocks noChangeArrowheads="1"/>
          </p:cNvSpPr>
          <p:nvPr/>
        </p:nvSpPr>
        <p:spPr bwMode="auto">
          <a:xfrm rot="5400000" flipH="1">
            <a:off x="3791644" y="4209355"/>
            <a:ext cx="2195711" cy="635000"/>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dirty="0"/>
          </a:p>
        </p:txBody>
      </p:sp>
      <p:sp>
        <p:nvSpPr>
          <p:cNvPr id="16" name="Right Triangle 7">
            <a:extLst>
              <a:ext uri="{FF2B5EF4-FFF2-40B4-BE49-F238E27FC236}">
                <a16:creationId xmlns:a16="http://schemas.microsoft.com/office/drawing/2014/main" id="{403F84E1-0238-47F7-92D0-0F69DF251F31}"/>
              </a:ext>
            </a:extLst>
          </p:cNvPr>
          <p:cNvSpPr>
            <a:spLocks noChangeArrowheads="1"/>
          </p:cNvSpPr>
          <p:nvPr/>
        </p:nvSpPr>
        <p:spPr bwMode="auto">
          <a:xfrm rot="16200000" flipH="1" flipV="1">
            <a:off x="3905445" y="2127447"/>
            <a:ext cx="1968110" cy="635000"/>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dirty="0"/>
          </a:p>
        </p:txBody>
      </p:sp>
      <p:sp>
        <p:nvSpPr>
          <p:cNvPr id="21" name="TextBox 20">
            <a:extLst>
              <a:ext uri="{FF2B5EF4-FFF2-40B4-BE49-F238E27FC236}">
                <a16:creationId xmlns:a16="http://schemas.microsoft.com/office/drawing/2014/main" id="{73684B4A-72DF-420C-B83E-00111CEB6244}"/>
              </a:ext>
            </a:extLst>
          </p:cNvPr>
          <p:cNvSpPr txBox="1"/>
          <p:nvPr/>
        </p:nvSpPr>
        <p:spPr>
          <a:xfrm>
            <a:off x="7810500" y="5166923"/>
            <a:ext cx="2362200" cy="230187"/>
          </a:xfrm>
          <a:prstGeom prst="rect">
            <a:avLst/>
          </a:prstGeom>
          <a:noFill/>
        </p:spPr>
        <p:txBody>
          <a:bodyPr>
            <a:spAutoFit/>
          </a:bodyPr>
          <a:lstStyle/>
          <a:p>
            <a:pPr>
              <a:defRPr/>
            </a:pPr>
            <a:r>
              <a:rPr lang="en-US" sz="900" dirty="0">
                <a:solidFill>
                  <a:schemeClr val="bg1"/>
                </a:solidFill>
                <a:latin typeface="Cambria" panose="02040503050406030204" pitchFamily="18" charset="0"/>
                <a:ea typeface="Cambria" panose="02040503050406030204" pitchFamily="18" charset="0"/>
              </a:rPr>
              <a:t>Will Parson, CBP</a:t>
            </a:r>
          </a:p>
        </p:txBody>
      </p:sp>
    </p:spTree>
    <p:extLst>
      <p:ext uri="{BB962C8B-B14F-4D97-AF65-F5344CB8AC3E}">
        <p14:creationId xmlns:p14="http://schemas.microsoft.com/office/powerpoint/2010/main" val="1798098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p:cNvSpPr>
            <a:spLocks noChangeArrowheads="1"/>
          </p:cNvSpPr>
          <p:nvPr/>
        </p:nvSpPr>
        <p:spPr bwMode="auto">
          <a:xfrm>
            <a:off x="0" y="6629400"/>
            <a:ext cx="9144000" cy="228600"/>
          </a:xfrm>
          <a:prstGeom prst="rect">
            <a:avLst/>
          </a:prstGeom>
          <a:solidFill>
            <a:srgbClr val="B2BB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3" name="Content Placeholder 2"/>
          <p:cNvSpPr>
            <a:spLocks noGrp="1"/>
          </p:cNvSpPr>
          <p:nvPr>
            <p:ph idx="1"/>
          </p:nvPr>
        </p:nvSpPr>
        <p:spPr>
          <a:xfrm>
            <a:off x="642840" y="1689576"/>
            <a:ext cx="5072159" cy="3033913"/>
          </a:xfrm>
        </p:spPr>
        <p:txBody>
          <a:bodyPr/>
          <a:lstStyle/>
          <a:p>
            <a:pPr>
              <a:spcBef>
                <a:spcPts val="0"/>
              </a:spcBef>
              <a:spcAft>
                <a:spcPts val="12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Maintain and enhance healthy watersheds and priority habitat corridors through land protection</a:t>
            </a:r>
          </a:p>
          <a:p>
            <a:pPr>
              <a:spcBef>
                <a:spcPts val="0"/>
              </a:spcBef>
              <a:spcAft>
                <a:spcPts val="24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Restoring pollinator habitat</a:t>
            </a:r>
          </a:p>
        </p:txBody>
      </p:sp>
      <p:sp>
        <p:nvSpPr>
          <p:cNvPr id="4" name="Title 1"/>
          <p:cNvSpPr txBox="1">
            <a:spLocks/>
          </p:cNvSpPr>
          <p:nvPr/>
        </p:nvSpPr>
        <p:spPr bwMode="auto">
          <a:xfrm>
            <a:off x="381000" y="456201"/>
            <a:ext cx="8610600" cy="914400"/>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lgn="l">
              <a:defRPr/>
            </a:pPr>
            <a:r>
              <a:rPr lang="en-US" sz="3200" dirty="0">
                <a:latin typeface="Calibri" panose="020F0502020204030204" pitchFamily="34" charset="0"/>
                <a:cs typeface="Calibri" panose="020F0502020204030204" pitchFamily="34" charset="0"/>
              </a:rPr>
              <a:t>Strategy 4: PROTECTING AND ENHANCING TERRESTRIAL HABITAT</a:t>
            </a:r>
          </a:p>
        </p:txBody>
      </p:sp>
      <p:sp>
        <p:nvSpPr>
          <p:cNvPr id="10" name="Rectangle 8">
            <a:extLst>
              <a:ext uri="{FF2B5EF4-FFF2-40B4-BE49-F238E27FC236}">
                <a16:creationId xmlns:a16="http://schemas.microsoft.com/office/drawing/2014/main" id="{0FE04AED-D383-40DC-BAF1-BB6B11DD2D95}"/>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
        <p:nvSpPr>
          <p:cNvPr id="21" name="TextBox 20">
            <a:extLst>
              <a:ext uri="{FF2B5EF4-FFF2-40B4-BE49-F238E27FC236}">
                <a16:creationId xmlns:a16="http://schemas.microsoft.com/office/drawing/2014/main" id="{73684B4A-72DF-420C-B83E-00111CEB6244}"/>
              </a:ext>
            </a:extLst>
          </p:cNvPr>
          <p:cNvSpPr txBox="1"/>
          <p:nvPr/>
        </p:nvSpPr>
        <p:spPr>
          <a:xfrm>
            <a:off x="7810500" y="5166923"/>
            <a:ext cx="2362200" cy="230187"/>
          </a:xfrm>
          <a:prstGeom prst="rect">
            <a:avLst/>
          </a:prstGeom>
          <a:noFill/>
        </p:spPr>
        <p:txBody>
          <a:bodyPr>
            <a:spAutoFit/>
          </a:bodyPr>
          <a:lstStyle/>
          <a:p>
            <a:pPr>
              <a:defRPr/>
            </a:pPr>
            <a:r>
              <a:rPr lang="en-US" sz="900" dirty="0">
                <a:solidFill>
                  <a:schemeClr val="bg1"/>
                </a:solidFill>
                <a:latin typeface="Cambria" panose="02040503050406030204" pitchFamily="18" charset="0"/>
                <a:ea typeface="Cambria" panose="02040503050406030204" pitchFamily="18" charset="0"/>
              </a:rPr>
              <a:t>Will Parson, CBP</a:t>
            </a:r>
          </a:p>
        </p:txBody>
      </p:sp>
      <p:pic>
        <p:nvPicPr>
          <p:cNvPr id="7" name="Picture 6" descr="A field of flowers&#10;&#10;Description automatically generated with medium confidence">
            <a:extLst>
              <a:ext uri="{FF2B5EF4-FFF2-40B4-BE49-F238E27FC236}">
                <a16:creationId xmlns:a16="http://schemas.microsoft.com/office/drawing/2014/main" id="{D9788BDE-A9B3-4C10-BB3E-D438AE921C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100" y="3846123"/>
            <a:ext cx="3962400" cy="264160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319B0BB5-6419-4ABE-A849-9F86EE7074D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14" t="5555" r="4585" b="4445"/>
          <a:stretch/>
        </p:blipFill>
        <p:spPr bwMode="auto">
          <a:xfrm>
            <a:off x="6197600" y="999663"/>
            <a:ext cx="2794000" cy="3429000"/>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187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ird flying over a body of water&#10;&#10;Description automatically generated with medium confidence">
            <a:extLst>
              <a:ext uri="{FF2B5EF4-FFF2-40B4-BE49-F238E27FC236}">
                <a16:creationId xmlns:a16="http://schemas.microsoft.com/office/drawing/2014/main" id="{23A5E3D7-5DCC-6D44-B815-A3F92B67A5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98" r="11761"/>
          <a:stretch/>
        </p:blipFill>
        <p:spPr>
          <a:xfrm>
            <a:off x="4566138" y="1364055"/>
            <a:ext cx="4953000" cy="4316920"/>
          </a:xfrm>
          <a:prstGeom prst="rect">
            <a:avLst/>
          </a:prstGeom>
        </p:spPr>
      </p:pic>
      <p:sp>
        <p:nvSpPr>
          <p:cNvPr id="3" name="Content Placeholder 2"/>
          <p:cNvSpPr>
            <a:spLocks noGrp="1"/>
          </p:cNvSpPr>
          <p:nvPr>
            <p:ph idx="1"/>
          </p:nvPr>
        </p:nvSpPr>
        <p:spPr>
          <a:xfrm>
            <a:off x="381000" y="1905000"/>
            <a:ext cx="4343400" cy="5105400"/>
          </a:xfrm>
        </p:spPr>
        <p:txBody>
          <a:bodyPr/>
          <a:lstStyle/>
          <a:p>
            <a:pPr>
              <a:spcBef>
                <a:spcPts val="0"/>
              </a:spcBef>
              <a:spcAft>
                <a:spcPts val="18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Restoring and conserving wetland and tidal marsh habitat for black duck and at-risk marsh nesting birds</a:t>
            </a:r>
          </a:p>
          <a:p>
            <a:pPr>
              <a:spcBef>
                <a:spcPts val="0"/>
              </a:spcBef>
              <a:spcAft>
                <a:spcPts val="18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Managing shoreline erosion and marsh loss </a:t>
            </a:r>
          </a:p>
          <a:p>
            <a:pPr>
              <a:spcBef>
                <a:spcPts val="0"/>
              </a:spcBef>
              <a:spcAft>
                <a:spcPts val="18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Restoring large-scale oyster reefs</a:t>
            </a:r>
          </a:p>
        </p:txBody>
      </p:sp>
      <p:sp>
        <p:nvSpPr>
          <p:cNvPr id="4" name="Title 1"/>
          <p:cNvSpPr txBox="1">
            <a:spLocks/>
          </p:cNvSpPr>
          <p:nvPr/>
        </p:nvSpPr>
        <p:spPr bwMode="auto">
          <a:xfrm>
            <a:off x="381000" y="394152"/>
            <a:ext cx="8610600" cy="914400"/>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lgn="l">
              <a:defRPr/>
            </a:pPr>
            <a:r>
              <a:rPr lang="en-US" sz="3200" dirty="0">
                <a:latin typeface="Calibri" panose="020F0502020204030204" pitchFamily="34" charset="0"/>
                <a:ea typeface="Cambria" panose="02040503050406030204" pitchFamily="18" charset="0"/>
                <a:cs typeface="Calibri" panose="020F0502020204030204" pitchFamily="34" charset="0"/>
              </a:rPr>
              <a:t>Strategy 5: PROTECTING AND ENHANCING TIDAL AND ESTUARINE HABITAT</a:t>
            </a:r>
          </a:p>
        </p:txBody>
      </p:sp>
      <p:sp>
        <p:nvSpPr>
          <p:cNvPr id="6" name="TextBox 5"/>
          <p:cNvSpPr txBox="1"/>
          <p:nvPr/>
        </p:nvSpPr>
        <p:spPr>
          <a:xfrm>
            <a:off x="8121662" y="5393609"/>
            <a:ext cx="1602630" cy="230832"/>
          </a:xfrm>
          <a:prstGeom prst="rect">
            <a:avLst/>
          </a:prstGeom>
          <a:noFill/>
        </p:spPr>
        <p:txBody>
          <a:bodyPr wrap="square">
            <a:spAutoFit/>
          </a:bodyPr>
          <a:lstStyle/>
          <a:p>
            <a:pPr>
              <a:defRPr/>
            </a:pPr>
            <a:r>
              <a:rPr lang="en-US" sz="900" dirty="0">
                <a:solidFill>
                  <a:schemeClr val="bg1"/>
                </a:solidFill>
                <a:latin typeface="Cambria" panose="02040503050406030204" pitchFamily="18" charset="0"/>
                <a:ea typeface="Cambria" panose="02040503050406030204" pitchFamily="18" charset="0"/>
              </a:rPr>
              <a:t>Will Parson, CBP</a:t>
            </a:r>
          </a:p>
        </p:txBody>
      </p:sp>
      <p:sp>
        <p:nvSpPr>
          <p:cNvPr id="7" name="Rectangle 17"/>
          <p:cNvSpPr>
            <a:spLocks noChangeArrowheads="1"/>
          </p:cNvSpPr>
          <p:nvPr/>
        </p:nvSpPr>
        <p:spPr bwMode="auto">
          <a:xfrm>
            <a:off x="0" y="6629400"/>
            <a:ext cx="9144000" cy="228600"/>
          </a:xfrm>
          <a:prstGeom prst="rect">
            <a:avLst/>
          </a:prstGeom>
          <a:solidFill>
            <a:srgbClr val="B2BB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8" name="Rectangle 8"/>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
        <p:nvSpPr>
          <p:cNvPr id="9" name="Right Triangle 7">
            <a:extLst>
              <a:ext uri="{FF2B5EF4-FFF2-40B4-BE49-F238E27FC236}">
                <a16:creationId xmlns:a16="http://schemas.microsoft.com/office/drawing/2014/main" id="{CC2EB6FE-76A3-4E39-A5CF-72A780E74783}"/>
              </a:ext>
            </a:extLst>
          </p:cNvPr>
          <p:cNvSpPr>
            <a:spLocks noChangeArrowheads="1"/>
          </p:cNvSpPr>
          <p:nvPr/>
        </p:nvSpPr>
        <p:spPr bwMode="auto">
          <a:xfrm rot="16200000" flipH="1" flipV="1">
            <a:off x="3851165" y="2079028"/>
            <a:ext cx="2064946" cy="635000"/>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dirty="0"/>
          </a:p>
        </p:txBody>
      </p:sp>
      <p:sp>
        <p:nvSpPr>
          <p:cNvPr id="10" name="Right Triangle 7">
            <a:extLst>
              <a:ext uri="{FF2B5EF4-FFF2-40B4-BE49-F238E27FC236}">
                <a16:creationId xmlns:a16="http://schemas.microsoft.com/office/drawing/2014/main" id="{A20C87AA-DDA2-4E15-B2C0-75667BC8DF62}"/>
              </a:ext>
            </a:extLst>
          </p:cNvPr>
          <p:cNvSpPr>
            <a:spLocks noChangeArrowheads="1"/>
          </p:cNvSpPr>
          <p:nvPr/>
        </p:nvSpPr>
        <p:spPr bwMode="auto">
          <a:xfrm rot="5400000" flipH="1">
            <a:off x="3757651" y="4237488"/>
            <a:ext cx="2251974" cy="635000"/>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 grass, river&#10;&#10;Description automatically generated">
            <a:extLst>
              <a:ext uri="{FF2B5EF4-FFF2-40B4-BE49-F238E27FC236}">
                <a16:creationId xmlns:a16="http://schemas.microsoft.com/office/drawing/2014/main" id="{8A900681-A871-4291-9371-96037CB4E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709"/>
          <a:stretch/>
        </p:blipFill>
        <p:spPr>
          <a:xfrm>
            <a:off x="4566136" y="1520139"/>
            <a:ext cx="4577863" cy="4347057"/>
          </a:xfrm>
          <a:prstGeom prst="rect">
            <a:avLst/>
          </a:prstGeom>
        </p:spPr>
      </p:pic>
      <p:sp>
        <p:nvSpPr>
          <p:cNvPr id="3" name="Content Placeholder 2"/>
          <p:cNvSpPr>
            <a:spLocks noGrp="1"/>
          </p:cNvSpPr>
          <p:nvPr>
            <p:ph idx="1"/>
          </p:nvPr>
        </p:nvSpPr>
        <p:spPr>
          <a:xfrm>
            <a:off x="386862" y="2290065"/>
            <a:ext cx="4343400" cy="3048000"/>
          </a:xfrm>
        </p:spPr>
        <p:txBody>
          <a:bodyPr/>
          <a:lstStyle/>
          <a:p>
            <a:pPr>
              <a:spcBef>
                <a:spcPts val="0"/>
              </a:spcBef>
              <a:spcAft>
                <a:spcPts val="18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Protecting and enhancing habitat to improve community resilience</a:t>
            </a:r>
          </a:p>
          <a:p>
            <a:pPr>
              <a:spcBef>
                <a:spcPts val="0"/>
              </a:spcBef>
              <a:spcAft>
                <a:spcPts val="18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Enhancing long-term resilience for critical species and habitats</a:t>
            </a:r>
          </a:p>
        </p:txBody>
      </p:sp>
      <p:sp>
        <p:nvSpPr>
          <p:cNvPr id="4" name="Title 1"/>
          <p:cNvSpPr txBox="1">
            <a:spLocks/>
          </p:cNvSpPr>
          <p:nvPr/>
        </p:nvSpPr>
        <p:spPr bwMode="auto">
          <a:xfrm>
            <a:off x="381000" y="394152"/>
            <a:ext cx="9343292" cy="914400"/>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lgn="l">
              <a:defRPr/>
            </a:pPr>
            <a:r>
              <a:rPr lang="en-US" sz="3200" dirty="0">
                <a:latin typeface="Calibri" panose="020F0502020204030204" pitchFamily="34" charset="0"/>
                <a:ea typeface="Cambria" panose="02040503050406030204" pitchFamily="18" charset="0"/>
                <a:cs typeface="Calibri" panose="020F0502020204030204" pitchFamily="34" charset="0"/>
              </a:rPr>
              <a:t>Strategy 6: ENHANCING NATURE-BASED RESILIENCE FOR COMMUNITIES AND CRITICAL HABITAT</a:t>
            </a:r>
          </a:p>
        </p:txBody>
      </p:sp>
      <p:sp>
        <p:nvSpPr>
          <p:cNvPr id="6" name="TextBox 5"/>
          <p:cNvSpPr txBox="1"/>
          <p:nvPr/>
        </p:nvSpPr>
        <p:spPr>
          <a:xfrm>
            <a:off x="8121662" y="5393609"/>
            <a:ext cx="1602630" cy="230832"/>
          </a:xfrm>
          <a:prstGeom prst="rect">
            <a:avLst/>
          </a:prstGeom>
          <a:noFill/>
        </p:spPr>
        <p:txBody>
          <a:bodyPr wrap="square">
            <a:spAutoFit/>
          </a:bodyPr>
          <a:lstStyle/>
          <a:p>
            <a:pPr>
              <a:defRPr/>
            </a:pPr>
            <a:r>
              <a:rPr lang="en-US" sz="900" dirty="0">
                <a:solidFill>
                  <a:schemeClr val="bg1"/>
                </a:solidFill>
                <a:latin typeface="Cambria" panose="02040503050406030204" pitchFamily="18" charset="0"/>
                <a:ea typeface="Cambria" panose="02040503050406030204" pitchFamily="18" charset="0"/>
              </a:rPr>
              <a:t>Will Parson, CBP</a:t>
            </a:r>
          </a:p>
        </p:txBody>
      </p:sp>
      <p:sp>
        <p:nvSpPr>
          <p:cNvPr id="7" name="Rectangle 17"/>
          <p:cNvSpPr>
            <a:spLocks noChangeArrowheads="1"/>
          </p:cNvSpPr>
          <p:nvPr/>
        </p:nvSpPr>
        <p:spPr bwMode="auto">
          <a:xfrm>
            <a:off x="0" y="6629400"/>
            <a:ext cx="9144000" cy="228600"/>
          </a:xfrm>
          <a:prstGeom prst="rect">
            <a:avLst/>
          </a:prstGeom>
          <a:solidFill>
            <a:srgbClr val="B2BB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8" name="Rectangle 8"/>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
        <p:nvSpPr>
          <p:cNvPr id="9" name="Right Triangle 7">
            <a:extLst>
              <a:ext uri="{FF2B5EF4-FFF2-40B4-BE49-F238E27FC236}">
                <a16:creationId xmlns:a16="http://schemas.microsoft.com/office/drawing/2014/main" id="{CC2EB6FE-76A3-4E39-A5CF-72A780E74783}"/>
              </a:ext>
            </a:extLst>
          </p:cNvPr>
          <p:cNvSpPr>
            <a:spLocks noChangeArrowheads="1"/>
          </p:cNvSpPr>
          <p:nvPr/>
        </p:nvSpPr>
        <p:spPr bwMode="auto">
          <a:xfrm rot="16200000" flipH="1" flipV="1">
            <a:off x="3851165" y="2235112"/>
            <a:ext cx="2064945" cy="635000"/>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dirty="0"/>
          </a:p>
        </p:txBody>
      </p:sp>
      <p:sp>
        <p:nvSpPr>
          <p:cNvPr id="10" name="Right Triangle 7">
            <a:extLst>
              <a:ext uri="{FF2B5EF4-FFF2-40B4-BE49-F238E27FC236}">
                <a16:creationId xmlns:a16="http://schemas.microsoft.com/office/drawing/2014/main" id="{A20C87AA-DDA2-4E15-B2C0-75667BC8DF62}"/>
              </a:ext>
            </a:extLst>
          </p:cNvPr>
          <p:cNvSpPr>
            <a:spLocks noChangeArrowheads="1"/>
          </p:cNvSpPr>
          <p:nvPr/>
        </p:nvSpPr>
        <p:spPr bwMode="auto">
          <a:xfrm rot="5400000" flipH="1">
            <a:off x="3742582" y="4408640"/>
            <a:ext cx="2282111" cy="635000"/>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dirty="0"/>
          </a:p>
        </p:txBody>
      </p:sp>
    </p:spTree>
    <p:extLst>
      <p:ext uri="{BB962C8B-B14F-4D97-AF65-F5344CB8AC3E}">
        <p14:creationId xmlns:p14="http://schemas.microsoft.com/office/powerpoint/2010/main" val="1262438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3"/>
          <p:cNvSpPr txBox="1">
            <a:spLocks noChangeArrowheads="1"/>
          </p:cNvSpPr>
          <p:nvPr/>
        </p:nvSpPr>
        <p:spPr bwMode="auto">
          <a:xfrm>
            <a:off x="533400" y="187833"/>
            <a:ext cx="6652362" cy="584775"/>
          </a:xfrm>
          <a:prstGeom prst="rect">
            <a:avLst/>
          </a:prstGeom>
          <a:noFill/>
          <a:ln w="9525">
            <a:noFill/>
            <a:miter lim="800000"/>
            <a:headEnd/>
            <a:tailEnd/>
          </a:ln>
        </p:spPr>
        <p:txBody>
          <a:bodyPr wrap="square">
            <a:spAutoFit/>
          </a:bodyPr>
          <a:lstStyle/>
          <a:p>
            <a:pPr eaLnBrk="1" hangingPunct="1">
              <a:defRPr/>
            </a:pPr>
            <a:r>
              <a:rPr lang="en-US" sz="3200" b="1" dirty="0">
                <a:solidFill>
                  <a:srgbClr val="004990">
                    <a:alpha val="94902"/>
                  </a:srgbClr>
                </a:solidFill>
                <a:latin typeface="Calibri" panose="020F0502020204030204" pitchFamily="34" charset="0"/>
                <a:ea typeface="Segoe UI" pitchFamily="34" charset="0"/>
                <a:cs typeface="Calibri" panose="020F0502020204030204" pitchFamily="34" charset="0"/>
              </a:rPr>
              <a:t>Today’s Discussion</a:t>
            </a:r>
            <a:endParaRPr lang="en-US" sz="2800" b="1" dirty="0">
              <a:solidFill>
                <a:srgbClr val="004990">
                  <a:alpha val="94902"/>
                </a:srgbClr>
              </a:solidFill>
              <a:latin typeface="Calibri" panose="020F0502020204030204" pitchFamily="34" charset="0"/>
              <a:ea typeface="Segoe UI" pitchFamily="34" charset="0"/>
              <a:cs typeface="Calibri" panose="020F0502020204030204" pitchFamily="34" charset="0"/>
            </a:endParaRPr>
          </a:p>
        </p:txBody>
      </p:sp>
      <p:sp>
        <p:nvSpPr>
          <p:cNvPr id="5123" name="Rectangle 42"/>
          <p:cNvSpPr>
            <a:spLocks noChangeArrowheads="1"/>
          </p:cNvSpPr>
          <p:nvPr/>
        </p:nvSpPr>
        <p:spPr bwMode="auto">
          <a:xfrm>
            <a:off x="533400" y="914400"/>
            <a:ext cx="8129954" cy="4678362"/>
          </a:xfrm>
          <a:prstGeom prst="rect">
            <a:avLst/>
          </a:prstGeom>
          <a:noFill/>
          <a:ln w="9525">
            <a:noFill/>
            <a:miter lim="800000"/>
            <a:headEnd/>
            <a:tailEnd/>
          </a:ln>
        </p:spPr>
        <p:txBody>
          <a:bodyPr/>
          <a:lstStyle/>
          <a:p>
            <a:pPr marL="457200" indent="-457200" eaLnBrk="1" hangingPunct="1">
              <a:spcBef>
                <a:spcPct val="20000"/>
              </a:spcBef>
              <a:buFont typeface="Arial" pitchFamily="34" charset="0"/>
              <a:buAutoNum type="arabicPeriod"/>
              <a:defRPr/>
            </a:pPr>
            <a:r>
              <a:rPr lang="en-US" dirty="0">
                <a:solidFill>
                  <a:srgbClr val="054D92"/>
                </a:solidFill>
                <a:latin typeface="Cambria" panose="02040503050406030204" pitchFamily="18" charset="0"/>
                <a:ea typeface="Cambria" panose="02040503050406030204" pitchFamily="18" charset="0"/>
              </a:rPr>
              <a:t>Overview of Chesapeake Bay Stewardship Fund</a:t>
            </a:r>
            <a:r>
              <a:rPr lang="en-US" dirty="0">
                <a:solidFill>
                  <a:srgbClr val="FF0000"/>
                </a:solidFill>
                <a:latin typeface="Cambria" panose="02040503050406030204" pitchFamily="18" charset="0"/>
                <a:ea typeface="Cambria" panose="02040503050406030204" pitchFamily="18" charset="0"/>
              </a:rPr>
              <a:t> </a:t>
            </a:r>
          </a:p>
          <a:p>
            <a:pPr marL="457200" indent="-457200" eaLnBrk="1" hangingPunct="1">
              <a:spcBef>
                <a:spcPct val="20000"/>
              </a:spcBef>
              <a:buFont typeface="Arial" pitchFamily="34" charset="0"/>
              <a:buAutoNum type="arabicPeriod"/>
              <a:defRPr/>
            </a:pPr>
            <a:r>
              <a:rPr lang="en-US" dirty="0">
                <a:solidFill>
                  <a:srgbClr val="054D92"/>
                </a:solidFill>
                <a:latin typeface="Cambria" panose="02040503050406030204" pitchFamily="18" charset="0"/>
                <a:ea typeface="Cambria" panose="02040503050406030204" pitchFamily="18" charset="0"/>
              </a:rPr>
              <a:t>Review of Reissued 2022 Small Watershed Grants RFP and C-WILD Funding Opportunities</a:t>
            </a:r>
          </a:p>
        </p:txBody>
      </p:sp>
      <p:sp>
        <p:nvSpPr>
          <p:cNvPr id="18437" name="Rectangle 7"/>
          <p:cNvSpPr>
            <a:spLocks noChangeArrowheads="1"/>
          </p:cNvSpPr>
          <p:nvPr/>
        </p:nvSpPr>
        <p:spPr bwMode="auto">
          <a:xfrm>
            <a:off x="0" y="6718300"/>
            <a:ext cx="9144000" cy="139700"/>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pic>
        <p:nvPicPr>
          <p:cNvPr id="1843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4140" y="5672138"/>
            <a:ext cx="3768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449388" y="4865172"/>
            <a:ext cx="1981200" cy="566309"/>
          </a:xfrm>
          <a:prstGeom prst="rect">
            <a:avLst/>
          </a:prstGeom>
          <a:noFill/>
        </p:spPr>
        <p:txBody>
          <a:bodyPr>
            <a:spAutoFit/>
          </a:bodyPr>
          <a:lstStyle/>
          <a:p>
            <a:pPr marL="457200" indent="-457200" algn="ctr" eaLnBrk="1" hangingPunct="1">
              <a:spcBef>
                <a:spcPct val="20000"/>
              </a:spcBef>
              <a:defRPr/>
            </a:pPr>
            <a:r>
              <a:rPr lang="en-US" sz="1400" dirty="0">
                <a:solidFill>
                  <a:schemeClr val="tx1">
                    <a:alpha val="80000"/>
                  </a:schemeClr>
                </a:solidFill>
                <a:latin typeface="Cambria" panose="02040503050406030204" pitchFamily="18" charset="0"/>
                <a:ea typeface="Cambria" panose="02040503050406030204" pitchFamily="18" charset="0"/>
              </a:rPr>
              <a:t>Jake Reilly,</a:t>
            </a:r>
          </a:p>
          <a:p>
            <a:pPr marL="457200" indent="-457200" algn="ctr" eaLnBrk="1" hangingPunct="1">
              <a:spcBef>
                <a:spcPct val="20000"/>
              </a:spcBef>
              <a:defRPr/>
            </a:pPr>
            <a:r>
              <a:rPr lang="en-US" sz="1400" dirty="0">
                <a:solidFill>
                  <a:schemeClr val="tx1">
                    <a:alpha val="80000"/>
                  </a:schemeClr>
                </a:solidFill>
                <a:latin typeface="Cambria" panose="02040503050406030204" pitchFamily="18" charset="0"/>
                <a:ea typeface="Cambria" panose="02040503050406030204" pitchFamily="18" charset="0"/>
              </a:rPr>
              <a:t>Program Director</a:t>
            </a:r>
          </a:p>
        </p:txBody>
      </p:sp>
      <p:sp>
        <p:nvSpPr>
          <p:cNvPr id="15" name="TextBox 14"/>
          <p:cNvSpPr txBox="1"/>
          <p:nvPr/>
        </p:nvSpPr>
        <p:spPr>
          <a:xfrm>
            <a:off x="5612606" y="4875218"/>
            <a:ext cx="2362200" cy="566309"/>
          </a:xfrm>
          <a:prstGeom prst="rect">
            <a:avLst/>
          </a:prstGeom>
          <a:noFill/>
        </p:spPr>
        <p:txBody>
          <a:bodyPr>
            <a:spAutoFit/>
          </a:bodyPr>
          <a:lstStyle/>
          <a:p>
            <a:pPr marL="457200" indent="-457200" algn="ctr" eaLnBrk="1" hangingPunct="1">
              <a:spcBef>
                <a:spcPct val="20000"/>
              </a:spcBef>
              <a:defRPr/>
            </a:pPr>
            <a:r>
              <a:rPr lang="en-US" sz="1400" dirty="0">
                <a:solidFill>
                  <a:schemeClr val="tx1">
                    <a:alpha val="80000"/>
                  </a:schemeClr>
                </a:solidFill>
                <a:latin typeface="Cambria" panose="02040503050406030204" pitchFamily="18" charset="0"/>
                <a:ea typeface="Cambria" panose="02040503050406030204" pitchFamily="18" charset="0"/>
              </a:rPr>
              <a:t>Nicole Thompson,</a:t>
            </a:r>
          </a:p>
          <a:p>
            <a:pPr marL="457200" indent="-457200" algn="ctr" eaLnBrk="1" hangingPunct="1">
              <a:spcBef>
                <a:spcPct val="20000"/>
              </a:spcBef>
              <a:defRPr/>
            </a:pPr>
            <a:r>
              <a:rPr lang="en-US" sz="1400" dirty="0">
                <a:solidFill>
                  <a:schemeClr val="tx1">
                    <a:alpha val="80000"/>
                  </a:schemeClr>
                </a:solidFill>
                <a:latin typeface="Cambria" panose="02040503050406030204" pitchFamily="18" charset="0"/>
                <a:ea typeface="Cambria" panose="02040503050406030204" pitchFamily="18" charset="0"/>
              </a:rPr>
              <a:t>Program Coordinator</a:t>
            </a:r>
          </a:p>
        </p:txBody>
      </p:sp>
      <p:pic>
        <p:nvPicPr>
          <p:cNvPr id="1844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77" y="3254329"/>
            <a:ext cx="100647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2" name="Picture 7"/>
          <p:cNvPicPr>
            <a:picLocks noChangeAspect="1"/>
          </p:cNvPicPr>
          <p:nvPr/>
        </p:nvPicPr>
        <p:blipFill>
          <a:blip r:embed="rId5">
            <a:extLst>
              <a:ext uri="{28A0092B-C50C-407E-A947-70E740481C1C}">
                <a14:useLocalDpi xmlns:a14="http://schemas.microsoft.com/office/drawing/2010/main" val="0"/>
              </a:ext>
            </a:extLst>
          </a:blip>
          <a:srcRect b="8649"/>
          <a:stretch>
            <a:fillRect/>
          </a:stretch>
        </p:blipFill>
        <p:spPr bwMode="auto">
          <a:xfrm>
            <a:off x="4440150" y="5592762"/>
            <a:ext cx="4443413"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390900" y="4870195"/>
            <a:ext cx="2362200" cy="566309"/>
          </a:xfrm>
          <a:prstGeom prst="rect">
            <a:avLst/>
          </a:prstGeom>
          <a:noFill/>
        </p:spPr>
        <p:txBody>
          <a:bodyPr>
            <a:spAutoFit/>
          </a:bodyPr>
          <a:lstStyle/>
          <a:p>
            <a:pPr marL="457200" indent="-457200" algn="ctr" eaLnBrk="1" hangingPunct="1">
              <a:spcBef>
                <a:spcPct val="20000"/>
              </a:spcBef>
              <a:defRPr/>
            </a:pPr>
            <a:r>
              <a:rPr lang="en-US" sz="1400" dirty="0">
                <a:solidFill>
                  <a:schemeClr val="tx1">
                    <a:alpha val="80000"/>
                  </a:schemeClr>
                </a:solidFill>
                <a:latin typeface="Cambria" panose="02040503050406030204" pitchFamily="18" charset="0"/>
                <a:ea typeface="Cambria" panose="02040503050406030204" pitchFamily="18" charset="0"/>
              </a:rPr>
              <a:t>Stephanie Heidbreder,</a:t>
            </a:r>
          </a:p>
          <a:p>
            <a:pPr marL="457200" indent="-457200" algn="ctr" eaLnBrk="1" hangingPunct="1">
              <a:spcBef>
                <a:spcPct val="20000"/>
              </a:spcBef>
              <a:defRPr/>
            </a:pPr>
            <a:r>
              <a:rPr lang="en-US" sz="1400" dirty="0">
                <a:solidFill>
                  <a:schemeClr val="tx1">
                    <a:alpha val="80000"/>
                  </a:schemeClr>
                </a:solidFill>
                <a:latin typeface="Cambria" panose="02040503050406030204" pitchFamily="18" charset="0"/>
                <a:ea typeface="Cambria" panose="02040503050406030204" pitchFamily="18" charset="0"/>
              </a:rPr>
              <a:t>Program Manager</a:t>
            </a:r>
          </a:p>
        </p:txBody>
      </p:sp>
      <p:pic>
        <p:nvPicPr>
          <p:cNvPr id="18444" name="Picture 11"/>
          <p:cNvPicPr>
            <a:picLocks noChangeAspect="1"/>
          </p:cNvPicPr>
          <p:nvPr/>
        </p:nvPicPr>
        <p:blipFill>
          <a:blip r:embed="rId6">
            <a:extLst>
              <a:ext uri="{28A0092B-C50C-407E-A947-70E740481C1C}">
                <a14:useLocalDpi xmlns:a14="http://schemas.microsoft.com/office/drawing/2010/main" val="0"/>
              </a:ext>
            </a:extLst>
          </a:blip>
          <a:srcRect l="55180" t="22501" r="20314" b="28751"/>
          <a:stretch>
            <a:fillRect/>
          </a:stretch>
        </p:blipFill>
        <p:spPr bwMode="auto">
          <a:xfrm>
            <a:off x="4073525" y="3279729"/>
            <a:ext cx="9985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8">
            <a:extLst>
              <a:ext uri="{FF2B5EF4-FFF2-40B4-BE49-F238E27FC236}">
                <a16:creationId xmlns:a16="http://schemas.microsoft.com/office/drawing/2014/main" id="{4B1BC01D-79E5-4ADE-8F3A-68A2EBEFA49C}"/>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pic>
        <p:nvPicPr>
          <p:cNvPr id="3" name="Picture 2" descr="A person taking a selfie&#10;&#10;Description automatically generated with medium confidence">
            <a:extLst>
              <a:ext uri="{FF2B5EF4-FFF2-40B4-BE49-F238E27FC236}">
                <a16:creationId xmlns:a16="http://schemas.microsoft.com/office/drawing/2014/main" id="{F30A0391-EDF7-44FD-A591-AB9F59E097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2393" y="3279728"/>
            <a:ext cx="1124026" cy="14890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0DCA1619-75D7-448B-B4B6-6AC9B2AC82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5360" y="2070756"/>
            <a:ext cx="4337876" cy="2891917"/>
          </a:xfrm>
          <a:prstGeom prst="rect">
            <a:avLst/>
          </a:prstGeom>
        </p:spPr>
      </p:pic>
      <p:sp>
        <p:nvSpPr>
          <p:cNvPr id="3" name="Content Placeholder 2"/>
          <p:cNvSpPr>
            <a:spLocks noGrp="1"/>
          </p:cNvSpPr>
          <p:nvPr>
            <p:ph idx="1"/>
          </p:nvPr>
        </p:nvSpPr>
        <p:spPr>
          <a:xfrm>
            <a:off x="381000" y="1520138"/>
            <a:ext cx="5105400" cy="3048000"/>
          </a:xfrm>
        </p:spPr>
        <p:txBody>
          <a:bodyPr/>
          <a:lstStyle/>
          <a:p>
            <a:pPr>
              <a:spcBef>
                <a:spcPts val="0"/>
              </a:spcBef>
              <a:spcAft>
                <a:spcPts val="6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Regional-scale partnership development</a:t>
            </a:r>
          </a:p>
          <a:p>
            <a:pPr>
              <a:spcBef>
                <a:spcPts val="0"/>
              </a:spcBef>
              <a:spcAft>
                <a:spcPts val="6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Improving delivery of outreach and technical assistance</a:t>
            </a:r>
          </a:p>
          <a:p>
            <a:pPr>
              <a:spcBef>
                <a:spcPts val="0"/>
              </a:spcBef>
              <a:spcAft>
                <a:spcPts val="6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Assessing local watershed and habitat restoration needs and opportunities</a:t>
            </a:r>
          </a:p>
          <a:p>
            <a:pPr>
              <a:spcBef>
                <a:spcPts val="0"/>
              </a:spcBef>
              <a:spcAft>
                <a:spcPts val="6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Designing and permitting watershed and habitat improvements</a:t>
            </a:r>
          </a:p>
          <a:p>
            <a:pPr>
              <a:spcBef>
                <a:spcPts val="0"/>
              </a:spcBef>
              <a:spcAft>
                <a:spcPts val="600"/>
              </a:spcAft>
              <a:buFont typeface="Arial" panose="020B0604020202020204" pitchFamily="34" charset="0"/>
              <a:buChar char="•"/>
              <a:defRPr/>
            </a:pPr>
            <a:r>
              <a:rPr lang="en-US" sz="2400" dirty="0">
                <a:latin typeface="Cambria" panose="02040503050406030204" pitchFamily="18" charset="0"/>
                <a:ea typeface="Cambria" panose="02040503050406030204" pitchFamily="18" charset="0"/>
              </a:rPr>
              <a:t>Leveraging social science to advance behavior change</a:t>
            </a:r>
          </a:p>
        </p:txBody>
      </p:sp>
      <p:sp>
        <p:nvSpPr>
          <p:cNvPr id="4" name="Title 1"/>
          <p:cNvSpPr txBox="1">
            <a:spLocks/>
          </p:cNvSpPr>
          <p:nvPr/>
        </p:nvSpPr>
        <p:spPr bwMode="auto">
          <a:xfrm>
            <a:off x="381000" y="394152"/>
            <a:ext cx="9343292" cy="914400"/>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lgn="l">
              <a:defRPr/>
            </a:pPr>
            <a:r>
              <a:rPr lang="en-US" sz="3200" dirty="0">
                <a:latin typeface="Calibri" panose="020F0502020204030204" pitchFamily="34" charset="0"/>
                <a:ea typeface="Cambria" panose="02040503050406030204" pitchFamily="18" charset="0"/>
                <a:cs typeface="Calibri" panose="020F0502020204030204" pitchFamily="34" charset="0"/>
              </a:rPr>
              <a:t>Strategy 7: BUILDING CAPACITY FOR LANDSCAPE-SCALE AND HABITAT PLANNING AND IMPLEMENTATION</a:t>
            </a:r>
          </a:p>
        </p:txBody>
      </p:sp>
      <p:sp>
        <p:nvSpPr>
          <p:cNvPr id="6" name="TextBox 5"/>
          <p:cNvSpPr txBox="1"/>
          <p:nvPr/>
        </p:nvSpPr>
        <p:spPr>
          <a:xfrm>
            <a:off x="8104077" y="4696672"/>
            <a:ext cx="1602630" cy="230832"/>
          </a:xfrm>
          <a:prstGeom prst="rect">
            <a:avLst/>
          </a:prstGeom>
          <a:noFill/>
        </p:spPr>
        <p:txBody>
          <a:bodyPr wrap="square">
            <a:spAutoFit/>
          </a:bodyPr>
          <a:lstStyle/>
          <a:p>
            <a:pPr>
              <a:defRPr/>
            </a:pPr>
            <a:r>
              <a:rPr lang="en-US" sz="900" dirty="0">
                <a:solidFill>
                  <a:schemeClr val="bg1"/>
                </a:solidFill>
                <a:latin typeface="Cambria" panose="02040503050406030204" pitchFamily="18" charset="0"/>
                <a:ea typeface="Cambria" panose="02040503050406030204" pitchFamily="18" charset="0"/>
              </a:rPr>
              <a:t>Will Parson, CBP</a:t>
            </a:r>
          </a:p>
        </p:txBody>
      </p:sp>
      <p:sp>
        <p:nvSpPr>
          <p:cNvPr id="7" name="Rectangle 17"/>
          <p:cNvSpPr>
            <a:spLocks noChangeArrowheads="1"/>
          </p:cNvSpPr>
          <p:nvPr/>
        </p:nvSpPr>
        <p:spPr bwMode="auto">
          <a:xfrm>
            <a:off x="0" y="6642934"/>
            <a:ext cx="9144000" cy="228600"/>
          </a:xfrm>
          <a:prstGeom prst="rect">
            <a:avLst/>
          </a:prstGeom>
          <a:solidFill>
            <a:srgbClr val="B2BB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8" name="Rectangle 8"/>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
        <p:nvSpPr>
          <p:cNvPr id="10" name="Right Triangle 7">
            <a:extLst>
              <a:ext uri="{FF2B5EF4-FFF2-40B4-BE49-F238E27FC236}">
                <a16:creationId xmlns:a16="http://schemas.microsoft.com/office/drawing/2014/main" id="{A20C87AA-DDA2-4E15-B2C0-75667BC8DF62}"/>
              </a:ext>
            </a:extLst>
          </p:cNvPr>
          <p:cNvSpPr>
            <a:spLocks noChangeArrowheads="1"/>
          </p:cNvSpPr>
          <p:nvPr/>
        </p:nvSpPr>
        <p:spPr bwMode="auto">
          <a:xfrm rot="5400000" flipH="1">
            <a:off x="4402063" y="3878336"/>
            <a:ext cx="1533673" cy="635000"/>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dirty="0"/>
          </a:p>
        </p:txBody>
      </p:sp>
      <p:sp>
        <p:nvSpPr>
          <p:cNvPr id="12" name="Right Triangle 7">
            <a:extLst>
              <a:ext uri="{FF2B5EF4-FFF2-40B4-BE49-F238E27FC236}">
                <a16:creationId xmlns:a16="http://schemas.microsoft.com/office/drawing/2014/main" id="{EAB2F08B-F210-4623-BD80-1ADD94655336}"/>
              </a:ext>
            </a:extLst>
          </p:cNvPr>
          <p:cNvSpPr>
            <a:spLocks noChangeArrowheads="1"/>
          </p:cNvSpPr>
          <p:nvPr/>
        </p:nvSpPr>
        <p:spPr bwMode="auto">
          <a:xfrm rot="16200000" flipH="1" flipV="1">
            <a:off x="4446024" y="2520093"/>
            <a:ext cx="1533673" cy="635000"/>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dirty="0"/>
          </a:p>
        </p:txBody>
      </p:sp>
    </p:spTree>
    <p:extLst>
      <p:ext uri="{BB962C8B-B14F-4D97-AF65-F5344CB8AC3E}">
        <p14:creationId xmlns:p14="http://schemas.microsoft.com/office/powerpoint/2010/main" val="1881783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553200" y="5257800"/>
            <a:ext cx="2590800" cy="1295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4" name="Rectangle 8">
            <a:extLst>
              <a:ext uri="{FF2B5EF4-FFF2-40B4-BE49-F238E27FC236}">
                <a16:creationId xmlns:a16="http://schemas.microsoft.com/office/drawing/2014/main" id="{DB9D1DC8-D16F-4ED3-9957-C2CD0006FABC}"/>
              </a:ext>
            </a:extLst>
          </p:cNvPr>
          <p:cNvSpPr>
            <a:spLocks noChangeArrowheads="1"/>
          </p:cNvSpPr>
          <p:nvPr/>
        </p:nvSpPr>
        <p:spPr bwMode="auto">
          <a:xfrm>
            <a:off x="0" y="2"/>
            <a:ext cx="9144000" cy="92117"/>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graphicFrame>
        <p:nvGraphicFramePr>
          <p:cNvPr id="3" name="Table 2">
            <a:extLst>
              <a:ext uri="{FF2B5EF4-FFF2-40B4-BE49-F238E27FC236}">
                <a16:creationId xmlns:a16="http://schemas.microsoft.com/office/drawing/2014/main" id="{F722A876-2329-4EE0-995F-F366B51EBF71}"/>
              </a:ext>
            </a:extLst>
          </p:cNvPr>
          <p:cNvGraphicFramePr>
            <a:graphicFrameLocks noGrp="1"/>
          </p:cNvGraphicFramePr>
          <p:nvPr>
            <p:extLst>
              <p:ext uri="{D42A27DB-BD31-4B8C-83A1-F6EECF244321}">
                <p14:modId xmlns:p14="http://schemas.microsoft.com/office/powerpoint/2010/main" val="445738511"/>
              </p:ext>
            </p:extLst>
          </p:nvPr>
        </p:nvGraphicFramePr>
        <p:xfrm>
          <a:off x="304800" y="214413"/>
          <a:ext cx="8534400" cy="6338787"/>
        </p:xfrm>
        <a:graphic>
          <a:graphicData uri="http://schemas.openxmlformats.org/drawingml/2006/table">
            <a:tbl>
              <a:tblPr firstRow="1" firstCol="1" bandRow="1"/>
              <a:tblGrid>
                <a:gridCol w="1143000">
                  <a:extLst>
                    <a:ext uri="{9D8B030D-6E8A-4147-A177-3AD203B41FA5}">
                      <a16:colId xmlns:a16="http://schemas.microsoft.com/office/drawing/2014/main" val="3137443956"/>
                    </a:ext>
                  </a:extLst>
                </a:gridCol>
                <a:gridCol w="1828800">
                  <a:extLst>
                    <a:ext uri="{9D8B030D-6E8A-4147-A177-3AD203B41FA5}">
                      <a16:colId xmlns:a16="http://schemas.microsoft.com/office/drawing/2014/main" val="1085418464"/>
                    </a:ext>
                  </a:extLst>
                </a:gridCol>
                <a:gridCol w="5562600">
                  <a:extLst>
                    <a:ext uri="{9D8B030D-6E8A-4147-A177-3AD203B41FA5}">
                      <a16:colId xmlns:a16="http://schemas.microsoft.com/office/drawing/2014/main" val="998033363"/>
                    </a:ext>
                  </a:extLst>
                </a:gridCol>
              </a:tblGrid>
              <a:tr h="63143">
                <a:tc>
                  <a:txBody>
                    <a:bodyPr/>
                    <a:lstStyle/>
                    <a:p>
                      <a:pPr marL="0" marR="0" indent="0" algn="ctr">
                        <a:spcBef>
                          <a:spcPts val="0"/>
                        </a:spcBef>
                        <a:spcAft>
                          <a:spcPts val="0"/>
                        </a:spcAft>
                      </a:pPr>
                      <a:r>
                        <a:rPr lang="en-US" sz="500" b="1">
                          <a:solidFill>
                            <a:srgbClr val="FFFFFF"/>
                          </a:solidFill>
                          <a:effectLst/>
                          <a:latin typeface="Calibri" panose="020F0502020204030204" pitchFamily="34" charset="0"/>
                          <a:ea typeface="Calibri" panose="020F0502020204030204" pitchFamily="34" charset="0"/>
                          <a:cs typeface="Calibri" panose="020F0502020204030204" pitchFamily="34" charset="0"/>
                        </a:rPr>
                        <a:t>Priority</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614F25"/>
                    </a:solidFill>
                  </a:tcPr>
                </a:tc>
                <a:tc>
                  <a:txBody>
                    <a:bodyPr/>
                    <a:lstStyle/>
                    <a:p>
                      <a:pPr marL="228600" marR="0" indent="-228600" algn="ctr">
                        <a:spcBef>
                          <a:spcPts val="0"/>
                        </a:spcBef>
                        <a:spcAft>
                          <a:spcPts val="0"/>
                        </a:spcAft>
                      </a:pPr>
                      <a:r>
                        <a:rPr lang="en-US" sz="5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Recommended Metric*</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614F25"/>
                    </a:solidFill>
                  </a:tcPr>
                </a:tc>
                <a:tc>
                  <a:txBody>
                    <a:bodyPr/>
                    <a:lstStyle/>
                    <a:p>
                      <a:pPr marL="228600" marR="0" indent="-228600" algn="ctr">
                        <a:spcBef>
                          <a:spcPts val="0"/>
                        </a:spcBef>
                        <a:spcAft>
                          <a:spcPts val="0"/>
                        </a:spcAft>
                      </a:pPr>
                      <a:r>
                        <a:rPr lang="en-US" sz="500" b="1">
                          <a:solidFill>
                            <a:srgbClr val="FFFFFF"/>
                          </a:solidFill>
                          <a:effectLst/>
                          <a:latin typeface="Calibri" panose="020F0502020204030204" pitchFamily="34" charset="0"/>
                          <a:ea typeface="Calibri" panose="020F0502020204030204" pitchFamily="34" charset="0"/>
                          <a:cs typeface="Calibri" panose="020F0502020204030204" pitchFamily="34" charset="0"/>
                        </a:rPr>
                        <a:t>Metric Description/Instructions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614F25"/>
                    </a:solidFill>
                  </a:tcPr>
                </a:tc>
                <a:extLst>
                  <a:ext uri="{0D108BD9-81ED-4DB2-BD59-A6C34878D82A}">
                    <a16:rowId xmlns:a16="http://schemas.microsoft.com/office/drawing/2014/main" val="3797175081"/>
                  </a:ext>
                </a:extLst>
              </a:tr>
              <a:tr h="202057">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Managing Agricultural and Urban Runoff</a:t>
                      </a:r>
                      <a:b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(Required of water quality improvement proposals)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BMP implementation for nutrient or sediment reduction - Lbs N/P/S avoided (annually)</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Please use FieldDoc to develop estimates of the annual nitrogen, phosphorus, and/or sediment load reductions from your proposed project. Enter FieldDoc-generated pollutant load reduction totals in this field then upload your FieldDoc Project Summary in the "Uploads" section.</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644273985"/>
                  </a:ext>
                </a:extLst>
              </a:tr>
              <a:tr h="404114">
                <a:tc rowSpan="8">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Managing Agricultural and Urban Runoff</a:t>
                      </a:r>
                      <a:b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(Select all that apply)</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BMP implementation for nutrient or sediment reduction - Acres with BMPs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total number of acres under agricultural or non-urban BMPs to reduce nutrient or sediment loading. Do not double-count individual acres which have multiple BMPs. If you're implementing load reduction practices on urban lands, report associated outcomes instead under the "CBSF - BMP implementation for stormwater runoff - Acres with BMPs" metric. Do not include cover crops, conservation tillage, enhanced cropland nutrient management, or managed grazing.</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1442290810"/>
                  </a:ext>
                </a:extLst>
              </a:tr>
              <a:tr h="158699">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BMP implementation for nutrient or sediment reduction - Acres with cover crops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cropland acres with cover crops practices. Please describe the cover crop practices in the NOTES section.</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2281421866"/>
                  </a:ext>
                </a:extLst>
              </a:tr>
              <a:tr h="145439">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BMP implementation for nutrient or sediment reduction - Acres with conservation tillage</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cropland acres with conservation tillage practices. Please describe conservation tillage practices in the NOTES section.</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4219307384"/>
                  </a:ext>
                </a:extLst>
              </a:tr>
              <a:tr h="202057">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BMP implementation for nutrient or sediment reduction - Acres with enhances nutrient management</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cropland acres with enhanced nutrient management practices other than or in addition to conservation tillage or cover crops. Please describe the nutrient management practices in the NOTES section.</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2168673331"/>
                  </a:ext>
                </a:extLst>
              </a:tr>
              <a:tr h="202057">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BMP implementation for nutrient or sediment reduction - Acres with managed grazing</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acres with managed grazing (i.e., promoting plant growth above and below ground, improving wildlife habitat, and maximizing soil carbon through a variety of grazing approaches). Please describe the grazing practices in the NOTES section.</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3412714755"/>
                  </a:ext>
                </a:extLst>
              </a:tr>
              <a:tr h="161645">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BMP implementation for stormwater runoff - Acres with BMPs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total drainage area treated by stormwater BMPs. If you wish to also provide the extent of specific BMPs themselves (i.e. square feet of bioretention), please do so in the "Notes" section.</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2157404405"/>
                  </a:ext>
                </a:extLst>
              </a:tr>
              <a:tr h="158699">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BMP implementation for stormwater runoff - Volume stormwater prevented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gallons of stormwater runoff treated through stormwater BMPs (e.g. runoff treatment volume).</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91751699"/>
                  </a:ext>
                </a:extLst>
              </a:tr>
              <a:tr h="202057">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Green Infrastructure - number of trees planted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trees planted for urban stormwater reduction.  In the NOTES section, specify the specify the landcover type prior to planting (barren, cropland, grassland, shrubland), # of acres, and average # of trees per acre.</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2050563310"/>
                  </a:ext>
                </a:extLst>
              </a:tr>
              <a:tr h="484936">
                <a:tc rowSpan="2">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Improving Water Quality and Stream Health Through Riparian Restoration and Conservation</a:t>
                      </a:r>
                      <a:b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(Select all that apply)</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Riparian restoration - Miles restored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miles of riparian habitat restored through the implementation of forest or grass buffers that are at least 35 feet wide. If you're implementing livestock exclusion, report associated outcomes instead under the "CBSF - BMP implementation for livestock exclusion -- miles of fencing installed" metric.  In the NOTES section, specify the landcover type prior to planting (barren, cropland, grassland, shrubland), the % of vegetation on the pre-project site (0-20%, 21-40%, 41-60%, 61-80%, 81-100%), the dominant vegetation being planted (Broadleaf, Conifer, Shrub, Grass, Marsh, Swamp), the buffer width, and the acres.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032596845"/>
                  </a:ext>
                </a:extLst>
              </a:tr>
              <a:tr h="174274">
                <a:tc vMerge="1">
                  <a:txBody>
                    <a:bodyPr/>
                    <a:lstStyle/>
                    <a:p>
                      <a:endParaRPr lang="en-US"/>
                    </a:p>
                  </a:txBody>
                  <a:tcPr/>
                </a:tc>
                <a:tc>
                  <a:txBody>
                    <a:bodyPr/>
                    <a:lstStyle/>
                    <a:p>
                      <a:pPr marL="0" marR="0" indent="0" algn="ctr">
                        <a:spcBef>
                          <a:spcPts val="0"/>
                        </a:spcBef>
                        <a:spcAft>
                          <a:spcPts val="0"/>
                        </a:spcAft>
                      </a:pPr>
                      <a:r>
                        <a:rPr lang="en-US" sz="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CBSF - BMP implementation for livestock fencing - Miles of fencing installed</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miles of livestock exclusion installed. Assume activities include exclusion fencing and a 35-foot forest or grass buffer, unless otherwise noted.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575351174"/>
                  </a:ext>
                </a:extLst>
              </a:tr>
              <a:tr h="63143">
                <a:tc>
                  <a:txBody>
                    <a:bodyPr/>
                    <a:lstStyle/>
                    <a:p>
                      <a:pPr marL="0" marR="0" indent="0" algn="ctr">
                        <a:spcBef>
                          <a:spcPts val="0"/>
                        </a:spcBef>
                        <a:spcAft>
                          <a:spcPts val="0"/>
                        </a:spcAft>
                      </a:pPr>
                      <a:r>
                        <a:rPr lang="en-US" sz="500" b="1">
                          <a:solidFill>
                            <a:srgbClr val="FFFFFF"/>
                          </a:solidFill>
                          <a:effectLst/>
                          <a:latin typeface="Calibri" panose="020F0502020204030204" pitchFamily="34" charset="0"/>
                          <a:ea typeface="Calibri" panose="020F0502020204030204" pitchFamily="34" charset="0"/>
                          <a:cs typeface="Calibri" panose="020F0502020204030204" pitchFamily="34" charset="0"/>
                        </a:rPr>
                        <a:t>Priority</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614F25"/>
                    </a:solidFill>
                  </a:tcPr>
                </a:tc>
                <a:tc>
                  <a:txBody>
                    <a:bodyPr/>
                    <a:lstStyle/>
                    <a:p>
                      <a:pPr marL="228600" marR="0" indent="-228600" algn="ctr">
                        <a:spcBef>
                          <a:spcPts val="0"/>
                        </a:spcBef>
                        <a:spcAft>
                          <a:spcPts val="0"/>
                        </a:spcAft>
                      </a:pPr>
                      <a:r>
                        <a:rPr lang="en-US" sz="5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Recommended Metric*</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614F25"/>
                    </a:solidFill>
                  </a:tcPr>
                </a:tc>
                <a:tc>
                  <a:txBody>
                    <a:bodyPr/>
                    <a:lstStyle/>
                    <a:p>
                      <a:pPr marL="228600" marR="0" indent="-228600" algn="ctr">
                        <a:spcBef>
                          <a:spcPts val="0"/>
                        </a:spcBef>
                        <a:spcAft>
                          <a:spcPts val="0"/>
                        </a:spcAft>
                      </a:pPr>
                      <a:r>
                        <a:rPr lang="en-US" sz="500" b="1">
                          <a:solidFill>
                            <a:srgbClr val="FFFFFF"/>
                          </a:solidFill>
                          <a:effectLst/>
                          <a:latin typeface="Calibri" panose="020F0502020204030204" pitchFamily="34" charset="0"/>
                          <a:ea typeface="Calibri" panose="020F0502020204030204" pitchFamily="34" charset="0"/>
                          <a:cs typeface="Calibri" panose="020F0502020204030204" pitchFamily="34" charset="0"/>
                        </a:rPr>
                        <a:t>Metric Description/Instructions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614F25"/>
                    </a:solidFill>
                  </a:tcPr>
                </a:tc>
                <a:extLst>
                  <a:ext uri="{0D108BD9-81ED-4DB2-BD59-A6C34878D82A}">
                    <a16:rowId xmlns:a16="http://schemas.microsoft.com/office/drawing/2014/main" val="4078516741"/>
                  </a:ext>
                </a:extLst>
              </a:tr>
              <a:tr h="161645">
                <a:tc rowSpan="3">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Improving Water Quality and Stream Health Through Riparian Restoration and Conservation</a:t>
                      </a:r>
                      <a:b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(Select all that apply)</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Stream restoration - Miles restored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miles of stream restored for nutrient and sediment load reduction, consistent with qualifying conditions and restoration protocols established by the Chesapeake Bay Program.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563182309"/>
                  </a:ext>
                </a:extLst>
              </a:tr>
              <a:tr h="282880">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Floodplain restoration - Acres restored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acres of floodplain restored for nutrient and sediment load reduction, consistent with qualifying conditions and restoration protocols established by the Chesapeake Bay Program.  Also report any associated linear stream restoration outcomes through the "CBSF - Stream restoration – Miles restored" metric.</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694177874"/>
                  </a:ext>
                </a:extLst>
              </a:tr>
              <a:tr h="131337">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Wetland restoration - Acres restored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acres of wetland habitat restored, created, or enhanced. In the NOTES section, specify the dominant vegetation being planted (Marsh, Swamp).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355547929"/>
                  </a:ext>
                </a:extLst>
              </a:tr>
              <a:tr h="202057">
                <a:tc rowSpan="2">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Enhancing Freshwater Habitat</a:t>
                      </a:r>
                      <a:b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(Select all that apply)</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Fish passage improvements - Miles of stream opened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miles of stream habitat opened to fish populations through dam removals, culvert replacement, or other fish passage improvements. A mile opened is defined as number of new miles that restoration makes accessible for aquatic species.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144833462"/>
                  </a:ext>
                </a:extLst>
              </a:tr>
              <a:tr h="282880">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Instream habitat restoration - Miles restored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miles of instream habitat restoration activities not otherwise creditable for nutrient and sediment load reduction.   Projects implementing qualifying stream restoration practices for TMDL crediting should instead report those outcomes instead through the "CBSF - Stream restoration - Miles restored" metric.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2638621721"/>
                  </a:ext>
                </a:extLst>
              </a:tr>
              <a:tr h="115132">
                <a:tc rowSpan="2">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Protecting and Enhancing Terrestrial Habitat</a:t>
                      </a:r>
                      <a:b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(Select all that apply)</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Conservation easements - Acres protected under easement</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acres protected under long-term easement (permanent or &gt;30-yr).</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995376755"/>
                  </a:ext>
                </a:extLst>
              </a:tr>
              <a:tr h="111342">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Land, wetland restoration - Number of trees planted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trees planted for all non-urban projects/practices.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204308252"/>
                  </a:ext>
                </a:extLst>
              </a:tr>
              <a:tr h="107553">
                <a:tc rowSpan="5">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Protecting and Enhancing Tidal and Estuarine Habitat </a:t>
                      </a:r>
                      <a:b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(Select all that apply)</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American oyster - Marine habitat restoration - Acres restored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acres of native oyster reef restored.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3844414561"/>
                  </a:ext>
                </a:extLst>
              </a:tr>
              <a:tr h="111342">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Wetland restoration - Acres restored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acres of wetland habitat restored, created, or enhanced.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2019921274"/>
                  </a:ext>
                </a:extLst>
              </a:tr>
              <a:tr h="202057">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Fish passage improvements - Miles of stream opened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miles of stream habitat opened to fish populations through dam removals, culvert replacement, or other fish passage improvements. A mile opened is defined as # of new miles that restoration makes accessible for aquatic species.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2133733220"/>
                  </a:ext>
                </a:extLst>
              </a:tr>
              <a:tr h="242468">
                <a:tc vMerge="1">
                  <a:txBody>
                    <a:bodyPr/>
                    <a:lstStyle/>
                    <a:p>
                      <a:endParaRPr lang="en-US"/>
                    </a:p>
                  </a:txBody>
                  <a:tcPr/>
                </a:tc>
                <a:tc>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Erosion control - Miles restored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miles of tidal shoreline stabilized or restored through erosion control, including living shoreline restoration. Projects implementing qualifying stream restoration practices for TMDL crediting should instead report those outcomes instead through the "CBSF - Stream restoration - Miles restored" metric.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1573789428"/>
                  </a:ext>
                </a:extLst>
              </a:tr>
              <a:tr h="202057">
                <a:tc vMerge="1">
                  <a:txBody>
                    <a:bodyPr/>
                    <a:lstStyle/>
                    <a:p>
                      <a:endParaRPr lang="en-US"/>
                    </a:p>
                  </a:txBody>
                  <a:tcPr/>
                </a:tc>
                <a:tc>
                  <a:txBody>
                    <a:bodyPr/>
                    <a:lstStyle/>
                    <a:p>
                      <a:pPr marL="228600" marR="0" indent="-22860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Conservation easements - Acres protected under easement</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acres protected under long-term easement (permanent or &gt;30-yr). Assuming the specific parcel(s) has been identified, in the NOTES indicate what % of natural land cover would have been cleared in the absence of the easement(s).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7DDB4"/>
                    </a:solidFill>
                  </a:tcPr>
                </a:tc>
                <a:extLst>
                  <a:ext uri="{0D108BD9-81ED-4DB2-BD59-A6C34878D82A}">
                    <a16:rowId xmlns:a16="http://schemas.microsoft.com/office/drawing/2014/main" val="1424994164"/>
                  </a:ext>
                </a:extLst>
              </a:tr>
              <a:tr h="207951">
                <a:tc rowSpan="3">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Building Capacity for Landscape-Scale Watershed and Habitat Planning, Design, and Implementation</a:t>
                      </a:r>
                      <a:b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(Select all that apply)</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228600" marR="0" indent="-22860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Outreach/ Education/ Technical Assistance - # people reached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individuals reached by outreach, training, or technical assistance activities. In the "Notes" section, provide a summary of how individuals are reached (newsletter mailing list total, training attendance, etc.).</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88574537"/>
                  </a:ext>
                </a:extLst>
              </a:tr>
              <a:tr h="282880">
                <a:tc vMerge="1">
                  <a:txBody>
                    <a:bodyPr/>
                    <a:lstStyle/>
                    <a:p>
                      <a:endParaRPr lang="en-US"/>
                    </a:p>
                  </a:txBody>
                  <a:tcPr/>
                </a:tc>
                <a:tc>
                  <a:txBody>
                    <a:bodyPr/>
                    <a:lstStyle/>
                    <a:p>
                      <a:pPr marL="228600" marR="0" indent="-22860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Outreach/ Education/ Technical Assistance - # people with changed behavior</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individuals measured as demonstrating changed behavior to benefit watershed restoration and protection. In the "Notes" section, provide a summary of how behavior change will be measured and tracked. If you have questions on whether your project contains behavior change activities, please contact NFWF staff.</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741991916"/>
                  </a:ext>
                </a:extLst>
              </a:tr>
              <a:tr h="131337">
                <a:tc vMerge="1">
                  <a:txBody>
                    <a:bodyPr/>
                    <a:lstStyle/>
                    <a:p>
                      <a:endParaRPr lang="en-US"/>
                    </a:p>
                  </a:txBody>
                  <a:tcPr/>
                </a:tc>
                <a:tc>
                  <a:txBody>
                    <a:bodyPr/>
                    <a:lstStyle/>
                    <a:p>
                      <a:pPr marL="228600" marR="0" indent="-22860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Volunteer participation - # volunteers participating</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volunteers participating in project implementation, outreach, and education activities.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490860469"/>
                  </a:ext>
                </a:extLst>
              </a:tr>
              <a:tr h="63143">
                <a:tc>
                  <a:txBody>
                    <a:bodyPr/>
                    <a:lstStyle/>
                    <a:p>
                      <a:pPr marL="0" marR="0" indent="0" algn="ctr">
                        <a:spcBef>
                          <a:spcPts val="0"/>
                        </a:spcBef>
                        <a:spcAft>
                          <a:spcPts val="0"/>
                        </a:spcAft>
                      </a:pPr>
                      <a:r>
                        <a:rPr lang="en-US" sz="500" b="1">
                          <a:solidFill>
                            <a:srgbClr val="FFFFFF"/>
                          </a:solidFill>
                          <a:effectLst/>
                          <a:latin typeface="Calibri" panose="020F0502020204030204" pitchFamily="34" charset="0"/>
                          <a:ea typeface="Calibri" panose="020F0502020204030204" pitchFamily="34" charset="0"/>
                          <a:cs typeface="Calibri" panose="020F0502020204030204" pitchFamily="34" charset="0"/>
                        </a:rPr>
                        <a:t>Priority</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614F25"/>
                    </a:solidFill>
                  </a:tcPr>
                </a:tc>
                <a:tc>
                  <a:txBody>
                    <a:bodyPr/>
                    <a:lstStyle/>
                    <a:p>
                      <a:pPr marL="228600" marR="0" indent="-228600" algn="ctr">
                        <a:spcBef>
                          <a:spcPts val="0"/>
                        </a:spcBef>
                        <a:spcAft>
                          <a:spcPts val="0"/>
                        </a:spcAft>
                      </a:pPr>
                      <a:r>
                        <a:rPr lang="en-US" sz="5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Recommended Metric*</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614F25"/>
                    </a:solidFill>
                  </a:tcPr>
                </a:tc>
                <a:tc>
                  <a:txBody>
                    <a:bodyPr/>
                    <a:lstStyle/>
                    <a:p>
                      <a:pPr marL="228600" marR="0" indent="-228600" algn="ctr">
                        <a:spcBef>
                          <a:spcPts val="0"/>
                        </a:spcBef>
                        <a:spcAft>
                          <a:spcPts val="0"/>
                        </a:spcAft>
                      </a:pPr>
                      <a:r>
                        <a:rPr lang="en-US" sz="500" b="1">
                          <a:solidFill>
                            <a:srgbClr val="FFFFFF"/>
                          </a:solidFill>
                          <a:effectLst/>
                          <a:latin typeface="Calibri" panose="020F0502020204030204" pitchFamily="34" charset="0"/>
                          <a:ea typeface="Calibri" panose="020F0502020204030204" pitchFamily="34" charset="0"/>
                          <a:cs typeface="Calibri" panose="020F0502020204030204" pitchFamily="34" charset="0"/>
                        </a:rPr>
                        <a:t>Metric Description/Instructions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614F25"/>
                    </a:solidFill>
                  </a:tcPr>
                </a:tc>
                <a:extLst>
                  <a:ext uri="{0D108BD9-81ED-4DB2-BD59-A6C34878D82A}">
                    <a16:rowId xmlns:a16="http://schemas.microsoft.com/office/drawing/2014/main" val="4219116141"/>
                  </a:ext>
                </a:extLst>
              </a:tr>
              <a:tr h="242468">
                <a:tc rowSpan="3">
                  <a:txBody>
                    <a:bodyPr/>
                    <a:lstStyle/>
                    <a:p>
                      <a:pPr marL="0" marR="0" indent="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Building Capacity for Landscape-Scale Watershed and Habitat Planning, Design, and Implementation</a:t>
                      </a:r>
                      <a:b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(Select all that apply)</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228600" marR="0" indent="-22860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Management or Governance Planning - # plans developed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conservation, watershed, and/or habitat management plans developed or improved. In the "Notes" section, provide specific information on the aggregate areal extent of associated plans (e.g. acres, square miles), and the number and areal extent of contributing planning activities.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107303373"/>
                  </a:ext>
                </a:extLst>
              </a:tr>
              <a:tr h="202057">
                <a:tc vMerge="1">
                  <a:txBody>
                    <a:bodyPr/>
                    <a:lstStyle/>
                    <a:p>
                      <a:endParaRPr lang="en-US"/>
                    </a:p>
                  </a:txBody>
                  <a:tcPr/>
                </a:tc>
                <a:tc>
                  <a:txBody>
                    <a:bodyPr/>
                    <a:lstStyle/>
                    <a:p>
                      <a:pPr marL="228600" marR="0" indent="-22860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Outreach/ Education/ Technical Assistance - # people reached</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individuals reached by outreach, training, or technical assistance activities. In the "Notes" section, provide a summary of how individuals are reached (newsletter mailing list total, training attendance, etc.).</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899516259"/>
                  </a:ext>
                </a:extLst>
              </a:tr>
              <a:tr h="282880">
                <a:tc vMerge="1">
                  <a:txBody>
                    <a:bodyPr/>
                    <a:lstStyle/>
                    <a:p>
                      <a:endParaRPr lang="en-US"/>
                    </a:p>
                  </a:txBody>
                  <a:tcPr/>
                </a:tc>
                <a:tc>
                  <a:txBody>
                    <a:bodyPr/>
                    <a:lstStyle/>
                    <a:p>
                      <a:pPr marL="228600" marR="0" indent="-228600" algn="ctr">
                        <a:spcBef>
                          <a:spcPts val="0"/>
                        </a:spcBef>
                        <a:spcAft>
                          <a:spcPts val="0"/>
                        </a:spcAft>
                      </a:pPr>
                      <a:r>
                        <a:rPr lang="en-US" sz="500" b="1">
                          <a:solidFill>
                            <a:srgbClr val="000000"/>
                          </a:solidFill>
                          <a:effectLst/>
                          <a:latin typeface="Calibri" panose="020F0502020204030204" pitchFamily="34" charset="0"/>
                          <a:ea typeface="Calibri" panose="020F0502020204030204" pitchFamily="34" charset="0"/>
                          <a:cs typeface="Calibri" panose="020F0502020204030204" pitchFamily="34" charset="0"/>
                        </a:rPr>
                        <a:t>CBSF - Outreach/ Education/ Technical Assistance - # people with changed behavior</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marR="0" indent="0">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Calibri" panose="020F0502020204030204" pitchFamily="34" charset="0"/>
                        </a:rPr>
                        <a:t>Enter the number of individuals measured as demonstrating changed behavior to benefit watershed restoration and protection. In the "Notes" section, provide a summary of how behavior change will be measured and tracked. If you have questions on whether your project contains behavior change activities, please contact NFWF staff.</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4055476576"/>
                  </a:ext>
                </a:extLst>
              </a:tr>
              <a:tr h="60618">
                <a:tc gridSpan="3">
                  <a:txBody>
                    <a:bodyPr/>
                    <a:lstStyle/>
                    <a:p>
                      <a:pPr marL="228600" marR="0" indent="-228600">
                        <a:spcBef>
                          <a:spcPts val="0"/>
                        </a:spcBef>
                        <a:spcAft>
                          <a:spcPts val="0"/>
                        </a:spcAft>
                      </a:pPr>
                      <a:r>
                        <a:rPr lang="en-US" sz="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5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Easygrants</a:t>
                      </a:r>
                      <a:r>
                        <a:rPr lang="en-US" sz="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metrics should be consistent with data entered into and/or derived from FieldDoc.org.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14969" marR="14969" marT="0" marB="0" anchor="ctr">
                    <a:lnL>
                      <a:noFill/>
                    </a:lnL>
                    <a:lnR>
                      <a:noFill/>
                    </a:lnR>
                    <a:lnT w="12700" cap="flat" cmpd="sng" algn="ctr">
                      <a:solidFill>
                        <a:srgbClr val="80808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52627044"/>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5219700"/>
            <a:ext cx="9144000" cy="152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a:p>
        </p:txBody>
      </p:sp>
      <p:sp>
        <p:nvSpPr>
          <p:cNvPr id="43011" name="TextBox 1"/>
          <p:cNvSpPr txBox="1">
            <a:spLocks noChangeArrowheads="1"/>
          </p:cNvSpPr>
          <p:nvPr/>
        </p:nvSpPr>
        <p:spPr bwMode="auto">
          <a:xfrm>
            <a:off x="381000" y="762000"/>
            <a:ext cx="84582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spcAft>
                <a:spcPts val="1200"/>
              </a:spcAft>
              <a:buFontTx/>
              <a:buNone/>
            </a:pPr>
            <a:r>
              <a:rPr lang="en-US" altLang="en-US" sz="2400" dirty="0">
                <a:latin typeface="Cambria" panose="02040503050406030204" pitchFamily="18" charset="0"/>
                <a:ea typeface="Cambria" panose="02040503050406030204" pitchFamily="18" charset="0"/>
              </a:rPr>
              <a:t>NFWF has partnered with Chesapeake Commons to develop </a:t>
            </a:r>
            <a:r>
              <a:rPr lang="en-US" altLang="en-US" sz="2400" u="sng" dirty="0">
                <a:latin typeface="Cambria" panose="02040503050406030204" pitchFamily="18" charset="0"/>
                <a:ea typeface="Cambria" panose="02040503050406030204" pitchFamily="18" charset="0"/>
                <a:hlinkClick r:id="rId3"/>
              </a:rPr>
              <a:t>FieldDoc</a:t>
            </a:r>
            <a:r>
              <a:rPr lang="en-US" altLang="en-US" sz="2400" dirty="0">
                <a:latin typeface="Cambria" panose="02040503050406030204" pitchFamily="18" charset="0"/>
                <a:ea typeface="Cambria" panose="02040503050406030204" pitchFamily="18" charset="0"/>
              </a:rPr>
              <a:t>, a user-friendly tool that allows consistent planning, tracking, and reporting of selected water quality improvement activities and associated load reductions</a:t>
            </a:r>
          </a:p>
          <a:p>
            <a:pPr>
              <a:spcBef>
                <a:spcPct val="0"/>
              </a:spcBef>
              <a:buFontTx/>
              <a:buNone/>
            </a:pPr>
            <a:r>
              <a:rPr lang="en-US" altLang="en-US" sz="2400" b="1" u="sng" dirty="0">
                <a:solidFill>
                  <a:srgbClr val="FF0000"/>
                </a:solidFill>
                <a:latin typeface="Cambria" panose="02040503050406030204" pitchFamily="18" charset="0"/>
                <a:ea typeface="Cambria" panose="02040503050406030204" pitchFamily="18" charset="0"/>
              </a:rPr>
              <a:t>Future</a:t>
            </a:r>
            <a:r>
              <a:rPr lang="en-US" altLang="en-US" sz="2400" b="1" dirty="0">
                <a:solidFill>
                  <a:srgbClr val="FF0000"/>
                </a:solidFill>
                <a:latin typeface="Cambria" panose="02040503050406030204" pitchFamily="18" charset="0"/>
                <a:ea typeface="Cambria" panose="02040503050406030204" pitchFamily="18" charset="0"/>
              </a:rPr>
              <a:t> planned improvements will support capture and reporting of non-water quality outcomes via C-WILD</a:t>
            </a:r>
            <a:endParaRPr lang="en-US" altLang="en-US" sz="2400" dirty="0">
              <a:latin typeface="Cambria" panose="02040503050406030204" pitchFamily="18" charset="0"/>
              <a:ea typeface="Cambria" panose="02040503050406030204" pitchFamily="18" charset="0"/>
            </a:endParaRPr>
          </a:p>
          <a:p>
            <a:pPr>
              <a:spcBef>
                <a:spcPct val="0"/>
              </a:spcBef>
              <a:buFontTx/>
              <a:buNone/>
            </a:pPr>
            <a:endParaRPr lang="en-US" altLang="en-US" sz="2400" dirty="0">
              <a:latin typeface="Cambria" panose="02040503050406030204" pitchFamily="18" charset="0"/>
              <a:ea typeface="Cambria" panose="02040503050406030204" pitchFamily="18" charset="0"/>
            </a:endParaRPr>
          </a:p>
        </p:txBody>
      </p:sp>
      <p:sp>
        <p:nvSpPr>
          <p:cNvPr id="6" name="Title 1"/>
          <p:cNvSpPr txBox="1">
            <a:spLocks/>
          </p:cNvSpPr>
          <p:nvPr/>
        </p:nvSpPr>
        <p:spPr bwMode="auto">
          <a:xfrm>
            <a:off x="0" y="0"/>
            <a:ext cx="9144000" cy="914400"/>
          </a:xfrm>
          <a:prstGeom prst="rect">
            <a:avLst/>
          </a:prstGeom>
          <a:noFill/>
          <a:ln w="9525">
            <a:noFill/>
            <a:miter lim="800000"/>
            <a:headEnd/>
            <a:tailEnd/>
          </a:ln>
        </p:spPr>
        <p:txBody>
          <a:bodyPr anchor="ctr"/>
          <a:lstStyle>
            <a:defPPr>
              <a:defRPr lang="en-US"/>
            </a:defPPr>
            <a:lvl1pPr algn="r">
              <a:defRPr sz="2800" b="1" kern="0">
                <a:solidFill>
                  <a:srgbClr val="004990">
                    <a:alpha val="95000"/>
                  </a:srgbClr>
                </a:solidFill>
                <a:latin typeface="Helvetica" pitchFamily="34" charset="0"/>
                <a:ea typeface="Segoe UI" pitchFamily="34" charset="0"/>
                <a:cs typeface="Segoe UI" pitchFamily="34" charset="0"/>
              </a:defRPr>
            </a:lvl1pPr>
          </a:lstStyle>
          <a:p>
            <a:pPr algn="ctr">
              <a:defRPr/>
            </a:pPr>
            <a:r>
              <a:rPr lang="en-US" sz="3200" dirty="0">
                <a:latin typeface="Calibri" panose="020F0502020204030204" pitchFamily="34" charset="0"/>
                <a:cs typeface="Calibri" panose="020F0502020204030204" pitchFamily="34" charset="0"/>
              </a:rPr>
              <a:t>FIELDDOC</a:t>
            </a:r>
            <a:endParaRPr lang="en-US"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srcRect l="-1" r="970" b="18277"/>
          <a:stretch/>
        </p:blipFill>
        <p:spPr>
          <a:xfrm>
            <a:off x="1544637" y="3417487"/>
            <a:ext cx="6054725" cy="2932333"/>
          </a:xfrm>
          <a:prstGeom prst="rect">
            <a:avLst/>
          </a:prstGeom>
          <a:ln w="6350">
            <a:solidFill>
              <a:schemeClr val="bg1">
                <a:lumMod val="85000"/>
              </a:schemeClr>
            </a:solidFill>
          </a:ln>
        </p:spPr>
      </p:pic>
      <p:sp>
        <p:nvSpPr>
          <p:cNvPr id="7" name="Rectangle 17"/>
          <p:cNvSpPr>
            <a:spLocks noChangeArrowheads="1"/>
          </p:cNvSpPr>
          <p:nvPr/>
        </p:nvSpPr>
        <p:spPr bwMode="auto">
          <a:xfrm>
            <a:off x="0" y="6629400"/>
            <a:ext cx="9144000" cy="228600"/>
          </a:xfrm>
          <a:prstGeom prst="rect">
            <a:avLst/>
          </a:prstGeom>
          <a:solidFill>
            <a:srgbClr val="B2BB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8" name="Rectangle 8">
            <a:extLst>
              <a:ext uri="{FF2B5EF4-FFF2-40B4-BE49-F238E27FC236}">
                <a16:creationId xmlns:a16="http://schemas.microsoft.com/office/drawing/2014/main" id="{19F72D60-0F30-4099-B2DC-E966D1AE46AE}"/>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ChangeArrowheads="1"/>
          </p:cNvSpPr>
          <p:nvPr/>
        </p:nvSpPr>
        <p:spPr bwMode="auto">
          <a:xfrm>
            <a:off x="0" y="6765925"/>
            <a:ext cx="9144000" cy="92075"/>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6" name="Title 1"/>
          <p:cNvSpPr txBox="1">
            <a:spLocks/>
          </p:cNvSpPr>
          <p:nvPr/>
        </p:nvSpPr>
        <p:spPr bwMode="auto">
          <a:xfrm>
            <a:off x="152400" y="177848"/>
            <a:ext cx="8991600" cy="914400"/>
          </a:xfrm>
          <a:prstGeom prst="rect">
            <a:avLst/>
          </a:prstGeom>
          <a:noFill/>
          <a:ln w="9525">
            <a:noFill/>
            <a:miter lim="800000"/>
            <a:headEnd/>
            <a:tailEnd/>
          </a:ln>
        </p:spPr>
        <p:txBody>
          <a:bodyPr anchor="ctr"/>
          <a:lstStyle/>
          <a:p>
            <a:pPr>
              <a:defRPr/>
            </a:pPr>
            <a:r>
              <a:rPr lang="en-US" sz="3200" b="1" kern="0" dirty="0">
                <a:solidFill>
                  <a:srgbClr val="004990">
                    <a:alpha val="95000"/>
                  </a:srgbClr>
                </a:solidFill>
                <a:latin typeface="Calibri" panose="020F0502020204030204" pitchFamily="34" charset="0"/>
                <a:ea typeface="Segoe UI" pitchFamily="34" charset="0"/>
                <a:cs typeface="Calibri" panose="020F0502020204030204" pitchFamily="34" charset="0"/>
              </a:rPr>
              <a:t>2022 UPLOADS – APPLICANT DEMOGRAPHIC FORM – </a:t>
            </a:r>
            <a:r>
              <a:rPr lang="en-US" sz="3200" b="1" kern="0" dirty="0">
                <a:solidFill>
                  <a:srgbClr val="FF0000">
                    <a:alpha val="95000"/>
                  </a:srgbClr>
                </a:solidFill>
                <a:latin typeface="Calibri" panose="020F0502020204030204" pitchFamily="34" charset="0"/>
                <a:ea typeface="Segoe UI" pitchFamily="34" charset="0"/>
                <a:cs typeface="Calibri" panose="020F0502020204030204" pitchFamily="34" charset="0"/>
              </a:rPr>
              <a:t>NEW REQUIREMENT</a:t>
            </a:r>
          </a:p>
        </p:txBody>
      </p:sp>
      <p:sp>
        <p:nvSpPr>
          <p:cNvPr id="7" name="Rectangle 7">
            <a:extLst>
              <a:ext uri="{FF2B5EF4-FFF2-40B4-BE49-F238E27FC236}">
                <a16:creationId xmlns:a16="http://schemas.microsoft.com/office/drawing/2014/main" id="{C72D8A7C-4FE0-447B-B204-8AABD5E3E4C3}"/>
              </a:ext>
            </a:extLst>
          </p:cNvPr>
          <p:cNvSpPr>
            <a:spLocks noChangeArrowheads="1"/>
          </p:cNvSpPr>
          <p:nvPr/>
        </p:nvSpPr>
        <p:spPr bwMode="auto">
          <a:xfrm>
            <a:off x="0" y="6713538"/>
            <a:ext cx="9144000" cy="144462"/>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pic>
        <p:nvPicPr>
          <p:cNvPr id="8" name="Picture 7">
            <a:extLst>
              <a:ext uri="{FF2B5EF4-FFF2-40B4-BE49-F238E27FC236}">
                <a16:creationId xmlns:a16="http://schemas.microsoft.com/office/drawing/2014/main" id="{EC02BB80-D6CA-4FAF-979B-E5A9C44079B2}"/>
              </a:ext>
            </a:extLst>
          </p:cNvPr>
          <p:cNvPicPr>
            <a:picLocks noChangeAspect="1"/>
          </p:cNvPicPr>
          <p:nvPr/>
        </p:nvPicPr>
        <p:blipFill>
          <a:blip r:embed="rId3">
            <a:extLst>
              <a:ext uri="{28A0092B-C50C-407E-A947-70E740481C1C}">
                <a14:useLocalDpi xmlns:a14="http://schemas.microsoft.com/office/drawing/2010/main" val="0"/>
              </a:ext>
            </a:extLst>
          </a:blip>
          <a:srcRect b="2547"/>
          <a:stretch>
            <a:fillRect/>
          </a:stretch>
        </p:blipFill>
        <p:spPr bwMode="auto">
          <a:xfrm>
            <a:off x="5334000" y="5972175"/>
            <a:ext cx="376872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5">
            <a:extLst>
              <a:ext uri="{FF2B5EF4-FFF2-40B4-BE49-F238E27FC236}">
                <a16:creationId xmlns:a16="http://schemas.microsoft.com/office/drawing/2014/main" id="{1D58D939-935F-47D0-B655-CE7929C98945}"/>
              </a:ext>
            </a:extLst>
          </p:cNvPr>
          <p:cNvSpPr txBox="1">
            <a:spLocks/>
          </p:cNvSpPr>
          <p:nvPr/>
        </p:nvSpPr>
        <p:spPr bwMode="auto">
          <a:xfrm>
            <a:off x="266700" y="1323975"/>
            <a:ext cx="8763000" cy="553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3038" indent="-173038" algn="l" rtl="0" eaLnBrk="0" fontAlgn="base" hangingPunct="0">
              <a:spcBef>
                <a:spcPct val="20000"/>
              </a:spcBef>
              <a:spcAft>
                <a:spcPct val="0"/>
              </a:spcAft>
              <a:buChar char="•"/>
              <a:defRPr sz="2000">
                <a:solidFill>
                  <a:schemeClr val="tx2"/>
                </a:solidFill>
                <a:latin typeface="Calibri" panose="020F0502020204030204" pitchFamily="34" charset="0"/>
                <a:ea typeface="+mn-ea"/>
                <a:cs typeface="Calibri" panose="020F0502020204030204" pitchFamily="34" charset="0"/>
              </a:defRPr>
            </a:lvl1pPr>
            <a:lvl2pPr marL="684213" indent="-227013" algn="l" rtl="0" eaLnBrk="0" fontAlgn="base" hangingPunct="0">
              <a:spcBef>
                <a:spcPct val="20000"/>
              </a:spcBef>
              <a:spcAft>
                <a:spcPct val="0"/>
              </a:spcAft>
              <a:buChar char="–"/>
              <a:defRPr>
                <a:solidFill>
                  <a:schemeClr val="tx2"/>
                </a:solidFill>
                <a:latin typeface="Calibri" panose="020F0502020204030204" pitchFamily="34" charset="0"/>
                <a:ea typeface="+mn-ea"/>
                <a:cs typeface="Calibri" panose="020F0502020204030204" pitchFamily="34" charset="0"/>
              </a:defRPr>
            </a:lvl2pPr>
            <a:lvl3pPr marL="1089025" indent="-174625" algn="l" rtl="0" eaLnBrk="0" fontAlgn="base" hangingPunct="0">
              <a:spcBef>
                <a:spcPct val="20000"/>
              </a:spcBef>
              <a:spcAft>
                <a:spcPct val="0"/>
              </a:spcAft>
              <a:buChar char="•"/>
              <a:defRPr sz="1600">
                <a:solidFill>
                  <a:schemeClr val="tx2"/>
                </a:solidFill>
                <a:latin typeface="Calibri" panose="020F0502020204030204" pitchFamily="34" charset="0"/>
                <a:ea typeface="+mn-ea"/>
                <a:cs typeface="Calibri" panose="020F0502020204030204" pitchFamily="34" charset="0"/>
              </a:defRPr>
            </a:lvl3pPr>
            <a:lvl4pPr marL="1549400" indent="-228600" algn="l" rtl="0" eaLnBrk="0" fontAlgn="base" hangingPunct="0">
              <a:spcBef>
                <a:spcPct val="20000"/>
              </a:spcBef>
              <a:spcAft>
                <a:spcPct val="0"/>
              </a:spcAft>
              <a:buChar char="–"/>
              <a:defRPr sz="1600">
                <a:solidFill>
                  <a:schemeClr val="tx2"/>
                </a:solidFill>
                <a:latin typeface="Calibri" panose="020F0502020204030204" pitchFamily="34" charset="0"/>
                <a:ea typeface="+mn-ea"/>
                <a:cs typeface="Calibri" panose="020F0502020204030204" pitchFamily="34" charset="0"/>
              </a:defRPr>
            </a:lvl4pPr>
            <a:lvl5pPr marL="1949450" indent="-176213" algn="l" rtl="0" eaLnBrk="0" fontAlgn="base" hangingPunct="0">
              <a:spcBef>
                <a:spcPct val="20000"/>
              </a:spcBef>
              <a:spcAft>
                <a:spcPct val="0"/>
              </a:spcAft>
              <a:buChar char="»"/>
              <a:defRPr sz="1400">
                <a:solidFill>
                  <a:schemeClr val="tx2"/>
                </a:solidFill>
                <a:latin typeface="Calibri" panose="020F0502020204030204" pitchFamily="34" charset="0"/>
                <a:ea typeface="+mn-ea"/>
                <a:cs typeface="Calibri" panose="020F0502020204030204" pitchFamily="34" charset="0"/>
              </a:defRPr>
            </a:lvl5pPr>
            <a:lvl6pPr marL="2406650" indent="-176213" algn="l" rtl="0" fontAlgn="base">
              <a:spcBef>
                <a:spcPct val="20000"/>
              </a:spcBef>
              <a:spcAft>
                <a:spcPct val="0"/>
              </a:spcAft>
              <a:buChar char="»"/>
              <a:defRPr sz="1400">
                <a:solidFill>
                  <a:schemeClr val="tx2"/>
                </a:solidFill>
                <a:latin typeface="+mn-lt"/>
                <a:ea typeface="+mn-ea"/>
              </a:defRPr>
            </a:lvl6pPr>
            <a:lvl7pPr marL="2863850" indent="-176213" algn="l" rtl="0" fontAlgn="base">
              <a:spcBef>
                <a:spcPct val="20000"/>
              </a:spcBef>
              <a:spcAft>
                <a:spcPct val="0"/>
              </a:spcAft>
              <a:buChar char="»"/>
              <a:defRPr sz="1400">
                <a:solidFill>
                  <a:schemeClr val="tx2"/>
                </a:solidFill>
                <a:latin typeface="+mn-lt"/>
                <a:ea typeface="+mn-ea"/>
              </a:defRPr>
            </a:lvl7pPr>
            <a:lvl8pPr marL="3321050" indent="-176213" algn="l" rtl="0" fontAlgn="base">
              <a:spcBef>
                <a:spcPct val="20000"/>
              </a:spcBef>
              <a:spcAft>
                <a:spcPct val="0"/>
              </a:spcAft>
              <a:buChar char="»"/>
              <a:defRPr sz="1400">
                <a:solidFill>
                  <a:schemeClr val="tx2"/>
                </a:solidFill>
                <a:latin typeface="+mn-lt"/>
                <a:ea typeface="+mn-ea"/>
              </a:defRPr>
            </a:lvl8pPr>
            <a:lvl9pPr marL="3778250" indent="-176213" algn="l" rtl="0" fontAlgn="base">
              <a:spcBef>
                <a:spcPct val="20000"/>
              </a:spcBef>
              <a:spcAft>
                <a:spcPct val="0"/>
              </a:spcAft>
              <a:buChar char="»"/>
              <a:defRPr sz="1400">
                <a:solidFill>
                  <a:schemeClr val="tx2"/>
                </a:solidFill>
                <a:latin typeface="+mn-lt"/>
                <a:ea typeface="+mn-ea"/>
              </a:defRPr>
            </a:lvl9pPr>
          </a:lstStyle>
          <a:p>
            <a:pPr marL="173038" marR="0" lvl="0" indent="-173038" algn="l" defTabSz="914400" rtl="0" eaLnBrk="0" fontAlgn="base" latinLnBrk="0" hangingPunct="0">
              <a:lnSpc>
                <a:spcPct val="100000"/>
              </a:lnSpc>
              <a:spcBef>
                <a:spcPct val="20000"/>
              </a:spcBef>
              <a:spcAft>
                <a:spcPct val="0"/>
              </a:spcAft>
              <a:buClrTx/>
              <a:buSzTx/>
              <a:buFontTx/>
              <a:buChar char="•"/>
              <a:tabLst/>
              <a:defRPr/>
            </a:pPr>
            <a:r>
              <a:rPr kumimoji="0" lang="en-US"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The information you provide will </a:t>
            </a:r>
            <a:r>
              <a:rPr kumimoji="0" lang="en-US" b="1" i="0" u="sng"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not</a:t>
            </a:r>
            <a:r>
              <a:rPr kumimoji="0" lang="en-US"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 be shared with proposal reviewers and will </a:t>
            </a:r>
            <a:r>
              <a:rPr kumimoji="0" lang="en-US" b="1" i="0" u="sng"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not</a:t>
            </a:r>
            <a:r>
              <a:rPr kumimoji="0" lang="en-US"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 be considered when making grant decisions.</a:t>
            </a:r>
            <a:r>
              <a:rPr kumimoji="0" lang="en-US"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 </a:t>
            </a:r>
          </a:p>
          <a:p>
            <a:pPr marL="173038" marR="0" lvl="0" indent="-173038"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The Foundation will </a:t>
            </a:r>
            <a:r>
              <a:rPr kumimoji="0" lang="en-US" b="0" i="0" u="sng"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not</a:t>
            </a:r>
            <a:r>
              <a:rPr kumimoji="0" lang="en-US"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 share identifying information about any particular entity or project. </a:t>
            </a:r>
          </a:p>
          <a:p>
            <a:pPr marL="173038" marR="0" lvl="0" indent="-173038"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While the form is a required upload, applicants can opt out of providing the information within the form itself </a:t>
            </a:r>
          </a:p>
          <a:p>
            <a:pPr marL="684213" marR="0" lvl="1" indent="-227013"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If you have provided NFWF with this information in the last 12 months, you can opt out. </a:t>
            </a:r>
          </a:p>
          <a:p>
            <a:pPr marL="173038" marR="0" lvl="0" indent="-173038"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The information provided on this excel form will be kept confidential, the Foundation may share its anonymized</a:t>
            </a:r>
            <a:r>
              <a:rPr kumimoji="0" lang="en-US" b="0"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 </a:t>
            </a:r>
            <a:r>
              <a:rPr kumimoji="0" lang="en-US"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elvetica" panose="020B0604020202020204" pitchFamily="34" charset="0"/>
              </a:rPr>
              <a:t>aggregate findings as appropriate with its staff, Board of Directors, funding partners, and publicly on its website or through other media</a:t>
            </a:r>
            <a:r>
              <a:rPr kumimoji="0" lang="en-US"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p>
          <a:p>
            <a:pPr marL="173038" marR="0" lvl="0" indent="-173038"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endParaRPr>
          </a:p>
        </p:txBody>
      </p:sp>
      <p:pic>
        <p:nvPicPr>
          <p:cNvPr id="12" name="Picture 11" descr="Graphical user interface, application&#10;&#10;Description automatically generated">
            <a:extLst>
              <a:ext uri="{FF2B5EF4-FFF2-40B4-BE49-F238E27FC236}">
                <a16:creationId xmlns:a16="http://schemas.microsoft.com/office/drawing/2014/main" id="{4056C716-EE89-4026-B791-00377B9A96FB}"/>
              </a:ext>
            </a:extLst>
          </p:cNvPr>
          <p:cNvPicPr>
            <a:picLocks noChangeAspect="1"/>
          </p:cNvPicPr>
          <p:nvPr/>
        </p:nvPicPr>
        <p:blipFill rotWithShape="1">
          <a:blip r:embed="rId4"/>
          <a:srcRect r="21914"/>
          <a:stretch/>
        </p:blipFill>
        <p:spPr>
          <a:xfrm>
            <a:off x="344780" y="1104395"/>
            <a:ext cx="8606839" cy="5765752"/>
          </a:xfrm>
          <a:prstGeom prst="rect">
            <a:avLst/>
          </a:prstGeom>
        </p:spPr>
      </p:pic>
      <p:sp>
        <p:nvSpPr>
          <p:cNvPr id="9" name="Rectangle 8">
            <a:extLst>
              <a:ext uri="{FF2B5EF4-FFF2-40B4-BE49-F238E27FC236}">
                <a16:creationId xmlns:a16="http://schemas.microsoft.com/office/drawing/2014/main" id="{6BD1238A-F9FB-4766-B81D-49A08CF4346B}"/>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extLst>
      <p:ext uri="{BB962C8B-B14F-4D97-AF65-F5344CB8AC3E}">
        <p14:creationId xmlns:p14="http://schemas.microsoft.com/office/powerpoint/2010/main" val="471872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ChangeArrowheads="1"/>
          </p:cNvSpPr>
          <p:nvPr/>
        </p:nvSpPr>
        <p:spPr bwMode="auto">
          <a:xfrm>
            <a:off x="0" y="6765925"/>
            <a:ext cx="9144000" cy="92075"/>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6" name="Title 1"/>
          <p:cNvSpPr txBox="1">
            <a:spLocks/>
          </p:cNvSpPr>
          <p:nvPr/>
        </p:nvSpPr>
        <p:spPr bwMode="auto">
          <a:xfrm>
            <a:off x="131381" y="207982"/>
            <a:ext cx="8991600" cy="914400"/>
          </a:xfrm>
          <a:prstGeom prst="rect">
            <a:avLst/>
          </a:prstGeom>
          <a:noFill/>
          <a:ln w="9525">
            <a:noFill/>
            <a:miter lim="800000"/>
            <a:headEnd/>
            <a:tailEnd/>
          </a:ln>
        </p:spPr>
        <p:txBody>
          <a:bodyPr anchor="ctr"/>
          <a:lstStyle/>
          <a:p>
            <a:pPr>
              <a:defRPr/>
            </a:pPr>
            <a:r>
              <a:rPr lang="en-US" sz="3200" b="1" kern="0" dirty="0">
                <a:solidFill>
                  <a:srgbClr val="004990">
                    <a:alpha val="95000"/>
                  </a:srgbClr>
                </a:solidFill>
                <a:latin typeface="Calibri" panose="020F0502020204030204" pitchFamily="34" charset="0"/>
                <a:ea typeface="Segoe UI" pitchFamily="34" charset="0"/>
                <a:cs typeface="Calibri" panose="020F0502020204030204" pitchFamily="34" charset="0"/>
              </a:rPr>
              <a:t>2022 SWG FULL PROPOSAL NARRATIVE - </a:t>
            </a:r>
          </a:p>
          <a:p>
            <a:pPr>
              <a:defRPr/>
            </a:pPr>
            <a:r>
              <a:rPr lang="en-US" sz="3200" b="1" kern="0" dirty="0">
                <a:solidFill>
                  <a:srgbClr val="054D92">
                    <a:alpha val="95000"/>
                  </a:srgbClr>
                </a:solidFill>
                <a:latin typeface="Calibri" panose="020F0502020204030204" pitchFamily="34" charset="0"/>
                <a:ea typeface="Segoe UI" pitchFamily="34" charset="0"/>
                <a:cs typeface="Calibri" panose="020F0502020204030204" pitchFamily="34" charset="0"/>
              </a:rPr>
              <a:t>COMMUNITIES IMPACTED AND ENGAGED</a:t>
            </a:r>
          </a:p>
        </p:txBody>
      </p:sp>
      <p:sp>
        <p:nvSpPr>
          <p:cNvPr id="7" name="Rectangle 7">
            <a:extLst>
              <a:ext uri="{FF2B5EF4-FFF2-40B4-BE49-F238E27FC236}">
                <a16:creationId xmlns:a16="http://schemas.microsoft.com/office/drawing/2014/main" id="{C72D8A7C-4FE0-447B-B204-8AABD5E3E4C3}"/>
              </a:ext>
            </a:extLst>
          </p:cNvPr>
          <p:cNvSpPr>
            <a:spLocks noChangeArrowheads="1"/>
          </p:cNvSpPr>
          <p:nvPr/>
        </p:nvSpPr>
        <p:spPr bwMode="auto">
          <a:xfrm>
            <a:off x="0" y="6713538"/>
            <a:ext cx="9144000" cy="144462"/>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0" name="TextBox 9">
            <a:extLst>
              <a:ext uri="{FF2B5EF4-FFF2-40B4-BE49-F238E27FC236}">
                <a16:creationId xmlns:a16="http://schemas.microsoft.com/office/drawing/2014/main" id="{6DFCBF65-7ED3-4288-9C95-1CA0A334CBC8}"/>
              </a:ext>
            </a:extLst>
          </p:cNvPr>
          <p:cNvSpPr txBox="1"/>
          <p:nvPr/>
        </p:nvSpPr>
        <p:spPr>
          <a:xfrm>
            <a:off x="350029" y="1256596"/>
            <a:ext cx="8554304" cy="5416868"/>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cs typeface="Helvetica" panose="020B0604020202020204" pitchFamily="34" charset="0"/>
              </a:rPr>
              <a:t>Describe the community(</a:t>
            </a:r>
            <a:r>
              <a:rPr lang="en-US" dirty="0" err="1">
                <a:latin typeface="Cambria" panose="02040503050406030204" pitchFamily="18" charset="0"/>
                <a:ea typeface="Cambria" panose="02040503050406030204" pitchFamily="18" charset="0"/>
                <a:cs typeface="Helvetica" panose="020B0604020202020204" pitchFamily="34" charset="0"/>
              </a:rPr>
              <a:t>ies</a:t>
            </a:r>
            <a:r>
              <a:rPr lang="en-US" dirty="0">
                <a:latin typeface="Cambria" panose="02040503050406030204" pitchFamily="18" charset="0"/>
                <a:ea typeface="Cambria" panose="02040503050406030204" pitchFamily="18" charset="0"/>
                <a:cs typeface="Helvetica" panose="020B0604020202020204" pitchFamily="34" charset="0"/>
              </a:rPr>
              <a:t>) where the project will take place, who will benefit from the project, and how they were or will be engaged in project development and implementation. Provide demographic information on the community(</a:t>
            </a:r>
            <a:r>
              <a:rPr lang="en-US" dirty="0" err="1">
                <a:latin typeface="Cambria" panose="02040503050406030204" pitchFamily="18" charset="0"/>
                <a:ea typeface="Cambria" panose="02040503050406030204" pitchFamily="18" charset="0"/>
                <a:cs typeface="Helvetica" panose="020B0604020202020204" pitchFamily="34" charset="0"/>
              </a:rPr>
              <a:t>ies</a:t>
            </a:r>
            <a:r>
              <a:rPr lang="en-US" dirty="0">
                <a:latin typeface="Cambria" panose="02040503050406030204" pitchFamily="18" charset="0"/>
                <a:ea typeface="Cambria" panose="02040503050406030204" pitchFamily="18" charset="0"/>
                <a:cs typeface="Helvetica" panose="020B0604020202020204" pitchFamily="34" charset="0"/>
              </a:rPr>
              <a:t>), including but not limited to age, race and ethnicity, poverty rates.</a:t>
            </a:r>
          </a:p>
          <a:p>
            <a:endParaRPr lang="en-US" sz="1000" dirty="0">
              <a:latin typeface="Cambria" panose="02040503050406030204" pitchFamily="18" charset="0"/>
              <a:ea typeface="Cambria" panose="02040503050406030204" pitchFamily="18" charset="0"/>
              <a:cs typeface="Helvetica" panose="020B0604020202020204" pitchFamily="34" charset="0"/>
            </a:endParaRPr>
          </a:p>
          <a:p>
            <a:pPr marL="800100" lvl="1" indent="-342900">
              <a:buFont typeface="Arial" panose="020B0604020202020204" pitchFamily="34" charset="0"/>
              <a:buChar char="•"/>
            </a:pPr>
            <a:r>
              <a:rPr lang="en-US" dirty="0">
                <a:latin typeface="Cambria" panose="02040503050406030204" pitchFamily="18" charset="0"/>
                <a:ea typeface="Cambria" panose="02040503050406030204" pitchFamily="18" charset="0"/>
                <a:cs typeface="Helvetica" panose="020B0604020202020204" pitchFamily="34" charset="0"/>
              </a:rPr>
              <a:t>Describe community characteristics of the project area and identify any communities impacted. </a:t>
            </a:r>
          </a:p>
          <a:p>
            <a:pPr marL="800100" lvl="1" indent="-342900">
              <a:buFont typeface="Arial" panose="020B0604020202020204" pitchFamily="34" charset="0"/>
              <a:buChar char="•"/>
            </a:pPr>
            <a:r>
              <a:rPr lang="en-US" dirty="0">
                <a:latin typeface="Cambria" panose="02040503050406030204" pitchFamily="18" charset="0"/>
                <a:ea typeface="Cambria" panose="02040503050406030204" pitchFamily="18" charset="0"/>
                <a:cs typeface="Helvetica" panose="020B0604020202020204" pitchFamily="34" charset="0"/>
              </a:rPr>
              <a:t>Describe outreach and community engagement activities. </a:t>
            </a:r>
          </a:p>
          <a:p>
            <a:pPr marL="800100" lvl="1" indent="-342900">
              <a:buFont typeface="Arial" panose="020B0604020202020204" pitchFamily="34" charset="0"/>
              <a:buChar char="•"/>
            </a:pPr>
            <a:r>
              <a:rPr lang="en-US" dirty="0">
                <a:latin typeface="Cambria" panose="02040503050406030204" pitchFamily="18" charset="0"/>
                <a:ea typeface="Cambria" panose="02040503050406030204" pitchFamily="18" charset="0"/>
                <a:cs typeface="Helvetica" panose="020B0604020202020204" pitchFamily="34" charset="0"/>
              </a:rPr>
              <a:t>Use demographic data to document (poverty statistics, school lunch data, demographic records to articulate high need or underserved communities). </a:t>
            </a:r>
          </a:p>
          <a:p>
            <a:pPr marL="1257300" lvl="2" indent="-342900">
              <a:buFont typeface="Arial" panose="020B0604020202020204" pitchFamily="34" charset="0"/>
              <a:buChar char="•"/>
            </a:pPr>
            <a:r>
              <a:rPr lang="en-US" dirty="0">
                <a:latin typeface="Cambria" panose="02040503050406030204" pitchFamily="18" charset="0"/>
                <a:ea typeface="Cambria" panose="02040503050406030204" pitchFamily="18" charset="0"/>
                <a:cs typeface="Helvetica" panose="020B0604020202020204" pitchFamily="34" charset="0"/>
              </a:rPr>
              <a:t>This data can be found using Census data, School District data, State data centers, EJ Screen, and other sources </a:t>
            </a:r>
          </a:p>
        </p:txBody>
      </p:sp>
      <p:sp>
        <p:nvSpPr>
          <p:cNvPr id="9" name="Rectangle 8">
            <a:extLst>
              <a:ext uri="{FF2B5EF4-FFF2-40B4-BE49-F238E27FC236}">
                <a16:creationId xmlns:a16="http://schemas.microsoft.com/office/drawing/2014/main" id="{0FC9F053-FFF0-46D1-BE1D-09EA704CC3B6}"/>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extLst>
      <p:ext uri="{BB962C8B-B14F-4D97-AF65-F5344CB8AC3E}">
        <p14:creationId xmlns:p14="http://schemas.microsoft.com/office/powerpoint/2010/main" val="380357420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13"/>
          <p:cNvSpPr>
            <a:spLocks noChangeArrowheads="1"/>
          </p:cNvSpPr>
          <p:nvPr/>
        </p:nvSpPr>
        <p:spPr bwMode="auto">
          <a:xfrm>
            <a:off x="0" y="6705600"/>
            <a:ext cx="9144000" cy="152400"/>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9" name="Rectangle 7">
            <a:extLst>
              <a:ext uri="{FF2B5EF4-FFF2-40B4-BE49-F238E27FC236}">
                <a16:creationId xmlns:a16="http://schemas.microsoft.com/office/drawing/2014/main" id="{0C5C89D1-60BB-438C-8FFD-9F8B025257CC}"/>
              </a:ext>
            </a:extLst>
          </p:cNvPr>
          <p:cNvSpPr>
            <a:spLocks noChangeArrowheads="1"/>
          </p:cNvSpPr>
          <p:nvPr/>
        </p:nvSpPr>
        <p:spPr bwMode="auto">
          <a:xfrm>
            <a:off x="0" y="6713538"/>
            <a:ext cx="9144000" cy="144462"/>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2" name="Rectangle 2">
            <a:extLst>
              <a:ext uri="{FF2B5EF4-FFF2-40B4-BE49-F238E27FC236}">
                <a16:creationId xmlns:a16="http://schemas.microsoft.com/office/drawing/2014/main" id="{CB2428BC-D75A-4730-9807-3B83DC7644B6}"/>
              </a:ext>
            </a:extLst>
          </p:cNvPr>
          <p:cNvSpPr txBox="1">
            <a:spLocks noChangeArrowheads="1"/>
          </p:cNvSpPr>
          <p:nvPr/>
        </p:nvSpPr>
        <p:spPr bwMode="auto">
          <a:xfrm>
            <a:off x="571500" y="238921"/>
            <a:ext cx="8001000" cy="858838"/>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defRPr/>
            </a:pPr>
            <a:r>
              <a:rPr lang="en-US" sz="3200" dirty="0">
                <a:latin typeface="Calibri" panose="020F0502020204030204" pitchFamily="34" charset="0"/>
                <a:cs typeface="Calibri" panose="020F0502020204030204" pitchFamily="34" charset="0"/>
              </a:rPr>
              <a:t>ADDITIONAL CONSIDERATIONS – </a:t>
            </a:r>
          </a:p>
          <a:p>
            <a:pPr>
              <a:defRPr/>
            </a:pPr>
            <a:r>
              <a:rPr lang="en-US" sz="3200" dirty="0">
                <a:latin typeface="Calibri" panose="020F0502020204030204" pitchFamily="34" charset="0"/>
                <a:cs typeface="Calibri" panose="020F0502020204030204" pitchFamily="34" charset="0"/>
              </a:rPr>
              <a:t>COMPLIANCE REQUIREMENTS</a:t>
            </a:r>
          </a:p>
        </p:txBody>
      </p:sp>
      <p:sp>
        <p:nvSpPr>
          <p:cNvPr id="38918" name="TextBox 6"/>
          <p:cNvSpPr txBox="1">
            <a:spLocks noChangeArrowheads="1"/>
          </p:cNvSpPr>
          <p:nvPr/>
        </p:nvSpPr>
        <p:spPr bwMode="auto">
          <a:xfrm>
            <a:off x="254794" y="1447800"/>
            <a:ext cx="8634412" cy="42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ea typeface="Osaka" charset="-128"/>
              </a:defRPr>
            </a:lvl1pPr>
            <a:lvl2pPr marL="742950" indent="-285750">
              <a:spcBef>
                <a:spcPct val="20000"/>
              </a:spcBef>
              <a:buChar char="–"/>
              <a:defRPr sz="2800">
                <a:solidFill>
                  <a:schemeClr val="tx1"/>
                </a:solidFill>
                <a:latin typeface="Arial" pitchFamily="34" charset="0"/>
                <a:ea typeface="Osaka" charset="-128"/>
              </a:defRPr>
            </a:lvl2pPr>
            <a:lvl3pPr marL="1143000" indent="-228600">
              <a:spcBef>
                <a:spcPct val="20000"/>
              </a:spcBef>
              <a:buChar char="•"/>
              <a:defRPr sz="2400">
                <a:solidFill>
                  <a:schemeClr val="tx1"/>
                </a:solidFill>
                <a:latin typeface="Arial" pitchFamily="34" charset="0"/>
                <a:ea typeface="Osaka" charset="-128"/>
              </a:defRPr>
            </a:lvl3pPr>
            <a:lvl4pPr marL="1600200" indent="-228600">
              <a:spcBef>
                <a:spcPct val="20000"/>
              </a:spcBef>
              <a:buChar char="–"/>
              <a:defRPr sz="2000">
                <a:solidFill>
                  <a:schemeClr val="tx1"/>
                </a:solidFill>
                <a:latin typeface="Arial" pitchFamily="34" charset="0"/>
                <a:ea typeface="Osaka" charset="-128"/>
              </a:defRPr>
            </a:lvl4pPr>
            <a:lvl5pPr marL="2057400" indent="-228600">
              <a:spcBef>
                <a:spcPct val="20000"/>
              </a:spcBef>
              <a:buChar char="»"/>
              <a:defRPr sz="2000">
                <a:solidFill>
                  <a:schemeClr val="tx1"/>
                </a:solidFill>
                <a:latin typeface="Arial"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Osaka" charset="-128"/>
              </a:defRPr>
            </a:lvl9pPr>
          </a:lstStyle>
          <a:p>
            <a:pPr>
              <a:spcBef>
                <a:spcPct val="0"/>
              </a:spcBef>
              <a:spcAft>
                <a:spcPts val="600"/>
              </a:spcAft>
              <a:buNone/>
              <a:defRPr/>
            </a:pPr>
            <a:r>
              <a:rPr lang="en-US" altLang="en-US" sz="2400" dirty="0">
                <a:latin typeface="Cambria" panose="02040503050406030204" pitchFamily="18" charset="0"/>
                <a:ea typeface="Cambria" panose="02040503050406030204" pitchFamily="18" charset="0"/>
                <a:cs typeface="Helvetica" panose="020B0604020202020204" pitchFamily="34" charset="0"/>
              </a:rPr>
              <a:t>Projects selected for C-WILD funding may be subject to requirements under the National Environmental Policy Act, Endangered Species Act (state and federal), and National Historic Preservation Act. Documentation of compliance with these regulations must be approved prior to initiating activities that disturb or alter habitat or other features of the project site(s). </a:t>
            </a:r>
          </a:p>
          <a:p>
            <a:pPr>
              <a:spcBef>
                <a:spcPct val="0"/>
              </a:spcBef>
              <a:spcAft>
                <a:spcPts val="600"/>
              </a:spcAft>
              <a:buNone/>
              <a:defRPr/>
            </a:pPr>
            <a:r>
              <a:rPr lang="en-US" altLang="en-US" sz="2400" b="1" dirty="0">
                <a:latin typeface="Cambria" panose="02040503050406030204" pitchFamily="18" charset="0"/>
                <a:ea typeface="Cambria" panose="02040503050406030204" pitchFamily="18" charset="0"/>
                <a:cs typeface="Helvetica" panose="020B0604020202020204" pitchFamily="34" charset="0"/>
              </a:rPr>
              <a:t>Applicants should budget time and resources to obtain the needed approvals. </a:t>
            </a:r>
            <a:r>
              <a:rPr lang="en-US" altLang="en-US" sz="2400" dirty="0">
                <a:latin typeface="Cambria" panose="02040503050406030204" pitchFamily="18" charset="0"/>
                <a:ea typeface="Cambria" panose="02040503050406030204" pitchFamily="18" charset="0"/>
                <a:cs typeface="Helvetica" panose="020B0604020202020204" pitchFamily="34" charset="0"/>
              </a:rPr>
              <a:t>As may be applicable, successful applicants may be required to comply with additional Federal, state, or local requirements and obtain all necessary permits and clearances.</a:t>
            </a:r>
            <a:endParaRPr lang="en-US" altLang="en-US" sz="2400" dirty="0">
              <a:latin typeface="Helvetica" panose="020B0604020202020204" pitchFamily="34" charset="0"/>
              <a:ea typeface="ヒラギノ角ゴ Pro W3" charset="-128"/>
              <a:cs typeface="Helvetica" panose="020B0604020202020204" pitchFamily="34" charset="0"/>
            </a:endParaRPr>
          </a:p>
        </p:txBody>
      </p:sp>
      <p:sp>
        <p:nvSpPr>
          <p:cNvPr id="8" name="Rectangle 8">
            <a:extLst>
              <a:ext uri="{FF2B5EF4-FFF2-40B4-BE49-F238E27FC236}">
                <a16:creationId xmlns:a16="http://schemas.microsoft.com/office/drawing/2014/main" id="{11881E7E-22FB-4968-8DD1-2CC0F113BDC4}"/>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extLst>
      <p:ext uri="{BB962C8B-B14F-4D97-AF65-F5344CB8AC3E}">
        <p14:creationId xmlns:p14="http://schemas.microsoft.com/office/powerpoint/2010/main" val="4043901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43916"/>
            <a:ext cx="9144000" cy="914400"/>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defRPr/>
            </a:pPr>
            <a:r>
              <a:rPr lang="en-US" sz="3200" dirty="0">
                <a:latin typeface="Calibri" panose="020F0502020204030204" pitchFamily="34" charset="0"/>
                <a:cs typeface="Calibri" panose="020F0502020204030204" pitchFamily="34" charset="0"/>
              </a:rPr>
              <a:t>ADDITIONAL DETAILS</a:t>
            </a:r>
          </a:p>
        </p:txBody>
      </p:sp>
      <p:sp>
        <p:nvSpPr>
          <p:cNvPr id="5" name="Content Placeholder 2"/>
          <p:cNvSpPr txBox="1">
            <a:spLocks/>
          </p:cNvSpPr>
          <p:nvPr/>
        </p:nvSpPr>
        <p:spPr>
          <a:xfrm>
            <a:off x="762000" y="1371600"/>
            <a:ext cx="7467600" cy="4114800"/>
          </a:xfrm>
          <a:prstGeom prst="rect">
            <a:avLst/>
          </a:prstGeom>
        </p:spPr>
        <p:txBody>
          <a:bodyPr/>
          <a:lstStyle/>
          <a:p>
            <a:pPr marL="342900" indent="-342900">
              <a:spcAft>
                <a:spcPts val="1200"/>
              </a:spcAft>
              <a:defRPr/>
            </a:pPr>
            <a:r>
              <a:rPr lang="en-US" sz="1800" kern="0" dirty="0">
                <a:solidFill>
                  <a:schemeClr val="tx1">
                    <a:alpha val="80000"/>
                  </a:schemeClr>
                </a:solidFill>
                <a:latin typeface="Helvetica" pitchFamily="34" charset="0"/>
                <a:ea typeface="+mn-ea"/>
              </a:rPr>
              <a:t>	</a:t>
            </a:r>
          </a:p>
          <a:p>
            <a:pPr marL="342900" indent="-342900">
              <a:spcBef>
                <a:spcPct val="20000"/>
              </a:spcBef>
              <a:spcAft>
                <a:spcPts val="1200"/>
              </a:spcAft>
              <a:defRPr/>
            </a:pPr>
            <a:endParaRPr lang="en-US" sz="1800" kern="0" dirty="0">
              <a:solidFill>
                <a:schemeClr val="tx1">
                  <a:alpha val="80000"/>
                </a:schemeClr>
              </a:solidFill>
              <a:latin typeface="Helvetica" pitchFamily="34" charset="0"/>
              <a:ea typeface="+mn-ea"/>
            </a:endParaRPr>
          </a:p>
          <a:p>
            <a:pPr marL="342900" indent="-342900">
              <a:spcBef>
                <a:spcPct val="20000"/>
              </a:spcBef>
              <a:spcAft>
                <a:spcPts val="1200"/>
              </a:spcAft>
              <a:buFontTx/>
              <a:buChar char="•"/>
              <a:defRPr/>
            </a:pPr>
            <a:endParaRPr lang="en-US" sz="1800" kern="0" dirty="0">
              <a:solidFill>
                <a:schemeClr val="tx1">
                  <a:alpha val="80000"/>
                </a:schemeClr>
              </a:solidFill>
              <a:latin typeface="Helvetica" pitchFamily="34" charset="0"/>
              <a:ea typeface="+mn-ea"/>
            </a:endParaRPr>
          </a:p>
          <a:p>
            <a:pPr marL="342900" indent="-342900">
              <a:spcBef>
                <a:spcPct val="20000"/>
              </a:spcBef>
              <a:spcAft>
                <a:spcPts val="1200"/>
              </a:spcAft>
              <a:buFontTx/>
              <a:buChar char="•"/>
              <a:defRPr/>
            </a:pPr>
            <a:endParaRPr lang="en-US" sz="1800" kern="0" dirty="0">
              <a:solidFill>
                <a:schemeClr val="tx1">
                  <a:alpha val="80000"/>
                </a:schemeClr>
              </a:solidFill>
              <a:latin typeface="Helvetica" pitchFamily="34" charset="0"/>
              <a:ea typeface="+mn-ea"/>
            </a:endParaRPr>
          </a:p>
        </p:txBody>
      </p:sp>
      <p:sp>
        <p:nvSpPr>
          <p:cNvPr id="44036" name="Rectangle 13"/>
          <p:cNvSpPr>
            <a:spLocks noChangeArrowheads="1"/>
          </p:cNvSpPr>
          <p:nvPr/>
        </p:nvSpPr>
        <p:spPr bwMode="auto">
          <a:xfrm>
            <a:off x="0" y="6705600"/>
            <a:ext cx="9144000" cy="152400"/>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38918" name="TextBox 6"/>
          <p:cNvSpPr txBox="1">
            <a:spLocks noChangeArrowheads="1"/>
          </p:cNvSpPr>
          <p:nvPr/>
        </p:nvSpPr>
        <p:spPr bwMode="auto">
          <a:xfrm>
            <a:off x="266700" y="1050923"/>
            <a:ext cx="8648700"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ea typeface="Osaka" charset="-128"/>
              </a:defRPr>
            </a:lvl1pPr>
            <a:lvl2pPr marL="742950" indent="-285750">
              <a:spcBef>
                <a:spcPct val="20000"/>
              </a:spcBef>
              <a:buChar char="–"/>
              <a:defRPr sz="2800">
                <a:solidFill>
                  <a:schemeClr val="tx1"/>
                </a:solidFill>
                <a:latin typeface="Arial" pitchFamily="34" charset="0"/>
                <a:ea typeface="Osaka" charset="-128"/>
              </a:defRPr>
            </a:lvl2pPr>
            <a:lvl3pPr marL="1143000" indent="-228600">
              <a:spcBef>
                <a:spcPct val="20000"/>
              </a:spcBef>
              <a:buChar char="•"/>
              <a:defRPr sz="2400">
                <a:solidFill>
                  <a:schemeClr val="tx1"/>
                </a:solidFill>
                <a:latin typeface="Arial" pitchFamily="34" charset="0"/>
                <a:ea typeface="Osaka" charset="-128"/>
              </a:defRPr>
            </a:lvl3pPr>
            <a:lvl4pPr marL="1600200" indent="-228600">
              <a:spcBef>
                <a:spcPct val="20000"/>
              </a:spcBef>
              <a:buChar char="–"/>
              <a:defRPr sz="2000">
                <a:solidFill>
                  <a:schemeClr val="tx1"/>
                </a:solidFill>
                <a:latin typeface="Arial" pitchFamily="34" charset="0"/>
                <a:ea typeface="Osaka" charset="-128"/>
              </a:defRPr>
            </a:lvl4pPr>
            <a:lvl5pPr marL="2057400" indent="-228600">
              <a:spcBef>
                <a:spcPct val="20000"/>
              </a:spcBef>
              <a:buChar char="»"/>
              <a:defRPr sz="2000">
                <a:solidFill>
                  <a:schemeClr val="tx1"/>
                </a:solidFill>
                <a:latin typeface="Arial"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Osaka" charset="-128"/>
              </a:defRPr>
            </a:lvl9pPr>
          </a:lstStyle>
          <a:p>
            <a:pPr marL="285750" indent="-285750">
              <a:spcBef>
                <a:spcPct val="0"/>
              </a:spcBef>
              <a:spcAft>
                <a:spcPts val="600"/>
              </a:spcAft>
              <a:defRPr/>
            </a:pPr>
            <a:r>
              <a:rPr lang="en-US" altLang="en-US" sz="2800" dirty="0">
                <a:latin typeface="Cambria" panose="02040503050406030204" pitchFamily="18" charset="0"/>
                <a:ea typeface="Cambria" panose="02040503050406030204" pitchFamily="18" charset="0"/>
              </a:rPr>
              <a:t>All projects must begin on or after </a:t>
            </a:r>
            <a:r>
              <a:rPr lang="en-US" altLang="en-US" sz="2800" b="1" dirty="0">
                <a:solidFill>
                  <a:srgbClr val="FF0000"/>
                </a:solidFill>
                <a:latin typeface="Cambria" panose="02040503050406030204" pitchFamily="18" charset="0"/>
                <a:ea typeface="Cambria" panose="02040503050406030204" pitchFamily="18" charset="0"/>
              </a:rPr>
              <a:t>September 1, 2022</a:t>
            </a:r>
          </a:p>
          <a:p>
            <a:pPr marL="285750" indent="-285750">
              <a:spcBef>
                <a:spcPct val="0"/>
              </a:spcBef>
              <a:spcAft>
                <a:spcPts val="600"/>
              </a:spcAft>
              <a:defRPr/>
            </a:pPr>
            <a:r>
              <a:rPr lang="en-US" altLang="en-US" sz="2800" dirty="0">
                <a:latin typeface="Cambria" panose="02040503050406030204" pitchFamily="18" charset="0"/>
                <a:ea typeface="Cambria" panose="02040503050406030204" pitchFamily="18" charset="0"/>
              </a:rPr>
              <a:t>All applicants with </a:t>
            </a:r>
            <a:r>
              <a:rPr lang="en-US" altLang="en-US" sz="2800" b="1" dirty="0">
                <a:solidFill>
                  <a:srgbClr val="FF0000"/>
                </a:solidFill>
                <a:latin typeface="Cambria" panose="02040503050406030204" pitchFamily="18" charset="0"/>
                <a:ea typeface="Cambria" panose="02040503050406030204" pitchFamily="18" charset="0"/>
              </a:rPr>
              <a:t>active grants from NFWF must be in good standing </a:t>
            </a:r>
            <a:r>
              <a:rPr lang="en-US" altLang="en-US" sz="2800" dirty="0">
                <a:latin typeface="Cambria" panose="02040503050406030204" pitchFamily="18" charset="0"/>
                <a:ea typeface="Cambria" panose="02040503050406030204" pitchFamily="18" charset="0"/>
              </a:rPr>
              <a:t>in terms of reporting requirements, expenditure of funds, and QAPPs (if required). </a:t>
            </a:r>
          </a:p>
          <a:p>
            <a:pPr marL="285750" indent="-285750">
              <a:spcBef>
                <a:spcPct val="0"/>
              </a:spcBef>
              <a:spcAft>
                <a:spcPts val="600"/>
              </a:spcAft>
              <a:defRPr/>
            </a:pPr>
            <a:r>
              <a:rPr lang="en-US" altLang="en-US" sz="2800" dirty="0">
                <a:latin typeface="Cambria" panose="02040503050406030204" pitchFamily="18" charset="0"/>
                <a:ea typeface="Cambria" panose="02040503050406030204" pitchFamily="18" charset="0"/>
              </a:rPr>
              <a:t>Applicants will be required to indicate the status of all permits required to comply with federal, state or local requirements. </a:t>
            </a:r>
          </a:p>
          <a:p>
            <a:pPr marL="285750" indent="-285750">
              <a:spcBef>
                <a:spcPct val="0"/>
              </a:spcBef>
              <a:spcAft>
                <a:spcPts val="600"/>
              </a:spcAft>
              <a:defRPr/>
            </a:pPr>
            <a:r>
              <a:rPr lang="en-US" sz="2800" dirty="0">
                <a:latin typeface="Cambria" panose="02040503050406030204" pitchFamily="18" charset="0"/>
                <a:ea typeface="Cambria" panose="02040503050406030204" pitchFamily="18" charset="0"/>
              </a:rPr>
              <a:t>When procuring goods and services, NFWF recipients must follow documented procurement procedures which reflect applicable laws and regulations.  </a:t>
            </a:r>
            <a:endParaRPr lang="en-US" altLang="en-US" sz="2800" dirty="0">
              <a:latin typeface="Cambria" panose="02040503050406030204" pitchFamily="18" charset="0"/>
              <a:ea typeface="Cambria" panose="02040503050406030204" pitchFamily="18" charset="0"/>
            </a:endParaRPr>
          </a:p>
          <a:p>
            <a:pPr>
              <a:spcBef>
                <a:spcPct val="0"/>
              </a:spcBef>
              <a:defRPr/>
            </a:pPr>
            <a:endParaRPr lang="en-US" altLang="en-US" sz="2400" dirty="0">
              <a:latin typeface="Cambria" panose="02040503050406030204" pitchFamily="18" charset="0"/>
              <a:ea typeface="Cambria" panose="02040503050406030204" pitchFamily="18" charset="0"/>
            </a:endParaRPr>
          </a:p>
          <a:p>
            <a:pPr>
              <a:spcBef>
                <a:spcPct val="0"/>
              </a:spcBef>
              <a:buFontTx/>
              <a:buNone/>
              <a:defRPr/>
            </a:pPr>
            <a:endParaRPr lang="en-US" altLang="en-US" sz="2400" dirty="0">
              <a:latin typeface="Cambria" panose="02040503050406030204" pitchFamily="18" charset="0"/>
              <a:ea typeface="Cambria" panose="02040503050406030204" pitchFamily="18" charset="0"/>
            </a:endParaRPr>
          </a:p>
        </p:txBody>
      </p:sp>
      <p:sp>
        <p:nvSpPr>
          <p:cNvPr id="7" name="Rectangle 8">
            <a:extLst>
              <a:ext uri="{FF2B5EF4-FFF2-40B4-BE49-F238E27FC236}">
                <a16:creationId xmlns:a16="http://schemas.microsoft.com/office/drawing/2014/main" id="{951A779D-3980-49FE-973A-3E68A623AC26}"/>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ChangeArrowheads="1"/>
          </p:cNvSpPr>
          <p:nvPr/>
        </p:nvSpPr>
        <p:spPr bwMode="auto">
          <a:xfrm>
            <a:off x="0" y="5334000"/>
            <a:ext cx="9144000" cy="152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104" charset="-128"/>
              </a:defRPr>
            </a:lvl1pPr>
            <a:lvl2pPr marL="742950" indent="-285750">
              <a:defRPr sz="2400">
                <a:solidFill>
                  <a:schemeClr val="tx1"/>
                </a:solidFill>
                <a:latin typeface="Arial" panose="020B0604020202020204" pitchFamily="34" charset="0"/>
                <a:ea typeface="ヒラギノ角ゴ Pro W3" pitchFamily="-104" charset="-128"/>
              </a:defRPr>
            </a:lvl2pPr>
            <a:lvl3pPr marL="1143000" indent="-228600">
              <a:defRPr sz="2400">
                <a:solidFill>
                  <a:schemeClr val="tx1"/>
                </a:solidFill>
                <a:latin typeface="Arial" panose="020B0604020202020204" pitchFamily="34" charset="0"/>
                <a:ea typeface="ヒラギノ角ゴ Pro W3" pitchFamily="-104" charset="-128"/>
              </a:defRPr>
            </a:lvl3pPr>
            <a:lvl4pPr marL="1600200" indent="-228600">
              <a:defRPr sz="2400">
                <a:solidFill>
                  <a:schemeClr val="tx1"/>
                </a:solidFill>
                <a:latin typeface="Arial" panose="020B0604020202020204" pitchFamily="34" charset="0"/>
                <a:ea typeface="ヒラギノ角ゴ Pro W3" pitchFamily="-104" charset="-128"/>
              </a:defRPr>
            </a:lvl4pPr>
            <a:lvl5pPr marL="2057400" indent="-228600">
              <a:defRPr sz="2400">
                <a:solidFill>
                  <a:schemeClr val="tx1"/>
                </a:solidFill>
                <a:latin typeface="Arial" panose="020B0604020202020204" pitchFamily="34" charset="0"/>
                <a:ea typeface="ヒラギノ角ゴ Pro W3" pitchFamily="-1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04" charset="-128"/>
              </a:defRPr>
            </a:lvl9pPr>
          </a:lstStyle>
          <a:p>
            <a:endParaRPr lang="en-US" altLang="en-US"/>
          </a:p>
        </p:txBody>
      </p:sp>
      <p:sp>
        <p:nvSpPr>
          <p:cNvPr id="46083" name="Rectangle 7"/>
          <p:cNvSpPr>
            <a:spLocks noChangeArrowheads="1"/>
          </p:cNvSpPr>
          <p:nvPr/>
        </p:nvSpPr>
        <p:spPr bwMode="auto">
          <a:xfrm>
            <a:off x="0" y="6553200"/>
            <a:ext cx="91440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7" name="Rectangle 2"/>
          <p:cNvSpPr txBox="1">
            <a:spLocks noChangeArrowheads="1"/>
          </p:cNvSpPr>
          <p:nvPr/>
        </p:nvSpPr>
        <p:spPr bwMode="auto">
          <a:xfrm>
            <a:off x="609600" y="0"/>
            <a:ext cx="8001000" cy="858838"/>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spcAft>
                <a:spcPts val="600"/>
              </a:spcAft>
              <a:defRPr/>
            </a:pPr>
            <a:r>
              <a:rPr lang="en-US" sz="3200" dirty="0">
                <a:latin typeface="Calibri" panose="020F0502020204030204" pitchFamily="34" charset="0"/>
                <a:cs typeface="Calibri" panose="020F0502020204030204" pitchFamily="34" charset="0"/>
              </a:rPr>
              <a:t>ELIGIBILITY</a:t>
            </a:r>
          </a:p>
        </p:txBody>
      </p:sp>
      <p:sp>
        <p:nvSpPr>
          <p:cNvPr id="17" name="Rectangle 3"/>
          <p:cNvSpPr txBox="1">
            <a:spLocks noChangeArrowheads="1"/>
          </p:cNvSpPr>
          <p:nvPr/>
        </p:nvSpPr>
        <p:spPr bwMode="auto">
          <a:xfrm>
            <a:off x="190500" y="858838"/>
            <a:ext cx="8763000" cy="5791200"/>
          </a:xfrm>
          <a:prstGeom prst="rect">
            <a:avLst/>
          </a:prstGeom>
          <a:noFill/>
          <a:ln w="9525">
            <a:noFill/>
            <a:miter lim="800000"/>
            <a:headEnd/>
            <a:tailEnd/>
          </a:ln>
        </p:spPr>
        <p:txBody>
          <a:bodyPr/>
          <a:lstStyle/>
          <a:p>
            <a:pPr>
              <a:spcAft>
                <a:spcPts val="600"/>
              </a:spcAft>
              <a:defRPr/>
            </a:pPr>
            <a:r>
              <a:rPr lang="en-US" sz="1800" b="1" i="1" dirty="0">
                <a:latin typeface="Cambria" panose="02040503050406030204" pitchFamily="18" charset="0"/>
                <a:ea typeface="Cambria" panose="02040503050406030204" pitchFamily="18" charset="0"/>
              </a:rPr>
              <a:t>Small Watershed Grants – Implementation</a:t>
            </a:r>
            <a:endParaRPr lang="en-US" sz="1800" dirty="0">
              <a:latin typeface="Cambria" panose="02040503050406030204" pitchFamily="18" charset="0"/>
              <a:ea typeface="Cambria" panose="02040503050406030204" pitchFamily="18" charset="0"/>
            </a:endParaRPr>
          </a:p>
          <a:p>
            <a:pPr marL="285750" indent="-285750">
              <a:spcAft>
                <a:spcPts val="600"/>
              </a:spcAft>
              <a:buFont typeface="Wingdings" panose="05000000000000000000" pitchFamily="2" charset="2"/>
              <a:buChar char="ü"/>
              <a:defRPr/>
            </a:pPr>
            <a:r>
              <a:rPr lang="en-US" sz="1800" dirty="0">
                <a:latin typeface="Cambria" panose="02040503050406030204" pitchFamily="18" charset="0"/>
                <a:ea typeface="Cambria" panose="02040503050406030204" pitchFamily="18" charset="0"/>
              </a:rPr>
              <a:t>Eligible applicants include non-profits, community-based organizations,</a:t>
            </a:r>
            <a:r>
              <a:rPr lang="en-US" sz="1800" b="1" dirty="0">
                <a:solidFill>
                  <a:srgbClr val="FF0000"/>
                </a:solidFill>
                <a:latin typeface="Cambria" panose="02040503050406030204" pitchFamily="18" charset="0"/>
                <a:ea typeface="Cambria" panose="02040503050406030204" pitchFamily="18" charset="0"/>
              </a:rPr>
              <a:t> state government</a:t>
            </a:r>
            <a:r>
              <a:rPr lang="en-US" sz="1800" dirty="0">
                <a:latin typeface="Cambria" panose="02040503050406030204" pitchFamily="18" charset="0"/>
                <a:ea typeface="Cambria" panose="02040503050406030204" pitchFamily="18" charset="0"/>
              </a:rPr>
              <a:t>, local governments, municipal governments, Tribal governments and organizations, and K-12 </a:t>
            </a:r>
            <a:r>
              <a:rPr lang="en-US" sz="1800" b="1" dirty="0">
                <a:solidFill>
                  <a:srgbClr val="FF0000"/>
                </a:solidFill>
                <a:latin typeface="Cambria" panose="02040503050406030204" pitchFamily="18" charset="0"/>
                <a:ea typeface="Cambria" panose="02040503050406030204" pitchFamily="18" charset="0"/>
              </a:rPr>
              <a:t>and post-secondary </a:t>
            </a:r>
            <a:r>
              <a:rPr lang="en-US" sz="1800" dirty="0">
                <a:latin typeface="Cambria" panose="02040503050406030204" pitchFamily="18" charset="0"/>
                <a:ea typeface="Cambria" panose="02040503050406030204" pitchFamily="18" charset="0"/>
              </a:rPr>
              <a:t>educational institutions.</a:t>
            </a:r>
          </a:p>
          <a:p>
            <a:pPr marL="290513" indent="-290513">
              <a:spcAft>
                <a:spcPts val="600"/>
              </a:spcAft>
              <a:buClr>
                <a:srgbClr val="FF0000"/>
              </a:buClr>
              <a:buFont typeface="Calibri Light" panose="020F0302020204030204" pitchFamily="34" charset="0"/>
              <a:buChar char="×"/>
              <a:defRPr/>
            </a:pPr>
            <a:r>
              <a:rPr lang="en-US" sz="1800" dirty="0">
                <a:latin typeface="Cambria" panose="02040503050406030204" pitchFamily="18" charset="0"/>
                <a:ea typeface="Cambria" panose="02040503050406030204" pitchFamily="18" charset="0"/>
              </a:rPr>
              <a:t>Ineligible applicants include U.S. federal government agencies*,  businesses, unincorporated individuals, and international organizations. </a:t>
            </a:r>
            <a:endParaRPr lang="en-US" sz="1800" kern="0" dirty="0">
              <a:solidFill>
                <a:schemeClr val="tx1">
                  <a:alpha val="80000"/>
                </a:schemeClr>
              </a:solidFill>
              <a:latin typeface="Cambria" panose="02040503050406030204" pitchFamily="18" charset="0"/>
              <a:ea typeface="Cambria" panose="02040503050406030204" pitchFamily="18" charset="0"/>
              <a:cs typeface="Osaka"/>
            </a:endParaRPr>
          </a:p>
          <a:p>
            <a:pPr>
              <a:spcAft>
                <a:spcPts val="600"/>
              </a:spcAft>
              <a:defRPr/>
            </a:pPr>
            <a:r>
              <a:rPr lang="en-US" sz="1800" b="1" i="1" dirty="0">
                <a:latin typeface="Cambria" panose="02040503050406030204" pitchFamily="18" charset="0"/>
                <a:ea typeface="Cambria" panose="02040503050406030204" pitchFamily="18" charset="0"/>
              </a:rPr>
              <a:t>Small Watershed Grants – Planning and Technical Assistance</a:t>
            </a:r>
            <a:endParaRPr lang="en-US" sz="1800" dirty="0">
              <a:latin typeface="Cambria" panose="02040503050406030204" pitchFamily="18" charset="0"/>
              <a:ea typeface="Cambria" panose="02040503050406030204" pitchFamily="18" charset="0"/>
            </a:endParaRPr>
          </a:p>
          <a:p>
            <a:pPr marL="285750" indent="-285750">
              <a:spcAft>
                <a:spcPts val="600"/>
              </a:spcAft>
              <a:buFont typeface="Wingdings" panose="05000000000000000000" pitchFamily="2" charset="2"/>
              <a:buChar char="ü"/>
              <a:defRPr/>
            </a:pPr>
            <a:r>
              <a:rPr lang="en-US" sz="1800" dirty="0">
                <a:latin typeface="Cambria" panose="02040503050406030204" pitchFamily="18" charset="0"/>
                <a:ea typeface="Cambria" panose="02040503050406030204" pitchFamily="18" charset="0"/>
              </a:rPr>
              <a:t>Eligible applicants include non-profits, community-based organizations, state government agencies, local governments, municipal governments, Tribal governments and organizations, educational institutions, and for-profit technical service providers.</a:t>
            </a:r>
          </a:p>
          <a:p>
            <a:pPr marL="285750" indent="-285750">
              <a:spcAft>
                <a:spcPts val="600"/>
              </a:spcAft>
              <a:buFont typeface="Wingdings" panose="05000000000000000000" pitchFamily="2" charset="2"/>
              <a:buChar char="ü"/>
              <a:defRPr/>
            </a:pPr>
            <a:r>
              <a:rPr lang="en-US" sz="1800" dirty="0">
                <a:latin typeface="Cambria" panose="02040503050406030204" pitchFamily="18" charset="0"/>
                <a:ea typeface="Cambria" panose="02040503050406030204" pitchFamily="18" charset="0"/>
              </a:rPr>
              <a:t>Applications submitted by state governments agencies, post-secondary educational institutions, and for-profits must </a:t>
            </a:r>
            <a:r>
              <a:rPr lang="en-US" sz="1800" i="1" u="sng" dirty="0">
                <a:latin typeface="Cambria" panose="02040503050406030204" pitchFamily="18" charset="0"/>
                <a:ea typeface="Cambria" panose="02040503050406030204" pitchFamily="18" charset="0"/>
              </a:rPr>
              <a:t>document support and/or request for proposed activities </a:t>
            </a:r>
            <a:r>
              <a:rPr lang="en-US" sz="1800" dirty="0">
                <a:latin typeface="Cambria" panose="02040503050406030204" pitchFamily="18" charset="0"/>
                <a:ea typeface="Cambria" panose="02040503050406030204" pitchFamily="18" charset="0"/>
              </a:rPr>
              <a:t>by appropriate non-profit organizations, local and municipal governments, Indian tribes and K-12 education institutions.</a:t>
            </a:r>
          </a:p>
          <a:p>
            <a:pPr marL="285750" indent="-285750">
              <a:spcAft>
                <a:spcPts val="600"/>
              </a:spcAft>
              <a:buClr>
                <a:srgbClr val="FF0000"/>
              </a:buClr>
              <a:buFont typeface="Calibri Light" panose="020F0302020204030204" pitchFamily="34" charset="0"/>
              <a:buChar char="×"/>
              <a:defRPr/>
            </a:pPr>
            <a:r>
              <a:rPr lang="en-US" sz="1800" kern="0" dirty="0">
                <a:solidFill>
                  <a:schemeClr val="tx2"/>
                </a:solidFill>
                <a:latin typeface="Cambria" panose="02040503050406030204" pitchFamily="18" charset="0"/>
                <a:ea typeface="Cambria" panose="02040503050406030204" pitchFamily="18" charset="0"/>
                <a:cs typeface="Osaka"/>
              </a:rPr>
              <a:t>Ineligible </a:t>
            </a:r>
            <a:r>
              <a:rPr lang="en-US" sz="1800" dirty="0">
                <a:solidFill>
                  <a:schemeClr val="tx2"/>
                </a:solidFill>
                <a:latin typeface="Cambria" panose="02040503050406030204" pitchFamily="18" charset="0"/>
                <a:ea typeface="Cambria" panose="02040503050406030204" pitchFamily="18" charset="0"/>
              </a:rPr>
              <a:t>applicants include U.S. federal government agencies*, unincorporated individuals, for-profit entities, and international organizations.</a:t>
            </a:r>
            <a:endParaRPr lang="en-US" sz="1800" kern="0" dirty="0">
              <a:solidFill>
                <a:schemeClr val="tx2"/>
              </a:solidFill>
              <a:latin typeface="Cambria" panose="02040503050406030204" pitchFamily="18" charset="0"/>
              <a:ea typeface="Cambria" panose="02040503050406030204" pitchFamily="18" charset="0"/>
              <a:cs typeface="Osaka"/>
            </a:endParaRPr>
          </a:p>
          <a:p>
            <a:pPr marL="285750" indent="-285750">
              <a:spcAft>
                <a:spcPts val="600"/>
              </a:spcAft>
              <a:buFont typeface="Calibri Light" panose="020F0302020204030204" pitchFamily="34" charset="0"/>
              <a:buChar char="×"/>
              <a:defRPr/>
            </a:pPr>
            <a:endParaRPr lang="en-US" sz="1800" kern="0" dirty="0">
              <a:latin typeface="Cambria" panose="02040503050406030204" pitchFamily="18" charset="0"/>
              <a:ea typeface="Cambria" panose="02040503050406030204" pitchFamily="18" charset="0"/>
              <a:cs typeface="Osaka"/>
            </a:endParaRPr>
          </a:p>
        </p:txBody>
      </p:sp>
      <p:sp>
        <p:nvSpPr>
          <p:cNvPr id="46086" name="Rectangle 7"/>
          <p:cNvSpPr>
            <a:spLocks noChangeArrowheads="1"/>
          </p:cNvSpPr>
          <p:nvPr/>
        </p:nvSpPr>
        <p:spPr bwMode="auto">
          <a:xfrm>
            <a:off x="0" y="6705600"/>
            <a:ext cx="9144000" cy="152400"/>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8" name="Rectangle 8">
            <a:extLst>
              <a:ext uri="{FF2B5EF4-FFF2-40B4-BE49-F238E27FC236}">
                <a16:creationId xmlns:a16="http://schemas.microsoft.com/office/drawing/2014/main" id="{31F0FF86-844F-44CE-84AB-BF4FAB55CB06}"/>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37F628-9330-4962-B644-0D7BF827D197}"/>
              </a:ext>
            </a:extLst>
          </p:cNvPr>
          <p:cNvSpPr/>
          <p:nvPr/>
        </p:nvSpPr>
        <p:spPr bwMode="auto">
          <a:xfrm>
            <a:off x="6172200" y="5791200"/>
            <a:ext cx="27432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7" name="Rectangle 2"/>
          <p:cNvSpPr txBox="1">
            <a:spLocks noChangeArrowheads="1"/>
          </p:cNvSpPr>
          <p:nvPr/>
        </p:nvSpPr>
        <p:spPr bwMode="auto">
          <a:xfrm>
            <a:off x="571500" y="196737"/>
            <a:ext cx="8001000" cy="755763"/>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defRPr/>
            </a:pPr>
            <a:r>
              <a:rPr lang="en-US" sz="3200" dirty="0">
                <a:latin typeface="Calibri" panose="020F0502020204030204" pitchFamily="34" charset="0"/>
                <a:cs typeface="Calibri" panose="020F0502020204030204" pitchFamily="34" charset="0"/>
              </a:rPr>
              <a:t>INELIGIBLE USE OF FUNDS</a:t>
            </a:r>
          </a:p>
        </p:txBody>
      </p:sp>
      <p:sp>
        <p:nvSpPr>
          <p:cNvPr id="15" name="Rectangle 3"/>
          <p:cNvSpPr txBox="1">
            <a:spLocks noChangeArrowheads="1"/>
          </p:cNvSpPr>
          <p:nvPr/>
        </p:nvSpPr>
        <p:spPr bwMode="auto">
          <a:xfrm>
            <a:off x="222250" y="1151278"/>
            <a:ext cx="8534400" cy="4876800"/>
          </a:xfrm>
          <a:prstGeom prst="rect">
            <a:avLst/>
          </a:prstGeom>
          <a:noFill/>
          <a:ln w="9525">
            <a:noFill/>
            <a:miter lim="800000"/>
            <a:headEnd/>
            <a:tailEnd/>
          </a:ln>
        </p:spPr>
        <p:txBody>
          <a:bodyPr/>
          <a:lstStyle/>
          <a:p>
            <a:pPr marL="398463" lvl="1" indent="-381000">
              <a:lnSpc>
                <a:spcPct val="95000"/>
              </a:lnSpc>
              <a:spcBef>
                <a:spcPts val="0"/>
              </a:spcBef>
              <a:spcAft>
                <a:spcPts val="1200"/>
              </a:spcAft>
              <a:defRPr/>
            </a:pPr>
            <a:r>
              <a:rPr lang="en-US" kern="0" dirty="0">
                <a:solidFill>
                  <a:srgbClr val="FF0000"/>
                </a:solidFill>
                <a:latin typeface="Cambria" panose="02040503050406030204" pitchFamily="18" charset="0"/>
                <a:ea typeface="Cambria" panose="02040503050406030204" pitchFamily="18" charset="0"/>
                <a:cs typeface="Osaka"/>
              </a:rPr>
              <a:t>x</a:t>
            </a:r>
            <a:r>
              <a:rPr lang="en-US" kern="0" dirty="0">
                <a:latin typeface="Cambria" panose="02040503050406030204" pitchFamily="18" charset="0"/>
                <a:ea typeface="Cambria" panose="02040503050406030204" pitchFamily="18" charset="0"/>
                <a:cs typeface="Osaka"/>
              </a:rPr>
              <a:t>    Projects that seek funding for political advocacy, lobbying or litigation are</a:t>
            </a:r>
            <a:r>
              <a:rPr lang="en-US" kern="0" dirty="0">
                <a:solidFill>
                  <a:schemeClr val="tx1">
                    <a:alpha val="80000"/>
                  </a:schemeClr>
                </a:solidFill>
                <a:latin typeface="Cambria" panose="02040503050406030204" pitchFamily="18" charset="0"/>
                <a:ea typeface="Cambria" panose="02040503050406030204" pitchFamily="18" charset="0"/>
                <a:cs typeface="Osaka"/>
              </a:rPr>
              <a:t> </a:t>
            </a:r>
            <a:r>
              <a:rPr lang="en-US" b="1" kern="0" dirty="0">
                <a:solidFill>
                  <a:srgbClr val="FF0000">
                    <a:alpha val="80000"/>
                  </a:srgbClr>
                </a:solidFill>
                <a:latin typeface="Cambria" panose="02040503050406030204" pitchFamily="18" charset="0"/>
                <a:ea typeface="Cambria" panose="02040503050406030204" pitchFamily="18" charset="0"/>
                <a:cs typeface="Osaka"/>
              </a:rPr>
              <a:t>NOT</a:t>
            </a:r>
            <a:r>
              <a:rPr lang="en-US" kern="0" dirty="0">
                <a:solidFill>
                  <a:schemeClr val="tx1">
                    <a:alpha val="80000"/>
                  </a:schemeClr>
                </a:solidFill>
                <a:latin typeface="Cambria" panose="02040503050406030204" pitchFamily="18" charset="0"/>
                <a:ea typeface="Cambria" panose="02040503050406030204" pitchFamily="18" charset="0"/>
                <a:cs typeface="Osaka"/>
              </a:rPr>
              <a:t> </a:t>
            </a:r>
            <a:r>
              <a:rPr lang="en-US" kern="0" dirty="0">
                <a:latin typeface="Cambria" panose="02040503050406030204" pitchFamily="18" charset="0"/>
                <a:ea typeface="Cambria" panose="02040503050406030204" pitchFamily="18" charset="0"/>
                <a:cs typeface="Osaka"/>
              </a:rPr>
              <a:t>eligible. </a:t>
            </a:r>
          </a:p>
          <a:p>
            <a:pPr marL="398463" lvl="1" indent="-381000">
              <a:lnSpc>
                <a:spcPct val="95000"/>
              </a:lnSpc>
              <a:spcBef>
                <a:spcPts val="0"/>
              </a:spcBef>
              <a:spcAft>
                <a:spcPts val="1200"/>
              </a:spcAft>
              <a:defRPr/>
            </a:pPr>
            <a:r>
              <a:rPr lang="en-US" kern="0" dirty="0">
                <a:solidFill>
                  <a:srgbClr val="FF0000"/>
                </a:solidFill>
                <a:latin typeface="Cambria" panose="02040503050406030204" pitchFamily="18" charset="0"/>
                <a:ea typeface="Cambria" panose="02040503050406030204" pitchFamily="18" charset="0"/>
                <a:cs typeface="Osaka"/>
              </a:rPr>
              <a:t>x</a:t>
            </a:r>
            <a:r>
              <a:rPr lang="en-US" b="1" kern="0" dirty="0">
                <a:solidFill>
                  <a:srgbClr val="FF0000"/>
                </a:solidFill>
                <a:latin typeface="Cambria" panose="02040503050406030204" pitchFamily="18" charset="0"/>
                <a:ea typeface="Cambria" panose="02040503050406030204" pitchFamily="18" charset="0"/>
                <a:cs typeface="Osaka"/>
              </a:rPr>
              <a:t>    </a:t>
            </a:r>
            <a:r>
              <a:rPr lang="en-US" kern="0" dirty="0">
                <a:latin typeface="Cambria" panose="02040503050406030204" pitchFamily="18" charset="0"/>
                <a:ea typeface="Cambria" panose="02040503050406030204" pitchFamily="18" charset="0"/>
                <a:cs typeface="Osaka"/>
              </a:rPr>
              <a:t>Ongoing efforts to comply with legal requirements (except to improve on baseline compliance, or </a:t>
            </a:r>
            <a:r>
              <a:rPr lang="en-US" dirty="0">
                <a:latin typeface="Cambria" panose="02040503050406030204" pitchFamily="18" charset="0"/>
                <a:ea typeface="Cambria" panose="02040503050406030204" pitchFamily="18" charset="0"/>
              </a:rPr>
              <a:t>develop cost-effective programs to implement MS4 permit requirements). </a:t>
            </a:r>
          </a:p>
          <a:p>
            <a:pPr marL="438150" indent="-381000">
              <a:lnSpc>
                <a:spcPct val="95000"/>
              </a:lnSpc>
              <a:spcBef>
                <a:spcPts val="0"/>
              </a:spcBef>
              <a:spcAft>
                <a:spcPts val="1200"/>
              </a:spcAft>
              <a:defRPr/>
            </a:pPr>
            <a:r>
              <a:rPr lang="en-US" dirty="0">
                <a:latin typeface="Cambria" panose="02040503050406030204" pitchFamily="18" charset="0"/>
                <a:ea typeface="Cambria" panose="02040503050406030204" pitchFamily="18" charset="0"/>
              </a:rPr>
              <a:t>Grantees may only use grant funds for indirect costs if:</a:t>
            </a:r>
          </a:p>
          <a:p>
            <a:pPr marL="1028700" lvl="1" indent="-342900">
              <a:lnSpc>
                <a:spcPct val="95000"/>
              </a:lnSpc>
              <a:spcBef>
                <a:spcPts val="0"/>
              </a:spcBef>
              <a:spcAft>
                <a:spcPts val="1200"/>
              </a:spcAft>
              <a:defRPr/>
            </a:pPr>
            <a:r>
              <a:rPr lang="en-US" dirty="0">
                <a:latin typeface="Cambria" panose="02040503050406030204" pitchFamily="18" charset="0"/>
                <a:ea typeface="Cambria" panose="02040503050406030204" pitchFamily="18" charset="0"/>
              </a:rPr>
              <a:t>1)	The grantee organization has a federally-approved indirect rate; OR</a:t>
            </a:r>
          </a:p>
          <a:p>
            <a:pPr marL="1028700" lvl="1" indent="-342900">
              <a:lnSpc>
                <a:spcPct val="95000"/>
              </a:lnSpc>
              <a:spcBef>
                <a:spcPts val="0"/>
              </a:spcBef>
              <a:spcAft>
                <a:spcPts val="1200"/>
              </a:spcAft>
              <a:defRPr/>
            </a:pPr>
            <a:r>
              <a:rPr lang="en-US" dirty="0">
                <a:latin typeface="Cambria" panose="02040503050406030204" pitchFamily="18" charset="0"/>
                <a:ea typeface="Cambria" panose="02040503050406030204" pitchFamily="18" charset="0"/>
              </a:rPr>
              <a:t>2)	They can take the de </a:t>
            </a:r>
            <a:r>
              <a:rPr lang="en-US" dirty="0" err="1">
                <a:latin typeface="Cambria" panose="02040503050406030204" pitchFamily="18" charset="0"/>
                <a:ea typeface="Cambria" panose="02040503050406030204" pitchFamily="18" charset="0"/>
              </a:rPr>
              <a:t>minimus</a:t>
            </a:r>
            <a:r>
              <a:rPr lang="en-US" dirty="0">
                <a:latin typeface="Cambria" panose="02040503050406030204" pitchFamily="18" charset="0"/>
                <a:ea typeface="Cambria" panose="02040503050406030204" pitchFamily="18" charset="0"/>
              </a:rPr>
              <a:t> 10% indirect cost rate without an approved NICRA </a:t>
            </a:r>
          </a:p>
          <a:p>
            <a:pPr marL="1028700" lvl="1" indent="-342900" algn="ctr">
              <a:lnSpc>
                <a:spcPct val="95000"/>
              </a:lnSpc>
              <a:spcBef>
                <a:spcPts val="0"/>
              </a:spcBef>
              <a:spcAft>
                <a:spcPts val="1200"/>
              </a:spcAft>
              <a:defRPr/>
            </a:pPr>
            <a:r>
              <a:rPr lang="en-US" b="1" i="1" u="sng" kern="0" dirty="0">
                <a:latin typeface="Cambria" panose="02040503050406030204" pitchFamily="18" charset="0"/>
                <a:ea typeface="Cambria" panose="02040503050406030204" pitchFamily="18" charset="0"/>
                <a:cs typeface="Osaka"/>
              </a:rPr>
              <a:t>Direct </a:t>
            </a:r>
            <a:r>
              <a:rPr lang="en-US" u="sng" kern="0" dirty="0">
                <a:latin typeface="Cambria" panose="02040503050406030204" pitchFamily="18" charset="0"/>
                <a:ea typeface="Cambria" panose="02040503050406030204" pitchFamily="18" charset="0"/>
                <a:cs typeface="Osaka"/>
              </a:rPr>
              <a:t>administrative expenses are allowed.</a:t>
            </a:r>
          </a:p>
          <a:p>
            <a:pPr marL="838200" lvl="1" indent="-381000">
              <a:lnSpc>
                <a:spcPct val="95000"/>
              </a:lnSpc>
              <a:spcBef>
                <a:spcPct val="60000"/>
              </a:spcBef>
              <a:buFontTx/>
              <a:buChar char="–"/>
              <a:defRPr/>
            </a:pPr>
            <a:endParaRPr lang="en-US" kern="0" dirty="0">
              <a:latin typeface="Cambria" panose="02040503050406030204" pitchFamily="18" charset="0"/>
              <a:ea typeface="Cambria" panose="02040503050406030204" pitchFamily="18" charset="0"/>
              <a:cs typeface="Osaka"/>
            </a:endParaRPr>
          </a:p>
        </p:txBody>
      </p:sp>
      <p:sp>
        <p:nvSpPr>
          <p:cNvPr id="48132" name="Rectangle 17"/>
          <p:cNvSpPr>
            <a:spLocks noChangeArrowheads="1"/>
          </p:cNvSpPr>
          <p:nvPr/>
        </p:nvSpPr>
        <p:spPr bwMode="auto">
          <a:xfrm>
            <a:off x="0" y="6765927"/>
            <a:ext cx="9144000" cy="92075"/>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48133" name="Rectangle 5"/>
          <p:cNvSpPr>
            <a:spLocks noChangeArrowheads="1"/>
          </p:cNvSpPr>
          <p:nvPr/>
        </p:nvSpPr>
        <p:spPr bwMode="auto">
          <a:xfrm>
            <a:off x="0" y="6553200"/>
            <a:ext cx="91440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48134" name="Rectangle 7"/>
          <p:cNvSpPr>
            <a:spLocks noChangeArrowheads="1"/>
          </p:cNvSpPr>
          <p:nvPr/>
        </p:nvSpPr>
        <p:spPr bwMode="auto">
          <a:xfrm>
            <a:off x="0" y="6705600"/>
            <a:ext cx="9144000" cy="152400"/>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8" name="Rectangle 8"/>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2594"/>
          <a:stretch/>
        </p:blipFill>
        <p:spPr bwMode="auto">
          <a:xfrm>
            <a:off x="4248660" y="2039583"/>
            <a:ext cx="489534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5"/>
          <p:cNvSpPr>
            <a:spLocks noChangeArrowheads="1"/>
          </p:cNvSpPr>
          <p:nvPr/>
        </p:nvSpPr>
        <p:spPr bwMode="auto">
          <a:xfrm rot="1847662">
            <a:off x="3238500" y="1285520"/>
            <a:ext cx="1624013" cy="2590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49156" name="Rectangle 11"/>
          <p:cNvSpPr>
            <a:spLocks noChangeArrowheads="1"/>
          </p:cNvSpPr>
          <p:nvPr/>
        </p:nvSpPr>
        <p:spPr bwMode="auto">
          <a:xfrm rot="9348357">
            <a:off x="3128963" y="3688995"/>
            <a:ext cx="1589087" cy="2590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7" name="Rectangle 2"/>
          <p:cNvSpPr txBox="1">
            <a:spLocks noChangeArrowheads="1"/>
          </p:cNvSpPr>
          <p:nvPr/>
        </p:nvSpPr>
        <p:spPr bwMode="auto">
          <a:xfrm>
            <a:off x="609600" y="0"/>
            <a:ext cx="8001000" cy="858838"/>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defRPr/>
            </a:pPr>
            <a:r>
              <a:rPr lang="en-US" sz="3200" dirty="0">
                <a:latin typeface="Calibri" panose="020F0502020204030204" pitchFamily="34" charset="0"/>
                <a:cs typeface="Calibri" panose="020F0502020204030204" pitchFamily="34" charset="0"/>
              </a:rPr>
              <a:t>EVALUATION CRITERIA</a:t>
            </a:r>
          </a:p>
        </p:txBody>
      </p:sp>
      <p:sp>
        <p:nvSpPr>
          <p:cNvPr id="51206" name="Rectangle 2"/>
          <p:cNvSpPr>
            <a:spLocks noChangeArrowheads="1"/>
          </p:cNvSpPr>
          <p:nvPr/>
        </p:nvSpPr>
        <p:spPr bwMode="auto">
          <a:xfrm>
            <a:off x="556098" y="788925"/>
            <a:ext cx="8382000"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t">
            <a:spAutoFit/>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defRPr/>
            </a:pPr>
            <a:r>
              <a:rPr lang="en-US" altLang="en-US" sz="2400" dirty="0">
                <a:latin typeface="Cambria" panose="02040503050406030204" pitchFamily="18" charset="0"/>
                <a:ea typeface="Cambria" panose="02040503050406030204" pitchFamily="18" charset="0"/>
                <a:cs typeface="Helvetica" panose="020B0604020202020204" pitchFamily="34" charset="0"/>
              </a:rPr>
              <a:t>NFWF and its external reviewers will utilize the following evaluation criteria in formally evaluating submitted proposals and making final award decisions:</a:t>
            </a:r>
          </a:p>
          <a:p>
            <a:pPr>
              <a:spcBef>
                <a:spcPct val="0"/>
              </a:spcBef>
              <a:buFontTx/>
              <a:buNone/>
              <a:defRPr/>
            </a:pPr>
            <a:endParaRPr lang="en-US" altLang="en-US" sz="2400" dirty="0">
              <a:latin typeface="Cambria" panose="02040503050406030204" pitchFamily="18" charset="0"/>
              <a:ea typeface="Cambria" panose="02040503050406030204" pitchFamily="18" charset="0"/>
              <a:cs typeface="Helvetica" panose="020B0604020202020204" pitchFamily="34" charset="0"/>
            </a:endParaRPr>
          </a:p>
          <a:p>
            <a:pPr>
              <a:spcBef>
                <a:spcPct val="0"/>
              </a:spcBef>
              <a:buFontTx/>
              <a:buNone/>
              <a:defRPr/>
            </a:pPr>
            <a:endParaRPr lang="en-US" altLang="en-US" sz="2400" dirty="0">
              <a:latin typeface="Cambria" panose="02040503050406030204" pitchFamily="18" charset="0"/>
              <a:ea typeface="Cambria" panose="02040503050406030204" pitchFamily="18" charset="0"/>
              <a:cs typeface="Helvetica" panose="020B0604020202020204" pitchFamily="34" charset="0"/>
            </a:endParaRPr>
          </a:p>
          <a:p>
            <a:pPr>
              <a:spcBef>
                <a:spcPct val="0"/>
              </a:spcBef>
              <a:buFontTx/>
              <a:buNone/>
              <a:defRPr/>
            </a:pPr>
            <a:endParaRPr lang="en-US" altLang="en-US" sz="2400" dirty="0">
              <a:latin typeface="Cambria" panose="02040503050406030204" pitchFamily="18" charset="0"/>
              <a:ea typeface="Cambria" panose="02040503050406030204" pitchFamily="18" charset="0"/>
              <a:cs typeface="Helvetica" panose="020B0604020202020204" pitchFamily="34" charset="0"/>
            </a:endParaRPr>
          </a:p>
          <a:p>
            <a:pPr marL="225425" indent="-225425">
              <a:spcBef>
                <a:spcPct val="0"/>
              </a:spcBef>
              <a:spcAft>
                <a:spcPts val="1800"/>
              </a:spcAft>
              <a:defRPr/>
            </a:pPr>
            <a:r>
              <a:rPr lang="en-US" altLang="en-US" sz="2400" b="1" dirty="0">
                <a:latin typeface="Cambria" panose="02040503050406030204" pitchFamily="18" charset="0"/>
                <a:ea typeface="Cambria" panose="02040503050406030204" pitchFamily="18" charset="0"/>
                <a:cs typeface="Helvetica" panose="020B0604020202020204" pitchFamily="34" charset="0"/>
              </a:rPr>
              <a:t>Conservation Outcomes</a:t>
            </a:r>
          </a:p>
          <a:p>
            <a:pPr marL="225425" indent="-225425">
              <a:spcBef>
                <a:spcPct val="0"/>
              </a:spcBef>
              <a:spcAft>
                <a:spcPts val="1800"/>
              </a:spcAft>
              <a:defRPr/>
            </a:pPr>
            <a:r>
              <a:rPr lang="en-US" altLang="en-US" sz="2400" b="1" dirty="0">
                <a:latin typeface="Cambria" panose="02040503050406030204" pitchFamily="18" charset="0"/>
                <a:ea typeface="Cambria" panose="02040503050406030204" pitchFamily="18" charset="0"/>
                <a:cs typeface="Helvetica" panose="020B0604020202020204" pitchFamily="34" charset="0"/>
              </a:rPr>
              <a:t>Budget</a:t>
            </a:r>
          </a:p>
          <a:p>
            <a:pPr marL="225425" indent="-225425">
              <a:spcBef>
                <a:spcPct val="0"/>
              </a:spcBef>
              <a:spcAft>
                <a:spcPts val="1800"/>
              </a:spcAft>
              <a:defRPr/>
            </a:pPr>
            <a:r>
              <a:rPr lang="en-US" altLang="en-US" sz="2400" b="1" dirty="0">
                <a:latin typeface="Cambria" panose="02040503050406030204" pitchFamily="18" charset="0"/>
                <a:ea typeface="Cambria" panose="02040503050406030204" pitchFamily="18" charset="0"/>
                <a:cs typeface="Helvetica" panose="020B0604020202020204" pitchFamily="34" charset="0"/>
              </a:rPr>
              <a:t>Technical Merit</a:t>
            </a:r>
          </a:p>
          <a:p>
            <a:pPr marL="225425" indent="-225425">
              <a:spcBef>
                <a:spcPct val="0"/>
              </a:spcBef>
              <a:spcAft>
                <a:spcPts val="1800"/>
              </a:spcAft>
              <a:defRPr/>
            </a:pPr>
            <a:endParaRPr lang="en-US" altLang="en-US" sz="1800" dirty="0">
              <a:latin typeface="Cambria" panose="02040503050406030204" pitchFamily="18" charset="0"/>
              <a:ea typeface="Cambria" panose="02040503050406030204" pitchFamily="18" charset="0"/>
              <a:cs typeface="Helvetica" panose="020B0604020202020204" pitchFamily="34" charset="0"/>
            </a:endParaRPr>
          </a:p>
        </p:txBody>
      </p:sp>
      <p:sp>
        <p:nvSpPr>
          <p:cNvPr id="49159" name="Rectangle 5"/>
          <p:cNvSpPr>
            <a:spLocks noChangeArrowheads="1"/>
          </p:cNvSpPr>
          <p:nvPr/>
        </p:nvSpPr>
        <p:spPr bwMode="auto">
          <a:xfrm>
            <a:off x="0" y="5787048"/>
            <a:ext cx="9144000" cy="10826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49160" name="Rectangle 17"/>
          <p:cNvSpPr>
            <a:spLocks noChangeArrowheads="1"/>
          </p:cNvSpPr>
          <p:nvPr/>
        </p:nvSpPr>
        <p:spPr bwMode="auto">
          <a:xfrm>
            <a:off x="0" y="6697663"/>
            <a:ext cx="9144000" cy="160337"/>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1" name="TextBox 10"/>
          <p:cNvSpPr txBox="1"/>
          <p:nvPr/>
        </p:nvSpPr>
        <p:spPr>
          <a:xfrm>
            <a:off x="7620000" y="5524966"/>
            <a:ext cx="1524000" cy="230832"/>
          </a:xfrm>
          <a:prstGeom prst="rect">
            <a:avLst/>
          </a:prstGeom>
          <a:noFill/>
        </p:spPr>
        <p:txBody>
          <a:bodyPr>
            <a:spAutoFit/>
          </a:bodyPr>
          <a:lstStyle/>
          <a:p>
            <a:pPr algn="r">
              <a:defRPr/>
            </a:pPr>
            <a:r>
              <a:rPr lang="en-US" sz="900" dirty="0">
                <a:solidFill>
                  <a:schemeClr val="bg1"/>
                </a:solidFill>
                <a:latin typeface="Cambria" panose="02040503050406030204" pitchFamily="18" charset="0"/>
                <a:ea typeface="Cambria" panose="02040503050406030204" pitchFamily="18" charset="0"/>
              </a:rPr>
              <a:t>Will Parson, CBP</a:t>
            </a:r>
          </a:p>
        </p:txBody>
      </p:sp>
      <p:sp>
        <p:nvSpPr>
          <p:cNvPr id="12" name="Rectangle 7">
            <a:extLst>
              <a:ext uri="{FF2B5EF4-FFF2-40B4-BE49-F238E27FC236}">
                <a16:creationId xmlns:a16="http://schemas.microsoft.com/office/drawing/2014/main" id="{0B7ECB6B-D3FD-4301-A11D-7460FCBA88D7}"/>
              </a:ext>
            </a:extLst>
          </p:cNvPr>
          <p:cNvSpPr>
            <a:spLocks noChangeArrowheads="1"/>
          </p:cNvSpPr>
          <p:nvPr/>
        </p:nvSpPr>
        <p:spPr bwMode="auto">
          <a:xfrm>
            <a:off x="0" y="6713538"/>
            <a:ext cx="9144000" cy="144462"/>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4" name="Rectangle 8">
            <a:extLst>
              <a:ext uri="{FF2B5EF4-FFF2-40B4-BE49-F238E27FC236}">
                <a16:creationId xmlns:a16="http://schemas.microsoft.com/office/drawing/2014/main" id="{23E434AA-863B-4697-8812-C039A1AB2211}"/>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ChangeArrowheads="1"/>
          </p:cNvSpPr>
          <p:nvPr/>
        </p:nvSpPr>
        <p:spPr bwMode="auto">
          <a:xfrm>
            <a:off x="0" y="6705600"/>
            <a:ext cx="9144000" cy="152400"/>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7" name="Title 1"/>
          <p:cNvSpPr txBox="1">
            <a:spLocks/>
          </p:cNvSpPr>
          <p:nvPr/>
        </p:nvSpPr>
        <p:spPr bwMode="auto">
          <a:xfrm>
            <a:off x="152400" y="0"/>
            <a:ext cx="8991600" cy="914400"/>
          </a:xfrm>
          <a:prstGeom prst="rect">
            <a:avLst/>
          </a:prstGeom>
          <a:noFill/>
          <a:ln w="9525">
            <a:noFill/>
            <a:miter lim="800000"/>
            <a:headEnd/>
            <a:tailEnd/>
          </a:ln>
        </p:spPr>
        <p:txBody>
          <a:bodyPr anchor="ctr"/>
          <a:lstStyle/>
          <a:p>
            <a:pPr>
              <a:defRPr/>
            </a:pPr>
            <a:r>
              <a:rPr lang="en-US" sz="3200" b="1" kern="0" dirty="0">
                <a:solidFill>
                  <a:srgbClr val="004990">
                    <a:alpha val="95000"/>
                  </a:srgbClr>
                </a:solidFill>
                <a:latin typeface="Calibri" panose="020F0502020204030204" pitchFamily="34" charset="0"/>
                <a:ea typeface="Segoe UI" pitchFamily="34" charset="0"/>
                <a:cs typeface="Calibri" panose="020F0502020204030204" pitchFamily="34" charset="0"/>
              </a:rPr>
              <a:t>CHESAPEAKE BAY STEWARDSHIP FUND</a:t>
            </a:r>
          </a:p>
        </p:txBody>
      </p:sp>
      <p:sp>
        <p:nvSpPr>
          <p:cNvPr id="21509" name="TextBox 12"/>
          <p:cNvSpPr txBox="1">
            <a:spLocks noChangeArrowheads="1"/>
          </p:cNvSpPr>
          <p:nvPr/>
        </p:nvSpPr>
        <p:spPr bwMode="auto">
          <a:xfrm>
            <a:off x="477070" y="1066800"/>
            <a:ext cx="5064126" cy="508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8" tIns="45694" rIns="91388" bIns="45694">
            <a:spAutoFit/>
          </a:bodyPr>
          <a:lstStyle>
            <a:lvl1pPr>
              <a:spcBef>
                <a:spcPct val="20000"/>
              </a:spcBef>
              <a:buChar char="•"/>
              <a:defRPr sz="3200">
                <a:solidFill>
                  <a:schemeClr val="tx1"/>
                </a:solidFill>
                <a:latin typeface="Arial" panose="020B0604020202020204" pitchFamily="34" charset="0"/>
                <a:ea typeface="Osaka" pitchFamily="-104" charset="-128"/>
              </a:defRPr>
            </a:lvl1pPr>
            <a:lvl2pPr indent="-22860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spcAft>
                <a:spcPts val="600"/>
              </a:spcAft>
              <a:buFontTx/>
              <a:buNone/>
            </a:pPr>
            <a:r>
              <a:rPr lang="en-US" altLang="en-US" sz="2400" b="1" u="sng" dirty="0">
                <a:solidFill>
                  <a:srgbClr val="0D5296"/>
                </a:solidFill>
                <a:latin typeface="Cambria" panose="02040503050406030204" pitchFamily="18" charset="0"/>
                <a:ea typeface="Cambria" panose="02040503050406030204" pitchFamily="18" charset="0"/>
                <a:cs typeface="Helvetica" panose="020B0604020202020204" pitchFamily="34" charset="0"/>
              </a:rPr>
              <a:t>Purpose and History</a:t>
            </a:r>
          </a:p>
          <a:p>
            <a:pPr lvl="1">
              <a:spcBef>
                <a:spcPct val="0"/>
              </a:spcBef>
              <a:spcAft>
                <a:spcPts val="300"/>
              </a:spcAft>
              <a:buFont typeface="Arial" panose="020B0604020202020204" pitchFamily="34" charset="0"/>
              <a:buChar char="•"/>
            </a:pPr>
            <a:r>
              <a:rPr lang="en-US" altLang="en-US" sz="2400" dirty="0">
                <a:latin typeface="Cambria" panose="02040503050406030204" pitchFamily="18" charset="0"/>
                <a:ea typeface="Cambria" panose="02040503050406030204" pitchFamily="18" charset="0"/>
                <a:cs typeface="Helvetica" panose="020B0604020202020204" pitchFamily="34" charset="0"/>
              </a:rPr>
              <a:t>Accelerate local restoration actions and spur innovation in watershed restoration</a:t>
            </a:r>
          </a:p>
          <a:p>
            <a:pPr lvl="1">
              <a:spcBef>
                <a:spcPct val="0"/>
              </a:spcBef>
              <a:spcAft>
                <a:spcPts val="300"/>
              </a:spcAft>
              <a:buFont typeface="Arial" panose="020B0604020202020204" pitchFamily="34" charset="0"/>
              <a:buChar char="•"/>
            </a:pPr>
            <a:r>
              <a:rPr lang="en-US" altLang="en-US" sz="2400" dirty="0">
                <a:latin typeface="Cambria" panose="02040503050406030204" pitchFamily="18" charset="0"/>
                <a:ea typeface="Cambria" panose="02040503050406030204" pitchFamily="18" charset="0"/>
                <a:cs typeface="Helvetica" panose="020B0604020202020204" pitchFamily="34" charset="0"/>
              </a:rPr>
              <a:t>Delivered in partnership with EPA and the Chesapeake Bay Program</a:t>
            </a:r>
          </a:p>
          <a:p>
            <a:pPr lvl="1">
              <a:spcBef>
                <a:spcPct val="0"/>
              </a:spcBef>
              <a:spcAft>
                <a:spcPts val="300"/>
              </a:spcAft>
              <a:buFont typeface="Arial" panose="020B0604020202020204" pitchFamily="34" charset="0"/>
              <a:buChar char="•"/>
            </a:pPr>
            <a:r>
              <a:rPr lang="en-US" altLang="en-US" sz="2400" b="1" dirty="0">
                <a:solidFill>
                  <a:srgbClr val="FF0000"/>
                </a:solidFill>
                <a:latin typeface="Cambria" panose="02040503050406030204" pitchFamily="18" charset="0"/>
                <a:ea typeface="Cambria" panose="02040503050406030204" pitchFamily="18" charset="0"/>
                <a:cs typeface="Helvetica" panose="020B0604020202020204" pitchFamily="34" charset="0"/>
              </a:rPr>
              <a:t>New directed programming and partnership with U.S. FWS</a:t>
            </a:r>
            <a:endParaRPr lang="en-US" altLang="en-US" sz="2000" b="1" dirty="0">
              <a:solidFill>
                <a:srgbClr val="FF0000"/>
              </a:solidFill>
              <a:latin typeface="Cambria" panose="02040503050406030204" pitchFamily="18" charset="0"/>
              <a:ea typeface="Cambria" panose="02040503050406030204" pitchFamily="18" charset="0"/>
              <a:cs typeface="Helvetica" panose="020B0604020202020204" pitchFamily="34" charset="0"/>
            </a:endParaRPr>
          </a:p>
          <a:p>
            <a:pPr lvl="1">
              <a:spcBef>
                <a:spcPct val="0"/>
              </a:spcBef>
              <a:spcAft>
                <a:spcPts val="300"/>
              </a:spcAft>
              <a:buFont typeface="Arial" panose="020B0604020202020204" pitchFamily="34" charset="0"/>
              <a:buChar char="•"/>
            </a:pPr>
            <a:r>
              <a:rPr lang="en-US" altLang="en-US" sz="2400" dirty="0">
                <a:latin typeface="Cambria" panose="02040503050406030204" pitchFamily="18" charset="0"/>
                <a:ea typeface="Cambria" panose="02040503050406030204" pitchFamily="18" charset="0"/>
                <a:cs typeface="Helvetica" panose="020B0604020202020204" pitchFamily="34" charset="0"/>
              </a:rPr>
              <a:t>1,200+ grants totaling roughly $200M and leveraging nearly $300M in additional local matching funds since 1999</a:t>
            </a:r>
          </a:p>
        </p:txBody>
      </p:sp>
      <p:sp>
        <p:nvSpPr>
          <p:cNvPr id="6" name="Rectangle 8">
            <a:extLst>
              <a:ext uri="{FF2B5EF4-FFF2-40B4-BE49-F238E27FC236}">
                <a16:creationId xmlns:a16="http://schemas.microsoft.com/office/drawing/2014/main" id="{FEBCB5DE-5CFF-49F7-908D-8E8281700ECB}"/>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pic>
        <p:nvPicPr>
          <p:cNvPr id="7" name="Picture 6">
            <a:extLst>
              <a:ext uri="{FF2B5EF4-FFF2-40B4-BE49-F238E27FC236}">
                <a16:creationId xmlns:a16="http://schemas.microsoft.com/office/drawing/2014/main" id="{4B0E6EC7-089B-4827-85FD-0AACEE2E601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196" y="1225595"/>
            <a:ext cx="3332446" cy="4211842"/>
          </a:xfrm>
          <a:prstGeom prst="rect">
            <a:avLst/>
          </a:prstGeom>
        </p:spPr>
      </p:pic>
    </p:spTree>
    <p:extLst>
      <p:ext uri="{BB962C8B-B14F-4D97-AF65-F5344CB8AC3E}">
        <p14:creationId xmlns:p14="http://schemas.microsoft.com/office/powerpoint/2010/main" val="1783242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5"/>
          <p:cNvSpPr>
            <a:spLocks noChangeArrowheads="1"/>
          </p:cNvSpPr>
          <p:nvPr/>
        </p:nvSpPr>
        <p:spPr bwMode="auto">
          <a:xfrm rot="1847662">
            <a:off x="3238500" y="968375"/>
            <a:ext cx="1624013" cy="2590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49156" name="Rectangle 11"/>
          <p:cNvSpPr>
            <a:spLocks noChangeArrowheads="1"/>
          </p:cNvSpPr>
          <p:nvPr/>
        </p:nvSpPr>
        <p:spPr bwMode="auto">
          <a:xfrm rot="9348357">
            <a:off x="3128963" y="3371850"/>
            <a:ext cx="1589087" cy="2590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7" name="Rectangle 2"/>
          <p:cNvSpPr txBox="1">
            <a:spLocks noChangeArrowheads="1"/>
          </p:cNvSpPr>
          <p:nvPr/>
        </p:nvSpPr>
        <p:spPr bwMode="auto">
          <a:xfrm>
            <a:off x="127793" y="49916"/>
            <a:ext cx="8888413" cy="858838"/>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defRPr/>
            </a:pPr>
            <a:r>
              <a:rPr lang="en-US" sz="3200" dirty="0">
                <a:latin typeface="Calibri" panose="020F0502020204030204" pitchFamily="34" charset="0"/>
                <a:cs typeface="Calibri" panose="020F0502020204030204" pitchFamily="34" charset="0"/>
              </a:rPr>
              <a:t>CONSERVATION OUTCOMES</a:t>
            </a:r>
          </a:p>
        </p:txBody>
      </p:sp>
      <p:sp>
        <p:nvSpPr>
          <p:cNvPr id="49159" name="Rectangle 5"/>
          <p:cNvSpPr>
            <a:spLocks noChangeArrowheads="1"/>
          </p:cNvSpPr>
          <p:nvPr/>
        </p:nvSpPr>
        <p:spPr bwMode="auto">
          <a:xfrm>
            <a:off x="0" y="5775325"/>
            <a:ext cx="9144000" cy="10826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49160" name="Rectangle 17"/>
          <p:cNvSpPr>
            <a:spLocks noChangeArrowheads="1"/>
          </p:cNvSpPr>
          <p:nvPr/>
        </p:nvSpPr>
        <p:spPr bwMode="auto">
          <a:xfrm>
            <a:off x="0" y="6697663"/>
            <a:ext cx="9144000" cy="160337"/>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2" name="Rectangle 7">
            <a:extLst>
              <a:ext uri="{FF2B5EF4-FFF2-40B4-BE49-F238E27FC236}">
                <a16:creationId xmlns:a16="http://schemas.microsoft.com/office/drawing/2014/main" id="{E42653C4-D023-4F74-8ED9-EB8B27A0EB65}"/>
              </a:ext>
            </a:extLst>
          </p:cNvPr>
          <p:cNvSpPr>
            <a:spLocks noChangeArrowheads="1"/>
          </p:cNvSpPr>
          <p:nvPr/>
        </p:nvSpPr>
        <p:spPr bwMode="auto">
          <a:xfrm>
            <a:off x="0" y="6713538"/>
            <a:ext cx="9144000" cy="144462"/>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51206" name="Rectangle 2"/>
          <p:cNvSpPr>
            <a:spLocks noChangeArrowheads="1"/>
          </p:cNvSpPr>
          <p:nvPr/>
        </p:nvSpPr>
        <p:spPr bwMode="auto">
          <a:xfrm>
            <a:off x="380999" y="888877"/>
            <a:ext cx="8382000" cy="619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marL="342900" marR="0" lvl="0" indent="-342900">
              <a:spcBef>
                <a:spcPts val="0"/>
              </a:spcBef>
              <a:spcAft>
                <a:spcPts val="900"/>
              </a:spcAft>
              <a:buFont typeface="Symbol" panose="05050102010706020507" pitchFamily="18" charset="2"/>
              <a:buChar char=""/>
            </a:pPr>
            <a:r>
              <a:rPr lang="en-US" sz="2000" b="1" dirty="0">
                <a:effectLst/>
                <a:latin typeface="Cambria" panose="02040503050406030204" pitchFamily="18" charset="0"/>
                <a:ea typeface="Cambria" panose="02040503050406030204" pitchFamily="18" charset="0"/>
                <a:cs typeface="Times New Roman" panose="02020603050405020304" pitchFamily="18" charset="0"/>
              </a:rPr>
              <a:t>SWG-I:</a:t>
            </a:r>
            <a:r>
              <a:rPr lang="en-US" sz="2000" dirty="0">
                <a:effectLst/>
                <a:latin typeface="Cambria" panose="02040503050406030204" pitchFamily="18" charset="0"/>
                <a:ea typeface="Cambria" panose="02040503050406030204" pitchFamily="18" charset="0"/>
                <a:cs typeface="Times New Roman" panose="02020603050405020304" pitchFamily="18" charset="0"/>
              </a:rPr>
              <a:t> Project will clearly and demonstrably result in meaningful </a:t>
            </a:r>
            <a:r>
              <a:rPr lang="en-US" sz="2000" b="1" dirty="0">
                <a:effectLst/>
                <a:latin typeface="Cambria" panose="02040503050406030204" pitchFamily="18" charset="0"/>
                <a:ea typeface="Cambria" panose="02040503050406030204" pitchFamily="18" charset="0"/>
                <a:cs typeface="Times New Roman" panose="02020603050405020304" pitchFamily="18" charset="0"/>
              </a:rPr>
              <a:t>on-the-ground implementation of conservation and/or restoration actions</a:t>
            </a:r>
            <a:r>
              <a:rPr lang="en-US" sz="2000" dirty="0">
                <a:effectLst/>
                <a:latin typeface="Cambria" panose="02040503050406030204" pitchFamily="18" charset="0"/>
                <a:ea typeface="Cambria" panose="02040503050406030204" pitchFamily="18" charset="0"/>
                <a:cs typeface="Times New Roman" panose="02020603050405020304" pitchFamily="18" charset="0"/>
              </a:rPr>
              <a:t> that contribute to priority outcomes of CBSF and the Watershed Agreement, supporting multiple priority outcomes where possible.</a:t>
            </a:r>
          </a:p>
          <a:p>
            <a:pPr marL="342900" marR="0" lvl="0" indent="-342900">
              <a:spcBef>
                <a:spcPts val="0"/>
              </a:spcBef>
              <a:spcAft>
                <a:spcPts val="900"/>
              </a:spcAft>
              <a:buFont typeface="Symbol" panose="05050102010706020507" pitchFamily="18" charset="2"/>
              <a:buChar char=""/>
            </a:pPr>
            <a:r>
              <a:rPr lang="en-US" sz="2000" b="1" dirty="0">
                <a:effectLst/>
                <a:latin typeface="Cambria" panose="02040503050406030204" pitchFamily="18" charset="0"/>
                <a:ea typeface="Cambria" panose="02040503050406030204" pitchFamily="18" charset="0"/>
                <a:cs typeface="Times New Roman" panose="02020603050405020304" pitchFamily="18" charset="0"/>
              </a:rPr>
              <a:t>SWG-PTA:</a:t>
            </a:r>
            <a:r>
              <a:rPr lang="en-US" sz="2000" dirty="0">
                <a:effectLst/>
                <a:latin typeface="Cambria" panose="02040503050406030204" pitchFamily="18" charset="0"/>
                <a:ea typeface="Cambria" panose="02040503050406030204" pitchFamily="18" charset="0"/>
                <a:cs typeface="Times New Roman" panose="02020603050405020304" pitchFamily="18" charset="0"/>
              </a:rPr>
              <a:t> Project will result in the delivery of </a:t>
            </a:r>
            <a:r>
              <a:rPr lang="en-US" sz="2000" b="1" dirty="0">
                <a:effectLst/>
                <a:latin typeface="Cambria" panose="02040503050406030204" pitchFamily="18" charset="0"/>
                <a:ea typeface="Cambria" panose="02040503050406030204" pitchFamily="18" charset="0"/>
                <a:cs typeface="Times New Roman" panose="02020603050405020304" pitchFamily="18" charset="0"/>
              </a:rPr>
              <a:t>planning and technical assistance products and services </a:t>
            </a:r>
            <a:r>
              <a:rPr lang="en-US" sz="2000" dirty="0">
                <a:effectLst/>
                <a:latin typeface="Cambria" panose="02040503050406030204" pitchFamily="18" charset="0"/>
                <a:ea typeface="Cambria" panose="02040503050406030204" pitchFamily="18" charset="0"/>
                <a:cs typeface="Times New Roman" panose="02020603050405020304" pitchFamily="18" charset="0"/>
              </a:rPr>
              <a:t>that meaningfully advance potential conservation or restoration implementation efforts.</a:t>
            </a:r>
          </a:p>
          <a:p>
            <a:pPr marL="342900" marR="0" lvl="0" indent="-342900">
              <a:spcBef>
                <a:spcPts val="0"/>
              </a:spcBef>
              <a:spcAft>
                <a:spcPts val="900"/>
              </a:spcAft>
              <a:buFont typeface="Symbol" panose="05050102010706020507" pitchFamily="18" charset="2"/>
              <a:buChar char=""/>
            </a:pPr>
            <a:r>
              <a:rPr lang="en-US" sz="2000" b="1" dirty="0">
                <a:effectLst/>
                <a:latin typeface="Cambria" panose="02040503050406030204" pitchFamily="18" charset="0"/>
                <a:ea typeface="Cambria" panose="02040503050406030204" pitchFamily="18" charset="0"/>
                <a:cs typeface="Times New Roman" panose="02020603050405020304" pitchFamily="18" charset="0"/>
              </a:rPr>
              <a:t>All:</a:t>
            </a:r>
            <a:r>
              <a:rPr lang="en-US" sz="2000" dirty="0">
                <a:effectLst/>
                <a:latin typeface="Cambria" panose="02040503050406030204" pitchFamily="18" charset="0"/>
                <a:ea typeface="Cambria" panose="02040503050406030204" pitchFamily="18" charset="0"/>
                <a:cs typeface="Times New Roman" panose="02020603050405020304" pitchFamily="18" charset="0"/>
              </a:rPr>
              <a:t> Project supports new and existing partnerships working to advance conservation and restoration actions in the Chesapeake Bay watershed. </a:t>
            </a:r>
          </a:p>
          <a:p>
            <a:pPr marL="342900" marR="0" lvl="0" indent="-342900">
              <a:spcBef>
                <a:spcPts val="0"/>
              </a:spcBef>
              <a:spcAft>
                <a:spcPts val="900"/>
              </a:spcAft>
              <a:buFont typeface="Symbol" panose="05050102010706020507" pitchFamily="18" charset="2"/>
              <a:buChar char=""/>
            </a:pPr>
            <a:r>
              <a:rPr lang="en-US" sz="2000" b="1" dirty="0">
                <a:effectLst/>
                <a:latin typeface="Cambria" panose="02040503050406030204" pitchFamily="18" charset="0"/>
                <a:ea typeface="Cambria" panose="02040503050406030204" pitchFamily="18" charset="0"/>
                <a:cs typeface="Times New Roman" panose="02020603050405020304" pitchFamily="18" charset="0"/>
              </a:rPr>
              <a:t>All:</a:t>
            </a:r>
            <a:r>
              <a:rPr lang="en-US" sz="2000" dirty="0">
                <a:effectLst/>
                <a:latin typeface="Cambria" panose="02040503050406030204" pitchFamily="18" charset="0"/>
                <a:ea typeface="Cambria" panose="02040503050406030204" pitchFamily="18" charset="0"/>
                <a:cs typeface="Times New Roman" panose="02020603050405020304" pitchFamily="18" charset="0"/>
              </a:rPr>
              <a:t> Project incorporates plans and approaches to implement, verify and sustain conservation and restoration actions and outcomes beyond the timeframe of the grant.</a:t>
            </a:r>
          </a:p>
          <a:p>
            <a:pPr marL="342900" marR="0" lvl="0" indent="-342900">
              <a:spcBef>
                <a:spcPts val="0"/>
              </a:spcBef>
              <a:spcAft>
                <a:spcPts val="900"/>
              </a:spcAft>
              <a:buFont typeface="Symbol" panose="05050102010706020507" pitchFamily="18" charset="2"/>
              <a:buChar char=""/>
            </a:pPr>
            <a:r>
              <a:rPr lang="en-US" sz="2000" b="1" dirty="0">
                <a:effectLst/>
                <a:latin typeface="Cambria" panose="02040503050406030204" pitchFamily="18" charset="0"/>
                <a:ea typeface="Cambria" panose="02040503050406030204" pitchFamily="18" charset="0"/>
                <a:cs typeface="Times New Roman" panose="02020603050405020304" pitchFamily="18" charset="0"/>
              </a:rPr>
              <a:t>All:</a:t>
            </a:r>
            <a:r>
              <a:rPr lang="en-US" sz="2000" dirty="0">
                <a:effectLst/>
                <a:latin typeface="Cambria" panose="02040503050406030204" pitchFamily="18" charset="0"/>
                <a:ea typeface="Cambria" panose="02040503050406030204" pitchFamily="18" charset="0"/>
                <a:cs typeface="Times New Roman" panose="02020603050405020304" pitchFamily="18" charset="0"/>
              </a:rPr>
              <a:t> Project conveys a clear plan to transfer and disseminate project-related information to appropriate audiences and relevant stakeholders within the Chesapeake Bay watershed, with the goal of expanding adoption of successful approaches.</a:t>
            </a:r>
          </a:p>
          <a:p>
            <a:pPr marL="225425" indent="-225425">
              <a:spcBef>
                <a:spcPct val="0"/>
              </a:spcBef>
              <a:spcAft>
                <a:spcPts val="600"/>
              </a:spcAft>
              <a:defRPr/>
            </a:pPr>
            <a:endParaRPr lang="en-US" altLang="en-US" sz="2000" dirty="0">
              <a:latin typeface="Cambria" panose="02040503050406030204" pitchFamily="18" charset="0"/>
              <a:ea typeface="Cambria" panose="02040503050406030204" pitchFamily="18" charset="0"/>
              <a:cs typeface="Helvetica" panose="020B0604020202020204" pitchFamily="34" charset="0"/>
            </a:endParaRPr>
          </a:p>
          <a:p>
            <a:pPr marL="225425" indent="-225425">
              <a:spcBef>
                <a:spcPct val="0"/>
              </a:spcBef>
              <a:spcAft>
                <a:spcPts val="600"/>
              </a:spcAft>
              <a:defRPr/>
            </a:pPr>
            <a:endParaRPr lang="en-US" altLang="en-US" sz="2000" dirty="0">
              <a:latin typeface="Cambria" panose="02040503050406030204" pitchFamily="18" charset="0"/>
              <a:ea typeface="Cambria" panose="02040503050406030204" pitchFamily="18" charset="0"/>
              <a:cs typeface="Helvetica" panose="020B0604020202020204" pitchFamily="34" charset="0"/>
            </a:endParaRPr>
          </a:p>
        </p:txBody>
      </p:sp>
      <p:sp>
        <p:nvSpPr>
          <p:cNvPr id="10" name="Rectangle 8">
            <a:extLst>
              <a:ext uri="{FF2B5EF4-FFF2-40B4-BE49-F238E27FC236}">
                <a16:creationId xmlns:a16="http://schemas.microsoft.com/office/drawing/2014/main" id="{92A9BC96-5EA0-420B-B478-96F5A5E380EA}"/>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extLst>
      <p:ext uri="{BB962C8B-B14F-4D97-AF65-F5344CB8AC3E}">
        <p14:creationId xmlns:p14="http://schemas.microsoft.com/office/powerpoint/2010/main" val="3795051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11"/>
          <p:cNvSpPr>
            <a:spLocks noChangeArrowheads="1"/>
          </p:cNvSpPr>
          <p:nvPr/>
        </p:nvSpPr>
        <p:spPr bwMode="auto">
          <a:xfrm rot="9348357">
            <a:off x="3128963" y="3371850"/>
            <a:ext cx="1589087" cy="2590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51206" name="Rectangle 2"/>
          <p:cNvSpPr>
            <a:spLocks noChangeArrowheads="1"/>
          </p:cNvSpPr>
          <p:nvPr/>
        </p:nvSpPr>
        <p:spPr bwMode="auto">
          <a:xfrm>
            <a:off x="304800" y="1033715"/>
            <a:ext cx="83820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marL="225425" indent="-225425">
              <a:spcBef>
                <a:spcPct val="0"/>
              </a:spcBef>
              <a:spcAft>
                <a:spcPts val="1800"/>
              </a:spcAft>
              <a:defRPr/>
            </a:pPr>
            <a:r>
              <a:rPr lang="en-US" altLang="en-US" sz="2000" dirty="0">
                <a:latin typeface="Cambria" panose="02040503050406030204" pitchFamily="18" charset="0"/>
                <a:ea typeface="Cambria" panose="02040503050406030204" pitchFamily="18" charset="0"/>
                <a:cs typeface="Helvetica" panose="020B0604020202020204" pitchFamily="34" charset="0"/>
              </a:rPr>
              <a:t>The </a:t>
            </a:r>
            <a:r>
              <a:rPr lang="en-US" altLang="en-US" sz="2000" b="1" dirty="0">
                <a:latin typeface="Cambria" panose="02040503050406030204" pitchFamily="18" charset="0"/>
                <a:ea typeface="Cambria" panose="02040503050406030204" pitchFamily="18" charset="0"/>
                <a:cs typeface="Helvetica" panose="020B0604020202020204" pitchFamily="34" charset="0"/>
              </a:rPr>
              <a:t>quality and level of detail </a:t>
            </a:r>
            <a:r>
              <a:rPr lang="en-US" altLang="en-US" sz="2000" dirty="0">
                <a:latin typeface="Cambria" panose="02040503050406030204" pitchFamily="18" charset="0"/>
                <a:ea typeface="Cambria" panose="02040503050406030204" pitchFamily="18" charset="0"/>
                <a:cs typeface="Helvetica" panose="020B0604020202020204" pitchFamily="34" charset="0"/>
              </a:rPr>
              <a:t>in the budget and budget narrative provide a clear and detailed understanding of the proposed funding request. </a:t>
            </a:r>
          </a:p>
          <a:p>
            <a:pPr marL="225425" indent="-225425">
              <a:spcBef>
                <a:spcPct val="0"/>
              </a:spcBef>
              <a:spcAft>
                <a:spcPts val="1800"/>
              </a:spcAft>
              <a:defRPr/>
            </a:pPr>
            <a:r>
              <a:rPr lang="en-US" altLang="en-US" sz="2000" dirty="0">
                <a:latin typeface="Cambria" panose="02040503050406030204" pitchFamily="18" charset="0"/>
                <a:ea typeface="Cambria" panose="02040503050406030204" pitchFamily="18" charset="0"/>
                <a:cs typeface="Helvetica" panose="020B0604020202020204" pitchFamily="34" charset="0"/>
              </a:rPr>
              <a:t>Proposal demonstrates </a:t>
            </a:r>
            <a:r>
              <a:rPr lang="en-US" altLang="en-US" sz="2000" b="1" dirty="0">
                <a:latin typeface="Cambria" panose="02040503050406030204" pitchFamily="18" charset="0"/>
                <a:ea typeface="Cambria" panose="02040503050406030204" pitchFamily="18" charset="0"/>
                <a:cs typeface="Helvetica" panose="020B0604020202020204" pitchFamily="34" charset="0"/>
              </a:rPr>
              <a:t>cost-effectiveness</a:t>
            </a:r>
            <a:r>
              <a:rPr lang="en-US" altLang="en-US" sz="2000" dirty="0">
                <a:latin typeface="Cambria" panose="02040503050406030204" pitchFamily="18" charset="0"/>
                <a:ea typeface="Cambria" panose="02040503050406030204" pitchFamily="18" charset="0"/>
                <a:cs typeface="Helvetica" panose="020B0604020202020204" pitchFamily="34" charset="0"/>
              </a:rPr>
              <a:t> in achieving its proposed outcomes, </a:t>
            </a:r>
            <a:r>
              <a:rPr lang="en-US" altLang="en-US" sz="2000" b="1" dirty="0">
                <a:latin typeface="Cambria" panose="02040503050406030204" pitchFamily="18" charset="0"/>
                <a:ea typeface="Cambria" panose="02040503050406030204" pitchFamily="18" charset="0"/>
                <a:cs typeface="Helvetica" panose="020B0604020202020204" pitchFamily="34" charset="0"/>
              </a:rPr>
              <a:t>considering both direct and indirect costs </a:t>
            </a:r>
            <a:r>
              <a:rPr lang="en-US" altLang="en-US" sz="2000" dirty="0">
                <a:latin typeface="Cambria" panose="02040503050406030204" pitchFamily="18" charset="0"/>
                <a:ea typeface="Cambria" panose="02040503050406030204" pitchFamily="18" charset="0"/>
                <a:cs typeface="Helvetica" panose="020B0604020202020204" pitchFamily="34" charset="0"/>
              </a:rPr>
              <a:t>in the proposed budget.</a:t>
            </a:r>
          </a:p>
          <a:p>
            <a:pPr marL="225425" indent="-225425">
              <a:spcBef>
                <a:spcPct val="0"/>
              </a:spcBef>
              <a:spcAft>
                <a:spcPts val="1800"/>
              </a:spcAft>
              <a:defRPr/>
            </a:pPr>
            <a:r>
              <a:rPr lang="en-US" altLang="en-US" sz="2000" dirty="0">
                <a:latin typeface="Cambria" panose="02040503050406030204" pitchFamily="18" charset="0"/>
                <a:ea typeface="Cambria" panose="02040503050406030204" pitchFamily="18" charset="0"/>
                <a:cs typeface="Helvetica" panose="020B0604020202020204" pitchFamily="34" charset="0"/>
              </a:rPr>
              <a:t>Proposed </a:t>
            </a:r>
            <a:r>
              <a:rPr lang="en-US" altLang="en-US" sz="2000" b="1" dirty="0">
                <a:latin typeface="Cambria" panose="02040503050406030204" pitchFamily="18" charset="0"/>
                <a:ea typeface="Cambria" panose="02040503050406030204" pitchFamily="18" charset="0"/>
                <a:cs typeface="Helvetica" panose="020B0604020202020204" pitchFamily="34" charset="0"/>
              </a:rPr>
              <a:t>costs are reasonable </a:t>
            </a:r>
            <a:r>
              <a:rPr lang="en-US" altLang="en-US" sz="2000" dirty="0">
                <a:latin typeface="Cambria" panose="02040503050406030204" pitchFamily="18" charset="0"/>
                <a:ea typeface="Cambria" panose="02040503050406030204" pitchFamily="18" charset="0"/>
                <a:cs typeface="Helvetica" panose="020B0604020202020204" pitchFamily="34" charset="0"/>
              </a:rPr>
              <a:t>based on the work plan, local or regional costs for similar activities, and commensurate with project outcomes.</a:t>
            </a:r>
          </a:p>
          <a:p>
            <a:pPr marL="225425" indent="-225425">
              <a:spcBef>
                <a:spcPct val="0"/>
              </a:spcBef>
              <a:spcAft>
                <a:spcPts val="1800"/>
              </a:spcAft>
              <a:defRPr/>
            </a:pPr>
            <a:r>
              <a:rPr lang="en-US" altLang="en-US" sz="2000" b="1" dirty="0">
                <a:latin typeface="Cambria" panose="02040503050406030204" pitchFamily="18" charset="0"/>
                <a:ea typeface="Cambria" panose="02040503050406030204" pitchFamily="18" charset="0"/>
                <a:cs typeface="Helvetica" panose="020B0604020202020204" pitchFamily="34" charset="0"/>
              </a:rPr>
              <a:t>Budget clearly indicates the degree of partnership</a:t>
            </a:r>
            <a:r>
              <a:rPr lang="en-US" altLang="en-US" sz="2000" dirty="0">
                <a:latin typeface="Cambria" panose="02040503050406030204" pitchFamily="18" charset="0"/>
                <a:ea typeface="Cambria" panose="02040503050406030204" pitchFamily="18" charset="0"/>
                <a:cs typeface="Helvetica" panose="020B0604020202020204" pitchFamily="34" charset="0"/>
              </a:rPr>
              <a:t> in conducting the proposed work.</a:t>
            </a:r>
          </a:p>
          <a:p>
            <a:pPr marL="225425" indent="-225425">
              <a:spcBef>
                <a:spcPct val="0"/>
              </a:spcBef>
              <a:spcAft>
                <a:spcPts val="1800"/>
              </a:spcAft>
              <a:defRPr/>
            </a:pPr>
            <a:r>
              <a:rPr lang="en-US" altLang="en-US" sz="2000" dirty="0">
                <a:latin typeface="Cambria" panose="02040503050406030204" pitchFamily="18" charset="0"/>
                <a:ea typeface="Cambria" panose="02040503050406030204" pitchFamily="18" charset="0"/>
                <a:cs typeface="Helvetica" panose="020B0604020202020204" pitchFamily="34" charset="0"/>
              </a:rPr>
              <a:t>Proposed funding request is well leveraged by the partners and other contributors through cash, in-kind, and other match. </a:t>
            </a:r>
          </a:p>
        </p:txBody>
      </p:sp>
      <p:sp>
        <p:nvSpPr>
          <p:cNvPr id="49159" name="Rectangle 5"/>
          <p:cNvSpPr>
            <a:spLocks noChangeArrowheads="1"/>
          </p:cNvSpPr>
          <p:nvPr/>
        </p:nvSpPr>
        <p:spPr bwMode="auto">
          <a:xfrm>
            <a:off x="0" y="5775325"/>
            <a:ext cx="9144000" cy="10826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49160" name="Rectangle 17"/>
          <p:cNvSpPr>
            <a:spLocks noChangeArrowheads="1"/>
          </p:cNvSpPr>
          <p:nvPr/>
        </p:nvSpPr>
        <p:spPr bwMode="auto">
          <a:xfrm>
            <a:off x="0" y="6697663"/>
            <a:ext cx="9144000" cy="160337"/>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9" name="Rectangle 7">
            <a:extLst>
              <a:ext uri="{FF2B5EF4-FFF2-40B4-BE49-F238E27FC236}">
                <a16:creationId xmlns:a16="http://schemas.microsoft.com/office/drawing/2014/main" id="{C8B4F951-6374-4D65-A650-2A0945894679}"/>
              </a:ext>
            </a:extLst>
          </p:cNvPr>
          <p:cNvSpPr>
            <a:spLocks noChangeArrowheads="1"/>
          </p:cNvSpPr>
          <p:nvPr/>
        </p:nvSpPr>
        <p:spPr bwMode="auto">
          <a:xfrm>
            <a:off x="0" y="6713538"/>
            <a:ext cx="9144000" cy="144462"/>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1" name="Rectangle 2">
            <a:extLst>
              <a:ext uri="{FF2B5EF4-FFF2-40B4-BE49-F238E27FC236}">
                <a16:creationId xmlns:a16="http://schemas.microsoft.com/office/drawing/2014/main" id="{6E98D2B1-75BA-4B9A-9F1D-DE42425B56BA}"/>
              </a:ext>
            </a:extLst>
          </p:cNvPr>
          <p:cNvSpPr txBox="1">
            <a:spLocks noChangeArrowheads="1"/>
          </p:cNvSpPr>
          <p:nvPr/>
        </p:nvSpPr>
        <p:spPr bwMode="auto">
          <a:xfrm>
            <a:off x="127793" y="49916"/>
            <a:ext cx="8888413" cy="858838"/>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defRPr/>
            </a:pPr>
            <a:r>
              <a:rPr lang="en-US" sz="3200" dirty="0">
                <a:latin typeface="Calibri" panose="020F0502020204030204" pitchFamily="34" charset="0"/>
                <a:ea typeface="Cambria" panose="02040503050406030204" pitchFamily="18" charset="0"/>
                <a:cs typeface="Calibri" panose="020F0502020204030204" pitchFamily="34" charset="0"/>
              </a:rPr>
              <a:t>BUDGET</a:t>
            </a:r>
          </a:p>
        </p:txBody>
      </p:sp>
      <p:sp>
        <p:nvSpPr>
          <p:cNvPr id="12" name="Rectangle 8">
            <a:extLst>
              <a:ext uri="{FF2B5EF4-FFF2-40B4-BE49-F238E27FC236}">
                <a16:creationId xmlns:a16="http://schemas.microsoft.com/office/drawing/2014/main" id="{9CB500FA-67B3-47C1-AC1D-5F8EFC79817D}"/>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extLst>
      <p:ext uri="{BB962C8B-B14F-4D97-AF65-F5344CB8AC3E}">
        <p14:creationId xmlns:p14="http://schemas.microsoft.com/office/powerpoint/2010/main" val="1776478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11"/>
          <p:cNvSpPr>
            <a:spLocks noChangeArrowheads="1"/>
          </p:cNvSpPr>
          <p:nvPr/>
        </p:nvSpPr>
        <p:spPr bwMode="auto">
          <a:xfrm rot="9348357">
            <a:off x="3128963" y="3371850"/>
            <a:ext cx="1589087" cy="2590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51206" name="Rectangle 2"/>
          <p:cNvSpPr>
            <a:spLocks noChangeArrowheads="1"/>
          </p:cNvSpPr>
          <p:nvPr/>
        </p:nvSpPr>
        <p:spPr bwMode="auto">
          <a:xfrm>
            <a:off x="380999" y="959163"/>
            <a:ext cx="8382000"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marL="225425" indent="-225425">
              <a:spcBef>
                <a:spcPct val="0"/>
              </a:spcBef>
              <a:spcAft>
                <a:spcPts val="1800"/>
              </a:spcAft>
              <a:defRPr/>
            </a:pPr>
            <a:r>
              <a:rPr lang="en-US" altLang="en-US" sz="2000" dirty="0">
                <a:latin typeface="Cambria" panose="02040503050406030204" pitchFamily="18" charset="0"/>
                <a:ea typeface="Cambria" panose="02040503050406030204" pitchFamily="18" charset="0"/>
                <a:cs typeface="Helvetica" panose="020B0604020202020204" pitchFamily="34" charset="0"/>
              </a:rPr>
              <a:t>Proposal provides </a:t>
            </a:r>
            <a:r>
              <a:rPr lang="en-US" altLang="en-US" sz="2000" b="1" dirty="0">
                <a:latin typeface="Cambria" panose="02040503050406030204" pitchFamily="18" charset="0"/>
                <a:ea typeface="Cambria" panose="02040503050406030204" pitchFamily="18" charset="0"/>
                <a:cs typeface="Helvetica" panose="020B0604020202020204" pitchFamily="34" charset="0"/>
              </a:rPr>
              <a:t>specific goals </a:t>
            </a:r>
            <a:r>
              <a:rPr lang="en-US" altLang="en-US" sz="2000" dirty="0">
                <a:latin typeface="Cambria" panose="02040503050406030204" pitchFamily="18" charset="0"/>
                <a:ea typeface="Cambria" panose="02040503050406030204" pitchFamily="18" charset="0"/>
                <a:cs typeface="Helvetica" panose="020B0604020202020204" pitchFamily="34" charset="0"/>
              </a:rPr>
              <a:t>that correlate with a clear, logical, and achievable work plan, milestones, and timeline.</a:t>
            </a:r>
          </a:p>
          <a:p>
            <a:pPr marL="225425" indent="-225425">
              <a:spcBef>
                <a:spcPct val="0"/>
              </a:spcBef>
              <a:spcAft>
                <a:spcPts val="1800"/>
              </a:spcAft>
              <a:defRPr/>
            </a:pPr>
            <a:r>
              <a:rPr lang="en-US" altLang="en-US" sz="2000" dirty="0">
                <a:latin typeface="Cambria" panose="02040503050406030204" pitchFamily="18" charset="0"/>
                <a:ea typeface="Cambria" panose="02040503050406030204" pitchFamily="18" charset="0"/>
                <a:cs typeface="Helvetica" panose="020B0604020202020204" pitchFamily="34" charset="0"/>
              </a:rPr>
              <a:t>Proposed </a:t>
            </a:r>
            <a:r>
              <a:rPr lang="en-US" altLang="en-US" sz="2000" b="1" dirty="0">
                <a:latin typeface="Cambria" panose="02040503050406030204" pitchFamily="18" charset="0"/>
                <a:ea typeface="Cambria" panose="02040503050406030204" pitchFamily="18" charset="0"/>
                <a:cs typeface="Helvetica" panose="020B0604020202020204" pitchFamily="34" charset="0"/>
              </a:rPr>
              <a:t>project team has the core competencies necessary </a:t>
            </a:r>
            <a:r>
              <a:rPr lang="en-US" altLang="en-US" sz="2000" dirty="0">
                <a:latin typeface="Cambria" panose="02040503050406030204" pitchFamily="18" charset="0"/>
                <a:ea typeface="Cambria" panose="02040503050406030204" pitchFamily="18" charset="0"/>
                <a:cs typeface="Helvetica" panose="020B0604020202020204" pitchFamily="34" charset="0"/>
              </a:rPr>
              <a:t>to implement the proposed activities and achieve the proposed outcomes as well as the commitment to engage technical experts necessary to ensure activities are scientifically and technically sound and feasible. </a:t>
            </a:r>
          </a:p>
          <a:p>
            <a:pPr marL="225425" indent="-225425">
              <a:spcBef>
                <a:spcPct val="0"/>
              </a:spcBef>
              <a:spcAft>
                <a:spcPts val="1800"/>
              </a:spcAft>
              <a:defRPr/>
            </a:pPr>
            <a:r>
              <a:rPr lang="en-US" altLang="en-US" sz="2000" dirty="0">
                <a:latin typeface="Cambria" panose="02040503050406030204" pitchFamily="18" charset="0"/>
                <a:ea typeface="Cambria" panose="02040503050406030204" pitchFamily="18" charset="0"/>
                <a:cs typeface="Helvetica" panose="020B0604020202020204" pitchFamily="34" charset="0"/>
              </a:rPr>
              <a:t>Proposal demonstrates an </a:t>
            </a:r>
            <a:r>
              <a:rPr lang="en-US" altLang="en-US" sz="2000" b="1" dirty="0">
                <a:latin typeface="Cambria" panose="02040503050406030204" pitchFamily="18" charset="0"/>
                <a:ea typeface="Cambria" panose="02040503050406030204" pitchFamily="18" charset="0"/>
                <a:cs typeface="Helvetica" panose="020B0604020202020204" pitchFamily="34" charset="0"/>
              </a:rPr>
              <a:t>understanding of necessary permitting</a:t>
            </a:r>
            <a:r>
              <a:rPr lang="en-US" altLang="en-US" sz="2000" dirty="0">
                <a:latin typeface="Cambria" panose="02040503050406030204" pitchFamily="18" charset="0"/>
                <a:ea typeface="Cambria" panose="02040503050406030204" pitchFamily="18" charset="0"/>
                <a:cs typeface="Helvetica" panose="020B0604020202020204" pitchFamily="34" charset="0"/>
              </a:rPr>
              <a:t> and environmental compliance requirements and the ability to obtain necessary approvals consistent with the proposed work plan and timeline. </a:t>
            </a:r>
          </a:p>
          <a:p>
            <a:pPr marL="225425" indent="-225425">
              <a:spcBef>
                <a:spcPct val="0"/>
              </a:spcBef>
              <a:spcAft>
                <a:spcPts val="1800"/>
              </a:spcAft>
              <a:defRPr/>
            </a:pPr>
            <a:r>
              <a:rPr lang="en-US" altLang="en-US" sz="2000" dirty="0">
                <a:latin typeface="Cambria" panose="02040503050406030204" pitchFamily="18" charset="0"/>
                <a:ea typeface="Cambria" panose="02040503050406030204" pitchFamily="18" charset="0"/>
                <a:cs typeface="Helvetica" panose="020B0604020202020204" pitchFamily="34" charset="0"/>
              </a:rPr>
              <a:t>Applicant organization has </a:t>
            </a:r>
            <a:r>
              <a:rPr lang="en-US" altLang="en-US" sz="2000" b="1" dirty="0">
                <a:latin typeface="Cambria" panose="02040503050406030204" pitchFamily="18" charset="0"/>
                <a:ea typeface="Cambria" panose="02040503050406030204" pitchFamily="18" charset="0"/>
                <a:cs typeface="Helvetica" panose="020B0604020202020204" pitchFamily="34" charset="0"/>
              </a:rPr>
              <a:t>demonstrated an ability to manage and implement similar projects </a:t>
            </a:r>
            <a:r>
              <a:rPr lang="en-US" altLang="en-US" sz="2000" dirty="0">
                <a:latin typeface="Cambria" panose="02040503050406030204" pitchFamily="18" charset="0"/>
                <a:ea typeface="Cambria" panose="02040503050406030204" pitchFamily="18" charset="0"/>
                <a:cs typeface="Helvetica" panose="020B0604020202020204" pitchFamily="34" charset="0"/>
              </a:rPr>
              <a:t>on time and within budget.</a:t>
            </a:r>
          </a:p>
        </p:txBody>
      </p:sp>
      <p:sp>
        <p:nvSpPr>
          <p:cNvPr id="49159" name="Rectangle 5"/>
          <p:cNvSpPr>
            <a:spLocks noChangeArrowheads="1"/>
          </p:cNvSpPr>
          <p:nvPr/>
        </p:nvSpPr>
        <p:spPr bwMode="auto">
          <a:xfrm>
            <a:off x="0" y="5775325"/>
            <a:ext cx="9144000" cy="10826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49160" name="Rectangle 17"/>
          <p:cNvSpPr>
            <a:spLocks noChangeArrowheads="1"/>
          </p:cNvSpPr>
          <p:nvPr/>
        </p:nvSpPr>
        <p:spPr bwMode="auto">
          <a:xfrm>
            <a:off x="0" y="6697663"/>
            <a:ext cx="9144000" cy="160337"/>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8" name="Rectangle 7">
            <a:extLst>
              <a:ext uri="{FF2B5EF4-FFF2-40B4-BE49-F238E27FC236}">
                <a16:creationId xmlns:a16="http://schemas.microsoft.com/office/drawing/2014/main" id="{B577BC17-C72E-40FE-BB0B-479D730ADA4D}"/>
              </a:ext>
            </a:extLst>
          </p:cNvPr>
          <p:cNvSpPr>
            <a:spLocks noChangeArrowheads="1"/>
          </p:cNvSpPr>
          <p:nvPr/>
        </p:nvSpPr>
        <p:spPr bwMode="auto">
          <a:xfrm>
            <a:off x="0" y="6713538"/>
            <a:ext cx="9144000" cy="144462"/>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0" name="Rectangle 2">
            <a:extLst>
              <a:ext uri="{FF2B5EF4-FFF2-40B4-BE49-F238E27FC236}">
                <a16:creationId xmlns:a16="http://schemas.microsoft.com/office/drawing/2014/main" id="{19A6F951-E60B-4DD3-93B5-25B5AA30C0AE}"/>
              </a:ext>
            </a:extLst>
          </p:cNvPr>
          <p:cNvSpPr txBox="1">
            <a:spLocks noChangeArrowheads="1"/>
          </p:cNvSpPr>
          <p:nvPr/>
        </p:nvSpPr>
        <p:spPr bwMode="auto">
          <a:xfrm>
            <a:off x="127793" y="56486"/>
            <a:ext cx="8888413" cy="858838"/>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defRPr/>
            </a:pPr>
            <a:r>
              <a:rPr lang="en-US" sz="3200" dirty="0">
                <a:latin typeface="Calibri" panose="020F0502020204030204" pitchFamily="34" charset="0"/>
                <a:cs typeface="Calibri" panose="020F0502020204030204" pitchFamily="34" charset="0"/>
              </a:rPr>
              <a:t>TECHNICAL</a:t>
            </a:r>
          </a:p>
        </p:txBody>
      </p:sp>
      <p:sp>
        <p:nvSpPr>
          <p:cNvPr id="11" name="Rectangle 8">
            <a:extLst>
              <a:ext uri="{FF2B5EF4-FFF2-40B4-BE49-F238E27FC236}">
                <a16:creationId xmlns:a16="http://schemas.microsoft.com/office/drawing/2014/main" id="{C7DEB09D-F497-443E-93B0-EC9CF8A794FA}"/>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extLst>
      <p:ext uri="{BB962C8B-B14F-4D97-AF65-F5344CB8AC3E}">
        <p14:creationId xmlns:p14="http://schemas.microsoft.com/office/powerpoint/2010/main" val="1040143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0" y="209842"/>
            <a:ext cx="9144000" cy="685800"/>
          </a:xfrm>
          <a:prstGeom prst="rect">
            <a:avLst/>
          </a:prstGeom>
          <a:noFill/>
          <a:ln w="9525">
            <a:noFill/>
            <a:miter lim="800000"/>
            <a:headEnd/>
            <a:tailEnd/>
          </a:ln>
        </p:spPr>
        <p:txBody>
          <a:bodyPr anchor="ctr"/>
          <a:lstStyle/>
          <a:p>
            <a:pPr algn="ctr">
              <a:defRPr/>
            </a:pPr>
            <a:r>
              <a:rPr lang="en-US" altLang="en-US" sz="3200" b="1" kern="0" dirty="0">
                <a:solidFill>
                  <a:srgbClr val="004990">
                    <a:alpha val="95000"/>
                  </a:srgbClr>
                </a:solidFill>
                <a:latin typeface="Calibri" panose="020F0502020204030204" pitchFamily="34" charset="0"/>
                <a:ea typeface="Segoe UI" pitchFamily="34" charset="0"/>
                <a:cs typeface="Calibri" panose="020F0502020204030204" pitchFamily="34" charset="0"/>
              </a:rPr>
              <a:t>TIMELINE FOR 2022 SWG GRANTS</a:t>
            </a:r>
          </a:p>
        </p:txBody>
      </p:sp>
      <p:sp>
        <p:nvSpPr>
          <p:cNvPr id="50180" name="TextBox 8"/>
          <p:cNvSpPr txBox="1">
            <a:spLocks noChangeArrowheads="1"/>
          </p:cNvSpPr>
          <p:nvPr/>
        </p:nvSpPr>
        <p:spPr bwMode="auto">
          <a:xfrm>
            <a:off x="304800" y="922919"/>
            <a:ext cx="88392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spcAft>
                <a:spcPts val="1200"/>
              </a:spcAft>
              <a:defRPr/>
            </a:pPr>
            <a:r>
              <a:rPr lang="en-US" altLang="en-US" sz="2400" dirty="0">
                <a:latin typeface="Cambria" panose="02040503050406030204" pitchFamily="18" charset="0"/>
                <a:ea typeface="Cambria" panose="02040503050406030204" pitchFamily="18" charset="0"/>
              </a:rPr>
              <a:t> Proposals Due</a:t>
            </a:r>
            <a:r>
              <a:rPr lang="en-US" altLang="en-US" sz="2400" dirty="0">
                <a:solidFill>
                  <a:schemeClr val="bg1">
                    <a:lumMod val="75000"/>
                  </a:schemeClr>
                </a:solidFill>
                <a:latin typeface="Cambria" panose="02040503050406030204" pitchFamily="18" charset="0"/>
                <a:ea typeface="Cambria" panose="02040503050406030204" pitchFamily="18" charset="0"/>
              </a:rPr>
              <a:t>………………….</a:t>
            </a:r>
            <a:r>
              <a:rPr lang="en-US" altLang="en-US" sz="2400" dirty="0">
                <a:solidFill>
                  <a:srgbClr val="FF0000"/>
                </a:solidFill>
                <a:latin typeface="Cambria" panose="02040503050406030204" pitchFamily="18" charset="0"/>
                <a:ea typeface="Cambria" panose="02040503050406030204" pitchFamily="18" charset="0"/>
              </a:rPr>
              <a:t>11:59 PM, April 21</a:t>
            </a:r>
            <a:r>
              <a:rPr lang="en-US" altLang="en-US" sz="2400" baseline="30000" dirty="0">
                <a:solidFill>
                  <a:srgbClr val="FF0000"/>
                </a:solidFill>
                <a:latin typeface="Cambria" panose="02040503050406030204" pitchFamily="18" charset="0"/>
                <a:ea typeface="Cambria" panose="02040503050406030204" pitchFamily="18" charset="0"/>
              </a:rPr>
              <a:t>st</a:t>
            </a:r>
            <a:r>
              <a:rPr lang="en-US" altLang="en-US" sz="2400" dirty="0">
                <a:solidFill>
                  <a:srgbClr val="FF0000"/>
                </a:solidFill>
                <a:latin typeface="Cambria" panose="02040503050406030204" pitchFamily="18" charset="0"/>
                <a:ea typeface="Cambria" panose="02040503050406030204" pitchFamily="18" charset="0"/>
              </a:rPr>
              <a:t>, 2022</a:t>
            </a:r>
            <a:endParaRPr lang="en-US" altLang="en-US" sz="2400" dirty="0">
              <a:latin typeface="Cambria" panose="02040503050406030204" pitchFamily="18" charset="0"/>
              <a:ea typeface="Cambria" panose="02040503050406030204" pitchFamily="18" charset="0"/>
            </a:endParaRPr>
          </a:p>
          <a:p>
            <a:pPr>
              <a:spcBef>
                <a:spcPct val="0"/>
              </a:spcBef>
              <a:spcAft>
                <a:spcPts val="1200"/>
              </a:spcAft>
              <a:defRPr/>
            </a:pPr>
            <a:r>
              <a:rPr lang="en-US" altLang="en-US" sz="2400" dirty="0">
                <a:latin typeface="Cambria" panose="02040503050406030204" pitchFamily="18" charset="0"/>
                <a:ea typeface="Cambria" panose="02040503050406030204" pitchFamily="18" charset="0"/>
              </a:rPr>
              <a:t> Grants Announced</a:t>
            </a:r>
            <a:r>
              <a:rPr lang="en-US" altLang="en-US" sz="2400" dirty="0">
                <a:solidFill>
                  <a:schemeClr val="bg1">
                    <a:lumMod val="75000"/>
                  </a:schemeClr>
                </a:solidFill>
                <a:latin typeface="Cambria" panose="02040503050406030204" pitchFamily="18" charset="0"/>
                <a:ea typeface="Cambria" panose="02040503050406030204" pitchFamily="18" charset="0"/>
              </a:rPr>
              <a:t>……………..</a:t>
            </a:r>
            <a:r>
              <a:rPr lang="en-US" altLang="en-US" sz="2400" dirty="0">
                <a:solidFill>
                  <a:srgbClr val="FF0000"/>
                </a:solidFill>
                <a:latin typeface="Cambria" panose="02040503050406030204" pitchFamily="18" charset="0"/>
                <a:ea typeface="Cambria" panose="02040503050406030204" pitchFamily="18" charset="0"/>
              </a:rPr>
              <a:t>September</a:t>
            </a:r>
          </a:p>
          <a:p>
            <a:pPr>
              <a:spcBef>
                <a:spcPct val="0"/>
              </a:spcBef>
              <a:spcAft>
                <a:spcPts val="1200"/>
              </a:spcAft>
              <a:defRPr/>
            </a:pPr>
            <a:r>
              <a:rPr lang="en-US" altLang="en-US" sz="2400" dirty="0">
                <a:latin typeface="Cambria" panose="02040503050406030204" pitchFamily="18" charset="0"/>
                <a:ea typeface="Cambria" panose="02040503050406030204" pitchFamily="18" charset="0"/>
              </a:rPr>
              <a:t> Grant Agreements Issued</a:t>
            </a:r>
            <a:r>
              <a:rPr lang="en-US" altLang="en-US" sz="2400" dirty="0">
                <a:solidFill>
                  <a:schemeClr val="bg1">
                    <a:lumMod val="75000"/>
                  </a:schemeClr>
                </a:solidFill>
                <a:latin typeface="Cambria" panose="02040503050406030204" pitchFamily="18" charset="0"/>
                <a:ea typeface="Cambria" panose="02040503050406030204" pitchFamily="18" charset="0"/>
              </a:rPr>
              <a:t> …….</a:t>
            </a:r>
            <a:r>
              <a:rPr lang="en-US" altLang="en-US" sz="2400" dirty="0">
                <a:solidFill>
                  <a:srgbClr val="FF0000"/>
                </a:solidFill>
                <a:latin typeface="Cambria" panose="02040503050406030204" pitchFamily="18" charset="0"/>
                <a:ea typeface="Cambria" panose="02040503050406030204" pitchFamily="18" charset="0"/>
              </a:rPr>
              <a:t>Likely starting in December </a:t>
            </a:r>
          </a:p>
        </p:txBody>
      </p:sp>
      <p:sp>
        <p:nvSpPr>
          <p:cNvPr id="52230" name="Rectangle 7"/>
          <p:cNvSpPr>
            <a:spLocks noChangeArrowheads="1"/>
          </p:cNvSpPr>
          <p:nvPr/>
        </p:nvSpPr>
        <p:spPr bwMode="auto">
          <a:xfrm>
            <a:off x="0" y="6705600"/>
            <a:ext cx="9144000" cy="152400"/>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pic>
        <p:nvPicPr>
          <p:cNvPr id="5" name="Picture 4">
            <a:extLst>
              <a:ext uri="{FF2B5EF4-FFF2-40B4-BE49-F238E27FC236}">
                <a16:creationId xmlns:a16="http://schemas.microsoft.com/office/drawing/2014/main" id="{751FB4B9-B20F-2846-AF19-89BC0D6F05C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339" y="2590800"/>
            <a:ext cx="5919321" cy="3943748"/>
          </a:xfrm>
          <a:prstGeom prst="rect">
            <a:avLst/>
          </a:prstGeom>
          <a:ln>
            <a:solidFill>
              <a:schemeClr val="bg1">
                <a:lumMod val="50000"/>
              </a:schemeClr>
            </a:solidFill>
          </a:ln>
        </p:spPr>
      </p:pic>
      <p:sp>
        <p:nvSpPr>
          <p:cNvPr id="3" name="TextBox 2"/>
          <p:cNvSpPr txBox="1"/>
          <p:nvPr/>
        </p:nvSpPr>
        <p:spPr>
          <a:xfrm>
            <a:off x="1828800" y="6172200"/>
            <a:ext cx="1302008" cy="215444"/>
          </a:xfrm>
          <a:prstGeom prst="rect">
            <a:avLst/>
          </a:prstGeom>
          <a:noFill/>
        </p:spPr>
        <p:txBody>
          <a:bodyPr wrap="square" rtlCol="0">
            <a:spAutoFit/>
          </a:bodyPr>
          <a:lstStyle/>
          <a:p>
            <a:r>
              <a:rPr lang="en-US" sz="800" dirty="0">
                <a:solidFill>
                  <a:schemeClr val="bg1"/>
                </a:solidFill>
                <a:latin typeface="Cambria" panose="02040503050406030204" pitchFamily="18" charset="0"/>
                <a:ea typeface="Cambria" panose="02040503050406030204" pitchFamily="18" charset="0"/>
              </a:rPr>
              <a:t>Will Parson CBP</a:t>
            </a:r>
          </a:p>
        </p:txBody>
      </p:sp>
      <p:sp>
        <p:nvSpPr>
          <p:cNvPr id="9" name="Rectangle 8">
            <a:extLst>
              <a:ext uri="{FF2B5EF4-FFF2-40B4-BE49-F238E27FC236}">
                <a16:creationId xmlns:a16="http://schemas.microsoft.com/office/drawing/2014/main" id="{D58C99A1-D87E-4222-85E6-719F3295BCF9}"/>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ChangeArrowheads="1"/>
          </p:cNvSpPr>
          <p:nvPr/>
        </p:nvSpPr>
        <p:spPr bwMode="auto">
          <a:xfrm>
            <a:off x="0" y="6705600"/>
            <a:ext cx="9144000" cy="152400"/>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7" name="Title 1"/>
          <p:cNvSpPr txBox="1">
            <a:spLocks/>
          </p:cNvSpPr>
          <p:nvPr/>
        </p:nvSpPr>
        <p:spPr bwMode="auto">
          <a:xfrm>
            <a:off x="152400" y="0"/>
            <a:ext cx="8991600" cy="914400"/>
          </a:xfrm>
          <a:prstGeom prst="rect">
            <a:avLst/>
          </a:prstGeom>
          <a:noFill/>
          <a:ln w="9525">
            <a:noFill/>
            <a:miter lim="800000"/>
            <a:headEnd/>
            <a:tailEnd/>
          </a:ln>
        </p:spPr>
        <p:txBody>
          <a:bodyPr anchor="ctr"/>
          <a:lstStyle/>
          <a:p>
            <a:pPr>
              <a:defRPr/>
            </a:pPr>
            <a:r>
              <a:rPr lang="en-US" sz="3200" b="1" kern="0" dirty="0">
                <a:solidFill>
                  <a:srgbClr val="004990">
                    <a:alpha val="95000"/>
                  </a:srgbClr>
                </a:solidFill>
                <a:latin typeface="Calibri" panose="020F0502020204030204" pitchFamily="34" charset="0"/>
                <a:ea typeface="Segoe UI" pitchFamily="34" charset="0"/>
                <a:cs typeface="Calibri" panose="020F0502020204030204" pitchFamily="34" charset="0"/>
              </a:rPr>
              <a:t>CHESAPEAKE BAY STEWARDSHIP FUND</a:t>
            </a:r>
          </a:p>
        </p:txBody>
      </p:sp>
      <p:sp>
        <p:nvSpPr>
          <p:cNvPr id="21509" name="TextBox 12"/>
          <p:cNvSpPr txBox="1">
            <a:spLocks noChangeArrowheads="1"/>
          </p:cNvSpPr>
          <p:nvPr/>
        </p:nvSpPr>
        <p:spPr bwMode="auto">
          <a:xfrm>
            <a:off x="477070" y="1066800"/>
            <a:ext cx="5064126" cy="401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8" tIns="45694" rIns="91388" bIns="45694">
            <a:spAutoFit/>
          </a:bodyPr>
          <a:lstStyle>
            <a:lvl1pPr>
              <a:spcBef>
                <a:spcPct val="20000"/>
              </a:spcBef>
              <a:buChar char="•"/>
              <a:defRPr sz="3200">
                <a:solidFill>
                  <a:schemeClr val="tx1"/>
                </a:solidFill>
                <a:latin typeface="Arial" panose="020B0604020202020204" pitchFamily="34" charset="0"/>
                <a:ea typeface="Osaka" pitchFamily="-104" charset="-128"/>
              </a:defRPr>
            </a:lvl1pPr>
            <a:lvl2pPr indent="-22860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spcAft>
                <a:spcPts val="600"/>
              </a:spcAft>
              <a:buFontTx/>
              <a:buNone/>
            </a:pPr>
            <a:r>
              <a:rPr lang="en-US" altLang="en-US" sz="2400" b="1" u="sng" dirty="0">
                <a:solidFill>
                  <a:srgbClr val="0D5296"/>
                </a:solidFill>
                <a:latin typeface="Cambria" panose="02040503050406030204" pitchFamily="18" charset="0"/>
                <a:ea typeface="Cambria" panose="02040503050406030204" pitchFamily="18" charset="0"/>
                <a:cs typeface="Helvetica" panose="020B0604020202020204" pitchFamily="34" charset="0"/>
              </a:rPr>
              <a:t>Chesapeake Bay Business Plan </a:t>
            </a:r>
          </a:p>
          <a:p>
            <a:pPr lvl="1">
              <a:spcBef>
                <a:spcPct val="0"/>
              </a:spcBef>
              <a:spcAft>
                <a:spcPts val="1200"/>
              </a:spcAft>
              <a:buFont typeface="Arial" panose="020B0604020202020204" pitchFamily="34" charset="0"/>
              <a:buChar char="•"/>
            </a:pPr>
            <a:r>
              <a:rPr lang="en-US" altLang="en-US" sz="2400" dirty="0">
                <a:latin typeface="Cambria" panose="02040503050406030204" pitchFamily="18" charset="0"/>
                <a:ea typeface="Cambria" panose="02040503050406030204" pitchFamily="18" charset="0"/>
                <a:cs typeface="Helvetica" panose="020B0604020202020204" pitchFamily="34" charset="0"/>
              </a:rPr>
              <a:t>Provides a concise blueprint of NFWF’s targeted conservation outcomes for the Chesapeake Bay</a:t>
            </a:r>
          </a:p>
          <a:p>
            <a:pPr lvl="1">
              <a:spcBef>
                <a:spcPct val="0"/>
              </a:spcBef>
              <a:spcAft>
                <a:spcPts val="1200"/>
              </a:spcAft>
              <a:buFont typeface="Arial" panose="020B0604020202020204" pitchFamily="34" charset="0"/>
              <a:buChar char="•"/>
            </a:pPr>
            <a:r>
              <a:rPr lang="en-US" altLang="en-US" sz="2400" dirty="0">
                <a:latin typeface="Cambria" panose="02040503050406030204" pitchFamily="18" charset="0"/>
                <a:ea typeface="Cambria" panose="02040503050406030204" pitchFamily="18" charset="0"/>
                <a:cs typeface="Helvetica" panose="020B0604020202020204" pitchFamily="34" charset="0"/>
              </a:rPr>
              <a:t>Articulates NFWF’s measurable contributions to goals and outcomes of the Chesapeake Bay Program partnership and Chesapeake Bay Watershed Agreement</a:t>
            </a:r>
          </a:p>
        </p:txBody>
      </p:sp>
      <p:sp>
        <p:nvSpPr>
          <p:cNvPr id="6" name="Rectangle 8">
            <a:extLst>
              <a:ext uri="{FF2B5EF4-FFF2-40B4-BE49-F238E27FC236}">
                <a16:creationId xmlns:a16="http://schemas.microsoft.com/office/drawing/2014/main" id="{FEBCB5DE-5CFF-49F7-908D-8E8281700ECB}"/>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pic>
        <p:nvPicPr>
          <p:cNvPr id="3" name="Picture 2">
            <a:extLst>
              <a:ext uri="{FF2B5EF4-FFF2-40B4-BE49-F238E27FC236}">
                <a16:creationId xmlns:a16="http://schemas.microsoft.com/office/drawing/2014/main" id="{77641893-00EA-4C06-BE93-5C30BA1EEDFE}"/>
              </a:ext>
            </a:extLst>
          </p:cNvPr>
          <p:cNvPicPr>
            <a:picLocks noChangeAspect="1"/>
          </p:cNvPicPr>
          <p:nvPr/>
        </p:nvPicPr>
        <p:blipFill rotWithShape="1">
          <a:blip r:embed="rId3"/>
          <a:srcRect l="36666" t="15926" r="37734" b="25555"/>
          <a:stretch/>
        </p:blipFill>
        <p:spPr>
          <a:xfrm rot="668241">
            <a:off x="5464189" y="2022763"/>
            <a:ext cx="2872997" cy="3694292"/>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9595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5063" y="709613"/>
            <a:ext cx="3830637"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4497388" y="701675"/>
            <a:ext cx="4570412" cy="49625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pic>
        <p:nvPicPr>
          <p:cNvPr id="9"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731838"/>
            <a:ext cx="1871663"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9750" y="728663"/>
            <a:ext cx="1873250"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0088" y="3217863"/>
            <a:ext cx="1093787"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81913" y="4044950"/>
            <a:ext cx="1093787"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a:stretch>
            <a:fillRect/>
          </a:stretch>
        </p:blipFill>
        <p:spPr>
          <a:xfrm>
            <a:off x="5029200" y="4429125"/>
            <a:ext cx="811213" cy="1049338"/>
          </a:xfrm>
          <a:prstGeom prst="rect">
            <a:avLst/>
          </a:prstGeom>
          <a:ln>
            <a:solidFill>
              <a:schemeClr val="bg1">
                <a:lumMod val="50000"/>
              </a:schemeClr>
            </a:solidFill>
          </a:ln>
        </p:spPr>
      </p:pic>
      <p:pic>
        <p:nvPicPr>
          <p:cNvPr id="15" name="Picture 14"/>
          <p:cNvPicPr>
            <a:picLocks noChangeAspect="1"/>
          </p:cNvPicPr>
          <p:nvPr/>
        </p:nvPicPr>
        <p:blipFill>
          <a:blip r:embed="rId9"/>
          <a:stretch>
            <a:fillRect/>
          </a:stretch>
        </p:blipFill>
        <p:spPr>
          <a:xfrm>
            <a:off x="5029200" y="3222625"/>
            <a:ext cx="809625" cy="1047750"/>
          </a:xfrm>
          <a:prstGeom prst="rect">
            <a:avLst/>
          </a:prstGeom>
          <a:ln>
            <a:solidFill>
              <a:schemeClr val="bg1">
                <a:lumMod val="50000"/>
              </a:schemeClr>
            </a:solidFill>
          </a:ln>
        </p:spPr>
      </p:pic>
      <p:pic>
        <p:nvPicPr>
          <p:cNvPr id="16" name="Picture 15"/>
          <p:cNvPicPr>
            <a:picLocks noChangeAspect="1"/>
          </p:cNvPicPr>
          <p:nvPr/>
        </p:nvPicPr>
        <p:blipFill>
          <a:blip r:embed="rId10"/>
          <a:stretch>
            <a:fillRect/>
          </a:stretch>
        </p:blipFill>
        <p:spPr>
          <a:xfrm>
            <a:off x="5949950" y="3744913"/>
            <a:ext cx="811213" cy="1050925"/>
          </a:xfrm>
          <a:prstGeom prst="rect">
            <a:avLst/>
          </a:prstGeom>
          <a:ln>
            <a:solidFill>
              <a:schemeClr val="bg1">
                <a:lumMod val="50000"/>
              </a:schemeClr>
            </a:solidFill>
          </a:ln>
        </p:spPr>
      </p:pic>
      <p:sp>
        <p:nvSpPr>
          <p:cNvPr id="25613" name="Rectangle 7"/>
          <p:cNvSpPr>
            <a:spLocks noChangeArrowheads="1"/>
          </p:cNvSpPr>
          <p:nvPr/>
        </p:nvSpPr>
        <p:spPr bwMode="auto">
          <a:xfrm>
            <a:off x="0" y="6718300"/>
            <a:ext cx="9144000" cy="139700"/>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pic>
        <p:nvPicPr>
          <p:cNvPr id="18" name="Picture 7">
            <a:extLst>
              <a:ext uri="{FF2B5EF4-FFF2-40B4-BE49-F238E27FC236}">
                <a16:creationId xmlns:a16="http://schemas.microsoft.com/office/drawing/2014/main" id="{056F29B5-1BC7-4574-9C36-61AB1DC163C4}"/>
              </a:ext>
            </a:extLst>
          </p:cNvPr>
          <p:cNvPicPr>
            <a:picLocks noChangeAspect="1"/>
          </p:cNvPicPr>
          <p:nvPr/>
        </p:nvPicPr>
        <p:blipFill>
          <a:blip r:embed="rId11">
            <a:extLst>
              <a:ext uri="{28A0092B-C50C-407E-A947-70E740481C1C}">
                <a14:useLocalDpi xmlns:a14="http://schemas.microsoft.com/office/drawing/2010/main" val="0"/>
              </a:ext>
            </a:extLst>
          </a:blip>
          <a:srcRect b="2547"/>
          <a:stretch>
            <a:fillRect/>
          </a:stretch>
        </p:blipFill>
        <p:spPr bwMode="auto">
          <a:xfrm>
            <a:off x="5334000" y="5972175"/>
            <a:ext cx="376872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p:cNvSpPr txBox="1">
            <a:spLocks noChangeArrowheads="1"/>
          </p:cNvSpPr>
          <p:nvPr/>
        </p:nvSpPr>
        <p:spPr bwMode="auto">
          <a:xfrm>
            <a:off x="368300" y="879231"/>
            <a:ext cx="4564063" cy="513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8" tIns="45694" rIns="91388" bIns="45694">
            <a:spAutoFit/>
          </a:bodyPr>
          <a:lstStyle>
            <a:lvl1pPr>
              <a:spcBef>
                <a:spcPct val="20000"/>
              </a:spcBef>
              <a:buChar char="•"/>
              <a:defRPr sz="3200">
                <a:solidFill>
                  <a:schemeClr val="tx1"/>
                </a:solidFill>
                <a:latin typeface="Arial" panose="020B0604020202020204" pitchFamily="34" charset="0"/>
                <a:ea typeface="Osaka" pitchFamily="-104" charset="-128"/>
              </a:defRPr>
            </a:lvl1pPr>
            <a:lvl2pPr indent="-22860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spcAft>
                <a:spcPts val="600"/>
              </a:spcAft>
              <a:buFontTx/>
              <a:buNone/>
            </a:pPr>
            <a:r>
              <a:rPr lang="en-US" altLang="en-US" sz="1800" b="1" u="sng" dirty="0">
                <a:solidFill>
                  <a:srgbClr val="0D5296"/>
                </a:solidFill>
                <a:latin typeface="Cambria" panose="02040503050406030204" pitchFamily="18" charset="0"/>
                <a:ea typeface="Cambria" panose="02040503050406030204" pitchFamily="18" charset="0"/>
                <a:cs typeface="Helvetica" panose="020B0604020202020204" pitchFamily="34" charset="0"/>
              </a:rPr>
              <a:t>Geographic Focus</a:t>
            </a:r>
          </a:p>
          <a:p>
            <a:pPr lvl="1">
              <a:spcBef>
                <a:spcPct val="0"/>
              </a:spcBef>
              <a:spcAft>
                <a:spcPts val="600"/>
              </a:spcAft>
              <a:buFont typeface="Arial" panose="020B0604020202020204" pitchFamily="34" charset="0"/>
              <a:buChar char="•"/>
            </a:pPr>
            <a:r>
              <a:rPr lang="en-US" altLang="en-US" sz="1800" b="1" dirty="0">
                <a:latin typeface="Cambria" panose="02040503050406030204" pitchFamily="18" charset="0"/>
                <a:ea typeface="Cambria" panose="02040503050406030204" pitchFamily="18" charset="0"/>
                <a:cs typeface="Helvetica" panose="020B0604020202020204" pitchFamily="34" charset="0"/>
              </a:rPr>
              <a:t>Water Quality: </a:t>
            </a:r>
            <a:r>
              <a:rPr lang="en-US" altLang="en-US" sz="1800" dirty="0">
                <a:latin typeface="Cambria" panose="02040503050406030204" pitchFamily="18" charset="0"/>
                <a:ea typeface="Cambria" panose="02040503050406030204" pitchFamily="18" charset="0"/>
                <a:cs typeface="Helvetica" panose="020B0604020202020204" pitchFamily="34" charset="0"/>
              </a:rPr>
              <a:t>Priority sub-watersheds with significant opportunity to reduce nutrient and sediment loading</a:t>
            </a:r>
          </a:p>
          <a:p>
            <a:pPr lvl="1">
              <a:spcBef>
                <a:spcPct val="0"/>
              </a:spcBef>
              <a:spcAft>
                <a:spcPts val="600"/>
              </a:spcAft>
              <a:buFont typeface="Arial" panose="020B0604020202020204" pitchFamily="34" charset="0"/>
              <a:buChar char="•"/>
            </a:pPr>
            <a:r>
              <a:rPr lang="en-US" altLang="en-US" sz="1800" b="1" dirty="0">
                <a:latin typeface="Cambria" panose="02040503050406030204" pitchFamily="18" charset="0"/>
                <a:ea typeface="Cambria" panose="02040503050406030204" pitchFamily="18" charset="0"/>
                <a:cs typeface="Helvetica" panose="020B0604020202020204" pitchFamily="34" charset="0"/>
              </a:rPr>
              <a:t>Species and Habitat: </a:t>
            </a:r>
            <a:r>
              <a:rPr lang="en-US" altLang="en-US" sz="1800" dirty="0">
                <a:latin typeface="Cambria" panose="02040503050406030204" pitchFamily="18" charset="0"/>
                <a:ea typeface="Cambria" panose="02040503050406030204" pitchFamily="18" charset="0"/>
                <a:cs typeface="Helvetica" panose="020B0604020202020204" pitchFamily="34" charset="0"/>
              </a:rPr>
              <a:t>Areas where species-specific interventions can help to improve habitat and restore populations for:</a:t>
            </a:r>
          </a:p>
          <a:p>
            <a:pPr lvl="2">
              <a:spcBef>
                <a:spcPct val="0"/>
              </a:spcBef>
              <a:spcAft>
                <a:spcPts val="600"/>
              </a:spcAft>
              <a:buFont typeface="Arial" panose="020B0604020202020204" pitchFamily="34" charset="0"/>
              <a:buChar char="•"/>
            </a:pPr>
            <a:r>
              <a:rPr lang="en-US" altLang="en-US" sz="1800" b="1" dirty="0">
                <a:latin typeface="Cambria" panose="02040503050406030204" pitchFamily="18" charset="0"/>
                <a:ea typeface="Cambria" panose="02040503050406030204" pitchFamily="18" charset="0"/>
                <a:cs typeface="Helvetica" panose="020B0604020202020204" pitchFamily="34" charset="0"/>
              </a:rPr>
              <a:t>Eastern brook trout</a:t>
            </a:r>
            <a:endParaRPr lang="en-US" altLang="en-US" sz="1800" dirty="0">
              <a:latin typeface="Cambria" panose="02040503050406030204" pitchFamily="18" charset="0"/>
              <a:ea typeface="Cambria" panose="02040503050406030204" pitchFamily="18" charset="0"/>
              <a:cs typeface="Helvetica" panose="020B0604020202020204" pitchFamily="34" charset="0"/>
            </a:endParaRPr>
          </a:p>
          <a:p>
            <a:pPr lvl="2">
              <a:spcBef>
                <a:spcPct val="0"/>
              </a:spcBef>
              <a:spcAft>
                <a:spcPts val="600"/>
              </a:spcAft>
              <a:buFont typeface="Arial" panose="020B0604020202020204" pitchFamily="34" charset="0"/>
              <a:buChar char="•"/>
            </a:pPr>
            <a:r>
              <a:rPr lang="en-US" altLang="en-US" sz="1800" b="1" dirty="0">
                <a:latin typeface="Cambria" panose="02040503050406030204" pitchFamily="18" charset="0"/>
                <a:ea typeface="Cambria" panose="02040503050406030204" pitchFamily="18" charset="0"/>
                <a:cs typeface="Helvetica" panose="020B0604020202020204" pitchFamily="34" charset="0"/>
              </a:rPr>
              <a:t>Eastern oysters</a:t>
            </a:r>
          </a:p>
          <a:p>
            <a:pPr lvl="2">
              <a:spcBef>
                <a:spcPct val="0"/>
              </a:spcBef>
              <a:spcAft>
                <a:spcPts val="600"/>
              </a:spcAft>
              <a:buFont typeface="Arial" panose="020B0604020202020204" pitchFamily="34" charset="0"/>
              <a:buChar char="•"/>
            </a:pPr>
            <a:r>
              <a:rPr lang="en-US" altLang="en-US" sz="1800" b="1" dirty="0">
                <a:latin typeface="Cambria" panose="02040503050406030204" pitchFamily="18" charset="0"/>
                <a:ea typeface="Cambria" panose="02040503050406030204" pitchFamily="18" charset="0"/>
                <a:cs typeface="Helvetica" panose="020B0604020202020204" pitchFamily="34" charset="0"/>
              </a:rPr>
              <a:t>American black duck</a:t>
            </a:r>
            <a:endParaRPr lang="en-US" altLang="en-US" sz="1800" dirty="0">
              <a:latin typeface="Cambria" panose="02040503050406030204" pitchFamily="18" charset="0"/>
              <a:ea typeface="Cambria" panose="02040503050406030204" pitchFamily="18" charset="0"/>
              <a:cs typeface="Helvetica" panose="020B0604020202020204" pitchFamily="34" charset="0"/>
            </a:endParaRPr>
          </a:p>
          <a:p>
            <a:pPr lvl="2">
              <a:spcBef>
                <a:spcPct val="0"/>
              </a:spcBef>
              <a:spcAft>
                <a:spcPts val="600"/>
              </a:spcAft>
              <a:buFont typeface="Arial" panose="020B0604020202020204" pitchFamily="34" charset="0"/>
              <a:buChar char="•"/>
            </a:pPr>
            <a:r>
              <a:rPr lang="en-US" altLang="en-US" sz="1800" b="1" dirty="0">
                <a:latin typeface="Cambria" panose="02040503050406030204" pitchFamily="18" charset="0"/>
                <a:ea typeface="Cambria" panose="02040503050406030204" pitchFamily="18" charset="0"/>
                <a:cs typeface="Helvetica" panose="020B0604020202020204" pitchFamily="34" charset="0"/>
              </a:rPr>
              <a:t>River herring</a:t>
            </a:r>
          </a:p>
          <a:p>
            <a:pPr lvl="1">
              <a:spcBef>
                <a:spcPct val="0"/>
              </a:spcBef>
              <a:spcAft>
                <a:spcPts val="600"/>
              </a:spcAft>
              <a:buFont typeface="Arial" panose="020B0604020202020204" pitchFamily="34" charset="0"/>
              <a:buChar char="•"/>
            </a:pPr>
            <a:r>
              <a:rPr lang="en-US" altLang="en-US" sz="1800" b="1" dirty="0">
                <a:latin typeface="Cambria" panose="02040503050406030204" pitchFamily="18" charset="0"/>
                <a:ea typeface="Cambria" panose="02040503050406030204" pitchFamily="18" charset="0"/>
                <a:cs typeface="Helvetica" panose="020B0604020202020204" pitchFamily="34" charset="0"/>
              </a:rPr>
              <a:t>NFWF will continue to fund efforts outside of priority </a:t>
            </a:r>
            <a:r>
              <a:rPr lang="en-US" altLang="en-US" sz="1800" b="1" dirty="0" err="1">
                <a:latin typeface="Cambria" panose="02040503050406030204" pitchFamily="18" charset="0"/>
                <a:ea typeface="Cambria" panose="02040503050406030204" pitchFamily="18" charset="0"/>
                <a:cs typeface="Helvetica" panose="020B0604020202020204" pitchFamily="34" charset="0"/>
              </a:rPr>
              <a:t>subwatersheds</a:t>
            </a:r>
            <a:endParaRPr lang="en-US" altLang="en-US" sz="1800" b="1" dirty="0">
              <a:latin typeface="Cambria" panose="02040503050406030204" pitchFamily="18" charset="0"/>
              <a:ea typeface="Cambria" panose="02040503050406030204" pitchFamily="18" charset="0"/>
              <a:cs typeface="Helvetica" panose="020B0604020202020204" pitchFamily="34" charset="0"/>
            </a:endParaRPr>
          </a:p>
          <a:p>
            <a:pPr lvl="1">
              <a:spcBef>
                <a:spcPct val="0"/>
              </a:spcBef>
              <a:spcAft>
                <a:spcPts val="600"/>
              </a:spcAft>
              <a:buFont typeface="Arial" panose="020B0604020202020204" pitchFamily="34" charset="0"/>
              <a:buChar char="•"/>
            </a:pPr>
            <a:r>
              <a:rPr lang="en-US" altLang="en-US" sz="1800" dirty="0">
                <a:latin typeface="Cambria" panose="02040503050406030204" pitchFamily="18" charset="0"/>
                <a:ea typeface="Cambria" panose="02040503050406030204" pitchFamily="18" charset="0"/>
                <a:cs typeface="Helvetica" panose="020B0604020202020204" pitchFamily="34" charset="0"/>
              </a:rPr>
              <a:t>Visit NFWF mapping portal for more info</a:t>
            </a:r>
          </a:p>
        </p:txBody>
      </p:sp>
      <p:sp>
        <p:nvSpPr>
          <p:cNvPr id="19" name="Title 1">
            <a:extLst>
              <a:ext uri="{FF2B5EF4-FFF2-40B4-BE49-F238E27FC236}">
                <a16:creationId xmlns:a16="http://schemas.microsoft.com/office/drawing/2014/main" id="{D957F665-EB85-4AA7-BB55-112C28FD4144}"/>
              </a:ext>
            </a:extLst>
          </p:cNvPr>
          <p:cNvSpPr txBox="1">
            <a:spLocks/>
          </p:cNvSpPr>
          <p:nvPr/>
        </p:nvSpPr>
        <p:spPr bwMode="auto">
          <a:xfrm>
            <a:off x="152400" y="0"/>
            <a:ext cx="8991600" cy="914400"/>
          </a:xfrm>
          <a:prstGeom prst="rect">
            <a:avLst/>
          </a:prstGeom>
          <a:noFill/>
          <a:ln w="9525">
            <a:noFill/>
            <a:miter lim="800000"/>
            <a:headEnd/>
            <a:tailEnd/>
          </a:ln>
        </p:spPr>
        <p:txBody>
          <a:bodyPr anchor="ctr"/>
          <a:lstStyle/>
          <a:p>
            <a:pPr>
              <a:defRPr/>
            </a:pPr>
            <a:r>
              <a:rPr lang="en-US" sz="3200" b="1" kern="0" dirty="0">
                <a:solidFill>
                  <a:srgbClr val="004990">
                    <a:alpha val="95000"/>
                  </a:srgbClr>
                </a:solidFill>
                <a:latin typeface="Calibri" panose="020F0502020204030204" pitchFamily="34" charset="0"/>
                <a:ea typeface="Segoe UI" pitchFamily="34" charset="0"/>
                <a:cs typeface="Calibri" panose="020F0502020204030204" pitchFamily="34" charset="0"/>
              </a:rPr>
              <a:t>CHESAPEAKE BAY STEWARDSHIP FUND</a:t>
            </a:r>
          </a:p>
        </p:txBody>
      </p:sp>
      <p:sp>
        <p:nvSpPr>
          <p:cNvPr id="17" name="Rectangle 8">
            <a:extLst>
              <a:ext uri="{FF2B5EF4-FFF2-40B4-BE49-F238E27FC236}">
                <a16:creationId xmlns:a16="http://schemas.microsoft.com/office/drawing/2014/main" id="{0A5FBC56-4D11-49FE-B28F-5F4952B1FBC0}"/>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500"/>
                                        <p:tgtEl>
                                          <p:spTgt spid="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fade">
                                      <p:cBhvr>
                                        <p:cTn id="13" dur="500"/>
                                        <p:tgtEl>
                                          <p:spTgt spid="7">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5" end="5"/>
                                            </p:txEl>
                                          </p:spTgt>
                                        </p:tgtEl>
                                        <p:attrNameLst>
                                          <p:attrName>style.visibility</p:attrName>
                                        </p:attrNameLst>
                                      </p:cBhvr>
                                      <p:to>
                                        <p:strVal val="visible"/>
                                      </p:to>
                                    </p:set>
                                    <p:animEffect transition="in" filter="fade">
                                      <p:cBhvr>
                                        <p:cTn id="16" dur="500"/>
                                        <p:tgtEl>
                                          <p:spTgt spid="7">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Effect transition="in" filter="fade">
                                      <p:cBhvr>
                                        <p:cTn id="19" dur="500"/>
                                        <p:tgtEl>
                                          <p:spTgt spid="7">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7" end="7"/>
                                            </p:txEl>
                                          </p:spTgt>
                                        </p:tgtEl>
                                        <p:attrNameLst>
                                          <p:attrName>style.visibility</p:attrName>
                                        </p:attrNameLst>
                                      </p:cBhvr>
                                      <p:to>
                                        <p:strVal val="visible"/>
                                      </p:to>
                                    </p:set>
                                    <p:animEffect transition="in" filter="fade">
                                      <p:cBhvr>
                                        <p:cTn id="48" dur="500"/>
                                        <p:tgtEl>
                                          <p:spTgt spid="7">
                                            <p:txEl>
                                              <p:pRg st="7" end="7"/>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Effect transition="in" filter="fade">
                                      <p:cBhvr>
                                        <p:cTn id="51"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838200"/>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defRPr/>
            </a:pPr>
            <a:r>
              <a:rPr lang="en-US" sz="3200" dirty="0">
                <a:latin typeface="Calibri" panose="020F0502020204030204" pitchFamily="34" charset="0"/>
                <a:cs typeface="Calibri" panose="020F0502020204030204" pitchFamily="34" charset="0"/>
              </a:rPr>
              <a:t>FUNDING PARTNERS</a:t>
            </a:r>
          </a:p>
        </p:txBody>
      </p:sp>
      <p:sp>
        <p:nvSpPr>
          <p:cNvPr id="27651" name="Slide Number Placeholder 19"/>
          <p:cNvSpPr>
            <a:spLocks noGrp="1"/>
          </p:cNvSpPr>
          <p:nvPr>
            <p:ph type="sldNum" sz="quarter" idx="12"/>
          </p:nvPr>
        </p:nvSpPr>
        <p:spPr>
          <a:xfrm>
            <a:off x="8305800" y="152400"/>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r>
              <a:rPr lang="en-US" altLang="en-US" sz="1800">
                <a:solidFill>
                  <a:schemeClr val="bg1"/>
                </a:solidFill>
              </a:rPr>
              <a:t>2</a:t>
            </a:r>
          </a:p>
        </p:txBody>
      </p:sp>
      <p:pic>
        <p:nvPicPr>
          <p:cNvPr id="27652" name="Picture 9" descr="forTran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2772" y="4621656"/>
            <a:ext cx="1388268" cy="145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Altria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678" y="4737102"/>
            <a:ext cx="315277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epaTran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010" y="1325752"/>
            <a:ext cx="2178238" cy="21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4665665"/>
            <a:ext cx="19780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2" descr="http://www.nfwf.org/partnerships/federal/PublishingImages/usfws.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4866" y="1352015"/>
            <a:ext cx="1767570" cy="212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6" descr="Image result for chesapeake bay program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2801" y="1268417"/>
            <a:ext cx="2877954" cy="222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Rectangle 7"/>
          <p:cNvSpPr>
            <a:spLocks noChangeArrowheads="1"/>
          </p:cNvSpPr>
          <p:nvPr/>
        </p:nvSpPr>
        <p:spPr bwMode="auto">
          <a:xfrm>
            <a:off x="0" y="6691313"/>
            <a:ext cx="9144000" cy="166687"/>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1" name="Rectangle 8">
            <a:extLst>
              <a:ext uri="{FF2B5EF4-FFF2-40B4-BE49-F238E27FC236}">
                <a16:creationId xmlns:a16="http://schemas.microsoft.com/office/drawing/2014/main" id="{CF3C484D-6460-4037-BCC9-6DF89549E499}"/>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
        <p:nvSpPr>
          <p:cNvPr id="2" name="Oval 1">
            <a:extLst>
              <a:ext uri="{FF2B5EF4-FFF2-40B4-BE49-F238E27FC236}">
                <a16:creationId xmlns:a16="http://schemas.microsoft.com/office/drawing/2014/main" id="{DA49AE10-0BF0-4C7B-843E-CC9AD922B0CB}"/>
              </a:ext>
            </a:extLst>
          </p:cNvPr>
          <p:cNvSpPr/>
          <p:nvPr/>
        </p:nvSpPr>
        <p:spPr bwMode="auto">
          <a:xfrm>
            <a:off x="6397625" y="778312"/>
            <a:ext cx="2289175" cy="3107888"/>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838200"/>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defRPr/>
            </a:pPr>
            <a:r>
              <a:rPr lang="en-US" sz="3200" dirty="0">
                <a:latin typeface="Calibri" panose="020F0502020204030204" pitchFamily="34" charset="0"/>
                <a:cs typeface="Calibri" panose="020F0502020204030204" pitchFamily="34" charset="0"/>
              </a:rPr>
              <a:t>SWG POOLED FUNDING AND 2022 C-WILD</a:t>
            </a:r>
          </a:p>
        </p:txBody>
      </p:sp>
      <p:sp>
        <p:nvSpPr>
          <p:cNvPr id="27658" name="Rectangle 7"/>
          <p:cNvSpPr>
            <a:spLocks noChangeArrowheads="1"/>
          </p:cNvSpPr>
          <p:nvPr/>
        </p:nvSpPr>
        <p:spPr bwMode="auto">
          <a:xfrm>
            <a:off x="0" y="6691313"/>
            <a:ext cx="9144000" cy="166687"/>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sp>
        <p:nvSpPr>
          <p:cNvPr id="11" name="Rectangle 8">
            <a:extLst>
              <a:ext uri="{FF2B5EF4-FFF2-40B4-BE49-F238E27FC236}">
                <a16:creationId xmlns:a16="http://schemas.microsoft.com/office/drawing/2014/main" id="{CF3C484D-6460-4037-BCC9-6DF89549E499}"/>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grpSp>
        <p:nvGrpSpPr>
          <p:cNvPr id="2" name="Group 1">
            <a:extLst>
              <a:ext uri="{FF2B5EF4-FFF2-40B4-BE49-F238E27FC236}">
                <a16:creationId xmlns:a16="http://schemas.microsoft.com/office/drawing/2014/main" id="{FC8E8381-C76E-4E2A-B23D-2F59FE9C3D2B}"/>
              </a:ext>
            </a:extLst>
          </p:cNvPr>
          <p:cNvGrpSpPr/>
          <p:nvPr/>
        </p:nvGrpSpPr>
        <p:grpSpPr>
          <a:xfrm>
            <a:off x="-1371600" y="2772417"/>
            <a:ext cx="6541341" cy="3480775"/>
            <a:chOff x="-1371600" y="2772417"/>
            <a:chExt cx="6541341" cy="3480775"/>
          </a:xfrm>
        </p:grpSpPr>
        <p:graphicFrame>
          <p:nvGraphicFramePr>
            <p:cNvPr id="3" name="Diagram 2">
              <a:extLst>
                <a:ext uri="{FF2B5EF4-FFF2-40B4-BE49-F238E27FC236}">
                  <a16:creationId xmlns:a16="http://schemas.microsoft.com/office/drawing/2014/main" id="{59A2D8B9-27C9-4AEF-A269-3136BD2E6668}"/>
                </a:ext>
              </a:extLst>
            </p:cNvPr>
            <p:cNvGraphicFramePr/>
            <p:nvPr>
              <p:extLst>
                <p:ext uri="{D42A27DB-BD31-4B8C-83A1-F6EECF244321}">
                  <p14:modId xmlns:p14="http://schemas.microsoft.com/office/powerpoint/2010/main" val="3648922840"/>
                </p:ext>
              </p:extLst>
            </p:nvPr>
          </p:nvGraphicFramePr>
          <p:xfrm>
            <a:off x="-1371600" y="2903704"/>
            <a:ext cx="6096000" cy="334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656" name="Picture 12" descr="http://www.nfwf.org/partnerships/federal/PublishingImages/usfws.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286" y="3648987"/>
              <a:ext cx="718294" cy="86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9" descr="forTran1.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83404" y="3368897"/>
              <a:ext cx="564155" cy="59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Altria_logo.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0815" y="3999103"/>
              <a:ext cx="1281203" cy="4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epaTran1.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8226" y="2788617"/>
              <a:ext cx="885178" cy="88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2"/>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2491" y="4606967"/>
              <a:ext cx="803817" cy="55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E933034-59EB-4082-BBA0-BFF11FDEB447}"/>
                </a:ext>
              </a:extLst>
            </p:cNvPr>
            <p:cNvSpPr/>
            <p:nvPr/>
          </p:nvSpPr>
          <p:spPr bwMode="auto">
            <a:xfrm>
              <a:off x="3426401" y="3436035"/>
              <a:ext cx="1743340" cy="1288742"/>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2022 SWG Funding Pool</a:t>
              </a:r>
            </a:p>
          </p:txBody>
        </p:sp>
        <p:graphicFrame>
          <p:nvGraphicFramePr>
            <p:cNvPr id="27" name="Diagram 26">
              <a:extLst>
                <a:ext uri="{FF2B5EF4-FFF2-40B4-BE49-F238E27FC236}">
                  <a16:creationId xmlns:a16="http://schemas.microsoft.com/office/drawing/2014/main" id="{79856D84-8265-454D-A9B2-627541316533}"/>
                </a:ext>
              </a:extLst>
            </p:cNvPr>
            <p:cNvGraphicFramePr/>
            <p:nvPr>
              <p:extLst>
                <p:ext uri="{D42A27DB-BD31-4B8C-83A1-F6EECF244321}">
                  <p14:modId xmlns:p14="http://schemas.microsoft.com/office/powerpoint/2010/main" val="3963884857"/>
                </p:ext>
              </p:extLst>
            </p:nvPr>
          </p:nvGraphicFramePr>
          <p:xfrm>
            <a:off x="-1371600" y="2887504"/>
            <a:ext cx="6096000" cy="334948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28" name="Picture 9" descr="forTran1.png">
              <a:extLst>
                <a:ext uri="{FF2B5EF4-FFF2-40B4-BE49-F238E27FC236}">
                  <a16:creationId xmlns:a16="http://schemas.microsoft.com/office/drawing/2014/main" id="{F3E1A481-73ED-4168-BA09-DC4650DAD8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83404" y="3352697"/>
              <a:ext cx="564155" cy="59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Altria_logo.png">
              <a:extLst>
                <a:ext uri="{FF2B5EF4-FFF2-40B4-BE49-F238E27FC236}">
                  <a16:creationId xmlns:a16="http://schemas.microsoft.com/office/drawing/2014/main" id="{D743AB4A-6D99-4130-B315-85518D9FB27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0815" y="3982903"/>
              <a:ext cx="1281203" cy="4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 descr="epaTran1.png">
              <a:extLst>
                <a:ext uri="{FF2B5EF4-FFF2-40B4-BE49-F238E27FC236}">
                  <a16:creationId xmlns:a16="http://schemas.microsoft.com/office/drawing/2014/main" id="{5157EB76-50CF-45E1-B2E9-79A07A7318FB}"/>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8226" y="2772417"/>
              <a:ext cx="885178" cy="88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a:extLst>
                <a:ext uri="{FF2B5EF4-FFF2-40B4-BE49-F238E27FC236}">
                  <a16:creationId xmlns:a16="http://schemas.microsoft.com/office/drawing/2014/main" id="{68A51C47-22F5-49CC-9AB2-2B218512E0A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2491" y="4590767"/>
              <a:ext cx="803817" cy="55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2" descr="http://www.nfwf.org/partnerships/federal/PublishingImages/usfws.jpg">
              <a:hlinkClick r:id="rId8"/>
              <a:extLst>
                <a:ext uri="{FF2B5EF4-FFF2-40B4-BE49-F238E27FC236}">
                  <a16:creationId xmlns:a16="http://schemas.microsoft.com/office/drawing/2014/main" id="{9F7633E6-0760-4553-B0A3-1418D04491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286" y="3632787"/>
              <a:ext cx="718294" cy="86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id="{23BFADD9-F79F-4A0F-931B-276D3DD787C5}"/>
                </a:ext>
              </a:extLst>
            </p:cNvPr>
            <p:cNvSpPr/>
            <p:nvPr/>
          </p:nvSpPr>
          <p:spPr bwMode="auto">
            <a:xfrm>
              <a:off x="3426401" y="3435854"/>
              <a:ext cx="1743340" cy="1288742"/>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2022 SWG Funding Pool</a:t>
              </a:r>
            </a:p>
          </p:txBody>
        </p:sp>
      </p:grpSp>
      <p:sp>
        <p:nvSpPr>
          <p:cNvPr id="33" name="Slide Number Placeholder 19">
            <a:extLst>
              <a:ext uri="{FF2B5EF4-FFF2-40B4-BE49-F238E27FC236}">
                <a16:creationId xmlns:a16="http://schemas.microsoft.com/office/drawing/2014/main" id="{D431C74B-39FC-4269-980E-02F3C64035D5}"/>
              </a:ext>
            </a:extLst>
          </p:cNvPr>
          <p:cNvSpPr>
            <a:spLocks noGrp="1"/>
          </p:cNvSpPr>
          <p:nvPr>
            <p:ph type="sldNum" sz="quarter" idx="12"/>
          </p:nvPr>
        </p:nvSpPr>
        <p:spPr>
          <a:xfrm>
            <a:off x="5807996" y="2372788"/>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r>
              <a:rPr lang="en-US" altLang="en-US" sz="1800">
                <a:solidFill>
                  <a:schemeClr val="bg1"/>
                </a:solidFill>
              </a:rPr>
              <a:t>2</a:t>
            </a:r>
          </a:p>
        </p:txBody>
      </p:sp>
      <p:sp>
        <p:nvSpPr>
          <p:cNvPr id="35" name="Rectangle 34">
            <a:extLst>
              <a:ext uri="{FF2B5EF4-FFF2-40B4-BE49-F238E27FC236}">
                <a16:creationId xmlns:a16="http://schemas.microsoft.com/office/drawing/2014/main" id="{7610C84B-CE65-4B75-93DB-7E892B652CB5}"/>
              </a:ext>
            </a:extLst>
          </p:cNvPr>
          <p:cNvSpPr/>
          <p:nvPr/>
        </p:nvSpPr>
        <p:spPr bwMode="auto">
          <a:xfrm>
            <a:off x="5897147" y="3435854"/>
            <a:ext cx="2162685" cy="1288742"/>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2022 SWG Recommended Awards</a:t>
            </a:r>
          </a:p>
        </p:txBody>
      </p:sp>
      <p:sp>
        <p:nvSpPr>
          <p:cNvPr id="36" name="Arrow: Down 35">
            <a:extLst>
              <a:ext uri="{FF2B5EF4-FFF2-40B4-BE49-F238E27FC236}">
                <a16:creationId xmlns:a16="http://schemas.microsoft.com/office/drawing/2014/main" id="{77BE03B4-2955-4A12-80D0-413E94E5EA31}"/>
              </a:ext>
            </a:extLst>
          </p:cNvPr>
          <p:cNvSpPr/>
          <p:nvPr/>
        </p:nvSpPr>
        <p:spPr>
          <a:xfrm rot="5400000">
            <a:off x="5255337" y="3912751"/>
            <a:ext cx="523357" cy="334948"/>
          </a:xfrm>
          <a:prstGeom prst="downArrow">
            <a:avLst/>
          </a:prstGeom>
        </p:spPr>
        <p:style>
          <a:lnRef idx="2">
            <a:schemeClr val="lt2">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1">
              <a:hueOff val="0"/>
              <a:satOff val="0"/>
              <a:lumOff val="0"/>
              <a:alphaOff val="0"/>
            </a:schemeClr>
          </a:fontRef>
        </p:style>
      </p:sp>
      <p:sp>
        <p:nvSpPr>
          <p:cNvPr id="37" name="Rectangle 36">
            <a:extLst>
              <a:ext uri="{FF2B5EF4-FFF2-40B4-BE49-F238E27FC236}">
                <a16:creationId xmlns:a16="http://schemas.microsoft.com/office/drawing/2014/main" id="{6A7C59FD-C74A-45DE-B640-79C871311BB4}"/>
              </a:ext>
            </a:extLst>
          </p:cNvPr>
          <p:cNvSpPr/>
          <p:nvPr/>
        </p:nvSpPr>
        <p:spPr bwMode="auto">
          <a:xfrm>
            <a:off x="5897148" y="802670"/>
            <a:ext cx="2162685" cy="87127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2022 SWG Applications</a:t>
            </a:r>
          </a:p>
        </p:txBody>
      </p:sp>
      <p:sp>
        <p:nvSpPr>
          <p:cNvPr id="38" name="Rectangle 37">
            <a:extLst>
              <a:ext uri="{FF2B5EF4-FFF2-40B4-BE49-F238E27FC236}">
                <a16:creationId xmlns:a16="http://schemas.microsoft.com/office/drawing/2014/main" id="{819F90AA-202D-4D9A-9AFD-20CE70DABA82}"/>
              </a:ext>
            </a:extLst>
          </p:cNvPr>
          <p:cNvSpPr/>
          <p:nvPr/>
        </p:nvSpPr>
        <p:spPr bwMode="auto">
          <a:xfrm>
            <a:off x="5623342" y="2074609"/>
            <a:ext cx="2710292" cy="885178"/>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2022 SWG Application Review</a:t>
            </a:r>
          </a:p>
        </p:txBody>
      </p:sp>
      <p:sp>
        <p:nvSpPr>
          <p:cNvPr id="39" name="Arrow: Down 38">
            <a:extLst>
              <a:ext uri="{FF2B5EF4-FFF2-40B4-BE49-F238E27FC236}">
                <a16:creationId xmlns:a16="http://schemas.microsoft.com/office/drawing/2014/main" id="{04DDCB25-EB56-4B10-9A8E-21932095AE7F}"/>
              </a:ext>
            </a:extLst>
          </p:cNvPr>
          <p:cNvSpPr/>
          <p:nvPr/>
        </p:nvSpPr>
        <p:spPr>
          <a:xfrm>
            <a:off x="6716810" y="3033949"/>
            <a:ext cx="523357" cy="334948"/>
          </a:xfrm>
          <a:prstGeom prst="downArrow">
            <a:avLst/>
          </a:prstGeom>
        </p:spPr>
        <p:style>
          <a:lnRef idx="2">
            <a:schemeClr val="lt2">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1">
              <a:hueOff val="0"/>
              <a:satOff val="0"/>
              <a:lumOff val="0"/>
              <a:alphaOff val="0"/>
            </a:schemeClr>
          </a:fontRef>
        </p:style>
      </p:sp>
      <p:sp>
        <p:nvSpPr>
          <p:cNvPr id="40" name="Arrow: Down 39">
            <a:extLst>
              <a:ext uri="{FF2B5EF4-FFF2-40B4-BE49-F238E27FC236}">
                <a16:creationId xmlns:a16="http://schemas.microsoft.com/office/drawing/2014/main" id="{CCE860B9-FC04-4AEC-8D42-06E7316A85BE}"/>
              </a:ext>
            </a:extLst>
          </p:cNvPr>
          <p:cNvSpPr/>
          <p:nvPr/>
        </p:nvSpPr>
        <p:spPr>
          <a:xfrm>
            <a:off x="6716809" y="1740906"/>
            <a:ext cx="523357" cy="259541"/>
          </a:xfrm>
          <a:prstGeom prst="downArrow">
            <a:avLst/>
          </a:prstGeom>
        </p:spPr>
        <p:style>
          <a:lnRef idx="2">
            <a:schemeClr val="lt2">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1">
              <a:hueOff val="0"/>
              <a:satOff val="0"/>
              <a:lumOff val="0"/>
              <a:alphaOff val="0"/>
            </a:schemeClr>
          </a:fontRef>
        </p:style>
      </p:sp>
      <p:sp>
        <p:nvSpPr>
          <p:cNvPr id="41" name="Rectangle 40">
            <a:extLst>
              <a:ext uri="{FF2B5EF4-FFF2-40B4-BE49-F238E27FC236}">
                <a16:creationId xmlns:a16="http://schemas.microsoft.com/office/drawing/2014/main" id="{7D85E9C3-E0B7-43B2-AED6-BA999067D427}"/>
              </a:ext>
            </a:extLst>
          </p:cNvPr>
          <p:cNvSpPr/>
          <p:nvPr/>
        </p:nvSpPr>
        <p:spPr bwMode="auto">
          <a:xfrm>
            <a:off x="5897147" y="5315926"/>
            <a:ext cx="2843879" cy="909343"/>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2022 SWG Awards w/ C-WILD Funding</a:t>
            </a:r>
          </a:p>
        </p:txBody>
      </p:sp>
      <p:sp>
        <p:nvSpPr>
          <p:cNvPr id="42" name="Arrow: Down 41">
            <a:extLst>
              <a:ext uri="{FF2B5EF4-FFF2-40B4-BE49-F238E27FC236}">
                <a16:creationId xmlns:a16="http://schemas.microsoft.com/office/drawing/2014/main" id="{8F848E33-7654-46EB-A702-06145504B758}"/>
              </a:ext>
            </a:extLst>
          </p:cNvPr>
          <p:cNvSpPr/>
          <p:nvPr/>
        </p:nvSpPr>
        <p:spPr>
          <a:xfrm rot="16200000">
            <a:off x="5271766" y="5606525"/>
            <a:ext cx="523357" cy="334948"/>
          </a:xfrm>
          <a:prstGeom prst="downArrow">
            <a:avLst/>
          </a:prstGeom>
        </p:spPr>
        <p:style>
          <a:lnRef idx="2">
            <a:schemeClr val="lt2">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1">
              <a:hueOff val="0"/>
              <a:satOff val="0"/>
              <a:lumOff val="0"/>
              <a:alphaOff val="0"/>
            </a:schemeClr>
          </a:fontRef>
        </p:style>
      </p:sp>
      <p:sp>
        <p:nvSpPr>
          <p:cNvPr id="43" name="Rectangle 42">
            <a:extLst>
              <a:ext uri="{FF2B5EF4-FFF2-40B4-BE49-F238E27FC236}">
                <a16:creationId xmlns:a16="http://schemas.microsoft.com/office/drawing/2014/main" id="{F8977475-17B8-4866-BF3F-D75C9EFC6ECA}"/>
              </a:ext>
            </a:extLst>
          </p:cNvPr>
          <p:cNvSpPr/>
          <p:nvPr/>
        </p:nvSpPr>
        <p:spPr bwMode="auto">
          <a:xfrm>
            <a:off x="3426401" y="5315926"/>
            <a:ext cx="1743340" cy="909343"/>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2022 SWG Awards</a:t>
            </a:r>
          </a:p>
        </p:txBody>
      </p:sp>
      <p:sp>
        <p:nvSpPr>
          <p:cNvPr id="44" name="Arrow: Down 43">
            <a:extLst>
              <a:ext uri="{FF2B5EF4-FFF2-40B4-BE49-F238E27FC236}">
                <a16:creationId xmlns:a16="http://schemas.microsoft.com/office/drawing/2014/main" id="{BD063425-4E3D-4AFB-BC4D-198F55AAB2D3}"/>
              </a:ext>
            </a:extLst>
          </p:cNvPr>
          <p:cNvSpPr/>
          <p:nvPr/>
        </p:nvSpPr>
        <p:spPr>
          <a:xfrm>
            <a:off x="4035747" y="4849882"/>
            <a:ext cx="523357" cy="334948"/>
          </a:xfrm>
          <a:prstGeom prst="downArrow">
            <a:avLst/>
          </a:prstGeom>
        </p:spPr>
        <p:style>
          <a:lnRef idx="2">
            <a:schemeClr val="lt2">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81083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7" grpId="0" animBg="1"/>
      <p:bldP spid="38" grpId="0" animBg="1"/>
      <p:bldP spid="41"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ChangeArrowheads="1"/>
          </p:cNvSpPr>
          <p:nvPr/>
        </p:nvSpPr>
        <p:spPr bwMode="auto">
          <a:xfrm>
            <a:off x="0" y="6629401"/>
            <a:ext cx="9144000" cy="228600"/>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graphicFrame>
        <p:nvGraphicFramePr>
          <p:cNvPr id="2" name="Table 1"/>
          <p:cNvGraphicFramePr>
            <a:graphicFrameLocks noGrp="1"/>
          </p:cNvGraphicFramePr>
          <p:nvPr>
            <p:extLst>
              <p:ext uri="{D42A27DB-BD31-4B8C-83A1-F6EECF244321}">
                <p14:modId xmlns:p14="http://schemas.microsoft.com/office/powerpoint/2010/main" val="4245753121"/>
              </p:ext>
            </p:extLst>
          </p:nvPr>
        </p:nvGraphicFramePr>
        <p:xfrm>
          <a:off x="290512" y="762000"/>
          <a:ext cx="8562975" cy="5777570"/>
        </p:xfrm>
        <a:graphic>
          <a:graphicData uri="http://schemas.openxmlformats.org/drawingml/2006/table">
            <a:tbl>
              <a:tblPr firstRow="1" bandRow="1">
                <a:tableStyleId>{5C22544A-7EE6-4342-B048-85BDC9FD1C3A}</a:tableStyleId>
              </a:tblPr>
              <a:tblGrid>
                <a:gridCol w="4357688">
                  <a:extLst>
                    <a:ext uri="{9D8B030D-6E8A-4147-A177-3AD203B41FA5}">
                      <a16:colId xmlns:a16="http://schemas.microsoft.com/office/drawing/2014/main" val="20000"/>
                    </a:ext>
                  </a:extLst>
                </a:gridCol>
                <a:gridCol w="4205287">
                  <a:extLst>
                    <a:ext uri="{9D8B030D-6E8A-4147-A177-3AD203B41FA5}">
                      <a16:colId xmlns:a16="http://schemas.microsoft.com/office/drawing/2014/main" val="20001"/>
                    </a:ext>
                  </a:extLst>
                </a:gridCol>
              </a:tblGrid>
              <a:tr h="670512">
                <a:tc>
                  <a:txBody>
                    <a:bodyPr/>
                    <a:lstStyle/>
                    <a:p>
                      <a:pPr algn="ctr"/>
                      <a:r>
                        <a:rPr lang="en-US" sz="1600" dirty="0">
                          <a:solidFill>
                            <a:srgbClr val="0D5296"/>
                          </a:solidFill>
                          <a:latin typeface="Cambria" panose="02040503050406030204" pitchFamily="18" charset="0"/>
                          <a:ea typeface="Cambria" panose="02040503050406030204" pitchFamily="18" charset="0"/>
                        </a:rPr>
                        <a:t>SWG – Implementation</a:t>
                      </a:r>
                    </a:p>
                    <a:p>
                      <a:pPr algn="ctr"/>
                      <a:r>
                        <a:rPr lang="en-US" sz="1600" dirty="0">
                          <a:solidFill>
                            <a:srgbClr val="0D5296"/>
                          </a:solidFill>
                          <a:latin typeface="Cambria" panose="02040503050406030204" pitchFamily="18" charset="0"/>
                          <a:ea typeface="Cambria" panose="02040503050406030204" pitchFamily="18" charset="0"/>
                        </a:rPr>
                        <a:t>(SWG-I)</a:t>
                      </a:r>
                    </a:p>
                  </a:txBody>
                  <a:tcPr marL="91442" marR="91442" marT="45706" marB="45706"/>
                </a:tc>
                <a:tc>
                  <a:txBody>
                    <a:bodyPr/>
                    <a:lstStyle/>
                    <a:p>
                      <a:pPr algn="ctr"/>
                      <a:r>
                        <a:rPr lang="en-US" sz="1600" dirty="0">
                          <a:solidFill>
                            <a:srgbClr val="0D5296"/>
                          </a:solidFill>
                          <a:latin typeface="Cambria" panose="02040503050406030204" pitchFamily="18" charset="0"/>
                          <a:ea typeface="Cambria" panose="02040503050406030204" pitchFamily="18" charset="0"/>
                        </a:rPr>
                        <a:t>SWG – Planning and Technical Assistance</a:t>
                      </a:r>
                    </a:p>
                    <a:p>
                      <a:pPr algn="ctr"/>
                      <a:r>
                        <a:rPr lang="en-US" sz="1600" dirty="0">
                          <a:solidFill>
                            <a:srgbClr val="0D5296"/>
                          </a:solidFill>
                          <a:latin typeface="Cambria" panose="02040503050406030204" pitchFamily="18" charset="0"/>
                          <a:ea typeface="Cambria" panose="02040503050406030204" pitchFamily="18" charset="0"/>
                        </a:rPr>
                        <a:t>(SWG-PTA)</a:t>
                      </a:r>
                    </a:p>
                  </a:txBody>
                  <a:tcPr marL="91442" marR="91442" marT="45706" marB="45706"/>
                </a:tc>
                <a:extLst>
                  <a:ext uri="{0D108BD9-81ED-4DB2-BD59-A6C34878D82A}">
                    <a16:rowId xmlns:a16="http://schemas.microsoft.com/office/drawing/2014/main" val="10000"/>
                  </a:ext>
                </a:extLst>
              </a:tr>
              <a:tr h="695124">
                <a:tc>
                  <a:txBody>
                    <a:bodyPr/>
                    <a:lstStyle/>
                    <a:p>
                      <a:pPr>
                        <a:spcAft>
                          <a:spcPts val="300"/>
                        </a:spcAft>
                      </a:pPr>
                      <a:r>
                        <a:rPr lang="en-US" sz="1600" b="1" dirty="0">
                          <a:latin typeface="Cambria" panose="02040503050406030204" pitchFamily="18" charset="0"/>
                          <a:ea typeface="Cambria" panose="02040503050406030204" pitchFamily="18" charset="0"/>
                        </a:rPr>
                        <a:t>Grant Size:</a:t>
                      </a:r>
                    </a:p>
                    <a:p>
                      <a:pPr>
                        <a:spcAft>
                          <a:spcPts val="300"/>
                        </a:spcAft>
                      </a:pPr>
                      <a:r>
                        <a:rPr lang="en-US" sz="1600" b="0" dirty="0">
                          <a:solidFill>
                            <a:schemeClr val="tx1"/>
                          </a:solidFill>
                          <a:latin typeface="Cambria" panose="02040503050406030204" pitchFamily="18" charset="0"/>
                          <a:ea typeface="Cambria" panose="02040503050406030204" pitchFamily="18" charset="0"/>
                        </a:rPr>
                        <a:t>Between $75,000 and $500,000</a:t>
                      </a:r>
                    </a:p>
                  </a:txBody>
                  <a:tcPr marL="91442" marR="91442" marT="45706" marB="45706" anchor="ctr"/>
                </a:tc>
                <a:tc>
                  <a:txBody>
                    <a:bodyPr/>
                    <a:lstStyle/>
                    <a:p>
                      <a:pPr>
                        <a:spcAft>
                          <a:spcPts val="300"/>
                        </a:spcAft>
                      </a:pPr>
                      <a:r>
                        <a:rPr lang="en-US" sz="1600" b="1" dirty="0">
                          <a:latin typeface="Cambria" panose="02040503050406030204" pitchFamily="18" charset="0"/>
                          <a:ea typeface="Cambria" panose="02040503050406030204" pitchFamily="18" charset="0"/>
                        </a:rPr>
                        <a:t>Grant Size:</a:t>
                      </a:r>
                    </a:p>
                    <a:p>
                      <a:pPr>
                        <a:spcAft>
                          <a:spcPts val="300"/>
                        </a:spcAft>
                      </a:pPr>
                      <a:r>
                        <a:rPr lang="en-US" sz="1600" b="0" dirty="0">
                          <a:solidFill>
                            <a:schemeClr val="tx1"/>
                          </a:solidFill>
                          <a:latin typeface="Cambria" panose="02040503050406030204" pitchFamily="18" charset="0"/>
                          <a:ea typeface="Cambria" panose="02040503050406030204" pitchFamily="18" charset="0"/>
                        </a:rPr>
                        <a:t>Up to</a:t>
                      </a:r>
                      <a:r>
                        <a:rPr lang="en-US" sz="1600" b="0" baseline="0" dirty="0">
                          <a:solidFill>
                            <a:schemeClr val="tx1"/>
                          </a:solidFill>
                          <a:latin typeface="Cambria" panose="02040503050406030204" pitchFamily="18" charset="0"/>
                          <a:ea typeface="Cambria" panose="02040503050406030204" pitchFamily="18" charset="0"/>
                        </a:rPr>
                        <a:t> $75,000</a:t>
                      </a:r>
                      <a:endParaRPr lang="en-US" sz="1600" b="0" dirty="0">
                        <a:solidFill>
                          <a:schemeClr val="tx1"/>
                        </a:solidFill>
                        <a:latin typeface="Cambria" panose="02040503050406030204" pitchFamily="18" charset="0"/>
                        <a:ea typeface="Cambria" panose="02040503050406030204" pitchFamily="18" charset="0"/>
                      </a:endParaRPr>
                    </a:p>
                  </a:txBody>
                  <a:tcPr marL="91442" marR="91442" marT="45706" marB="45706" anchor="ctr"/>
                </a:tc>
                <a:extLst>
                  <a:ext uri="{0D108BD9-81ED-4DB2-BD59-A6C34878D82A}">
                    <a16:rowId xmlns:a16="http://schemas.microsoft.com/office/drawing/2014/main" val="10001"/>
                  </a:ext>
                </a:extLst>
              </a:tr>
              <a:tr h="691764">
                <a:tc>
                  <a:txBody>
                    <a:bodyPr/>
                    <a:lstStyle/>
                    <a:p>
                      <a:pPr>
                        <a:spcAft>
                          <a:spcPts val="300"/>
                        </a:spcAft>
                      </a:pPr>
                      <a:r>
                        <a:rPr lang="en-US" sz="1600" b="1" dirty="0">
                          <a:latin typeface="Cambria" panose="02040503050406030204" pitchFamily="18" charset="0"/>
                          <a:ea typeface="Cambria" panose="02040503050406030204" pitchFamily="18" charset="0"/>
                        </a:rPr>
                        <a:t>Matching Funds:</a:t>
                      </a:r>
                      <a:br>
                        <a:rPr lang="en-US" sz="1600" b="1" dirty="0">
                          <a:latin typeface="Cambria" panose="02040503050406030204" pitchFamily="18" charset="0"/>
                          <a:ea typeface="Cambria" panose="02040503050406030204" pitchFamily="18" charset="0"/>
                        </a:rPr>
                      </a:br>
                      <a:r>
                        <a:rPr lang="en-US" sz="1600" b="1" dirty="0">
                          <a:solidFill>
                            <a:srgbClr val="FF0000"/>
                          </a:solidFill>
                          <a:latin typeface="Cambria" panose="02040503050406030204" pitchFamily="18" charset="0"/>
                          <a:ea typeface="Cambria" panose="02040503050406030204" pitchFamily="18" charset="0"/>
                        </a:rPr>
                        <a:t>Match encouraged, not required*</a:t>
                      </a:r>
                    </a:p>
                  </a:txBody>
                  <a:tcPr marL="91442" marR="91442" marT="45706" marB="45706" anchor="ctr"/>
                </a:tc>
                <a:tc>
                  <a:txBody>
                    <a:bodyPr/>
                    <a:lstStyle/>
                    <a:p>
                      <a:pPr>
                        <a:spcAft>
                          <a:spcPts val="300"/>
                        </a:spcAft>
                      </a:pPr>
                      <a:r>
                        <a:rPr lang="en-US" sz="1600" b="1" dirty="0">
                          <a:latin typeface="Cambria" panose="02040503050406030204" pitchFamily="18" charset="0"/>
                          <a:ea typeface="Cambria" panose="02040503050406030204" pitchFamily="18" charset="0"/>
                        </a:rPr>
                        <a:t>Matching Funds:</a:t>
                      </a:r>
                    </a:p>
                    <a:p>
                      <a:pPr>
                        <a:spcAft>
                          <a:spcPts val="300"/>
                        </a:spcAft>
                      </a:pPr>
                      <a:r>
                        <a:rPr lang="en-US" sz="1600" b="1" dirty="0">
                          <a:solidFill>
                            <a:srgbClr val="FF0000"/>
                          </a:solidFill>
                          <a:latin typeface="Cambria" panose="02040503050406030204" pitchFamily="18" charset="0"/>
                          <a:ea typeface="Cambria" panose="02040503050406030204" pitchFamily="18" charset="0"/>
                        </a:rPr>
                        <a:t>Match encouraged, not required*</a:t>
                      </a:r>
                      <a:endParaRPr lang="en-US" sz="1600" b="0" dirty="0">
                        <a:latin typeface="Cambria" panose="02040503050406030204" pitchFamily="18" charset="0"/>
                        <a:ea typeface="Cambria" panose="02040503050406030204" pitchFamily="18" charset="0"/>
                      </a:endParaRPr>
                    </a:p>
                  </a:txBody>
                  <a:tcPr marL="91442" marR="91442" marT="45706" marB="45706" anchor="ctr"/>
                </a:tc>
                <a:extLst>
                  <a:ext uri="{0D108BD9-81ED-4DB2-BD59-A6C34878D82A}">
                    <a16:rowId xmlns:a16="http://schemas.microsoft.com/office/drawing/2014/main" val="10002"/>
                  </a:ext>
                </a:extLst>
              </a:tr>
              <a:tr h="1097217">
                <a:tc>
                  <a:txBody>
                    <a:bodyPr/>
                    <a:lstStyle/>
                    <a:p>
                      <a:pPr>
                        <a:spcAft>
                          <a:spcPts val="300"/>
                        </a:spcAft>
                      </a:pPr>
                      <a:r>
                        <a:rPr lang="en-US" sz="1600" b="1" dirty="0">
                          <a:latin typeface="Cambria" panose="02040503050406030204" pitchFamily="18" charset="0"/>
                          <a:ea typeface="Cambria" panose="02040503050406030204" pitchFamily="18" charset="0"/>
                        </a:rPr>
                        <a:t>Eligibility:</a:t>
                      </a:r>
                    </a:p>
                    <a:p>
                      <a:pPr>
                        <a:spcAft>
                          <a:spcPts val="300"/>
                        </a:spcAft>
                      </a:pPr>
                      <a:r>
                        <a:rPr lang="en-US" sz="1600" dirty="0">
                          <a:latin typeface="Cambria" panose="02040503050406030204" pitchFamily="18" charset="0"/>
                          <a:ea typeface="Cambria" panose="02040503050406030204" pitchFamily="18" charset="0"/>
                        </a:rPr>
                        <a:t>Non-profit 501(c) organizations, community-based organizations, </a:t>
                      </a:r>
                      <a:r>
                        <a:rPr lang="en-US" sz="1600" b="1" dirty="0">
                          <a:solidFill>
                            <a:srgbClr val="FF0000"/>
                          </a:solidFill>
                          <a:latin typeface="Cambria" panose="02040503050406030204" pitchFamily="18" charset="0"/>
                          <a:ea typeface="Cambria" panose="02040503050406030204" pitchFamily="18" charset="0"/>
                        </a:rPr>
                        <a:t>state government</a:t>
                      </a:r>
                      <a:r>
                        <a:rPr lang="en-US" sz="1600" dirty="0">
                          <a:latin typeface="Cambria" panose="02040503050406030204" pitchFamily="18" charset="0"/>
                          <a:ea typeface="Cambria" panose="02040503050406030204" pitchFamily="18" charset="0"/>
                        </a:rPr>
                        <a:t>, local governments, municipal governments, Tribal governments and organizations, K-12 </a:t>
                      </a:r>
                      <a:r>
                        <a:rPr lang="en-US" sz="1600" b="1" dirty="0">
                          <a:solidFill>
                            <a:srgbClr val="FF0000"/>
                          </a:solidFill>
                          <a:latin typeface="Cambria" panose="02040503050406030204" pitchFamily="18" charset="0"/>
                          <a:ea typeface="Cambria" panose="02040503050406030204" pitchFamily="18" charset="0"/>
                        </a:rPr>
                        <a:t>and post-secondary</a:t>
                      </a:r>
                      <a:r>
                        <a:rPr lang="en-US" sz="1600" dirty="0">
                          <a:latin typeface="Cambria" panose="02040503050406030204" pitchFamily="18" charset="0"/>
                          <a:ea typeface="Cambria" panose="02040503050406030204" pitchFamily="18" charset="0"/>
                        </a:rPr>
                        <a:t> educational institutions</a:t>
                      </a:r>
                    </a:p>
                  </a:txBody>
                  <a:tcPr marL="91442" marR="91442" marT="45706" marB="45706" anchor="ct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b="1" dirty="0">
                          <a:latin typeface="Cambria" panose="02040503050406030204" pitchFamily="18" charset="0"/>
                          <a:ea typeface="Cambria" panose="02040503050406030204" pitchFamily="18" charset="0"/>
                        </a:rPr>
                        <a:t>Eligibility:</a:t>
                      </a:r>
                    </a:p>
                    <a:p>
                      <a:pPr>
                        <a:spcAft>
                          <a:spcPts val="300"/>
                        </a:spcAft>
                      </a:pPr>
                      <a:r>
                        <a:rPr lang="en-US" sz="1600" dirty="0">
                          <a:latin typeface="Cambria" panose="02040503050406030204" pitchFamily="18" charset="0"/>
                          <a:ea typeface="Cambria" panose="02040503050406030204" pitchFamily="18" charset="0"/>
                        </a:rPr>
                        <a:t>Non-profit 501(c) organizations, community-based organizations, state government agencies, local governments, municipal governments, Tribal governments and organizations, educational institutions, and for-profit technical service providers</a:t>
                      </a:r>
                    </a:p>
                  </a:txBody>
                  <a:tcPr marL="91442" marR="91442" marT="45706" marB="45706" anchor="ctr"/>
                </a:tc>
                <a:extLst>
                  <a:ext uri="{0D108BD9-81ED-4DB2-BD59-A6C34878D82A}">
                    <a16:rowId xmlns:a16="http://schemas.microsoft.com/office/drawing/2014/main" val="10003"/>
                  </a:ext>
                </a:extLst>
              </a:tr>
              <a:tr h="695124">
                <a:tc>
                  <a:txBody>
                    <a:bodyPr/>
                    <a:lstStyle/>
                    <a:p>
                      <a:pPr>
                        <a:spcAft>
                          <a:spcPts val="300"/>
                        </a:spcAft>
                      </a:pPr>
                      <a:r>
                        <a:rPr lang="en-US" sz="1600" b="1" dirty="0">
                          <a:latin typeface="Cambria" panose="02040503050406030204" pitchFamily="18" charset="0"/>
                          <a:ea typeface="Cambria" panose="02040503050406030204" pitchFamily="18" charset="0"/>
                        </a:rPr>
                        <a:t>Duration:</a:t>
                      </a:r>
                    </a:p>
                    <a:p>
                      <a:pPr>
                        <a:spcAft>
                          <a:spcPts val="300"/>
                        </a:spcAft>
                      </a:pPr>
                      <a:r>
                        <a:rPr lang="en-US" sz="1600" dirty="0">
                          <a:latin typeface="Cambria" panose="02040503050406030204" pitchFamily="18" charset="0"/>
                          <a:ea typeface="Cambria" panose="02040503050406030204" pitchFamily="18" charset="0"/>
                        </a:rPr>
                        <a:t>~2 years</a:t>
                      </a:r>
                    </a:p>
                  </a:txBody>
                  <a:tcPr marL="91442" marR="91442" marT="45706" marB="45706" anchor="ctr"/>
                </a:tc>
                <a:tc>
                  <a:txBody>
                    <a:bodyPr/>
                    <a:lstStyle/>
                    <a:p>
                      <a:pPr>
                        <a:spcAft>
                          <a:spcPts val="300"/>
                        </a:spcAft>
                      </a:pPr>
                      <a:r>
                        <a:rPr lang="en-US" sz="1600" b="1" dirty="0">
                          <a:latin typeface="Cambria" panose="02040503050406030204" pitchFamily="18" charset="0"/>
                          <a:ea typeface="Cambria" panose="02040503050406030204" pitchFamily="18" charset="0"/>
                        </a:rPr>
                        <a:t>Duration:</a:t>
                      </a:r>
                    </a:p>
                    <a:p>
                      <a:pPr>
                        <a:spcAft>
                          <a:spcPts val="300"/>
                        </a:spcAft>
                      </a:pPr>
                      <a:r>
                        <a:rPr lang="en-US" sz="1600" dirty="0">
                          <a:latin typeface="Cambria" panose="02040503050406030204" pitchFamily="18" charset="0"/>
                          <a:ea typeface="Cambria" panose="02040503050406030204" pitchFamily="18" charset="0"/>
                        </a:rPr>
                        <a:t>&lt;1</a:t>
                      </a:r>
                      <a:r>
                        <a:rPr lang="en-US" sz="1600" baseline="0" dirty="0">
                          <a:latin typeface="Cambria" panose="02040503050406030204" pitchFamily="18" charset="0"/>
                          <a:ea typeface="Cambria" panose="02040503050406030204" pitchFamily="18" charset="0"/>
                        </a:rPr>
                        <a:t> year</a:t>
                      </a:r>
                      <a:endParaRPr lang="en-US" sz="1600" dirty="0">
                        <a:latin typeface="Cambria" panose="02040503050406030204" pitchFamily="18" charset="0"/>
                        <a:ea typeface="Cambria" panose="02040503050406030204" pitchFamily="18" charset="0"/>
                      </a:endParaRPr>
                    </a:p>
                  </a:txBody>
                  <a:tcPr marL="91442" marR="91442" marT="45706" marB="45706" anchor="ctr"/>
                </a:tc>
                <a:extLst>
                  <a:ext uri="{0D108BD9-81ED-4DB2-BD59-A6C34878D82A}">
                    <a16:rowId xmlns:a16="http://schemas.microsoft.com/office/drawing/2014/main" val="10004"/>
                  </a:ext>
                </a:extLst>
              </a:tr>
              <a:tr h="1188654">
                <a:tc>
                  <a:txBody>
                    <a:bodyPr/>
                    <a:lstStyle/>
                    <a:p>
                      <a:pPr>
                        <a:spcAft>
                          <a:spcPts val="300"/>
                        </a:spcAft>
                      </a:pPr>
                      <a:r>
                        <a:rPr lang="en-US" sz="1600" b="1" dirty="0">
                          <a:latin typeface="Cambria" panose="02040503050406030204" pitchFamily="18" charset="0"/>
                          <a:ea typeface="Cambria" panose="02040503050406030204" pitchFamily="18" charset="0"/>
                        </a:rPr>
                        <a:t>Outcome:</a:t>
                      </a:r>
                      <a:r>
                        <a:rPr lang="en-US" sz="1600" b="1" baseline="0" dirty="0">
                          <a:latin typeface="Cambria" panose="02040503050406030204" pitchFamily="18" charset="0"/>
                          <a:ea typeface="Cambria" panose="02040503050406030204" pitchFamily="18" charset="0"/>
                        </a:rPr>
                        <a:t> </a:t>
                      </a:r>
                    </a:p>
                    <a:p>
                      <a:pPr>
                        <a:spcAft>
                          <a:spcPts val="300"/>
                        </a:spcAft>
                      </a:pPr>
                      <a:r>
                        <a:rPr lang="en-US" sz="1600" b="0" baseline="0" dirty="0">
                          <a:latin typeface="Cambria" panose="02040503050406030204" pitchFamily="18" charset="0"/>
                          <a:ea typeface="Cambria" panose="02040503050406030204" pitchFamily="18" charset="0"/>
                        </a:rPr>
                        <a:t>O</a:t>
                      </a:r>
                      <a:r>
                        <a:rPr lang="en-US" sz="1600" baseline="0" dirty="0">
                          <a:latin typeface="Cambria" panose="02040503050406030204" pitchFamily="18" charset="0"/>
                          <a:ea typeface="Cambria" panose="02040503050406030204" pitchFamily="18" charset="0"/>
                        </a:rPr>
                        <a:t>n-the-ground implementation toward priority funding strategies and conservation outcomes</a:t>
                      </a:r>
                      <a:endParaRPr lang="en-US" sz="1600" dirty="0">
                        <a:latin typeface="Cambria" panose="02040503050406030204" pitchFamily="18" charset="0"/>
                        <a:ea typeface="Cambria" panose="02040503050406030204" pitchFamily="18" charset="0"/>
                      </a:endParaRPr>
                    </a:p>
                  </a:txBody>
                  <a:tcPr marL="91442" marR="91442" marT="45706" marB="45706" anchor="ct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b="1" dirty="0">
                          <a:latin typeface="Cambria" panose="02040503050406030204" pitchFamily="18" charset="0"/>
                          <a:ea typeface="Cambria" panose="02040503050406030204" pitchFamily="18" charset="0"/>
                        </a:rPr>
                        <a:t>Outcome:</a:t>
                      </a:r>
                      <a:r>
                        <a:rPr lang="en-US" sz="1600" b="1" baseline="0" dirty="0">
                          <a:latin typeface="Cambria" panose="02040503050406030204" pitchFamily="18" charset="0"/>
                          <a:ea typeface="Cambria" panose="02040503050406030204" pitchFamily="18" charset="0"/>
                        </a:rPr>
                        <a:t>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baseline="0" dirty="0">
                          <a:latin typeface="Cambria" panose="02040503050406030204" pitchFamily="18" charset="0"/>
                          <a:ea typeface="Cambria" panose="02040503050406030204" pitchFamily="18" charset="0"/>
                        </a:rPr>
                        <a:t>Planning and technical assistance support to support future on-the-ground implementation efforts</a:t>
                      </a:r>
                      <a:endParaRPr lang="en-US" sz="1600" dirty="0">
                        <a:latin typeface="Cambria" panose="02040503050406030204" pitchFamily="18" charset="0"/>
                        <a:ea typeface="Cambria" panose="02040503050406030204" pitchFamily="18" charset="0"/>
                      </a:endParaRPr>
                    </a:p>
                  </a:txBody>
                  <a:tcPr marL="91442" marR="91442" marT="45706" marB="45706" anchor="ctr"/>
                </a:tc>
                <a:extLst>
                  <a:ext uri="{0D108BD9-81ED-4DB2-BD59-A6C34878D82A}">
                    <a16:rowId xmlns:a16="http://schemas.microsoft.com/office/drawing/2014/main" val="10005"/>
                  </a:ext>
                </a:extLst>
              </a:tr>
            </a:tbl>
          </a:graphicData>
        </a:graphic>
      </p:graphicFrame>
      <p:sp>
        <p:nvSpPr>
          <p:cNvPr id="6" name="Title 1"/>
          <p:cNvSpPr txBox="1">
            <a:spLocks/>
          </p:cNvSpPr>
          <p:nvPr/>
        </p:nvSpPr>
        <p:spPr bwMode="auto">
          <a:xfrm>
            <a:off x="152400" y="-11723"/>
            <a:ext cx="8991600" cy="914400"/>
          </a:xfrm>
          <a:prstGeom prst="rect">
            <a:avLst/>
          </a:prstGeom>
          <a:noFill/>
          <a:ln w="9525">
            <a:noFill/>
            <a:miter lim="800000"/>
            <a:headEnd/>
            <a:tailEnd/>
          </a:ln>
        </p:spPr>
        <p:txBody>
          <a:bodyPr anchor="ctr"/>
          <a:lstStyle/>
          <a:p>
            <a:pPr>
              <a:defRPr/>
            </a:pPr>
            <a:r>
              <a:rPr lang="en-US" sz="3200" b="1" kern="0" dirty="0">
                <a:solidFill>
                  <a:srgbClr val="004990">
                    <a:alpha val="95000"/>
                  </a:srgbClr>
                </a:solidFill>
                <a:latin typeface="Calibri" panose="020F0502020204030204" pitchFamily="34" charset="0"/>
                <a:ea typeface="Segoe UI" pitchFamily="34" charset="0"/>
                <a:cs typeface="Calibri" panose="020F0502020204030204" pitchFamily="34" charset="0"/>
              </a:rPr>
              <a:t>REVIEW OF </a:t>
            </a:r>
            <a:r>
              <a:rPr lang="en-US" sz="3200" b="1" kern="0" dirty="0">
                <a:solidFill>
                  <a:srgbClr val="FF0000">
                    <a:alpha val="95000"/>
                  </a:srgbClr>
                </a:solidFill>
                <a:latin typeface="Calibri" panose="020F0502020204030204" pitchFamily="34" charset="0"/>
                <a:ea typeface="Segoe UI" pitchFamily="34" charset="0"/>
                <a:cs typeface="Calibri" panose="020F0502020204030204" pitchFamily="34" charset="0"/>
              </a:rPr>
              <a:t>REISSUED</a:t>
            </a:r>
            <a:r>
              <a:rPr lang="en-US" sz="3200" b="1" kern="0" dirty="0">
                <a:solidFill>
                  <a:srgbClr val="004990">
                    <a:alpha val="95000"/>
                  </a:srgbClr>
                </a:solidFill>
                <a:latin typeface="Calibri" panose="020F0502020204030204" pitchFamily="34" charset="0"/>
                <a:ea typeface="Segoe UI" pitchFamily="34" charset="0"/>
                <a:cs typeface="Calibri" panose="020F0502020204030204" pitchFamily="34" charset="0"/>
              </a:rPr>
              <a:t> 2022 SWG RFP</a:t>
            </a:r>
          </a:p>
        </p:txBody>
      </p:sp>
      <p:sp>
        <p:nvSpPr>
          <p:cNvPr id="5" name="Rectangle 8">
            <a:extLst>
              <a:ext uri="{FF2B5EF4-FFF2-40B4-BE49-F238E27FC236}">
                <a16:creationId xmlns:a16="http://schemas.microsoft.com/office/drawing/2014/main" id="{02EBE7B3-9834-43A9-B43B-BD624EAF5DAA}"/>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38146" y="89496"/>
            <a:ext cx="8267701" cy="589386"/>
          </a:xfrm>
          <a:prstGeom prst="rect">
            <a:avLst/>
          </a:prstGeom>
          <a:noFill/>
          <a:ln w="9525">
            <a:noFill/>
            <a:miter lim="800000"/>
            <a:headEnd/>
            <a:tailEnd/>
          </a:ln>
        </p:spPr>
        <p:txBody>
          <a:bodyPr anchor="ctr"/>
          <a:lstStyle>
            <a:defPPr>
              <a:defRPr lang="en-US"/>
            </a:defPPr>
            <a:lvl1pPr algn="ctr">
              <a:defRPr sz="2800" b="1" kern="0">
                <a:solidFill>
                  <a:srgbClr val="004990">
                    <a:alpha val="95000"/>
                  </a:srgbClr>
                </a:solidFill>
                <a:latin typeface="Helvetica" pitchFamily="34" charset="0"/>
                <a:ea typeface="Segoe UI" pitchFamily="34" charset="0"/>
                <a:cs typeface="Segoe UI" pitchFamily="34" charset="0"/>
              </a:defRPr>
            </a:lvl1pPr>
          </a:lstStyle>
          <a:p>
            <a:pPr>
              <a:defRPr/>
            </a:pPr>
            <a:r>
              <a:rPr lang="en-US" sz="3200" dirty="0">
                <a:latin typeface="Calibri" panose="020F0502020204030204" pitchFamily="34" charset="0"/>
                <a:cs typeface="Calibri" panose="020F0502020204030204" pitchFamily="34" charset="0"/>
              </a:rPr>
              <a:t>PRIORITY OUTCOMES</a:t>
            </a:r>
          </a:p>
        </p:txBody>
      </p:sp>
      <p:sp>
        <p:nvSpPr>
          <p:cNvPr id="32771" name="Rectangle 7"/>
          <p:cNvSpPr>
            <a:spLocks noChangeArrowheads="1"/>
          </p:cNvSpPr>
          <p:nvPr/>
        </p:nvSpPr>
        <p:spPr bwMode="auto">
          <a:xfrm>
            <a:off x="0" y="6675439"/>
            <a:ext cx="9144000" cy="182563"/>
          </a:xfrm>
          <a:prstGeom prst="rect">
            <a:avLst/>
          </a:prstGeom>
          <a:solidFill>
            <a:srgbClr val="B2BB1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pitchFamily="-104" charset="-128"/>
              </a:defRPr>
            </a:lvl1pPr>
            <a:lvl2pPr marL="742950" indent="-285750">
              <a:spcBef>
                <a:spcPct val="20000"/>
              </a:spcBef>
              <a:buChar char="–"/>
              <a:defRPr sz="2800">
                <a:solidFill>
                  <a:schemeClr val="tx1"/>
                </a:solidFill>
                <a:latin typeface="Arial" panose="020B0604020202020204" pitchFamily="34" charset="0"/>
                <a:ea typeface="Osaka" pitchFamily="-104" charset="-128"/>
              </a:defRPr>
            </a:lvl2pPr>
            <a:lvl3pPr marL="1143000" indent="-228600">
              <a:spcBef>
                <a:spcPct val="20000"/>
              </a:spcBef>
              <a:buChar char="•"/>
              <a:defRPr sz="2400">
                <a:solidFill>
                  <a:schemeClr val="tx1"/>
                </a:solidFill>
                <a:latin typeface="Arial" panose="020B0604020202020204" pitchFamily="34" charset="0"/>
                <a:ea typeface="Osaka" pitchFamily="-104" charset="-128"/>
              </a:defRPr>
            </a:lvl3pPr>
            <a:lvl4pPr marL="1600200" indent="-228600">
              <a:spcBef>
                <a:spcPct val="20000"/>
              </a:spcBef>
              <a:buChar char="–"/>
              <a:defRPr sz="2000">
                <a:solidFill>
                  <a:schemeClr val="tx1"/>
                </a:solidFill>
                <a:latin typeface="Arial" panose="020B0604020202020204" pitchFamily="34" charset="0"/>
                <a:ea typeface="Osaka" pitchFamily="-104" charset="-128"/>
              </a:defRPr>
            </a:lvl4pPr>
            <a:lvl5pPr marL="2057400" indent="-228600">
              <a:spcBef>
                <a:spcPct val="20000"/>
              </a:spcBef>
              <a:buChar char="»"/>
              <a:defRPr sz="2000">
                <a:solidFill>
                  <a:schemeClr val="tx1"/>
                </a:solidFill>
                <a:latin typeface="Arial" panose="020B0604020202020204" pitchFamily="34" charset="0"/>
                <a:ea typeface="Osaka" pitchFamily="-10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04" charset="-128"/>
              </a:defRPr>
            </a:lvl9pPr>
          </a:lstStyle>
          <a:p>
            <a:pPr>
              <a:spcBef>
                <a:spcPct val="0"/>
              </a:spcBef>
              <a:buFontTx/>
              <a:buNone/>
            </a:pPr>
            <a:endParaRPr lang="en-US" altLang="en-US" sz="2400">
              <a:ea typeface="ヒラギノ角ゴ Pro W3" pitchFamily="-104" charset="-128"/>
            </a:endParaRPr>
          </a:p>
        </p:txBody>
      </p:sp>
      <p:graphicFrame>
        <p:nvGraphicFramePr>
          <p:cNvPr id="3" name="Table 2"/>
          <p:cNvGraphicFramePr>
            <a:graphicFrameLocks noGrp="1"/>
          </p:cNvGraphicFramePr>
          <p:nvPr>
            <p:extLst>
              <p:ext uri="{D42A27DB-BD31-4B8C-83A1-F6EECF244321}">
                <p14:modId xmlns:p14="http://schemas.microsoft.com/office/powerpoint/2010/main" val="1576089733"/>
              </p:ext>
            </p:extLst>
          </p:nvPr>
        </p:nvGraphicFramePr>
        <p:xfrm>
          <a:off x="304800" y="678882"/>
          <a:ext cx="8534400" cy="5709929"/>
        </p:xfrm>
        <a:graphic>
          <a:graphicData uri="http://schemas.openxmlformats.org/drawingml/2006/table">
            <a:tbl>
              <a:tblPr firstRow="1" firstCol="1" bandRow="1"/>
              <a:tblGrid>
                <a:gridCol w="1295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4328942">
                  <a:extLst>
                    <a:ext uri="{9D8B030D-6E8A-4147-A177-3AD203B41FA5}">
                      <a16:colId xmlns:a16="http://schemas.microsoft.com/office/drawing/2014/main" val="20002"/>
                    </a:ext>
                  </a:extLst>
                </a:gridCol>
                <a:gridCol w="1233658">
                  <a:extLst>
                    <a:ext uri="{9D8B030D-6E8A-4147-A177-3AD203B41FA5}">
                      <a16:colId xmlns:a16="http://schemas.microsoft.com/office/drawing/2014/main" val="20003"/>
                    </a:ext>
                  </a:extLst>
                </a:gridCol>
              </a:tblGrid>
              <a:tr h="157482">
                <a:tc>
                  <a:txBody>
                    <a:bodyPr/>
                    <a:lstStyle/>
                    <a:p>
                      <a:pPr marL="0" marR="0" indent="0" algn="ctr">
                        <a:spcBef>
                          <a:spcPts val="0"/>
                        </a:spcBef>
                        <a:spcAft>
                          <a:spcPts val="0"/>
                        </a:spcAft>
                      </a:pPr>
                      <a:r>
                        <a:rPr lang="en-US" sz="1100" b="1" dirty="0">
                          <a:solidFill>
                            <a:srgbClr val="FFFFFF"/>
                          </a:solidFill>
                          <a:effectLst/>
                          <a:latin typeface="Cambria" panose="02040503050406030204" pitchFamily="18" charset="0"/>
                          <a:ea typeface="Cambria" panose="02040503050406030204" pitchFamily="18" charset="0"/>
                          <a:cs typeface="Times New Roman" panose="02020603050405020304" pitchFamily="18" charset="0"/>
                        </a:rPr>
                        <a:t>Focus</a:t>
                      </a: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txBody>
                  <a:tcPr marL="50615" marR="50615" marT="0" marB="0" anchor="b">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204D88"/>
                    </a:solidFill>
                  </a:tcPr>
                </a:tc>
                <a:tc>
                  <a:txBody>
                    <a:bodyPr/>
                    <a:lstStyle/>
                    <a:p>
                      <a:pPr marL="0" marR="0" indent="0" algn="ctr">
                        <a:spcBef>
                          <a:spcPts val="0"/>
                        </a:spcBef>
                        <a:spcAft>
                          <a:spcPts val="0"/>
                        </a:spcAft>
                      </a:pPr>
                      <a:r>
                        <a:rPr lang="en-US" sz="1100" b="1">
                          <a:solidFill>
                            <a:srgbClr val="FFFFFF"/>
                          </a:solidFill>
                          <a:effectLst/>
                          <a:latin typeface="Cambria" panose="02040503050406030204" pitchFamily="18" charset="0"/>
                          <a:ea typeface="Cambria" panose="02040503050406030204" pitchFamily="18" charset="0"/>
                          <a:cs typeface="Times New Roman" panose="02020603050405020304" pitchFamily="18" charset="0"/>
                        </a:rPr>
                        <a:t>Outcome</a:t>
                      </a:r>
                      <a:endParaRPr lang="en-US" sz="1100">
                        <a:effectLst/>
                        <a:latin typeface="Cambria" panose="02040503050406030204" pitchFamily="18" charset="0"/>
                        <a:ea typeface="Cambria" panose="02040503050406030204" pitchFamily="18" charset="0"/>
                        <a:cs typeface="Times New Roman" panose="02020603050405020304" pitchFamily="18" charset="0"/>
                      </a:endParaRPr>
                    </a:p>
                  </a:txBody>
                  <a:tcPr marL="50615" marR="50615" marT="0" marB="0" anchor="b">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204D88"/>
                    </a:solidFill>
                  </a:tcPr>
                </a:tc>
                <a:tc>
                  <a:txBody>
                    <a:bodyPr/>
                    <a:lstStyle/>
                    <a:p>
                      <a:pPr marL="0" marR="0" indent="0" algn="ctr">
                        <a:spcBef>
                          <a:spcPts val="0"/>
                        </a:spcBef>
                        <a:spcAft>
                          <a:spcPts val="0"/>
                        </a:spcAft>
                      </a:pPr>
                      <a:r>
                        <a:rPr lang="en-US" sz="1100" b="1">
                          <a:solidFill>
                            <a:srgbClr val="FFFFFF"/>
                          </a:solidFill>
                          <a:effectLst/>
                          <a:latin typeface="Cambria" panose="02040503050406030204" pitchFamily="18" charset="0"/>
                          <a:ea typeface="Cambria" panose="02040503050406030204" pitchFamily="18" charset="0"/>
                          <a:cs typeface="Times New Roman" panose="02020603050405020304" pitchFamily="18" charset="0"/>
                        </a:rPr>
                        <a:t>Activity</a:t>
                      </a:r>
                      <a:endParaRPr lang="en-US" sz="1100">
                        <a:effectLst/>
                        <a:latin typeface="Cambria" panose="02040503050406030204" pitchFamily="18" charset="0"/>
                        <a:ea typeface="Cambria" panose="02040503050406030204" pitchFamily="18" charset="0"/>
                        <a:cs typeface="Times New Roman" panose="02020603050405020304" pitchFamily="18" charset="0"/>
                      </a:endParaRPr>
                    </a:p>
                  </a:txBody>
                  <a:tcPr marL="50615" marR="50615" marT="0" marB="0" anchor="b">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204D88"/>
                    </a:solidFill>
                  </a:tcPr>
                </a:tc>
                <a:tc>
                  <a:txBody>
                    <a:bodyPr/>
                    <a:lstStyle/>
                    <a:p>
                      <a:pPr marL="0" marR="0" indent="0" algn="ctr">
                        <a:spcBef>
                          <a:spcPts val="0"/>
                        </a:spcBef>
                        <a:spcAft>
                          <a:spcPts val="0"/>
                        </a:spcAft>
                      </a:pPr>
                      <a:r>
                        <a:rPr lang="en-US" sz="1100" b="1">
                          <a:solidFill>
                            <a:srgbClr val="FFFFFF"/>
                          </a:solidFill>
                          <a:effectLst/>
                          <a:latin typeface="Cambria" panose="02040503050406030204" pitchFamily="18" charset="0"/>
                          <a:ea typeface="Cambria" panose="02040503050406030204" pitchFamily="18" charset="0"/>
                          <a:cs typeface="Times New Roman" panose="02020603050405020304" pitchFamily="18" charset="0"/>
                        </a:rPr>
                        <a:t>Geographic Focus</a:t>
                      </a:r>
                      <a:endParaRPr lang="en-US" sz="1100">
                        <a:effectLst/>
                        <a:latin typeface="Cambria" panose="02040503050406030204" pitchFamily="18" charset="0"/>
                        <a:ea typeface="Cambria" panose="02040503050406030204" pitchFamily="18" charset="0"/>
                        <a:cs typeface="Times New Roman" panose="02020603050405020304" pitchFamily="18" charset="0"/>
                      </a:endParaRPr>
                    </a:p>
                  </a:txBody>
                  <a:tcPr marL="50615" marR="50615" marT="0" marB="0">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204D88"/>
                    </a:solidFill>
                  </a:tcPr>
                </a:tc>
                <a:extLst>
                  <a:ext uri="{0D108BD9-81ED-4DB2-BD59-A6C34878D82A}">
                    <a16:rowId xmlns:a16="http://schemas.microsoft.com/office/drawing/2014/main" val="10000"/>
                  </a:ext>
                </a:extLst>
              </a:tr>
              <a:tr h="314965">
                <a:tc rowSpan="4">
                  <a:txBody>
                    <a:bodyPr/>
                    <a:lstStyle/>
                    <a:p>
                      <a:pPr marL="0" marR="0" indent="0" algn="ctr">
                        <a:spcBef>
                          <a:spcPts val="0"/>
                        </a:spcBef>
                        <a:spcAft>
                          <a:spcPts val="0"/>
                        </a:spcAft>
                      </a:pPr>
                      <a:r>
                        <a:rPr lang="en-US" sz="1100" b="1">
                          <a:effectLst/>
                          <a:latin typeface="Cambria" panose="02040503050406030204" pitchFamily="18" charset="0"/>
                          <a:ea typeface="Cambria" panose="02040503050406030204" pitchFamily="18" charset="0"/>
                          <a:cs typeface="Times New Roman" panose="02020603050405020304" pitchFamily="18" charset="0"/>
                        </a:rPr>
                        <a:t>Water Quality</a:t>
                      </a:r>
                      <a:endParaRPr lang="en-US" sz="1100">
                        <a:effectLst/>
                        <a:latin typeface="Cambria" panose="02040503050406030204" pitchFamily="18" charset="0"/>
                        <a:ea typeface="Cambria" panose="02040503050406030204" pitchFamily="18" charset="0"/>
                        <a:cs typeface="Times New Roman" panose="02020603050405020304" pitchFamily="18" charset="0"/>
                      </a:endParaRP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tcPr>
                </a:tc>
                <a:tc rowSpan="4">
                  <a:txBody>
                    <a:bodyPr/>
                    <a:lstStyle/>
                    <a:p>
                      <a:pPr marL="0" marR="0" indent="0" algn="ctr">
                        <a:spcBef>
                          <a:spcPts val="0"/>
                        </a:spcBef>
                        <a:spcAft>
                          <a:spcPts val="0"/>
                        </a:spcAft>
                      </a:pPr>
                      <a:r>
                        <a:rPr lang="en-US" sz="1100" dirty="0">
                          <a:effectLst/>
                          <a:latin typeface="Cambria" panose="02040503050406030204" pitchFamily="18" charset="0"/>
                          <a:ea typeface="Cambria" panose="02040503050406030204" pitchFamily="18" charset="0"/>
                          <a:cs typeface="Times New Roman" panose="02020603050405020304" pitchFamily="18" charset="0"/>
                        </a:rPr>
                        <a:t>Reduce nitrogen, phosphorus, and sediment pollution to the Chesapeake Bay and its tributary rivers and streams</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tcPr>
                </a:tc>
                <a:tc>
                  <a:txBody>
                    <a:bodyPr/>
                    <a:lstStyle/>
                    <a:p>
                      <a:pPr marL="117475" marR="0" lvl="0" indent="-117475">
                        <a:spcBef>
                          <a:spcPts val="200"/>
                        </a:spcBef>
                        <a:spcAft>
                          <a:spcPts val="200"/>
                        </a:spcAft>
                        <a:buFont typeface="Calibri" panose="020F0502020204030204" pitchFamily="34" charset="0"/>
                        <a:buChar char="-"/>
                      </a:pPr>
                      <a:r>
                        <a:rPr lang="en-US" sz="1100" dirty="0">
                          <a:effectLst/>
                          <a:latin typeface="Cambria" panose="02040503050406030204" pitchFamily="18" charset="0"/>
                          <a:ea typeface="Cambria" panose="02040503050406030204" pitchFamily="18" charset="0"/>
                          <a:cs typeface="Times New Roman" panose="02020603050405020304" pitchFamily="18" charset="0"/>
                        </a:rPr>
                        <a:t>Improve water quality in agricultural areas by implementing best management practices to reduce polluted runoff</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a:noFill/>
                    </a:lnB>
                  </a:tcPr>
                </a:tc>
                <a:tc rowSpan="4">
                  <a:txBody>
                    <a:bodyPr/>
                    <a:lstStyle/>
                    <a:p>
                      <a:pPr marL="0" marR="0" indent="0" algn="ctr">
                        <a:spcBef>
                          <a:spcPts val="200"/>
                        </a:spcBef>
                        <a:spcAft>
                          <a:spcPts val="200"/>
                        </a:spcAft>
                      </a:pPr>
                      <a:r>
                        <a:rPr lang="en-US" sz="1100">
                          <a:effectLst/>
                          <a:latin typeface="Cambria" panose="02040503050406030204" pitchFamily="18" charset="0"/>
                          <a:ea typeface="Cambria" panose="02040503050406030204" pitchFamily="18" charset="0"/>
                          <a:cs typeface="Times New Roman" panose="02020603050405020304" pitchFamily="18" charset="0"/>
                        </a:rPr>
                        <a:t>Priority Subwatersheds for Water Quality Improvement</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tcPr>
                </a:tc>
                <a:extLst>
                  <a:ext uri="{0D108BD9-81ED-4DB2-BD59-A6C34878D82A}">
                    <a16:rowId xmlns:a16="http://schemas.microsoft.com/office/drawing/2014/main" val="10001"/>
                  </a:ext>
                </a:extLst>
              </a:tr>
              <a:tr h="472447">
                <a:tc vMerge="1">
                  <a:txBody>
                    <a:bodyPr/>
                    <a:lstStyle/>
                    <a:p>
                      <a:endParaRPr lang="en-US"/>
                    </a:p>
                  </a:txBody>
                  <a:tcPr/>
                </a:tc>
                <a:tc vMerge="1">
                  <a:txBody>
                    <a:bodyPr/>
                    <a:lstStyle/>
                    <a:p>
                      <a:endParaRPr lang="en-US"/>
                    </a:p>
                  </a:txBody>
                  <a:tcPr/>
                </a:tc>
                <a:tc>
                  <a:txBody>
                    <a:bodyPr/>
                    <a:lstStyle/>
                    <a:p>
                      <a:pPr marL="117475" marR="0" lvl="0" indent="-117475">
                        <a:spcBef>
                          <a:spcPts val="0"/>
                        </a:spcBef>
                        <a:spcAft>
                          <a:spcPts val="200"/>
                        </a:spcAft>
                        <a:buFont typeface="Calibri" panose="020F0502020204030204" pitchFamily="34" charset="0"/>
                        <a:buChar char="-"/>
                      </a:pPr>
                      <a:r>
                        <a:rPr lang="en-US" sz="1100" dirty="0">
                          <a:effectLst/>
                          <a:latin typeface="Cambria" panose="02040503050406030204" pitchFamily="18" charset="0"/>
                          <a:ea typeface="Cambria" panose="02040503050406030204" pitchFamily="18" charset="0"/>
                          <a:cs typeface="Times New Roman" panose="02020603050405020304" pitchFamily="18" charset="0"/>
                        </a:rPr>
                        <a:t>Improve water quality in urban and suburban areas by implementing green </a:t>
                      </a:r>
                      <a:r>
                        <a:rPr lang="en-US" sz="1100" dirty="0" err="1">
                          <a:effectLst/>
                          <a:latin typeface="Cambria" panose="02040503050406030204" pitchFamily="18" charset="0"/>
                          <a:ea typeface="Cambria" panose="02040503050406030204" pitchFamily="18" charset="0"/>
                          <a:cs typeface="Times New Roman" panose="02020603050405020304" pitchFamily="18" charset="0"/>
                        </a:rPr>
                        <a:t>stormwater</a:t>
                      </a:r>
                      <a:r>
                        <a:rPr lang="en-US" sz="1100" dirty="0">
                          <a:effectLst/>
                          <a:latin typeface="Cambria" panose="02040503050406030204" pitchFamily="18" charset="0"/>
                          <a:ea typeface="Cambria" panose="02040503050406030204" pitchFamily="18" charset="0"/>
                          <a:cs typeface="Times New Roman" panose="02020603050405020304" pitchFamily="18" charset="0"/>
                        </a:rPr>
                        <a:t> infrastructure practices to treat, capture, and/or store </a:t>
                      </a:r>
                      <a:r>
                        <a:rPr lang="en-US" sz="1100" dirty="0" err="1">
                          <a:effectLst/>
                          <a:latin typeface="Cambria" panose="02040503050406030204" pitchFamily="18" charset="0"/>
                          <a:ea typeface="Cambria" panose="02040503050406030204" pitchFamily="18" charset="0"/>
                          <a:cs typeface="Times New Roman" panose="02020603050405020304" pitchFamily="18" charset="0"/>
                        </a:rPr>
                        <a:t>stormwater</a:t>
                      </a:r>
                      <a:r>
                        <a:rPr lang="en-US" sz="1100" dirty="0">
                          <a:effectLst/>
                          <a:latin typeface="Cambria" panose="02040503050406030204" pitchFamily="18" charset="0"/>
                          <a:ea typeface="Cambria" panose="02040503050406030204" pitchFamily="18" charset="0"/>
                          <a:cs typeface="Times New Roman" panose="02020603050405020304" pitchFamily="18" charset="0"/>
                        </a:rPr>
                        <a:t> runoff</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a:noFill/>
                    </a:lnT>
                    <a:lnB>
                      <a:noFill/>
                    </a:lnB>
                  </a:tcPr>
                </a:tc>
                <a:tc vMerge="1">
                  <a:txBody>
                    <a:bodyPr/>
                    <a:lstStyle/>
                    <a:p>
                      <a:endParaRPr lang="en-US"/>
                    </a:p>
                  </a:txBody>
                  <a:tcPr/>
                </a:tc>
                <a:extLst>
                  <a:ext uri="{0D108BD9-81ED-4DB2-BD59-A6C34878D82A}">
                    <a16:rowId xmlns:a16="http://schemas.microsoft.com/office/drawing/2014/main" val="10002"/>
                  </a:ext>
                </a:extLst>
              </a:tr>
              <a:tr h="629929">
                <a:tc vMerge="1">
                  <a:txBody>
                    <a:bodyPr/>
                    <a:lstStyle/>
                    <a:p>
                      <a:endParaRPr lang="en-US"/>
                    </a:p>
                  </a:txBody>
                  <a:tcPr/>
                </a:tc>
                <a:tc vMerge="1">
                  <a:txBody>
                    <a:bodyPr/>
                    <a:lstStyle/>
                    <a:p>
                      <a:endParaRPr lang="en-US"/>
                    </a:p>
                  </a:txBody>
                  <a:tcPr/>
                </a:tc>
                <a:tc>
                  <a:txBody>
                    <a:bodyPr/>
                    <a:lstStyle/>
                    <a:p>
                      <a:pPr marL="117475" marR="0" lvl="0" indent="-117475">
                        <a:spcBef>
                          <a:spcPts val="0"/>
                        </a:spcBef>
                        <a:spcAft>
                          <a:spcPts val="200"/>
                        </a:spcAft>
                        <a:buFont typeface="Calibri" panose="020F0502020204030204" pitchFamily="34" charset="0"/>
                        <a:buChar char="-"/>
                      </a:pPr>
                      <a:r>
                        <a:rPr lang="en-US" sz="1100" dirty="0">
                          <a:effectLst/>
                          <a:latin typeface="Cambria" panose="02040503050406030204" pitchFamily="18" charset="0"/>
                          <a:ea typeface="Cambria" panose="02040503050406030204" pitchFamily="18" charset="0"/>
                          <a:cs typeface="Times New Roman" panose="02020603050405020304" pitchFamily="18" charset="0"/>
                        </a:rPr>
                        <a:t>Restore riparian forest buffer and associated riparian habitat in order to continually increase the capacity of forest buffers to provide water quality and habitat benefits throughout the watershed</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a:noFill/>
                    </a:lnT>
                    <a:lnB>
                      <a:noFill/>
                    </a:lnB>
                  </a:tcPr>
                </a:tc>
                <a:tc vMerge="1">
                  <a:txBody>
                    <a:bodyPr/>
                    <a:lstStyle/>
                    <a:p>
                      <a:endParaRPr lang="en-US"/>
                    </a:p>
                  </a:txBody>
                  <a:tcPr/>
                </a:tc>
                <a:extLst>
                  <a:ext uri="{0D108BD9-81ED-4DB2-BD59-A6C34878D82A}">
                    <a16:rowId xmlns:a16="http://schemas.microsoft.com/office/drawing/2014/main" val="10003"/>
                  </a:ext>
                </a:extLst>
              </a:tr>
              <a:tr h="165180">
                <a:tc vMerge="1">
                  <a:txBody>
                    <a:bodyPr/>
                    <a:lstStyle/>
                    <a:p>
                      <a:endParaRPr lang="en-US"/>
                    </a:p>
                  </a:txBody>
                  <a:tcPr/>
                </a:tc>
                <a:tc vMerge="1">
                  <a:txBody>
                    <a:bodyPr/>
                    <a:lstStyle/>
                    <a:p>
                      <a:endParaRPr lang="en-US"/>
                    </a:p>
                  </a:txBody>
                  <a:tcPr/>
                </a:tc>
                <a:tc>
                  <a:txBody>
                    <a:bodyPr/>
                    <a:lstStyle/>
                    <a:p>
                      <a:pPr marL="117475" marR="0" lvl="0" indent="-117475">
                        <a:spcBef>
                          <a:spcPts val="0"/>
                        </a:spcBef>
                        <a:spcAft>
                          <a:spcPts val="200"/>
                        </a:spcAft>
                        <a:buFont typeface="Calibri" panose="020F0502020204030204" pitchFamily="34" charset="0"/>
                        <a:buChar char="-"/>
                      </a:pPr>
                      <a:r>
                        <a:rPr lang="en-US" sz="1100" dirty="0">
                          <a:effectLst/>
                          <a:latin typeface="Cambria" panose="02040503050406030204" pitchFamily="18" charset="0"/>
                          <a:ea typeface="Cambria" panose="02040503050406030204" pitchFamily="18" charset="0"/>
                          <a:cs typeface="Times New Roman" panose="02020603050405020304" pitchFamily="18" charset="0"/>
                        </a:rPr>
                        <a:t>Improving the health and function tributary rivers and streams</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a:noFill/>
                    </a:lnT>
                    <a:lnB w="12700" cap="flat" cmpd="sng" algn="ctr">
                      <a:solidFill>
                        <a:srgbClr val="63666A"/>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629929">
                <a:tc>
                  <a:txBody>
                    <a:bodyPr/>
                    <a:lstStyle/>
                    <a:p>
                      <a:pPr marL="0" marR="0" indent="0" algn="ctr">
                        <a:spcBef>
                          <a:spcPts val="0"/>
                        </a:spcBef>
                        <a:spcAft>
                          <a:spcPts val="0"/>
                        </a:spcAft>
                      </a:pPr>
                      <a:r>
                        <a:rPr lang="en-US" sz="1100" b="1">
                          <a:effectLst/>
                          <a:latin typeface="Cambria" panose="02040503050406030204" pitchFamily="18" charset="0"/>
                          <a:ea typeface="Cambria" panose="02040503050406030204" pitchFamily="18" charset="0"/>
                          <a:cs typeface="Times New Roman" panose="02020603050405020304" pitchFamily="18" charset="0"/>
                        </a:rPr>
                        <a:t>Eastern Brook Trout</a:t>
                      </a:r>
                      <a:endParaRPr lang="en-US" sz="1100">
                        <a:effectLst/>
                        <a:latin typeface="Cambria" panose="02040503050406030204" pitchFamily="18" charset="0"/>
                        <a:ea typeface="Cambria" panose="02040503050406030204" pitchFamily="18" charset="0"/>
                        <a:cs typeface="Times New Roman" panose="02020603050405020304" pitchFamily="18" charset="0"/>
                      </a:endParaRP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F2F2F2"/>
                    </a:solidFill>
                  </a:tcPr>
                </a:tc>
                <a:tc>
                  <a:txBody>
                    <a:bodyPr/>
                    <a:lstStyle/>
                    <a:p>
                      <a:pPr marL="0" marR="0" indent="0" algn="ctr">
                        <a:spcBef>
                          <a:spcPts val="0"/>
                        </a:spcBef>
                        <a:spcAft>
                          <a:spcPts val="0"/>
                        </a:spcAft>
                      </a:pPr>
                      <a:r>
                        <a:rPr lang="en-US" sz="1100" dirty="0">
                          <a:effectLst/>
                          <a:latin typeface="Cambria" panose="02040503050406030204" pitchFamily="18" charset="0"/>
                          <a:ea typeface="Cambria" panose="02040503050406030204" pitchFamily="18" charset="0"/>
                          <a:cs typeface="Times New Roman" panose="02020603050405020304" pitchFamily="18" charset="0"/>
                        </a:rPr>
                        <a:t>Maintain and increase Eastern brook trout populations in stronghold patches</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F2F2F2"/>
                    </a:solidFill>
                  </a:tcPr>
                </a:tc>
                <a:tc>
                  <a:txBody>
                    <a:bodyPr/>
                    <a:lstStyle/>
                    <a:p>
                      <a:pPr marL="117475" marR="0" lvl="0" indent="-117475">
                        <a:spcBef>
                          <a:spcPts val="200"/>
                        </a:spcBef>
                        <a:spcAft>
                          <a:spcPts val="200"/>
                        </a:spcAft>
                        <a:buFont typeface="Calibri" panose="020F0502020204030204" pitchFamily="34" charset="0"/>
                        <a:buChar char="-"/>
                      </a:pPr>
                      <a:r>
                        <a:rPr lang="en-US" sz="1100" dirty="0">
                          <a:effectLst/>
                          <a:latin typeface="Cambria" panose="02040503050406030204" pitchFamily="18" charset="0"/>
                          <a:ea typeface="Cambria" panose="02040503050406030204" pitchFamily="18" charset="0"/>
                          <a:cs typeface="Times New Roman" panose="02020603050405020304" pitchFamily="18" charset="0"/>
                        </a:rPr>
                        <a:t>Increase habitat integrity in stronghold patches through protection and restoration of riparian areas, stream restoration, nonpoint source pollution controls and land use protections</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F2F2F2"/>
                    </a:solidFill>
                  </a:tcPr>
                </a:tc>
                <a:tc>
                  <a:txBody>
                    <a:bodyPr/>
                    <a:lstStyle/>
                    <a:p>
                      <a:pPr marL="0" marR="0" indent="0" algn="ctr">
                        <a:spcBef>
                          <a:spcPts val="200"/>
                        </a:spcBef>
                        <a:spcAft>
                          <a:spcPts val="200"/>
                        </a:spcAft>
                      </a:pPr>
                      <a:r>
                        <a:rPr lang="en-US" sz="1100">
                          <a:effectLst/>
                          <a:latin typeface="Cambria" panose="02040503050406030204" pitchFamily="18" charset="0"/>
                          <a:ea typeface="Cambria" panose="02040503050406030204" pitchFamily="18" charset="0"/>
                          <a:cs typeface="Times New Roman" panose="02020603050405020304" pitchFamily="18" charset="0"/>
                        </a:rPr>
                        <a:t>Eastern Brook Trout Patches</a:t>
                      </a:r>
                    </a:p>
                    <a:p>
                      <a:pPr marL="0" marR="0" indent="0" algn="ctr">
                        <a:spcBef>
                          <a:spcPts val="200"/>
                        </a:spcBef>
                        <a:spcAft>
                          <a:spcPts val="200"/>
                        </a:spcAft>
                      </a:pPr>
                      <a:r>
                        <a:rPr lang="en-US" sz="1100">
                          <a:effectLst/>
                          <a:latin typeface="Cambria" panose="02040503050406030204" pitchFamily="18" charset="0"/>
                          <a:ea typeface="Cambria" panose="02040503050406030204" pitchFamily="18" charset="0"/>
                          <a:cs typeface="Times New Roman" panose="02020603050405020304" pitchFamily="18" charset="0"/>
                        </a:rPr>
                        <a:t>(Tier I and II)</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F2F2F2"/>
                    </a:solidFill>
                  </a:tcPr>
                </a:tc>
                <a:extLst>
                  <a:ext uri="{0D108BD9-81ED-4DB2-BD59-A6C34878D82A}">
                    <a16:rowId xmlns:a16="http://schemas.microsoft.com/office/drawing/2014/main" val="10005"/>
                  </a:ext>
                </a:extLst>
              </a:tr>
              <a:tr h="472447">
                <a:tc rowSpan="2">
                  <a:txBody>
                    <a:bodyPr/>
                    <a:lstStyle/>
                    <a:p>
                      <a:pPr marL="0" marR="0" indent="0" algn="ctr">
                        <a:spcBef>
                          <a:spcPts val="0"/>
                        </a:spcBef>
                        <a:spcAft>
                          <a:spcPts val="0"/>
                        </a:spcAft>
                      </a:pPr>
                      <a:r>
                        <a:rPr lang="en-US" sz="1100" b="1">
                          <a:effectLst/>
                          <a:latin typeface="Cambria" panose="02040503050406030204" pitchFamily="18" charset="0"/>
                          <a:ea typeface="Cambria" panose="02040503050406030204" pitchFamily="18" charset="0"/>
                          <a:cs typeface="Times New Roman" panose="02020603050405020304" pitchFamily="18" charset="0"/>
                        </a:rPr>
                        <a:t>American Black Duck</a:t>
                      </a:r>
                      <a:endParaRPr lang="en-US" sz="1100">
                        <a:effectLst/>
                        <a:latin typeface="Cambria" panose="02040503050406030204" pitchFamily="18" charset="0"/>
                        <a:ea typeface="Cambria" panose="02040503050406030204" pitchFamily="18" charset="0"/>
                        <a:cs typeface="Times New Roman" panose="02020603050405020304" pitchFamily="18" charset="0"/>
                      </a:endParaRP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tcPr>
                </a:tc>
                <a:tc rowSpan="2">
                  <a:txBody>
                    <a:bodyPr/>
                    <a:lstStyle/>
                    <a:p>
                      <a:pPr marL="0" marR="0" indent="0" algn="ctr">
                        <a:spcBef>
                          <a:spcPts val="0"/>
                        </a:spcBef>
                        <a:spcAft>
                          <a:spcPts val="0"/>
                        </a:spcAft>
                      </a:pPr>
                      <a:r>
                        <a:rPr lang="en-US" sz="1100">
                          <a:effectLst/>
                          <a:latin typeface="Cambria" panose="02040503050406030204" pitchFamily="18" charset="0"/>
                          <a:ea typeface="Cambria" panose="02040503050406030204" pitchFamily="18" charset="0"/>
                          <a:cs typeface="Times New Roman" panose="02020603050405020304" pitchFamily="18" charset="0"/>
                        </a:rPr>
                        <a:t>Increase wetland habitat and available food to support wintering black duck populations</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tcPr>
                </a:tc>
                <a:tc>
                  <a:txBody>
                    <a:bodyPr/>
                    <a:lstStyle/>
                    <a:p>
                      <a:pPr marL="117475" marR="0" lvl="0" indent="-117475">
                        <a:spcBef>
                          <a:spcPts val="200"/>
                        </a:spcBef>
                        <a:spcAft>
                          <a:spcPts val="200"/>
                        </a:spcAft>
                        <a:buFont typeface="Calibri" panose="020F0502020204030204" pitchFamily="34" charset="0"/>
                        <a:buChar char="-"/>
                      </a:pPr>
                      <a:r>
                        <a:rPr lang="en-US" sz="1100" dirty="0">
                          <a:effectLst/>
                          <a:latin typeface="Cambria" panose="02040503050406030204" pitchFamily="18" charset="0"/>
                          <a:ea typeface="Cambria" panose="02040503050406030204" pitchFamily="18" charset="0"/>
                          <a:cs typeface="Times New Roman" panose="02020603050405020304" pitchFamily="18" charset="0"/>
                        </a:rPr>
                        <a:t>Create, restore, or enhance the function of tidal and non-tidal wetlands to increase black duck carrying capacity through improved food resources</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a:noFill/>
                    </a:lnB>
                  </a:tcPr>
                </a:tc>
                <a:tc rowSpan="2">
                  <a:txBody>
                    <a:bodyPr/>
                    <a:lstStyle/>
                    <a:p>
                      <a:pPr marL="0" marR="0" indent="0" algn="ctr">
                        <a:spcBef>
                          <a:spcPts val="200"/>
                        </a:spcBef>
                        <a:spcAft>
                          <a:spcPts val="200"/>
                        </a:spcAft>
                      </a:pPr>
                      <a:r>
                        <a:rPr lang="en-US" sz="1100">
                          <a:effectLst/>
                          <a:latin typeface="Cambria" panose="02040503050406030204" pitchFamily="18" charset="0"/>
                          <a:ea typeface="Cambria" panose="02040503050406030204" pitchFamily="18" charset="0"/>
                          <a:cs typeface="Times New Roman" panose="02020603050405020304" pitchFamily="18" charset="0"/>
                        </a:rPr>
                        <a:t>Black Duck Priority Subwatersheds</a:t>
                      </a:r>
                    </a:p>
                    <a:p>
                      <a:pPr marL="0" marR="0" indent="0" algn="ctr">
                        <a:spcBef>
                          <a:spcPts val="200"/>
                        </a:spcBef>
                        <a:spcAft>
                          <a:spcPts val="200"/>
                        </a:spcAft>
                      </a:pPr>
                      <a:r>
                        <a:rPr lang="en-US" sz="1100">
                          <a:effectLst/>
                          <a:latin typeface="Cambria" panose="02040503050406030204" pitchFamily="18" charset="0"/>
                          <a:ea typeface="Cambria" panose="02040503050406030204" pitchFamily="18" charset="0"/>
                          <a:cs typeface="Times New Roman" panose="02020603050405020304" pitchFamily="18" charset="0"/>
                        </a:rPr>
                        <a:t>(Tier I and II)</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tcPr>
                </a:tc>
                <a:extLst>
                  <a:ext uri="{0D108BD9-81ED-4DB2-BD59-A6C34878D82A}">
                    <a16:rowId xmlns:a16="http://schemas.microsoft.com/office/drawing/2014/main" val="10006"/>
                  </a:ext>
                </a:extLst>
              </a:tr>
              <a:tr h="168239">
                <a:tc vMerge="1">
                  <a:txBody>
                    <a:bodyPr/>
                    <a:lstStyle/>
                    <a:p>
                      <a:endParaRPr lang="en-US"/>
                    </a:p>
                  </a:txBody>
                  <a:tcPr/>
                </a:tc>
                <a:tc vMerge="1">
                  <a:txBody>
                    <a:bodyPr/>
                    <a:lstStyle/>
                    <a:p>
                      <a:endParaRPr lang="en-US"/>
                    </a:p>
                  </a:txBody>
                  <a:tcPr/>
                </a:tc>
                <a:tc>
                  <a:txBody>
                    <a:bodyPr/>
                    <a:lstStyle/>
                    <a:p>
                      <a:pPr marL="117475" marR="0" lvl="0" indent="-117475">
                        <a:spcBef>
                          <a:spcPts val="0"/>
                        </a:spcBef>
                        <a:spcAft>
                          <a:spcPts val="200"/>
                        </a:spcAft>
                        <a:buFont typeface="Calibri" panose="020F0502020204030204" pitchFamily="34" charset="0"/>
                        <a:buChar char="-"/>
                      </a:pPr>
                      <a:r>
                        <a:rPr lang="en-US" sz="1100" dirty="0">
                          <a:effectLst/>
                          <a:latin typeface="Cambria" panose="02040503050406030204" pitchFamily="18" charset="0"/>
                          <a:ea typeface="Cambria" panose="02040503050406030204" pitchFamily="18" charset="0"/>
                          <a:cs typeface="Times New Roman" panose="02020603050405020304" pitchFamily="18" charset="0"/>
                        </a:rPr>
                        <a:t>Increase available food resources</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a:noFill/>
                    </a:lnT>
                    <a:lnB w="12700" cap="flat" cmpd="sng" algn="ctr">
                      <a:solidFill>
                        <a:srgbClr val="63666A"/>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7"/>
                  </a:ext>
                </a:extLst>
              </a:tr>
              <a:tr h="472447">
                <a:tc>
                  <a:txBody>
                    <a:bodyPr/>
                    <a:lstStyle/>
                    <a:p>
                      <a:pPr marL="0" marR="0" indent="0" algn="ctr">
                        <a:spcBef>
                          <a:spcPts val="0"/>
                        </a:spcBef>
                        <a:spcAft>
                          <a:spcPts val="0"/>
                        </a:spcAft>
                      </a:pPr>
                      <a:r>
                        <a:rPr lang="en-US" sz="1100" b="1">
                          <a:effectLst/>
                          <a:latin typeface="Cambria" panose="02040503050406030204" pitchFamily="18" charset="0"/>
                          <a:ea typeface="Cambria" panose="02040503050406030204" pitchFamily="18" charset="0"/>
                          <a:cs typeface="Times New Roman" panose="02020603050405020304" pitchFamily="18" charset="0"/>
                        </a:rPr>
                        <a:t>River Herring</a:t>
                      </a:r>
                      <a:endParaRPr lang="en-US" sz="1100">
                        <a:effectLst/>
                        <a:latin typeface="Cambria" panose="02040503050406030204" pitchFamily="18" charset="0"/>
                        <a:ea typeface="Cambria" panose="02040503050406030204" pitchFamily="18" charset="0"/>
                        <a:cs typeface="Times New Roman" panose="02020603050405020304" pitchFamily="18" charset="0"/>
                      </a:endParaRP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F2F2F2"/>
                    </a:solidFill>
                  </a:tcPr>
                </a:tc>
                <a:tc>
                  <a:txBody>
                    <a:bodyPr/>
                    <a:lstStyle/>
                    <a:p>
                      <a:pPr marL="0" marR="0" indent="0" algn="ctr">
                        <a:spcBef>
                          <a:spcPts val="0"/>
                        </a:spcBef>
                        <a:spcAft>
                          <a:spcPts val="0"/>
                        </a:spcAft>
                      </a:pPr>
                      <a:r>
                        <a:rPr lang="en-US" sz="1100" dirty="0">
                          <a:effectLst/>
                          <a:latin typeface="Cambria" panose="02040503050406030204" pitchFamily="18" charset="0"/>
                          <a:ea typeface="Cambria" panose="02040503050406030204" pitchFamily="18" charset="0"/>
                          <a:cs typeface="Times New Roman" panose="02020603050405020304" pitchFamily="18" charset="0"/>
                        </a:rPr>
                        <a:t>Restore access and use of high quality migratory river and stream habitat</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F2F2F2"/>
                    </a:solidFill>
                  </a:tcPr>
                </a:tc>
                <a:tc>
                  <a:txBody>
                    <a:bodyPr/>
                    <a:lstStyle/>
                    <a:p>
                      <a:pPr marL="117475" marR="0" lvl="0" indent="-117475">
                        <a:spcBef>
                          <a:spcPts val="200"/>
                        </a:spcBef>
                        <a:spcAft>
                          <a:spcPts val="200"/>
                        </a:spcAft>
                        <a:buFont typeface="Calibri" panose="020F0502020204030204" pitchFamily="34" charset="0"/>
                        <a:buChar char="-"/>
                      </a:pPr>
                      <a:r>
                        <a:rPr lang="en-US" sz="1100" dirty="0">
                          <a:effectLst/>
                          <a:latin typeface="Cambria" panose="02040503050406030204" pitchFamily="18" charset="0"/>
                          <a:ea typeface="Cambria" panose="02040503050406030204" pitchFamily="18" charset="0"/>
                          <a:cs typeface="Times New Roman" panose="02020603050405020304" pitchFamily="18" charset="0"/>
                        </a:rPr>
                        <a:t>Implement high priority, cost-effective connectivity enhancement projects through culvert replacement, fish passage improvements, and dam removal</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F2F2F2"/>
                    </a:solidFill>
                  </a:tcPr>
                </a:tc>
                <a:tc>
                  <a:txBody>
                    <a:bodyPr/>
                    <a:lstStyle/>
                    <a:p>
                      <a:pPr marL="0" marR="0" indent="0" algn="ctr">
                        <a:spcBef>
                          <a:spcPts val="200"/>
                        </a:spcBef>
                        <a:spcAft>
                          <a:spcPts val="200"/>
                        </a:spcAft>
                      </a:pPr>
                      <a:r>
                        <a:rPr lang="en-US" sz="1100">
                          <a:effectLst/>
                          <a:latin typeface="Cambria" panose="02040503050406030204" pitchFamily="18" charset="0"/>
                          <a:ea typeface="Cambria" panose="02040503050406030204" pitchFamily="18" charset="0"/>
                          <a:cs typeface="Times New Roman" panose="02020603050405020304" pitchFamily="18" charset="0"/>
                        </a:rPr>
                        <a:t>Priority Culverts for River Herring</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F2F2F2"/>
                    </a:solidFill>
                  </a:tcPr>
                </a:tc>
                <a:extLst>
                  <a:ext uri="{0D108BD9-81ED-4DB2-BD59-A6C34878D82A}">
                    <a16:rowId xmlns:a16="http://schemas.microsoft.com/office/drawing/2014/main" val="10008"/>
                  </a:ext>
                </a:extLst>
              </a:tr>
              <a:tr h="629929">
                <a:tc>
                  <a:txBody>
                    <a:bodyPr/>
                    <a:lstStyle/>
                    <a:p>
                      <a:pPr marL="0" marR="0" indent="0" algn="ctr">
                        <a:spcBef>
                          <a:spcPts val="0"/>
                        </a:spcBef>
                        <a:spcAft>
                          <a:spcPts val="0"/>
                        </a:spcAft>
                      </a:pPr>
                      <a:r>
                        <a:rPr lang="en-US" sz="1100" b="1">
                          <a:effectLst/>
                          <a:latin typeface="Cambria" panose="02040503050406030204" pitchFamily="18" charset="0"/>
                          <a:ea typeface="Cambria" panose="02040503050406030204" pitchFamily="18" charset="0"/>
                          <a:cs typeface="Times New Roman" panose="02020603050405020304" pitchFamily="18" charset="0"/>
                        </a:rPr>
                        <a:t>Eastern Oyster</a:t>
                      </a:r>
                      <a:endParaRPr lang="en-US" sz="1100">
                        <a:effectLst/>
                        <a:latin typeface="Cambria" panose="02040503050406030204" pitchFamily="18" charset="0"/>
                        <a:ea typeface="Cambria" panose="02040503050406030204" pitchFamily="18" charset="0"/>
                        <a:cs typeface="Times New Roman" panose="02020603050405020304" pitchFamily="18" charset="0"/>
                      </a:endParaRP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tcPr>
                </a:tc>
                <a:tc>
                  <a:txBody>
                    <a:bodyPr/>
                    <a:lstStyle/>
                    <a:p>
                      <a:pPr marL="0" marR="0" indent="0" algn="ctr">
                        <a:spcBef>
                          <a:spcPts val="0"/>
                        </a:spcBef>
                        <a:spcAft>
                          <a:spcPts val="0"/>
                        </a:spcAft>
                      </a:pPr>
                      <a:r>
                        <a:rPr lang="en-US" sz="1100">
                          <a:effectLst/>
                          <a:latin typeface="Cambria" panose="02040503050406030204" pitchFamily="18" charset="0"/>
                          <a:ea typeface="Cambria" panose="02040503050406030204" pitchFamily="18" charset="0"/>
                          <a:cs typeface="Times New Roman" panose="02020603050405020304" pitchFamily="18" charset="0"/>
                        </a:rPr>
                        <a:t>Restore oyster populations in priority Chesapeake Bay tributaries</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tcPr>
                </a:tc>
                <a:tc>
                  <a:txBody>
                    <a:bodyPr/>
                    <a:lstStyle/>
                    <a:p>
                      <a:pPr marL="117475" marR="0" lvl="0" indent="-117475">
                        <a:spcBef>
                          <a:spcPts val="0"/>
                        </a:spcBef>
                        <a:spcAft>
                          <a:spcPts val="200"/>
                        </a:spcAft>
                        <a:buFont typeface="Calibri" panose="020F0502020204030204" pitchFamily="34" charset="0"/>
                        <a:buChar char="-"/>
                      </a:pPr>
                      <a:r>
                        <a:rPr lang="en-US" sz="1100" dirty="0">
                          <a:effectLst/>
                          <a:latin typeface="Cambria" panose="02040503050406030204" pitchFamily="18" charset="0"/>
                          <a:ea typeface="Cambria" panose="02040503050406030204" pitchFamily="18" charset="0"/>
                          <a:cs typeface="Times New Roman" panose="02020603050405020304" pitchFamily="18" charset="0"/>
                        </a:rPr>
                        <a:t>Restore native oyster reefs in targeted tributaries through spat production and reef construction</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tcPr>
                </a:tc>
                <a:tc>
                  <a:txBody>
                    <a:bodyPr/>
                    <a:lstStyle/>
                    <a:p>
                      <a:pPr marL="0" marR="0" indent="0" algn="ctr">
                        <a:spcBef>
                          <a:spcPts val="0"/>
                        </a:spcBef>
                        <a:spcAft>
                          <a:spcPts val="200"/>
                        </a:spcAft>
                      </a:pPr>
                      <a:r>
                        <a:rPr lang="en-US" sz="1100">
                          <a:effectLst/>
                          <a:latin typeface="Cambria" panose="02040503050406030204" pitchFamily="18" charset="0"/>
                          <a:ea typeface="Cambria" panose="02040503050406030204" pitchFamily="18" charset="0"/>
                          <a:cs typeface="Times New Roman" panose="02020603050405020304" pitchFamily="18" charset="0"/>
                        </a:rPr>
                        <a:t>Oyster Restoration Tributaries</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tcPr>
                </a:tc>
                <a:extLst>
                  <a:ext uri="{0D108BD9-81ED-4DB2-BD59-A6C34878D82A}">
                    <a16:rowId xmlns:a16="http://schemas.microsoft.com/office/drawing/2014/main" val="10009"/>
                  </a:ext>
                </a:extLst>
              </a:tr>
              <a:tr h="472447">
                <a:tc rowSpan="2">
                  <a:txBody>
                    <a:bodyPr/>
                    <a:lstStyle/>
                    <a:p>
                      <a:pPr marL="0" marR="0" indent="0" algn="ctr">
                        <a:spcBef>
                          <a:spcPts val="0"/>
                        </a:spcBef>
                        <a:spcAft>
                          <a:spcPts val="0"/>
                        </a:spcAft>
                      </a:pPr>
                      <a:r>
                        <a:rPr lang="en-US" sz="1100" b="1">
                          <a:effectLst/>
                          <a:latin typeface="Cambria" panose="02040503050406030204" pitchFamily="18" charset="0"/>
                          <a:ea typeface="Cambria" panose="02040503050406030204" pitchFamily="18" charset="0"/>
                          <a:cs typeface="Times New Roman" panose="02020603050405020304" pitchFamily="18" charset="0"/>
                        </a:rPr>
                        <a:t>Capacity and Planning</a:t>
                      </a:r>
                      <a:endParaRPr lang="en-US" sz="1100">
                        <a:effectLst/>
                        <a:latin typeface="Cambria" panose="02040503050406030204" pitchFamily="18" charset="0"/>
                        <a:ea typeface="Cambria" panose="02040503050406030204" pitchFamily="18" charset="0"/>
                        <a:cs typeface="Times New Roman" panose="02020603050405020304" pitchFamily="18" charset="0"/>
                      </a:endParaRP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F2F2F2"/>
                    </a:solidFill>
                  </a:tcPr>
                </a:tc>
                <a:tc rowSpan="2">
                  <a:txBody>
                    <a:bodyPr/>
                    <a:lstStyle/>
                    <a:p>
                      <a:pPr marL="0" marR="0" indent="0" algn="ctr">
                        <a:spcBef>
                          <a:spcPts val="0"/>
                        </a:spcBef>
                        <a:spcAft>
                          <a:spcPts val="0"/>
                        </a:spcAft>
                      </a:pPr>
                      <a:r>
                        <a:rPr lang="en-US" sz="1100" dirty="0">
                          <a:effectLst/>
                          <a:latin typeface="Cambria" panose="02040503050406030204" pitchFamily="18" charset="0"/>
                          <a:ea typeface="Cambria" panose="02040503050406030204" pitchFamily="18" charset="0"/>
                          <a:cs typeface="Times New Roman" panose="02020603050405020304" pitchFamily="18" charset="0"/>
                        </a:rPr>
                        <a:t>Motivate individuals in the watershed to adopt behaviors that benefit water quality, species, and habitats</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F2F2F2"/>
                    </a:solidFill>
                  </a:tcPr>
                </a:tc>
                <a:tc>
                  <a:txBody>
                    <a:bodyPr/>
                    <a:lstStyle/>
                    <a:p>
                      <a:pPr marL="117475" marR="0" lvl="0" indent="-117475">
                        <a:spcBef>
                          <a:spcPts val="200"/>
                        </a:spcBef>
                        <a:spcAft>
                          <a:spcPts val="200"/>
                        </a:spcAft>
                        <a:buFont typeface="Calibri" panose="020F0502020204030204" pitchFamily="34" charset="0"/>
                        <a:buChar char="-"/>
                      </a:pPr>
                      <a:r>
                        <a:rPr lang="en-US" sz="1100" dirty="0">
                          <a:effectLst/>
                          <a:latin typeface="Cambria" panose="02040503050406030204" pitchFamily="18" charset="0"/>
                          <a:ea typeface="Cambria" panose="02040503050406030204" pitchFamily="18" charset="0"/>
                          <a:cs typeface="Times New Roman" panose="02020603050405020304" pitchFamily="18" charset="0"/>
                        </a:rPr>
                        <a:t>Enlist individuals in local volunteer events to restore local natural resources and providing hands-on education and skill-building for individual action</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a:noFill/>
                    </a:lnB>
                    <a:solidFill>
                      <a:srgbClr val="F2F2F2"/>
                    </a:solidFill>
                  </a:tcPr>
                </a:tc>
                <a:tc rowSpan="2">
                  <a:txBody>
                    <a:bodyPr/>
                    <a:lstStyle/>
                    <a:p>
                      <a:pPr marL="0" marR="0" indent="0" algn="ctr">
                        <a:spcBef>
                          <a:spcPts val="200"/>
                        </a:spcBef>
                        <a:spcAft>
                          <a:spcPts val="200"/>
                        </a:spcAft>
                      </a:pPr>
                      <a:r>
                        <a:rPr lang="en-US" sz="1100">
                          <a:effectLst/>
                          <a:latin typeface="Cambria" panose="02040503050406030204" pitchFamily="18" charset="0"/>
                          <a:ea typeface="Cambria" panose="02040503050406030204" pitchFamily="18" charset="0"/>
                          <a:cs typeface="Times New Roman" panose="02020603050405020304" pitchFamily="18" charset="0"/>
                        </a:rPr>
                        <a:t>N/A</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w="12700" cap="flat" cmpd="sng" algn="ctr">
                      <a:solidFill>
                        <a:srgbClr val="63666A"/>
                      </a:solidFill>
                      <a:prstDash val="solid"/>
                      <a:round/>
                      <a:headEnd type="none" w="med" len="med"/>
                      <a:tailEnd type="none" w="med" len="med"/>
                    </a:lnT>
                    <a:lnB w="12700" cap="flat" cmpd="sng" algn="ctr">
                      <a:solidFill>
                        <a:srgbClr val="63666A"/>
                      </a:solidFill>
                      <a:prstDash val="solid"/>
                      <a:round/>
                      <a:headEnd type="none" w="med" len="med"/>
                      <a:tailEnd type="none" w="med" len="med"/>
                    </a:lnB>
                    <a:solidFill>
                      <a:srgbClr val="F2F2F2"/>
                    </a:solidFill>
                  </a:tcPr>
                </a:tc>
                <a:extLst>
                  <a:ext uri="{0D108BD9-81ED-4DB2-BD59-A6C34878D82A}">
                    <a16:rowId xmlns:a16="http://schemas.microsoft.com/office/drawing/2014/main" val="10010"/>
                  </a:ext>
                </a:extLst>
              </a:tr>
              <a:tr h="629929">
                <a:tc vMerge="1">
                  <a:txBody>
                    <a:bodyPr/>
                    <a:lstStyle/>
                    <a:p>
                      <a:endParaRPr lang="en-US"/>
                    </a:p>
                  </a:txBody>
                  <a:tcPr/>
                </a:tc>
                <a:tc vMerge="1">
                  <a:txBody>
                    <a:bodyPr/>
                    <a:lstStyle/>
                    <a:p>
                      <a:endParaRPr lang="en-US"/>
                    </a:p>
                  </a:txBody>
                  <a:tcPr/>
                </a:tc>
                <a:tc>
                  <a:txBody>
                    <a:bodyPr/>
                    <a:lstStyle/>
                    <a:p>
                      <a:pPr marL="117475" marR="0" lvl="0" indent="-117475">
                        <a:spcBef>
                          <a:spcPts val="0"/>
                        </a:spcBef>
                        <a:spcAft>
                          <a:spcPts val="200"/>
                        </a:spcAft>
                        <a:buFont typeface="Calibri" panose="020F0502020204030204" pitchFamily="34" charset="0"/>
                        <a:buChar char="-"/>
                      </a:pPr>
                      <a:r>
                        <a:rPr lang="en-US" sz="1100" dirty="0">
                          <a:effectLst/>
                          <a:latin typeface="Cambria" panose="02040503050406030204" pitchFamily="18" charset="0"/>
                          <a:ea typeface="Cambria" panose="02040503050406030204" pitchFamily="18" charset="0"/>
                          <a:cs typeface="Times New Roman" panose="02020603050405020304" pitchFamily="18" charset="0"/>
                        </a:rPr>
                        <a:t>Develop or improve conservation, watershed, or habitat management plans that provide guidance to landowners, organizations, or local governments on how to manage properties and communities for improved conservation outcomes</a:t>
                      </a:r>
                    </a:p>
                  </a:txBody>
                  <a:tcPr marL="50615" marR="50615" marT="0" marB="0" anchor="ctr">
                    <a:lnL w="12700" cap="flat" cmpd="sng" algn="ctr">
                      <a:solidFill>
                        <a:srgbClr val="63666A"/>
                      </a:solidFill>
                      <a:prstDash val="solid"/>
                      <a:round/>
                      <a:headEnd type="none" w="med" len="med"/>
                      <a:tailEnd type="none" w="med" len="med"/>
                    </a:lnL>
                    <a:lnR w="12700" cap="flat" cmpd="sng" algn="ctr">
                      <a:solidFill>
                        <a:srgbClr val="63666A"/>
                      </a:solidFill>
                      <a:prstDash val="solid"/>
                      <a:round/>
                      <a:headEnd type="none" w="med" len="med"/>
                      <a:tailEnd type="none" w="med" len="med"/>
                    </a:lnR>
                    <a:lnT>
                      <a:noFill/>
                    </a:lnT>
                    <a:lnB w="12700" cap="flat" cmpd="sng" algn="ctr">
                      <a:solidFill>
                        <a:srgbClr val="63666A"/>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10011"/>
                  </a:ext>
                </a:extLst>
              </a:tr>
            </a:tbl>
          </a:graphicData>
        </a:graphic>
      </p:graphicFrame>
      <p:sp>
        <p:nvSpPr>
          <p:cNvPr id="6" name="Rectangle 8">
            <a:extLst>
              <a:ext uri="{FF2B5EF4-FFF2-40B4-BE49-F238E27FC236}">
                <a16:creationId xmlns:a16="http://schemas.microsoft.com/office/drawing/2014/main" id="{37FBD51B-060E-433D-B96D-8AA4EE628A9A}"/>
              </a:ext>
            </a:extLst>
          </p:cNvPr>
          <p:cNvSpPr>
            <a:spLocks noChangeArrowheads="1"/>
          </p:cNvSpPr>
          <p:nvPr/>
        </p:nvSpPr>
        <p:spPr bwMode="auto">
          <a:xfrm>
            <a:off x="0" y="2"/>
            <a:ext cx="9144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pitchFamily="-104"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pitchFamily="-104"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pitchFamily="-104"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pitchFamily="-104" charset="-128"/>
                <a:cs typeface="Calibri" panose="020F0502020204030204" pitchFamily="34" charset="0"/>
              </a:defRPr>
            </a:lvl9pPr>
          </a:lstStyle>
          <a:p>
            <a:pPr>
              <a:spcBef>
                <a:spcPct val="0"/>
              </a:spcBef>
              <a:buNone/>
              <a:defRPr/>
            </a:pPr>
            <a:endParaRPr lang="en-US" altLang="en-US" sz="2400">
              <a:solidFill>
                <a:srgbClr val="000000"/>
              </a:solidFill>
              <a:latin typeface="Arial" panose="020B0604020202020204" pitchFamily="34" charset="0"/>
              <a:ea typeface="Osaka" pitchFamily="-104" charset="-128"/>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12177</TotalTime>
  <Words>5025</Words>
  <Application>Microsoft Macintosh PowerPoint</Application>
  <PresentationFormat>On-screen Show (4:3)</PresentationFormat>
  <Paragraphs>383</Paragraphs>
  <Slides>33</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Calibri Light</vt:lpstr>
      <vt:lpstr>Cambria</vt:lpstr>
      <vt:lpstr>Helvetica</vt:lpstr>
      <vt:lpstr>merriweather</vt:lpstr>
      <vt:lpstr>Symbol</vt:lpstr>
      <vt:lpstr>Times New Roman</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Emily Christenson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Christenson</dc:creator>
  <cp:lastModifiedBy>Kristen Saacke Blunk</cp:lastModifiedBy>
  <cp:revision>1099</cp:revision>
  <cp:lastPrinted>2020-02-26T21:56:34Z</cp:lastPrinted>
  <dcterms:created xsi:type="dcterms:W3CDTF">2012-10-30T13:35:28Z</dcterms:created>
  <dcterms:modified xsi:type="dcterms:W3CDTF">2022-04-06T16:41:22Z</dcterms:modified>
</cp:coreProperties>
</file>