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 id="2147483900" r:id="rId2"/>
  </p:sldMasterIdLst>
  <p:notesMasterIdLst>
    <p:notesMasterId r:id="rId22"/>
  </p:notesMasterIdLst>
  <p:sldIdLst>
    <p:sldId id="256" r:id="rId3"/>
    <p:sldId id="261" r:id="rId4"/>
    <p:sldId id="298" r:id="rId5"/>
    <p:sldId id="303" r:id="rId6"/>
    <p:sldId id="305" r:id="rId7"/>
    <p:sldId id="306" r:id="rId8"/>
    <p:sldId id="313" r:id="rId9"/>
    <p:sldId id="302" r:id="rId10"/>
    <p:sldId id="301" r:id="rId11"/>
    <p:sldId id="310" r:id="rId12"/>
    <p:sldId id="300" r:id="rId13"/>
    <p:sldId id="259" r:id="rId14"/>
    <p:sldId id="307" r:id="rId15"/>
    <p:sldId id="270" r:id="rId16"/>
    <p:sldId id="308" r:id="rId17"/>
    <p:sldId id="309" r:id="rId18"/>
    <p:sldId id="267" r:id="rId19"/>
    <p:sldId id="312" r:id="rId20"/>
    <p:sldId id="28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autoAdjust="0"/>
    <p:restoredTop sz="62848" autoAdjust="0"/>
  </p:normalViewPr>
  <p:slideViewPr>
    <p:cSldViewPr snapToGrid="0">
      <p:cViewPr varScale="1">
        <p:scale>
          <a:sx n="67" d="100"/>
          <a:sy n="67" d="100"/>
        </p:scale>
        <p:origin x="2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AE115-9723-4C0A-8B91-5F973953E2EA}" type="doc">
      <dgm:prSet loTypeId="urn:microsoft.com/office/officeart/2005/8/layout/process1" loCatId="process" qsTypeId="urn:microsoft.com/office/officeart/2005/8/quickstyle/simple1" qsCatId="simple" csTypeId="urn:microsoft.com/office/officeart/2005/8/colors/accent0_2" csCatId="mainScheme" phldr="1"/>
      <dgm:spPr/>
    </dgm:pt>
    <dgm:pt modelId="{20E9F4FD-D0CF-4D8A-AB41-802FF03F3905}">
      <dgm:prSet phldrT="[Text]"/>
      <dgm:spPr/>
      <dgm:t>
        <a:bodyPr/>
        <a:lstStyle/>
        <a:p>
          <a:r>
            <a:rPr lang="en-US" dirty="0"/>
            <a:t>Review proposals for activities (workshops and reviews)</a:t>
          </a:r>
        </a:p>
      </dgm:t>
    </dgm:pt>
    <dgm:pt modelId="{2E00D80C-3CDF-4223-968E-2B5A0CF97E58}" type="parTrans" cxnId="{55628648-5DB4-4911-B2FC-D56F5548BA1B}">
      <dgm:prSet/>
      <dgm:spPr/>
      <dgm:t>
        <a:bodyPr/>
        <a:lstStyle/>
        <a:p>
          <a:endParaRPr lang="en-US"/>
        </a:p>
      </dgm:t>
    </dgm:pt>
    <dgm:pt modelId="{C3110D58-000A-45CE-A9AF-E2BDAE205755}" type="sibTrans" cxnId="{55628648-5DB4-4911-B2FC-D56F5548BA1B}">
      <dgm:prSet/>
      <dgm:spPr/>
      <dgm:t>
        <a:bodyPr/>
        <a:lstStyle/>
        <a:p>
          <a:endParaRPr lang="en-US"/>
        </a:p>
      </dgm:t>
    </dgm:pt>
    <dgm:pt modelId="{0B1D8774-CF92-4660-82AF-3B89D7404F20}">
      <dgm:prSet phldrT="[Text]"/>
      <dgm:spPr/>
      <dgm:t>
        <a:bodyPr/>
        <a:lstStyle/>
        <a:p>
          <a:r>
            <a:rPr lang="en-US" dirty="0"/>
            <a:t>Serve on a review panel or workshop steering committee</a:t>
          </a:r>
        </a:p>
      </dgm:t>
    </dgm:pt>
    <dgm:pt modelId="{4E216097-97F7-4E9F-AFA4-405826A71DCE}" type="parTrans" cxnId="{EF8B70EA-20DC-462B-B2C4-B9B2CF4DFB55}">
      <dgm:prSet/>
      <dgm:spPr/>
      <dgm:t>
        <a:bodyPr/>
        <a:lstStyle/>
        <a:p>
          <a:endParaRPr lang="en-US"/>
        </a:p>
      </dgm:t>
    </dgm:pt>
    <dgm:pt modelId="{2258A704-3B30-4AF4-B88C-0938429C388B}" type="sibTrans" cxnId="{EF8B70EA-20DC-462B-B2C4-B9B2CF4DFB55}">
      <dgm:prSet/>
      <dgm:spPr/>
      <dgm:t>
        <a:bodyPr/>
        <a:lstStyle/>
        <a:p>
          <a:endParaRPr lang="en-US"/>
        </a:p>
      </dgm:t>
    </dgm:pt>
    <dgm:pt modelId="{B6F51B30-BBA5-457F-9B70-F69DFB6D0096}">
      <dgm:prSet phldrT="[Text]"/>
      <dgm:spPr/>
      <dgm:t>
        <a:bodyPr/>
        <a:lstStyle/>
        <a:p>
          <a:r>
            <a:rPr lang="en-US" dirty="0"/>
            <a:t>Review and comment on final reports</a:t>
          </a:r>
        </a:p>
      </dgm:t>
    </dgm:pt>
    <dgm:pt modelId="{692DC473-EA67-437D-B6C2-1BFFB7F90249}" type="parTrans" cxnId="{7CBC9CF1-BA69-4FF0-8DE4-927BE9533A7C}">
      <dgm:prSet/>
      <dgm:spPr/>
      <dgm:t>
        <a:bodyPr/>
        <a:lstStyle/>
        <a:p>
          <a:endParaRPr lang="en-US"/>
        </a:p>
      </dgm:t>
    </dgm:pt>
    <dgm:pt modelId="{6D0BE964-CDAE-4D0A-B8D5-0FA31391BA47}" type="sibTrans" cxnId="{7CBC9CF1-BA69-4FF0-8DE4-927BE9533A7C}">
      <dgm:prSet/>
      <dgm:spPr/>
      <dgm:t>
        <a:bodyPr/>
        <a:lstStyle/>
        <a:p>
          <a:endParaRPr lang="en-US"/>
        </a:p>
      </dgm:t>
    </dgm:pt>
    <dgm:pt modelId="{8480F33F-F348-4927-B308-DDE09E338D48}" type="pres">
      <dgm:prSet presAssocID="{73DAE115-9723-4C0A-8B91-5F973953E2EA}" presName="Name0" presStyleCnt="0">
        <dgm:presLayoutVars>
          <dgm:dir/>
          <dgm:resizeHandles val="exact"/>
        </dgm:presLayoutVars>
      </dgm:prSet>
      <dgm:spPr/>
    </dgm:pt>
    <dgm:pt modelId="{72D4D9EA-C12D-479B-821A-A7CDF0079D06}" type="pres">
      <dgm:prSet presAssocID="{20E9F4FD-D0CF-4D8A-AB41-802FF03F3905}" presName="node" presStyleLbl="node1" presStyleIdx="0" presStyleCnt="3">
        <dgm:presLayoutVars>
          <dgm:bulletEnabled val="1"/>
        </dgm:presLayoutVars>
      </dgm:prSet>
      <dgm:spPr/>
    </dgm:pt>
    <dgm:pt modelId="{1E0B002F-81DF-4659-92A5-AF91B19D9B8F}" type="pres">
      <dgm:prSet presAssocID="{C3110D58-000A-45CE-A9AF-E2BDAE205755}" presName="sibTrans" presStyleLbl="sibTrans2D1" presStyleIdx="0" presStyleCnt="2"/>
      <dgm:spPr/>
    </dgm:pt>
    <dgm:pt modelId="{72D3C138-44EE-4018-9FC7-2D80153A44B8}" type="pres">
      <dgm:prSet presAssocID="{C3110D58-000A-45CE-A9AF-E2BDAE205755}" presName="connectorText" presStyleLbl="sibTrans2D1" presStyleIdx="0" presStyleCnt="2"/>
      <dgm:spPr/>
    </dgm:pt>
    <dgm:pt modelId="{217FD38B-1CDC-4F21-A651-3707D0EEA3A3}" type="pres">
      <dgm:prSet presAssocID="{0B1D8774-CF92-4660-82AF-3B89D7404F20}" presName="node" presStyleLbl="node1" presStyleIdx="1" presStyleCnt="3">
        <dgm:presLayoutVars>
          <dgm:bulletEnabled val="1"/>
        </dgm:presLayoutVars>
      </dgm:prSet>
      <dgm:spPr/>
    </dgm:pt>
    <dgm:pt modelId="{2D281604-6561-4C8C-B702-1026D79B98DD}" type="pres">
      <dgm:prSet presAssocID="{2258A704-3B30-4AF4-B88C-0938429C388B}" presName="sibTrans" presStyleLbl="sibTrans2D1" presStyleIdx="1" presStyleCnt="2"/>
      <dgm:spPr/>
    </dgm:pt>
    <dgm:pt modelId="{5239AADB-51CE-456D-82CA-EA0F29918E77}" type="pres">
      <dgm:prSet presAssocID="{2258A704-3B30-4AF4-B88C-0938429C388B}" presName="connectorText" presStyleLbl="sibTrans2D1" presStyleIdx="1" presStyleCnt="2"/>
      <dgm:spPr/>
    </dgm:pt>
    <dgm:pt modelId="{8E16653F-6995-4F51-AEEB-20002F742755}" type="pres">
      <dgm:prSet presAssocID="{B6F51B30-BBA5-457F-9B70-F69DFB6D0096}" presName="node" presStyleLbl="node1" presStyleIdx="2" presStyleCnt="3">
        <dgm:presLayoutVars>
          <dgm:bulletEnabled val="1"/>
        </dgm:presLayoutVars>
      </dgm:prSet>
      <dgm:spPr/>
    </dgm:pt>
  </dgm:ptLst>
  <dgm:cxnLst>
    <dgm:cxn modelId="{B829FB20-DE0F-4828-8485-F0085A5AF4B9}" type="presOf" srcId="{73DAE115-9723-4C0A-8B91-5F973953E2EA}" destId="{8480F33F-F348-4927-B308-DDE09E338D48}" srcOrd="0" destOrd="0" presId="urn:microsoft.com/office/officeart/2005/8/layout/process1"/>
    <dgm:cxn modelId="{1F745942-0CEF-4759-AF73-74F13C7F5B5B}" type="presOf" srcId="{B6F51B30-BBA5-457F-9B70-F69DFB6D0096}" destId="{8E16653F-6995-4F51-AEEB-20002F742755}" srcOrd="0" destOrd="0" presId="urn:microsoft.com/office/officeart/2005/8/layout/process1"/>
    <dgm:cxn modelId="{A0254546-8616-400B-AB2E-820DB838F692}" type="presOf" srcId="{C3110D58-000A-45CE-A9AF-E2BDAE205755}" destId="{72D3C138-44EE-4018-9FC7-2D80153A44B8}" srcOrd="1" destOrd="0" presId="urn:microsoft.com/office/officeart/2005/8/layout/process1"/>
    <dgm:cxn modelId="{55628648-5DB4-4911-B2FC-D56F5548BA1B}" srcId="{73DAE115-9723-4C0A-8B91-5F973953E2EA}" destId="{20E9F4FD-D0CF-4D8A-AB41-802FF03F3905}" srcOrd="0" destOrd="0" parTransId="{2E00D80C-3CDF-4223-968E-2B5A0CF97E58}" sibTransId="{C3110D58-000A-45CE-A9AF-E2BDAE205755}"/>
    <dgm:cxn modelId="{092F4973-8DD6-4903-8411-D7976822B374}" type="presOf" srcId="{0B1D8774-CF92-4660-82AF-3B89D7404F20}" destId="{217FD38B-1CDC-4F21-A651-3707D0EEA3A3}" srcOrd="0" destOrd="0" presId="urn:microsoft.com/office/officeart/2005/8/layout/process1"/>
    <dgm:cxn modelId="{5216B077-A430-4096-BE56-E386B2370282}" type="presOf" srcId="{2258A704-3B30-4AF4-B88C-0938429C388B}" destId="{2D281604-6561-4C8C-B702-1026D79B98DD}" srcOrd="0" destOrd="0" presId="urn:microsoft.com/office/officeart/2005/8/layout/process1"/>
    <dgm:cxn modelId="{8AD2B982-A24B-4433-9E4D-2A23637F87AE}" type="presOf" srcId="{2258A704-3B30-4AF4-B88C-0938429C388B}" destId="{5239AADB-51CE-456D-82CA-EA0F29918E77}" srcOrd="1" destOrd="0" presId="urn:microsoft.com/office/officeart/2005/8/layout/process1"/>
    <dgm:cxn modelId="{9B4DA0AF-7122-4C2D-A9E7-34BAB79B73DF}" type="presOf" srcId="{C3110D58-000A-45CE-A9AF-E2BDAE205755}" destId="{1E0B002F-81DF-4659-92A5-AF91B19D9B8F}" srcOrd="0" destOrd="0" presId="urn:microsoft.com/office/officeart/2005/8/layout/process1"/>
    <dgm:cxn modelId="{9E7117D5-7885-4505-94D1-9F0B432B8974}" type="presOf" srcId="{20E9F4FD-D0CF-4D8A-AB41-802FF03F3905}" destId="{72D4D9EA-C12D-479B-821A-A7CDF0079D06}" srcOrd="0" destOrd="0" presId="urn:microsoft.com/office/officeart/2005/8/layout/process1"/>
    <dgm:cxn modelId="{EF8B70EA-20DC-462B-B2C4-B9B2CF4DFB55}" srcId="{73DAE115-9723-4C0A-8B91-5F973953E2EA}" destId="{0B1D8774-CF92-4660-82AF-3B89D7404F20}" srcOrd="1" destOrd="0" parTransId="{4E216097-97F7-4E9F-AFA4-405826A71DCE}" sibTransId="{2258A704-3B30-4AF4-B88C-0938429C388B}"/>
    <dgm:cxn modelId="{7CBC9CF1-BA69-4FF0-8DE4-927BE9533A7C}" srcId="{73DAE115-9723-4C0A-8B91-5F973953E2EA}" destId="{B6F51B30-BBA5-457F-9B70-F69DFB6D0096}" srcOrd="2" destOrd="0" parTransId="{692DC473-EA67-437D-B6C2-1BFFB7F90249}" sibTransId="{6D0BE964-CDAE-4D0A-B8D5-0FA31391BA47}"/>
    <dgm:cxn modelId="{C140FF7D-7911-4A24-AE84-583A38C17DD9}" type="presParOf" srcId="{8480F33F-F348-4927-B308-DDE09E338D48}" destId="{72D4D9EA-C12D-479B-821A-A7CDF0079D06}" srcOrd="0" destOrd="0" presId="urn:microsoft.com/office/officeart/2005/8/layout/process1"/>
    <dgm:cxn modelId="{13BA20B1-83D4-46F7-918C-654FC1040FD1}" type="presParOf" srcId="{8480F33F-F348-4927-B308-DDE09E338D48}" destId="{1E0B002F-81DF-4659-92A5-AF91B19D9B8F}" srcOrd="1" destOrd="0" presId="urn:microsoft.com/office/officeart/2005/8/layout/process1"/>
    <dgm:cxn modelId="{826CD96D-3749-48A6-8865-8F0F27C8948C}" type="presParOf" srcId="{1E0B002F-81DF-4659-92A5-AF91B19D9B8F}" destId="{72D3C138-44EE-4018-9FC7-2D80153A44B8}" srcOrd="0" destOrd="0" presId="urn:microsoft.com/office/officeart/2005/8/layout/process1"/>
    <dgm:cxn modelId="{76711BE0-2F29-4F68-92B7-465DB645D519}" type="presParOf" srcId="{8480F33F-F348-4927-B308-DDE09E338D48}" destId="{217FD38B-1CDC-4F21-A651-3707D0EEA3A3}" srcOrd="2" destOrd="0" presId="urn:microsoft.com/office/officeart/2005/8/layout/process1"/>
    <dgm:cxn modelId="{103B7798-22B8-46B9-B3F5-78F215FB8906}" type="presParOf" srcId="{8480F33F-F348-4927-B308-DDE09E338D48}" destId="{2D281604-6561-4C8C-B702-1026D79B98DD}" srcOrd="3" destOrd="0" presId="urn:microsoft.com/office/officeart/2005/8/layout/process1"/>
    <dgm:cxn modelId="{114FB60A-D3D3-4EF0-A303-576B12EBAB43}" type="presParOf" srcId="{2D281604-6561-4C8C-B702-1026D79B98DD}" destId="{5239AADB-51CE-456D-82CA-EA0F29918E77}" srcOrd="0" destOrd="0" presId="urn:microsoft.com/office/officeart/2005/8/layout/process1"/>
    <dgm:cxn modelId="{9D679723-4BCF-4491-82AD-36A8845F69C5}" type="presParOf" srcId="{8480F33F-F348-4927-B308-DDE09E338D48}" destId="{8E16653F-6995-4F51-AEEB-20002F7427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4D9EA-C12D-479B-821A-A7CDF0079D06}">
      <dsp:nvSpPr>
        <dsp:cNvPr id="0" name=""/>
        <dsp:cNvSpPr/>
      </dsp:nvSpPr>
      <dsp:spPr>
        <a:xfrm>
          <a:off x="6630" y="1388978"/>
          <a:ext cx="1981720" cy="1244768"/>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proposals for activities (workshops and reviews)</a:t>
          </a:r>
        </a:p>
      </dsp:txBody>
      <dsp:txXfrm>
        <a:off x="43088" y="1425436"/>
        <a:ext cx="1908804" cy="1171852"/>
      </dsp:txXfrm>
    </dsp:sp>
    <dsp:sp modelId="{1E0B002F-81DF-4659-92A5-AF91B19D9B8F}">
      <dsp:nvSpPr>
        <dsp:cNvPr id="0" name=""/>
        <dsp:cNvSpPr/>
      </dsp:nvSpPr>
      <dsp:spPr>
        <a:xfrm>
          <a:off x="2186523" y="1765629"/>
          <a:ext cx="420124" cy="491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86523" y="1863922"/>
        <a:ext cx="294087" cy="294880"/>
      </dsp:txXfrm>
    </dsp:sp>
    <dsp:sp modelId="{217FD38B-1CDC-4F21-A651-3707D0EEA3A3}">
      <dsp:nvSpPr>
        <dsp:cNvPr id="0" name=""/>
        <dsp:cNvSpPr/>
      </dsp:nvSpPr>
      <dsp:spPr>
        <a:xfrm>
          <a:off x="2781039" y="1388978"/>
          <a:ext cx="1981720" cy="1244768"/>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Serve on a review panel or workshop steering committee</a:t>
          </a:r>
        </a:p>
      </dsp:txBody>
      <dsp:txXfrm>
        <a:off x="2817497" y="1425436"/>
        <a:ext cx="1908804" cy="1171852"/>
      </dsp:txXfrm>
    </dsp:sp>
    <dsp:sp modelId="{2D281604-6561-4C8C-B702-1026D79B98DD}">
      <dsp:nvSpPr>
        <dsp:cNvPr id="0" name=""/>
        <dsp:cNvSpPr/>
      </dsp:nvSpPr>
      <dsp:spPr>
        <a:xfrm>
          <a:off x="4960932" y="1765629"/>
          <a:ext cx="420124" cy="491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60932" y="1863922"/>
        <a:ext cx="294087" cy="294880"/>
      </dsp:txXfrm>
    </dsp:sp>
    <dsp:sp modelId="{8E16653F-6995-4F51-AEEB-20002F742755}">
      <dsp:nvSpPr>
        <dsp:cNvPr id="0" name=""/>
        <dsp:cNvSpPr/>
      </dsp:nvSpPr>
      <dsp:spPr>
        <a:xfrm>
          <a:off x="5555448" y="1388978"/>
          <a:ext cx="1981720" cy="1244768"/>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and comment on final reports</a:t>
          </a:r>
        </a:p>
      </dsp:txBody>
      <dsp:txXfrm>
        <a:off x="5591906" y="1425436"/>
        <a:ext cx="1908804" cy="11718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F59EE-EE5F-4DFC-B877-CC52D162C90B}" type="datetimeFigureOut">
              <a:rPr lang="en-US" smtClean="0"/>
              <a:t>11/2/23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C002A-39E2-4DDB-B715-64381F0B0A49}" type="slidenum">
              <a:rPr lang="en-US" smtClean="0"/>
              <a:t>‹#›</a:t>
            </a:fld>
            <a:endParaRPr lang="en-US"/>
          </a:p>
        </p:txBody>
      </p:sp>
    </p:spTree>
    <p:extLst>
      <p:ext uri="{BB962C8B-B14F-4D97-AF65-F5344CB8AC3E}">
        <p14:creationId xmlns:p14="http://schemas.microsoft.com/office/powerpoint/2010/main" val="401017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2</a:t>
            </a:fld>
            <a:endParaRPr lang="en-US"/>
          </a:p>
        </p:txBody>
      </p:sp>
    </p:spTree>
    <p:extLst>
      <p:ext uri="{BB962C8B-B14F-4D97-AF65-F5344CB8AC3E}">
        <p14:creationId xmlns:p14="http://schemas.microsoft.com/office/powerpoint/2010/main" val="166666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anyone</a:t>
            </a:r>
            <a:r>
              <a:rPr lang="en-US" baseline="0" dirty="0"/>
              <a:t> interested and unfamiliar with typical STAC workshops, I have a whole separate presentation on the format, content, roles of the steering committee, budget, etc. </a:t>
            </a:r>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15</a:t>
            </a:fld>
            <a:endParaRPr lang="en-US"/>
          </a:p>
        </p:txBody>
      </p:sp>
    </p:spTree>
    <p:extLst>
      <p:ext uri="{BB962C8B-B14F-4D97-AF65-F5344CB8AC3E}">
        <p14:creationId xmlns:p14="http://schemas.microsoft.com/office/powerpoint/2010/main" val="360947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disseminate the findings and implications of the CESR report in an accessible manner to</a:t>
            </a:r>
          </a:p>
          <a:p>
            <a:r>
              <a:rPr lang="en-US" dirty="0"/>
              <a:t>diverse audiences so that the learnings can be integrated into the restoration effort.; CESR Outreach Committee Responsibilities:</a:t>
            </a:r>
          </a:p>
          <a:p>
            <a:r>
              <a:rPr lang="en-US" dirty="0"/>
              <a:t>Oversee dissemination plans/efforts</a:t>
            </a:r>
          </a:p>
          <a:p>
            <a:r>
              <a:rPr lang="en-US" dirty="0"/>
              <a:t>Develop, review and approve CESR outreach products</a:t>
            </a:r>
          </a:p>
          <a:p>
            <a:r>
              <a:rPr lang="en-US" dirty="0"/>
              <a:t>Be a resource for CESR briefings/presentations</a:t>
            </a:r>
          </a:p>
        </p:txBody>
      </p:sp>
      <p:sp>
        <p:nvSpPr>
          <p:cNvPr id="4" name="Slide Number Placeholder 3"/>
          <p:cNvSpPr>
            <a:spLocks noGrp="1"/>
          </p:cNvSpPr>
          <p:nvPr>
            <p:ph type="sldNum" sz="quarter" idx="5"/>
          </p:nvPr>
        </p:nvSpPr>
        <p:spPr/>
        <p:txBody>
          <a:bodyPr/>
          <a:lstStyle/>
          <a:p>
            <a:fld id="{8BAC002A-39E2-4DDB-B715-64381F0B0A49}" type="slidenum">
              <a:rPr lang="en-US" smtClean="0"/>
              <a:t>17</a:t>
            </a:fld>
            <a:endParaRPr lang="en-US"/>
          </a:p>
        </p:txBody>
      </p:sp>
    </p:spTree>
    <p:extLst>
      <p:ext uri="{BB962C8B-B14F-4D97-AF65-F5344CB8AC3E}">
        <p14:creationId xmlns:p14="http://schemas.microsoft.com/office/powerpoint/2010/main" val="13705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19</a:t>
            </a:fld>
            <a:endParaRPr lang="en-US"/>
          </a:p>
        </p:txBody>
      </p:sp>
    </p:spTree>
    <p:extLst>
      <p:ext uri="{BB962C8B-B14F-4D97-AF65-F5344CB8AC3E}">
        <p14:creationId xmlns:p14="http://schemas.microsoft.com/office/powerpoint/2010/main" val="172491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Now, on the slide in front of you, you will see the LONG version of who STAC is and what we do that comes directly from our bylaws. </a:t>
            </a:r>
            <a:endParaRPr lang="en-US" dirty="0"/>
          </a:p>
        </p:txBody>
      </p:sp>
      <p:sp>
        <p:nvSpPr>
          <p:cNvPr id="4" name="Slide Number Placeholder 3"/>
          <p:cNvSpPr>
            <a:spLocks noGrp="1"/>
          </p:cNvSpPr>
          <p:nvPr>
            <p:ph type="sldNum" sz="quarter" idx="10"/>
          </p:nvPr>
        </p:nvSpPr>
        <p:spPr/>
        <p:txBody>
          <a:bodyPr/>
          <a:lstStyle/>
          <a:p>
            <a:fld id="{3C7E1B01-7258-4B89-A128-B6AFA315EB4B}" type="slidenum">
              <a:rPr lang="en-US" smtClean="0"/>
              <a:pPr/>
              <a:t>3</a:t>
            </a:fld>
            <a:endParaRPr lang="en-US"/>
          </a:p>
        </p:txBody>
      </p:sp>
    </p:spTree>
    <p:extLst>
      <p:ext uri="{BB962C8B-B14F-4D97-AF65-F5344CB8AC3E}">
        <p14:creationId xmlns:p14="http://schemas.microsoft.com/office/powerpoint/2010/main" val="145115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A4072-6A30-48F9-AF45-FFA224F6BF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17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2830" tIns="46415" rIns="92830" bIns="46415" anchor="b"/>
          <a:lstStyle/>
          <a:p>
            <a:pPr marL="0" marR="0" lvl="0" indent="0" algn="r" defTabSz="928688" rtl="0" eaLnBrk="1" fontAlgn="auto" latinLnBrk="0" hangingPunct="1">
              <a:lnSpc>
                <a:spcPct val="100000"/>
              </a:lnSpc>
              <a:spcBef>
                <a:spcPts val="0"/>
              </a:spcBef>
              <a:spcAft>
                <a:spcPts val="0"/>
              </a:spcAft>
              <a:buClrTx/>
              <a:buSzTx/>
              <a:buFontTx/>
              <a:buNone/>
              <a:tabLst/>
              <a:defRPr/>
            </a:pPr>
            <a:fld id="{E8BA95F0-4957-4E25-BBD8-26F82B30B0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172" name="Rectangle 2"/>
          <p:cNvSpPr>
            <a:spLocks noGrp="1" noRot="1" noChangeAspect="1" noChangeArrowheads="1" noTextEdit="1"/>
          </p:cNvSpPr>
          <p:nvPr>
            <p:ph type="sldImg"/>
          </p:nvPr>
        </p:nvSpPr>
        <p:spPr>
          <a:xfrm>
            <a:off x="1144588" y="685800"/>
            <a:ext cx="4572000" cy="3429000"/>
          </a:xfrm>
          <a:ln/>
        </p:spPr>
      </p:sp>
      <p:sp>
        <p:nvSpPr>
          <p:cNvPr id="7173" name="Rectangle 3"/>
          <p:cNvSpPr>
            <a:spLocks noGrp="1" noChangeArrowheads="1"/>
          </p:cNvSpPr>
          <p:nvPr>
            <p:ph type="body" idx="1"/>
          </p:nvPr>
        </p:nvSpPr>
        <p:spPr>
          <a:noFill/>
          <a:ln/>
        </p:spPr>
        <p:txBody>
          <a:bodyPr lIns="92830" tIns="46415" rIns="92830" bIns="46415"/>
          <a:lstStyle/>
          <a:p>
            <a:pPr eaLnBrk="1" hangingPunct="1">
              <a:lnSpc>
                <a:spcPct val="90000"/>
              </a:lnSpc>
            </a:pPr>
            <a:endParaRPr lang="en-US" sz="900" dirty="0"/>
          </a:p>
        </p:txBody>
      </p:sp>
    </p:spTree>
    <p:extLst>
      <p:ext uri="{BB962C8B-B14F-4D97-AF65-F5344CB8AC3E}">
        <p14:creationId xmlns:p14="http://schemas.microsoft.com/office/powerpoint/2010/main" val="372789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Organizing</a:t>
            </a:r>
            <a:r>
              <a:rPr lang="en-US" baseline="0" dirty="0"/>
              <a:t> structure – Tenure, chair, leadership</a:t>
            </a:r>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8</a:t>
            </a:fld>
            <a:endParaRPr lang="en-US"/>
          </a:p>
        </p:txBody>
      </p:sp>
    </p:spTree>
    <p:extLst>
      <p:ext uri="{BB962C8B-B14F-4D97-AF65-F5344CB8AC3E}">
        <p14:creationId xmlns:p14="http://schemas.microsoft.com/office/powerpoint/2010/main" val="256516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1B01-7258-4B89-A128-B6AFA315EB4B}" type="slidenum">
              <a:rPr lang="en-US" smtClean="0"/>
              <a:pPr/>
              <a:t>9</a:t>
            </a:fld>
            <a:endParaRPr lang="en-US"/>
          </a:p>
        </p:txBody>
      </p:sp>
    </p:spTree>
    <p:extLst>
      <p:ext uri="{BB962C8B-B14F-4D97-AF65-F5344CB8AC3E}">
        <p14:creationId xmlns:p14="http://schemas.microsoft.com/office/powerpoint/2010/main" val="368404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C7E1B01-7258-4B89-A128-B6AFA315EB4B}" type="slidenum">
              <a:rPr lang="en-US" smtClean="0"/>
              <a:pPr/>
              <a:t>11</a:t>
            </a:fld>
            <a:endParaRPr lang="en-US"/>
          </a:p>
        </p:txBody>
      </p:sp>
    </p:spTree>
    <p:extLst>
      <p:ext uri="{BB962C8B-B14F-4D97-AF65-F5344CB8AC3E}">
        <p14:creationId xmlns:p14="http://schemas.microsoft.com/office/powerpoint/2010/main" val="27077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where</a:t>
            </a:r>
            <a:r>
              <a:rPr lang="en-US" baseline="0" dirty="0"/>
              <a:t> STAC members plug in at each step in the process</a:t>
            </a:r>
          </a:p>
          <a:p>
            <a:pPr marL="171450" indent="-171450">
              <a:buFontTx/>
              <a:buChar char="-"/>
            </a:pPr>
            <a:r>
              <a:rPr lang="en-US" baseline="0" dirty="0"/>
              <a:t>Reviewing proposals</a:t>
            </a:r>
          </a:p>
          <a:p>
            <a:pPr marL="171450" indent="-171450">
              <a:buFontTx/>
              <a:buChar char="-"/>
            </a:pPr>
            <a:r>
              <a:rPr lang="en-US" baseline="0" dirty="0"/>
              <a:t>Serving on a review panel or steering committee </a:t>
            </a:r>
          </a:p>
          <a:p>
            <a:pPr marL="171450" indent="-171450">
              <a:buFontTx/>
              <a:buChar char="-"/>
            </a:pPr>
            <a:r>
              <a:rPr lang="en-US" baseline="0" dirty="0"/>
              <a:t>Reviewing and commenting on final reports</a:t>
            </a:r>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12</a:t>
            </a:fld>
            <a:endParaRPr lang="en-US"/>
          </a:p>
        </p:txBody>
      </p:sp>
    </p:spTree>
    <p:extLst>
      <p:ext uri="{BB962C8B-B14F-4D97-AF65-F5344CB8AC3E}">
        <p14:creationId xmlns:p14="http://schemas.microsoft.com/office/powerpoint/2010/main" val="338576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time to n</a:t>
            </a:r>
            <a:r>
              <a:rPr lang="en-US" dirty="0"/>
              <a:t>etwork</a:t>
            </a:r>
            <a:r>
              <a:rPr lang="en-US" baseline="0" dirty="0"/>
              <a:t> </a:t>
            </a:r>
            <a:r>
              <a:rPr lang="en-US" dirty="0"/>
              <a:t>and learn about the CBP’s ongoing work so that: </a:t>
            </a:r>
          </a:p>
          <a:p>
            <a:r>
              <a:rPr lang="en-US" dirty="0" err="1"/>
              <a:t>i</a:t>
            </a:r>
            <a:r>
              <a:rPr lang="en-US" dirty="0"/>
              <a:t>.	Science is directed toward management</a:t>
            </a:r>
          </a:p>
          <a:p>
            <a:r>
              <a:rPr lang="en-US" dirty="0"/>
              <a:t>ii.	Projects are coordinated among institutions</a:t>
            </a:r>
          </a:p>
          <a:p>
            <a:endParaRPr lang="en-US" dirty="0"/>
          </a:p>
        </p:txBody>
      </p:sp>
      <p:sp>
        <p:nvSpPr>
          <p:cNvPr id="4" name="Slide Number Placeholder 3"/>
          <p:cNvSpPr>
            <a:spLocks noGrp="1"/>
          </p:cNvSpPr>
          <p:nvPr>
            <p:ph type="sldNum" sz="quarter" idx="10"/>
          </p:nvPr>
        </p:nvSpPr>
        <p:spPr/>
        <p:txBody>
          <a:bodyPr/>
          <a:lstStyle/>
          <a:p>
            <a:fld id="{8BAC002A-39E2-4DDB-B715-64381F0B0A49}" type="slidenum">
              <a:rPr lang="en-US" smtClean="0"/>
              <a:t>13</a:t>
            </a:fld>
            <a:endParaRPr lang="en-US"/>
          </a:p>
        </p:txBody>
      </p:sp>
    </p:spTree>
    <p:extLst>
      <p:ext uri="{BB962C8B-B14F-4D97-AF65-F5344CB8AC3E}">
        <p14:creationId xmlns:p14="http://schemas.microsoft.com/office/powerpoint/2010/main" val="56518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slide necessary??</a:t>
            </a:r>
          </a:p>
        </p:txBody>
      </p:sp>
      <p:sp>
        <p:nvSpPr>
          <p:cNvPr id="4" name="Slide Number Placeholder 3"/>
          <p:cNvSpPr>
            <a:spLocks noGrp="1"/>
          </p:cNvSpPr>
          <p:nvPr>
            <p:ph type="sldNum" sz="quarter" idx="10"/>
          </p:nvPr>
        </p:nvSpPr>
        <p:spPr/>
        <p:txBody>
          <a:bodyPr/>
          <a:lstStyle/>
          <a:p>
            <a:fld id="{8BAC002A-39E2-4DDB-B715-64381F0B0A49}" type="slidenum">
              <a:rPr lang="en-US" smtClean="0"/>
              <a:t>14</a:t>
            </a:fld>
            <a:endParaRPr lang="en-US"/>
          </a:p>
        </p:txBody>
      </p:sp>
    </p:spTree>
    <p:extLst>
      <p:ext uri="{BB962C8B-B14F-4D97-AF65-F5344CB8AC3E}">
        <p14:creationId xmlns:p14="http://schemas.microsoft.com/office/powerpoint/2010/main" val="291244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35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930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1205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6DA77E-E374-43E3-90B3-C731388FD32D}" type="datetimeFigureOut">
              <a:rPr lang="en-US" smtClean="0"/>
              <a:pPr/>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63710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DA77E-E374-43E3-90B3-C731388FD32D}" type="datetimeFigureOut">
              <a:rPr lang="en-US" smtClean="0"/>
              <a:pPr/>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337373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DA77E-E374-43E3-90B3-C731388FD32D}" type="datetimeFigureOut">
              <a:rPr lang="en-US" smtClean="0"/>
              <a:pPr/>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359023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6DA77E-E374-43E3-90B3-C731388FD32D}" type="datetimeFigureOut">
              <a:rPr lang="en-US" smtClean="0"/>
              <a:pPr/>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268729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6DA77E-E374-43E3-90B3-C731388FD32D}" type="datetimeFigureOut">
              <a:rPr lang="en-US" smtClean="0"/>
              <a:pPr/>
              <a:t>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378211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6DA77E-E374-43E3-90B3-C731388FD32D}" type="datetimeFigureOut">
              <a:rPr lang="en-US" smtClean="0"/>
              <a:pPr/>
              <a:t>11/2/23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31874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DA77E-E374-43E3-90B3-C731388FD32D}" type="datetimeFigureOut">
              <a:rPr lang="en-US" smtClean="0"/>
              <a:pPr/>
              <a:t>11/2/23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161944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DA77E-E374-43E3-90B3-C731388FD32D}" type="datetimeFigureOut">
              <a:rPr lang="en-US" smtClean="0"/>
              <a:pPr/>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64473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446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DA77E-E374-43E3-90B3-C731388FD32D}" type="datetimeFigureOut">
              <a:rPr lang="en-US" smtClean="0"/>
              <a:pPr/>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1737096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DA77E-E374-43E3-90B3-C731388FD32D}" type="datetimeFigureOut">
              <a:rPr lang="en-US" smtClean="0"/>
              <a:pPr/>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54096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DA77E-E374-43E3-90B3-C731388FD32D}" type="datetimeFigureOut">
              <a:rPr lang="en-US" smtClean="0"/>
              <a:pPr/>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D2EB2-732A-4CA7-AA00-6B86BC5EE59D}" type="slidenum">
              <a:rPr lang="en-US" smtClean="0"/>
              <a:pPr/>
              <a:t>‹#›</a:t>
            </a:fld>
            <a:endParaRPr lang="en-US"/>
          </a:p>
        </p:txBody>
      </p:sp>
    </p:spTree>
    <p:extLst>
      <p:ext uri="{BB962C8B-B14F-4D97-AF65-F5344CB8AC3E}">
        <p14:creationId xmlns:p14="http://schemas.microsoft.com/office/powerpoint/2010/main" val="146803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24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579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330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88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86B75A-687E-405C-8A0B-8D00578BA2C3}" type="datetimeFigureOut">
              <a:rPr lang="en-US" smtClean="0"/>
              <a:pPr/>
              <a:t>11/2/23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36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956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11/2/23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23343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DA77E-E374-43E3-90B3-C731388FD32D}" type="datetimeFigureOut">
              <a:rPr lang="en-US" smtClean="0"/>
              <a:pPr/>
              <a:t>11/2/23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D2EB2-732A-4CA7-AA00-6B86BC5EE59D}" type="slidenum">
              <a:rPr lang="en-US" smtClean="0"/>
              <a:pPr/>
              <a:t>‹#›</a:t>
            </a:fld>
            <a:endParaRPr lang="en-US"/>
          </a:p>
        </p:txBody>
      </p:sp>
    </p:spTree>
    <p:extLst>
      <p:ext uri="{BB962C8B-B14F-4D97-AF65-F5344CB8AC3E}">
        <p14:creationId xmlns:p14="http://schemas.microsoft.com/office/powerpoint/2010/main" val="50378302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hesapeakebay.net/action/newsletters" TargetMode="External"/><Relationship Id="rId3" Type="http://schemas.openxmlformats.org/officeDocument/2006/relationships/hyperlink" Target="http://dhw110@psu.edu" TargetMode="External"/><Relationship Id="rId7" Type="http://schemas.openxmlformats.org/officeDocument/2006/relationships/hyperlink" Target="https://www.chesapeakebay.ne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chesapeake.org/stac/" TargetMode="External"/><Relationship Id="rId5" Type="http://schemas.openxmlformats.org/officeDocument/2006/relationships/hyperlink" Target="mailto:harveya@chesapeake.org" TargetMode="External"/><Relationship Id="rId10" Type="http://schemas.openxmlformats.org/officeDocument/2006/relationships/image" Target="../media/image7.png"/><Relationship Id="rId4" Type="http://schemas.openxmlformats.org/officeDocument/2006/relationships/hyperlink" Target="mailto:colem@chesapeake.org" TargetMode="External"/><Relationship Id="rId9"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77666"/>
            <a:ext cx="8185750" cy="2120161"/>
          </a:xfrm>
        </p:spPr>
        <p:txBody>
          <a:bodyPr>
            <a:normAutofit/>
          </a:bodyPr>
          <a:lstStyle/>
          <a:p>
            <a:r>
              <a:rPr lang="en-US" sz="6000" dirty="0">
                <a:solidFill>
                  <a:schemeClr val="tx1"/>
                </a:solidFill>
              </a:rPr>
              <a:t>STAC Overview</a:t>
            </a:r>
          </a:p>
        </p:txBody>
      </p:sp>
      <p:sp>
        <p:nvSpPr>
          <p:cNvPr id="3" name="Subtitle 2"/>
          <p:cNvSpPr>
            <a:spLocks noGrp="1"/>
          </p:cNvSpPr>
          <p:nvPr>
            <p:ph type="subTitle" idx="1"/>
          </p:nvPr>
        </p:nvSpPr>
        <p:spPr>
          <a:xfrm>
            <a:off x="802386" y="4781368"/>
            <a:ext cx="7543800" cy="1143000"/>
          </a:xfrm>
        </p:spPr>
        <p:txBody>
          <a:bodyPr>
            <a:normAutofit fontScale="85000" lnSpcReduction="20000"/>
          </a:bodyPr>
          <a:lstStyle/>
          <a:p>
            <a:pPr algn="ctr"/>
            <a:r>
              <a:rPr lang="en-US" dirty="0">
                <a:solidFill>
                  <a:schemeClr val="tx1"/>
                </a:solidFill>
              </a:rPr>
              <a:t>Meg Cole (STAC Coordinator, </a:t>
            </a:r>
            <a:r>
              <a:rPr lang="en-US" dirty="0" err="1">
                <a:solidFill>
                  <a:schemeClr val="tx1"/>
                </a:solidFill>
              </a:rPr>
              <a:t>crc</a:t>
            </a:r>
            <a:r>
              <a:rPr lang="en-US" dirty="0">
                <a:solidFill>
                  <a:schemeClr val="tx1"/>
                </a:solidFill>
              </a:rPr>
              <a:t>)</a:t>
            </a:r>
          </a:p>
          <a:p>
            <a:pPr algn="ctr"/>
            <a:endParaRPr lang="en-US" dirty="0">
              <a:solidFill>
                <a:schemeClr val="tx1"/>
              </a:solidFill>
            </a:endParaRPr>
          </a:p>
          <a:p>
            <a:pPr algn="ctr"/>
            <a:r>
              <a:rPr lang="en-US" dirty="0">
                <a:solidFill>
                  <a:schemeClr val="tx1"/>
                </a:solidFill>
              </a:rPr>
              <a:t>November 2, 2023</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632" y="1484084"/>
            <a:ext cx="2234554" cy="2437696"/>
          </a:xfrm>
          <a:prstGeom prst="rect">
            <a:avLst/>
          </a:prstGeom>
        </p:spPr>
      </p:pic>
    </p:spTree>
    <p:extLst>
      <p:ext uri="{BB962C8B-B14F-4D97-AF65-F5344CB8AC3E}">
        <p14:creationId xmlns:p14="http://schemas.microsoft.com/office/powerpoint/2010/main" val="273944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STAC Budget Overview</a:t>
            </a:r>
          </a:p>
        </p:txBody>
      </p:sp>
      <p:sp>
        <p:nvSpPr>
          <p:cNvPr id="3" name="Content Placeholder 2"/>
          <p:cNvSpPr>
            <a:spLocks noGrp="1"/>
          </p:cNvSpPr>
          <p:nvPr>
            <p:ph idx="1"/>
          </p:nvPr>
        </p:nvSpPr>
        <p:spPr>
          <a:xfrm>
            <a:off x="822960" y="2090420"/>
            <a:ext cx="7838441" cy="4023360"/>
          </a:xfrm>
        </p:spPr>
        <p:txBody>
          <a:bodyPr/>
          <a:lstStyle/>
          <a:p>
            <a:r>
              <a:rPr lang="en-US" dirty="0"/>
              <a:t>The CBP provides STAC funding through a cooperative agreement with the Chesapeake Research Consortium (CRC) </a:t>
            </a:r>
          </a:p>
          <a:p>
            <a:pPr lvl="1"/>
            <a:r>
              <a:rPr lang="en-US" sz="2000" dirty="0"/>
              <a:t>Includes support for Staff, STAC member travel, and funding for STAC Meetings, Workshops, Reviews, Syntheses, etc. </a:t>
            </a:r>
          </a:p>
          <a:p>
            <a:r>
              <a:rPr lang="en-US" dirty="0"/>
              <a:t>STAC receives our budget annually: Budget cycle runs June 1 - May 31</a:t>
            </a:r>
          </a:p>
        </p:txBody>
      </p:sp>
      <p:pic>
        <p:nvPicPr>
          <p:cNvPr id="4" name="Picture 3" descr="C:\Users\dixonra.US\Dropbox (STAC)\Archived STAC\Current Graphics for Publications\CRC Logo square.png"/>
          <p:cNvPicPr/>
          <p:nvPr/>
        </p:nvPicPr>
        <p:blipFill rotWithShape="1">
          <a:blip r:embed="rId2" cstate="print">
            <a:extLst>
              <a:ext uri="{28A0092B-C50C-407E-A947-70E740481C1C}">
                <a14:useLocalDpi xmlns:a14="http://schemas.microsoft.com/office/drawing/2010/main" val="0"/>
              </a:ext>
            </a:extLst>
          </a:blip>
          <a:srcRect l="8815" t="26082" r="10397" b="24395"/>
          <a:stretch/>
        </p:blipFill>
        <p:spPr bwMode="auto">
          <a:xfrm>
            <a:off x="3405346" y="4267200"/>
            <a:ext cx="2411254" cy="14319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390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Do</a:t>
            </a:r>
          </a:p>
        </p:txBody>
      </p:sp>
      <p:sp>
        <p:nvSpPr>
          <p:cNvPr id="3" name="Content Placeholder 2"/>
          <p:cNvSpPr>
            <a:spLocks noGrp="1"/>
          </p:cNvSpPr>
          <p:nvPr>
            <p:ph idx="1"/>
          </p:nvPr>
        </p:nvSpPr>
        <p:spPr/>
        <p:txBody>
          <a:bodyPr/>
          <a:lstStyle/>
          <a:p>
            <a:r>
              <a:rPr lang="en-US" sz="1800" dirty="0"/>
              <a:t>Workshops</a:t>
            </a:r>
          </a:p>
          <a:p>
            <a:pPr lvl="1"/>
            <a:r>
              <a:rPr lang="en-US" dirty="0"/>
              <a:t>Explore scientific topics of interest – state of the science, problem-solving, foster collaboration</a:t>
            </a:r>
          </a:p>
          <a:p>
            <a:r>
              <a:rPr lang="en-US" sz="1800" dirty="0"/>
              <a:t>Reviews</a:t>
            </a:r>
          </a:p>
          <a:p>
            <a:pPr lvl="1"/>
            <a:r>
              <a:rPr lang="en-US" dirty="0"/>
              <a:t>Independently evaluate projects, policies and programs</a:t>
            </a:r>
          </a:p>
          <a:p>
            <a:r>
              <a:rPr lang="en-US" sz="1800" dirty="0"/>
              <a:t>Synthesis*</a:t>
            </a:r>
          </a:p>
          <a:p>
            <a:pPr lvl="1"/>
            <a:r>
              <a:rPr lang="en-US" dirty="0"/>
              <a:t>Analysis or synthesis of available data and previously published results to address gaps and inform future research</a:t>
            </a:r>
          </a:p>
          <a:p>
            <a:pPr lvl="1">
              <a:buNone/>
            </a:pPr>
            <a:endParaRPr lang="en-US" dirty="0"/>
          </a:p>
        </p:txBody>
      </p:sp>
      <p:pic>
        <p:nvPicPr>
          <p:cNvPr id="5" name="Picture 4"/>
          <p:cNvPicPr>
            <a:picLocks noChangeAspect="1"/>
          </p:cNvPicPr>
          <p:nvPr/>
        </p:nvPicPr>
        <p:blipFill>
          <a:blip r:embed="rId3"/>
          <a:stretch>
            <a:fillRect/>
          </a:stretch>
        </p:blipFill>
        <p:spPr>
          <a:xfrm>
            <a:off x="4879075" y="4613471"/>
            <a:ext cx="3769625" cy="25112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60" y="4613472"/>
            <a:ext cx="3891515" cy="2511243"/>
          </a:xfrm>
          <a:prstGeom prst="rect">
            <a:avLst/>
          </a:prstGeom>
        </p:spPr>
      </p:pic>
    </p:spTree>
    <p:extLst>
      <p:ext uri="{BB962C8B-B14F-4D97-AF65-F5344CB8AC3E}">
        <p14:creationId xmlns:p14="http://schemas.microsoft.com/office/powerpoint/2010/main" val="165510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STAC Activities at a Glance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1076620"/>
              </p:ext>
            </p:extLst>
          </p:nvPr>
        </p:nvGraphicFramePr>
        <p:xfrm>
          <a:off x="822960" y="326693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35182" y="1901536"/>
            <a:ext cx="2017925" cy="1323439"/>
          </a:xfrm>
          <a:prstGeom prst="rect">
            <a:avLst/>
          </a:prstGeom>
          <a:noFill/>
        </p:spPr>
        <p:txBody>
          <a:bodyPr wrap="none" rtlCol="0">
            <a:spAutoFit/>
          </a:bodyPr>
          <a:lstStyle/>
          <a:p>
            <a:r>
              <a:rPr lang="en-US" sz="2000" dirty="0"/>
              <a:t>FY20</a:t>
            </a:r>
          </a:p>
          <a:p>
            <a:pPr marL="285750" indent="-285750">
              <a:buFont typeface="Arial" panose="020B0604020202020204" pitchFamily="34" charset="0"/>
              <a:buChar char="•"/>
            </a:pPr>
            <a:r>
              <a:rPr lang="en-US" sz="2000" dirty="0"/>
              <a:t>4 workshops</a:t>
            </a:r>
          </a:p>
          <a:p>
            <a:pPr marL="285750" indent="-285750">
              <a:buFont typeface="Arial" panose="020B0604020202020204" pitchFamily="34" charset="0"/>
              <a:buChar char="•"/>
            </a:pPr>
            <a:r>
              <a:rPr lang="en-US" sz="2000" dirty="0"/>
              <a:t>1 review</a:t>
            </a:r>
          </a:p>
          <a:p>
            <a:pPr marL="285750" indent="-285750">
              <a:buFont typeface="Arial" panose="020B0604020202020204" pitchFamily="34" charset="0"/>
              <a:buChar char="•"/>
            </a:pPr>
            <a:r>
              <a:rPr lang="en-US" sz="2000" dirty="0"/>
              <a:t>COVID impacts</a:t>
            </a:r>
            <a:endParaRPr lang="en-US" dirty="0"/>
          </a:p>
        </p:txBody>
      </p:sp>
      <p:sp>
        <p:nvSpPr>
          <p:cNvPr id="8" name="TextBox 7"/>
          <p:cNvSpPr txBox="1"/>
          <p:nvPr/>
        </p:nvSpPr>
        <p:spPr>
          <a:xfrm>
            <a:off x="6729505" y="1901536"/>
            <a:ext cx="2301527" cy="1600438"/>
          </a:xfrm>
          <a:prstGeom prst="rect">
            <a:avLst/>
          </a:prstGeom>
          <a:noFill/>
        </p:spPr>
        <p:txBody>
          <a:bodyPr wrap="none" rtlCol="0">
            <a:spAutoFit/>
          </a:bodyPr>
          <a:lstStyle/>
          <a:p>
            <a:r>
              <a:rPr lang="en-US" sz="2000" dirty="0"/>
              <a:t>FY23</a:t>
            </a:r>
          </a:p>
          <a:p>
            <a:pPr marL="285750" indent="-285750">
              <a:buFont typeface="Arial" panose="020B0604020202020204" pitchFamily="34" charset="0"/>
              <a:buChar char="•"/>
            </a:pPr>
            <a:r>
              <a:rPr lang="en-US" sz="2000" dirty="0"/>
              <a:t>1 workshop</a:t>
            </a:r>
          </a:p>
          <a:p>
            <a:pPr marL="285750" indent="-285750">
              <a:buFont typeface="Arial" panose="020B0604020202020204" pitchFamily="34" charset="0"/>
              <a:buChar char="•"/>
            </a:pPr>
            <a:r>
              <a:rPr lang="en-US" sz="2000" dirty="0"/>
              <a:t>CESR release</a:t>
            </a:r>
          </a:p>
          <a:p>
            <a:pPr marL="285750" indent="-285750">
              <a:buFont typeface="Arial" panose="020B0604020202020204" pitchFamily="34" charset="0"/>
              <a:buChar char="•"/>
            </a:pPr>
            <a:r>
              <a:rPr lang="en-US" sz="2000" dirty="0"/>
              <a:t>Synthesis funding</a:t>
            </a:r>
          </a:p>
          <a:p>
            <a:endParaRPr lang="en-US" dirty="0"/>
          </a:p>
        </p:txBody>
      </p:sp>
      <p:sp>
        <p:nvSpPr>
          <p:cNvPr id="9" name="TextBox 8"/>
          <p:cNvSpPr txBox="1"/>
          <p:nvPr/>
        </p:nvSpPr>
        <p:spPr>
          <a:xfrm>
            <a:off x="4801334" y="1901536"/>
            <a:ext cx="1784848" cy="1292662"/>
          </a:xfrm>
          <a:prstGeom prst="rect">
            <a:avLst/>
          </a:prstGeom>
          <a:noFill/>
        </p:spPr>
        <p:txBody>
          <a:bodyPr wrap="none" rtlCol="0">
            <a:spAutoFit/>
          </a:bodyPr>
          <a:lstStyle/>
          <a:p>
            <a:r>
              <a:rPr lang="en-US" sz="2000" dirty="0"/>
              <a:t>FY22</a:t>
            </a:r>
          </a:p>
          <a:p>
            <a:pPr marL="285750" indent="-285750">
              <a:buFont typeface="Arial" panose="020B0604020202020204" pitchFamily="34" charset="0"/>
              <a:buChar char="•"/>
            </a:pPr>
            <a:r>
              <a:rPr lang="en-US" sz="2000" dirty="0"/>
              <a:t>5 workshops</a:t>
            </a:r>
          </a:p>
          <a:p>
            <a:pPr marL="285750" indent="-285750">
              <a:buFont typeface="Arial" panose="020B0604020202020204" pitchFamily="34" charset="0"/>
              <a:buChar char="•"/>
            </a:pPr>
            <a:r>
              <a:rPr lang="en-US" sz="2000" dirty="0"/>
              <a:t>1 review</a:t>
            </a:r>
          </a:p>
          <a:p>
            <a:endParaRPr lang="en-US" dirty="0"/>
          </a:p>
        </p:txBody>
      </p:sp>
      <p:sp>
        <p:nvSpPr>
          <p:cNvPr id="10" name="TextBox 9"/>
          <p:cNvSpPr txBox="1"/>
          <p:nvPr/>
        </p:nvSpPr>
        <p:spPr>
          <a:xfrm>
            <a:off x="2876064" y="1916924"/>
            <a:ext cx="1784848" cy="984885"/>
          </a:xfrm>
          <a:prstGeom prst="rect">
            <a:avLst/>
          </a:prstGeom>
          <a:noFill/>
        </p:spPr>
        <p:txBody>
          <a:bodyPr wrap="none" rtlCol="0">
            <a:spAutoFit/>
          </a:bodyPr>
          <a:lstStyle/>
          <a:p>
            <a:r>
              <a:rPr lang="en-US" sz="2000" dirty="0"/>
              <a:t>FY21</a:t>
            </a:r>
          </a:p>
          <a:p>
            <a:pPr marL="285750" indent="-285750">
              <a:buFont typeface="Arial" panose="020B0604020202020204" pitchFamily="34" charset="0"/>
              <a:buChar char="•"/>
            </a:pPr>
            <a:r>
              <a:rPr lang="en-US" sz="2000" dirty="0"/>
              <a:t>5 workshops</a:t>
            </a:r>
          </a:p>
          <a:p>
            <a:endParaRPr lang="en-US" dirty="0"/>
          </a:p>
        </p:txBody>
      </p:sp>
    </p:spTree>
    <p:extLst>
      <p:ext uri="{BB962C8B-B14F-4D97-AF65-F5344CB8AC3E}">
        <p14:creationId xmlns:p14="http://schemas.microsoft.com/office/powerpoint/2010/main" val="6491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Meetings</a:t>
            </a:r>
          </a:p>
        </p:txBody>
      </p:sp>
      <p:sp>
        <p:nvSpPr>
          <p:cNvPr id="3" name="Content Placeholder 2"/>
          <p:cNvSpPr>
            <a:spLocks noGrp="1"/>
          </p:cNvSpPr>
          <p:nvPr>
            <p:ph idx="1"/>
          </p:nvPr>
        </p:nvSpPr>
        <p:spPr>
          <a:xfrm>
            <a:off x="800099" y="1794902"/>
            <a:ext cx="7543801" cy="4023360"/>
          </a:xfrm>
        </p:spPr>
        <p:txBody>
          <a:bodyPr>
            <a:normAutofit/>
          </a:bodyPr>
          <a:lstStyle/>
          <a:p>
            <a:r>
              <a:rPr lang="en-US" dirty="0"/>
              <a:t>March, June, September, December </a:t>
            </a:r>
          </a:p>
          <a:p>
            <a:pPr lvl="1"/>
            <a:r>
              <a:rPr lang="en-US" dirty="0"/>
              <a:t>Dates are set each September for the coming calendar year</a:t>
            </a:r>
          </a:p>
          <a:p>
            <a:pPr lvl="1"/>
            <a:r>
              <a:rPr lang="en-US" dirty="0"/>
              <a:t>Typically Tuesday-Wednesday</a:t>
            </a:r>
          </a:p>
          <a:p>
            <a:pPr lvl="1"/>
            <a:r>
              <a:rPr lang="en-US" dirty="0"/>
              <a:t>Meeting duration may vary</a:t>
            </a:r>
          </a:p>
          <a:p>
            <a:pPr lvl="1"/>
            <a:r>
              <a:rPr lang="en-US" dirty="0"/>
              <a:t> 2 in-person and 2 virtual</a:t>
            </a:r>
          </a:p>
          <a:p>
            <a:r>
              <a:rPr lang="en-US" dirty="0"/>
              <a:t>STAC members expected to attend at least 2 meetings per year</a:t>
            </a:r>
          </a:p>
          <a:p>
            <a:pPr lvl="1"/>
            <a:r>
              <a:rPr lang="en-US" dirty="0"/>
              <a:t>Call-in option will always be available</a:t>
            </a:r>
          </a:p>
          <a:p>
            <a:r>
              <a:rPr lang="en-US" dirty="0"/>
              <a:t>All meetings are open to the public – bring your colleagues!</a:t>
            </a:r>
          </a:p>
        </p:txBody>
      </p:sp>
    </p:spTree>
    <p:extLst>
      <p:ext uri="{BB962C8B-B14F-4D97-AF65-F5344CB8AC3E}">
        <p14:creationId xmlns:p14="http://schemas.microsoft.com/office/powerpoint/2010/main" val="398487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Structuring STAC Meetings</a:t>
            </a:r>
          </a:p>
        </p:txBody>
      </p:sp>
      <p:sp>
        <p:nvSpPr>
          <p:cNvPr id="3" name="Content Placeholder 2"/>
          <p:cNvSpPr>
            <a:spLocks noGrp="1"/>
          </p:cNvSpPr>
          <p:nvPr>
            <p:ph idx="1"/>
          </p:nvPr>
        </p:nvSpPr>
        <p:spPr/>
        <p:txBody>
          <a:bodyPr>
            <a:normAutofit/>
          </a:bodyPr>
          <a:lstStyle/>
          <a:p>
            <a:r>
              <a:rPr lang="en-US" dirty="0"/>
              <a:t>Meeting Content</a:t>
            </a:r>
          </a:p>
          <a:p>
            <a:pPr lvl="1"/>
            <a:r>
              <a:rPr lang="en-US" dirty="0"/>
              <a:t>Mix of CBP programmatic updates and focusing on emerging science</a:t>
            </a:r>
          </a:p>
          <a:p>
            <a:pPr lvl="1"/>
            <a:r>
              <a:rPr lang="en-US" dirty="0"/>
              <a:t>Integrated presentations with group discussion and feedback</a:t>
            </a:r>
          </a:p>
          <a:p>
            <a:pPr lvl="1"/>
            <a:r>
              <a:rPr lang="en-US" dirty="0"/>
              <a:t>Concrete goals to come out of each meeting – ‘Action Item Trackers’</a:t>
            </a:r>
          </a:p>
          <a:p>
            <a:pPr lvl="1"/>
            <a:r>
              <a:rPr lang="en-US" dirty="0">
                <a:highlight>
                  <a:srgbClr val="FFFF00"/>
                </a:highlight>
              </a:rPr>
              <a:t>Continuing the conversation and linking back to GITs and workgroups</a:t>
            </a:r>
          </a:p>
          <a:p>
            <a:pPr marL="201168" lvl="1" indent="0">
              <a:buNone/>
            </a:pPr>
            <a:endParaRPr lang="en-US" dirty="0"/>
          </a:p>
          <a:p>
            <a:r>
              <a:rPr lang="en-US" dirty="0"/>
              <a:t>Previous Meeting Themes</a:t>
            </a:r>
          </a:p>
          <a:p>
            <a:pPr lvl="1"/>
            <a:r>
              <a:rPr lang="en-US" dirty="0"/>
              <a:t>Advancing LR and Habitat Management in the Bay’s T-Zone</a:t>
            </a:r>
          </a:p>
          <a:p>
            <a:pPr lvl="1"/>
            <a:r>
              <a:rPr lang="en-US" dirty="0"/>
              <a:t>Waterborne Health Risks in our Chesapeake Waters</a:t>
            </a:r>
          </a:p>
          <a:p>
            <a:pPr lvl="1"/>
            <a:r>
              <a:rPr lang="en-US" dirty="0"/>
              <a:t>Environmental Flows</a:t>
            </a:r>
          </a:p>
          <a:p>
            <a:pPr lvl="1"/>
            <a:r>
              <a:rPr lang="en-US" dirty="0"/>
              <a:t>Wetland Restoration </a:t>
            </a:r>
          </a:p>
          <a:p>
            <a:pPr lvl="1"/>
            <a:r>
              <a:rPr lang="en-US" dirty="0"/>
              <a:t>Soil Health 101 and the Connection to Bay Health </a:t>
            </a:r>
          </a:p>
        </p:txBody>
      </p:sp>
    </p:spTree>
    <p:extLst>
      <p:ext uri="{BB962C8B-B14F-4D97-AF65-F5344CB8AC3E}">
        <p14:creationId xmlns:p14="http://schemas.microsoft.com/office/powerpoint/2010/main" val="38811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Workshops</a:t>
            </a:r>
          </a:p>
        </p:txBody>
      </p:sp>
      <p:sp>
        <p:nvSpPr>
          <p:cNvPr id="3" name="Content Placeholder 2"/>
          <p:cNvSpPr>
            <a:spLocks noGrp="1"/>
          </p:cNvSpPr>
          <p:nvPr>
            <p:ph idx="1"/>
          </p:nvPr>
        </p:nvSpPr>
        <p:spPr/>
        <p:txBody>
          <a:bodyPr>
            <a:normAutofit lnSpcReduction="10000"/>
          </a:bodyPr>
          <a:lstStyle/>
          <a:p>
            <a:endParaRPr lang="en-US" dirty="0"/>
          </a:p>
          <a:p>
            <a:pPr>
              <a:buFont typeface="Wingdings" panose="05000000000000000000" pitchFamily="2" charset="2"/>
              <a:buChar char="q"/>
            </a:pPr>
            <a:r>
              <a:rPr lang="en-US" dirty="0"/>
              <a:t>Workshops are the most common STAC activity.  STAC funds about 4 to 6 workshops each year.  </a:t>
            </a:r>
          </a:p>
          <a:p>
            <a:pPr>
              <a:buFont typeface="Wingdings" panose="05000000000000000000" pitchFamily="2" charset="2"/>
              <a:buChar char="q"/>
            </a:pPr>
            <a:r>
              <a:rPr lang="en-US" dirty="0"/>
              <a:t>Workshops are opportunities for GITs, workgroups, advisory committees and other partners to investigate the science surrounding a topic related to restoration or conservation.</a:t>
            </a:r>
          </a:p>
          <a:p>
            <a:pPr>
              <a:buFont typeface="Wingdings" panose="05000000000000000000" pitchFamily="2" charset="2"/>
              <a:buChar char="q"/>
            </a:pPr>
            <a:r>
              <a:rPr lang="en-US" dirty="0"/>
              <a:t>A primary mechanism by which STAC brings the broad expertise of the scientific and technical community to bear on critical and timely issues</a:t>
            </a:r>
          </a:p>
          <a:p>
            <a:pPr>
              <a:buFont typeface="Wingdings" panose="05000000000000000000" pitchFamily="2" charset="2"/>
              <a:buChar char="q"/>
            </a:pPr>
            <a:r>
              <a:rPr lang="en-US" dirty="0"/>
              <a:t>STAC issues a Request for Proposals (RFP) each December, STAC members evaluate proposals, and determine funding at the March quarterly meeting</a:t>
            </a:r>
          </a:p>
          <a:p>
            <a:r>
              <a:rPr lang="en-US" dirty="0"/>
              <a:t> </a:t>
            </a:r>
          </a:p>
          <a:p>
            <a:endParaRPr lang="en-US" dirty="0"/>
          </a:p>
        </p:txBody>
      </p:sp>
    </p:spTree>
    <p:extLst>
      <p:ext uri="{BB962C8B-B14F-4D97-AF65-F5344CB8AC3E}">
        <p14:creationId xmlns:p14="http://schemas.microsoft.com/office/powerpoint/2010/main" val="362901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STAC conducts independent peer review of technical reports, policy statements, and activities on behalf of CBP or other partners. </a:t>
            </a:r>
          </a:p>
          <a:p>
            <a:pPr>
              <a:buFont typeface="Wingdings" panose="05000000000000000000" pitchFamily="2" charset="2"/>
              <a:buChar char="q"/>
            </a:pPr>
            <a:r>
              <a:rPr lang="en-US" dirty="0"/>
              <a:t>STAC usually emphasize reviews at the broad program level and development of advice on major issues.</a:t>
            </a:r>
          </a:p>
          <a:p>
            <a:pPr>
              <a:buFont typeface="Wingdings" panose="05000000000000000000" pitchFamily="2" charset="2"/>
              <a:buChar char="q"/>
            </a:pPr>
            <a:r>
              <a:rPr lang="en-US" dirty="0"/>
              <a:t>Requests for STAC reviews may be received at any time. </a:t>
            </a:r>
          </a:p>
          <a:p>
            <a:pPr>
              <a:buFont typeface="Wingdings" panose="05000000000000000000" pitchFamily="2" charset="2"/>
              <a:buChar char="q"/>
            </a:pPr>
            <a:r>
              <a:rPr lang="en-US" dirty="0"/>
              <a:t>If funded, STAC convenes a review panel of qualified experts, from within STAC membership and outside institutions. </a:t>
            </a:r>
          </a:p>
        </p:txBody>
      </p:sp>
    </p:spTree>
    <p:extLst>
      <p:ext uri="{BB962C8B-B14F-4D97-AF65-F5344CB8AC3E}">
        <p14:creationId xmlns:p14="http://schemas.microsoft.com/office/powerpoint/2010/main" val="125887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Looking Ahead – Upcoming Activities</a:t>
            </a:r>
          </a:p>
        </p:txBody>
      </p:sp>
      <p:sp>
        <p:nvSpPr>
          <p:cNvPr id="3" name="Content Placeholder 2"/>
          <p:cNvSpPr>
            <a:spLocks noGrp="1"/>
          </p:cNvSpPr>
          <p:nvPr>
            <p:ph idx="1"/>
          </p:nvPr>
        </p:nvSpPr>
        <p:spPr>
          <a:xfrm>
            <a:off x="822959" y="2019300"/>
            <a:ext cx="7543801" cy="3849794"/>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lang="en-US" b="1" dirty="0"/>
              <a:t>FY23 – Climate Change 3.0 </a:t>
            </a:r>
            <a:r>
              <a:rPr lang="en-US" dirty="0"/>
              <a:t>is currently being planned. Convening in May 2024 in Northern VA. </a:t>
            </a:r>
          </a:p>
          <a:p>
            <a:pPr>
              <a:buFont typeface="Wingdings" panose="05000000000000000000" pitchFamily="2" charset="2"/>
              <a:buChar char="q"/>
            </a:pPr>
            <a:r>
              <a:rPr lang="en-US" b="1" dirty="0"/>
              <a:t> STAC Subcommittees </a:t>
            </a:r>
            <a:endParaRPr lang="en-US" sz="2000" dirty="0"/>
          </a:p>
          <a:p>
            <a:pPr lvl="1">
              <a:buFont typeface="Wingdings" panose="05000000000000000000" pitchFamily="2" charset="2"/>
              <a:buChar char="q"/>
            </a:pPr>
            <a:r>
              <a:rPr lang="en-US" sz="2000" dirty="0"/>
              <a:t>CESR Communication and Outreach Team: CESR communications and outreach is ongoing and looking for partners within the CBP to help integrate learnings into the restoration effort. </a:t>
            </a:r>
          </a:p>
          <a:p>
            <a:pPr lvl="1">
              <a:buFont typeface="Wingdings" panose="05000000000000000000" pitchFamily="2" charset="2"/>
              <a:buChar char="q"/>
            </a:pPr>
            <a:r>
              <a:rPr lang="en-US" sz="2000" dirty="0"/>
              <a:t>Indigenous Traditional Ecological Knowledge</a:t>
            </a:r>
          </a:p>
          <a:p>
            <a:pPr>
              <a:buFont typeface="Wingdings" panose="05000000000000000000" pitchFamily="2" charset="2"/>
              <a:buChar char="q"/>
            </a:pPr>
            <a:r>
              <a:rPr lang="en-US" b="1" dirty="0"/>
              <a:t>STAC Synthesis Projects </a:t>
            </a:r>
          </a:p>
        </p:txBody>
      </p:sp>
    </p:spTree>
    <p:extLst>
      <p:ext uri="{BB962C8B-B14F-4D97-AF65-F5344CB8AC3E}">
        <p14:creationId xmlns:p14="http://schemas.microsoft.com/office/powerpoint/2010/main" val="340409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19" y="-375554"/>
            <a:ext cx="7543800" cy="1450757"/>
          </a:xfrm>
        </p:spPr>
        <p:txBody>
          <a:bodyPr/>
          <a:lstStyle/>
          <a:p>
            <a:r>
              <a:rPr lang="en-US" dirty="0"/>
              <a:t>Recommendations Database</a:t>
            </a:r>
          </a:p>
        </p:txBody>
      </p:sp>
      <p:pic>
        <p:nvPicPr>
          <p:cNvPr id="1026" name="Picture 2" descr="https://lh6.googleusercontent.com/sFCSR-fDIfijYlwzOrsWRGKUU27L226CDapreNaBnwKA18YT2CmH8gqiI8M_NbQgl7jAFO5nZ4Q3nsWsa058AtR6XOchLiKu1InFAcXAHxSRdrONU3ivjYNWM4yIWS8VQ9Y4IODMD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9" y="1075203"/>
            <a:ext cx="8551875" cy="596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6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1820" y="2040576"/>
            <a:ext cx="3484880" cy="4023360"/>
          </a:xfrm>
        </p:spPr>
        <p:txBody>
          <a:bodyPr>
            <a:noAutofit/>
          </a:bodyPr>
          <a:lstStyle/>
          <a:p>
            <a:pPr marL="0" indent="0">
              <a:buNone/>
            </a:pPr>
            <a:r>
              <a:rPr lang="en-US" b="1" dirty="0"/>
              <a:t>Denice Wardrop</a:t>
            </a:r>
            <a:br>
              <a:rPr lang="en-US" b="1" dirty="0"/>
            </a:br>
            <a:r>
              <a:rPr lang="en-US" b="1" dirty="0"/>
              <a:t>STAC Executive Secretary</a:t>
            </a:r>
          </a:p>
          <a:p>
            <a:pPr marL="0" indent="0">
              <a:buNone/>
            </a:pPr>
            <a:r>
              <a:rPr lang="en-US" dirty="0">
                <a:hlinkClick r:id="rId3"/>
              </a:rPr>
              <a:t>dhw110@psu.edu</a:t>
            </a:r>
            <a:endParaRPr lang="en-US" sz="700" dirty="0"/>
          </a:p>
          <a:p>
            <a:pPr marL="0" indent="0">
              <a:buNone/>
            </a:pPr>
            <a:r>
              <a:rPr lang="en-US" b="1" dirty="0"/>
              <a:t>Meg Cole</a:t>
            </a:r>
            <a:br>
              <a:rPr lang="en-US" b="1" dirty="0"/>
            </a:br>
            <a:r>
              <a:rPr lang="en-US" b="1" dirty="0"/>
              <a:t>STAC Coordinator</a:t>
            </a:r>
          </a:p>
          <a:p>
            <a:pPr marL="0" indent="0">
              <a:buNone/>
            </a:pPr>
            <a:r>
              <a:rPr lang="en-US" dirty="0">
                <a:hlinkClick r:id="rId4"/>
              </a:rPr>
              <a:t>colem@chesapeake.org</a:t>
            </a:r>
            <a:endParaRPr lang="en-US" dirty="0"/>
          </a:p>
          <a:p>
            <a:pPr marL="0" indent="0">
              <a:buNone/>
            </a:pPr>
            <a:endParaRPr lang="en-US" sz="700" dirty="0"/>
          </a:p>
          <a:p>
            <a:pPr marL="0" indent="0">
              <a:buNone/>
            </a:pPr>
            <a:r>
              <a:rPr lang="en-US" b="1" dirty="0" err="1"/>
              <a:t>Tou</a:t>
            </a:r>
            <a:r>
              <a:rPr lang="en-US" b="1" dirty="0"/>
              <a:t> Matthews</a:t>
            </a:r>
            <a:br>
              <a:rPr lang="en-US" b="1" dirty="0"/>
            </a:br>
            <a:r>
              <a:rPr lang="en-US" b="1" dirty="0"/>
              <a:t>STAC Projects Manager</a:t>
            </a:r>
          </a:p>
          <a:p>
            <a:pPr marL="0" indent="0">
              <a:buNone/>
            </a:pPr>
            <a:r>
              <a:rPr lang="en-US" dirty="0">
                <a:hlinkClick r:id="rId5"/>
              </a:rPr>
              <a:t>matthewst@chesapeake.org</a:t>
            </a:r>
            <a:endParaRPr lang="en-US" dirty="0"/>
          </a:p>
        </p:txBody>
      </p:sp>
      <p:sp>
        <p:nvSpPr>
          <p:cNvPr id="7" name="Content Placeholder 6"/>
          <p:cNvSpPr>
            <a:spLocks noGrp="1"/>
          </p:cNvSpPr>
          <p:nvPr>
            <p:ph sz="half" idx="2"/>
          </p:nvPr>
        </p:nvSpPr>
        <p:spPr>
          <a:xfrm>
            <a:off x="3634740" y="1936018"/>
            <a:ext cx="5509260" cy="4409318"/>
          </a:xfrm>
        </p:spPr>
        <p:txBody>
          <a:bodyPr>
            <a:normAutofit/>
          </a:bodyPr>
          <a:lstStyle/>
          <a:p>
            <a:pPr algn="ctr"/>
            <a:r>
              <a:rPr lang="en-US" dirty="0"/>
              <a:t>For more information on STAC, workshops, reviews, and upcoming meetings (including reports, as available), visit our webpage at:</a:t>
            </a:r>
          </a:p>
          <a:p>
            <a:pPr algn="ctr"/>
            <a:r>
              <a:rPr lang="en-US" u="sng" dirty="0">
                <a:hlinkClick r:id="rId6"/>
              </a:rPr>
              <a:t>http://www.chesapeake.org/stac/</a:t>
            </a:r>
            <a:r>
              <a:rPr lang="en-US" dirty="0"/>
              <a:t> </a:t>
            </a:r>
          </a:p>
          <a:p>
            <a:pPr algn="ctr"/>
            <a:endParaRPr lang="en-US" dirty="0"/>
          </a:p>
          <a:p>
            <a:pPr algn="ctr"/>
            <a:r>
              <a:rPr lang="en-US" dirty="0"/>
              <a:t>Chesapeake Bay Program Website:</a:t>
            </a:r>
          </a:p>
          <a:p>
            <a:pPr algn="ctr"/>
            <a:r>
              <a:rPr lang="en-US" dirty="0">
                <a:hlinkClick r:id="rId7"/>
              </a:rPr>
              <a:t>https://www.chesapeakebay.net/</a:t>
            </a:r>
            <a:endParaRPr lang="en-US" dirty="0"/>
          </a:p>
          <a:p>
            <a:pPr marL="0" indent="0" algn="ctr">
              <a:buNone/>
            </a:pPr>
            <a:endParaRPr lang="en-US" dirty="0"/>
          </a:p>
          <a:p>
            <a:pPr algn="ctr"/>
            <a:r>
              <a:rPr lang="en-US" dirty="0"/>
              <a:t>CBP Newsletters (Daily, Weekly, Monthly)</a:t>
            </a:r>
          </a:p>
          <a:p>
            <a:pPr algn="ctr"/>
            <a:r>
              <a:rPr lang="en-US" dirty="0">
                <a:hlinkClick r:id="rId8"/>
              </a:rPr>
              <a:t>https://www.chesapeakebay.net/action/newsletters</a:t>
            </a:r>
            <a:endParaRPr lang="en-US" dirty="0"/>
          </a:p>
          <a:p>
            <a:pPr algn="ctr"/>
            <a:endParaRPr lang="en-US" dirty="0"/>
          </a:p>
          <a:p>
            <a:pPr algn="ctr"/>
            <a:endParaRPr lang="en-US"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295240"/>
            <a:ext cx="1127760" cy="1230284"/>
          </a:xfrm>
          <a:prstGeom prst="rect">
            <a:avLst/>
          </a:prstGeom>
        </p:spPr>
      </p:pic>
      <p:pic>
        <p:nvPicPr>
          <p:cNvPr id="9" name="Picture 8" descr="C:\Users\dixonra.US\Dropbox (STAC)\Archived STAC\Current Graphics for Publications\CRC Logo square.png"/>
          <p:cNvPicPr/>
          <p:nvPr/>
        </p:nvPicPr>
        <p:blipFill rotWithShape="1">
          <a:blip r:embed="rId10" cstate="print">
            <a:extLst>
              <a:ext uri="{28A0092B-C50C-407E-A947-70E740481C1C}">
                <a14:useLocalDpi xmlns:a14="http://schemas.microsoft.com/office/drawing/2010/main" val="0"/>
              </a:ext>
            </a:extLst>
          </a:blip>
          <a:srcRect l="8815" t="26082" r="10397" b="24395"/>
          <a:stretch/>
        </p:blipFill>
        <p:spPr bwMode="auto">
          <a:xfrm>
            <a:off x="7175500" y="512664"/>
            <a:ext cx="1584960" cy="1012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663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Outline</a:t>
            </a:r>
          </a:p>
        </p:txBody>
      </p:sp>
      <p:sp>
        <p:nvSpPr>
          <p:cNvPr id="3" name="Content Placeholder 2"/>
          <p:cNvSpPr>
            <a:spLocks noGrp="1"/>
          </p:cNvSpPr>
          <p:nvPr>
            <p:ph idx="1"/>
          </p:nvPr>
        </p:nvSpPr>
        <p:spPr>
          <a:xfrm>
            <a:off x="822960" y="1879187"/>
            <a:ext cx="7543801" cy="4023360"/>
          </a:xfrm>
        </p:spPr>
        <p:txBody>
          <a:bodyPr>
            <a:noAutofit/>
          </a:bodyPr>
          <a:lstStyle/>
          <a:p>
            <a:pPr>
              <a:buClrTx/>
              <a:buFont typeface="Arial" panose="020B0604020202020204" pitchFamily="34" charset="0"/>
              <a:buChar char="•"/>
            </a:pPr>
            <a:r>
              <a:rPr lang="en-US" dirty="0">
                <a:sym typeface="Wingdings" panose="05000000000000000000" pitchFamily="2" charset="2"/>
              </a:rPr>
              <a:t>STAC – Who we Are</a:t>
            </a:r>
          </a:p>
          <a:p>
            <a:pPr lvl="1">
              <a:buClrTx/>
              <a:buFont typeface="Arial" panose="020B0604020202020204" pitchFamily="34" charset="0"/>
              <a:buChar char="•"/>
            </a:pPr>
            <a:r>
              <a:rPr lang="en-US" sz="2000" dirty="0"/>
              <a:t>Where does STAC fit in to the Chesapeake Bay Program?</a:t>
            </a:r>
            <a:endParaRPr lang="en-US" sz="2000" dirty="0">
              <a:sym typeface="Wingdings" panose="05000000000000000000" pitchFamily="2" charset="2"/>
            </a:endParaRPr>
          </a:p>
          <a:p>
            <a:pPr lvl="1">
              <a:buClrTx/>
              <a:buFont typeface="Arial" panose="020B0604020202020204" pitchFamily="34" charset="0"/>
              <a:buChar char="•"/>
            </a:pPr>
            <a:r>
              <a:rPr lang="en-US" sz="2000" dirty="0">
                <a:sym typeface="Wingdings" panose="05000000000000000000" pitchFamily="2" charset="2"/>
              </a:rPr>
              <a:t>What are STAC’s roles?</a:t>
            </a:r>
          </a:p>
          <a:p>
            <a:pPr lvl="1">
              <a:buClrTx/>
              <a:buFont typeface="Arial" panose="020B0604020202020204" pitchFamily="34" charset="0"/>
              <a:buChar char="•"/>
            </a:pPr>
            <a:r>
              <a:rPr lang="en-US" sz="2000" dirty="0">
                <a:sym typeface="Wingdings" panose="05000000000000000000" pitchFamily="2" charset="2"/>
              </a:rPr>
              <a:t>Proactive vs. Responsive</a:t>
            </a:r>
          </a:p>
          <a:p>
            <a:pPr>
              <a:buClrTx/>
              <a:buFont typeface="Arial" panose="020B0604020202020204" pitchFamily="34" charset="0"/>
              <a:buChar char="•"/>
            </a:pPr>
            <a:r>
              <a:rPr lang="en-US" dirty="0">
                <a:sym typeface="Wingdings" panose="05000000000000000000" pitchFamily="2" charset="2"/>
              </a:rPr>
              <a:t>STAC – What we Do</a:t>
            </a:r>
          </a:p>
          <a:p>
            <a:pPr lvl="1">
              <a:buClrTx/>
              <a:buFont typeface="Arial" panose="020B0604020202020204" pitchFamily="34" charset="0"/>
              <a:buChar char="•"/>
            </a:pPr>
            <a:r>
              <a:rPr lang="en-US" sz="2000" dirty="0">
                <a:sym typeface="Wingdings" panose="05000000000000000000" pitchFamily="2" charset="2"/>
              </a:rPr>
              <a:t>Quarterly Meetings</a:t>
            </a:r>
          </a:p>
          <a:p>
            <a:pPr lvl="1">
              <a:buClrTx/>
              <a:buFont typeface="Arial" panose="020B0604020202020204" pitchFamily="34" charset="0"/>
              <a:buChar char="•"/>
            </a:pPr>
            <a:r>
              <a:rPr lang="en-US" sz="2000" dirty="0">
                <a:sym typeface="Wingdings" panose="05000000000000000000" pitchFamily="2" charset="2"/>
              </a:rPr>
              <a:t>Workshops</a:t>
            </a:r>
          </a:p>
          <a:p>
            <a:pPr lvl="1">
              <a:buClrTx/>
              <a:buFont typeface="Arial" panose="020B0604020202020204" pitchFamily="34" charset="0"/>
              <a:buChar char="•"/>
            </a:pPr>
            <a:r>
              <a:rPr lang="en-US" sz="2000" dirty="0">
                <a:sym typeface="Wingdings" panose="05000000000000000000" pitchFamily="2" charset="2"/>
              </a:rPr>
              <a:t>Reviews</a:t>
            </a:r>
          </a:p>
          <a:p>
            <a:pPr lvl="1">
              <a:buClrTx/>
              <a:buFont typeface="Arial" panose="020B0604020202020204" pitchFamily="34" charset="0"/>
              <a:buChar char="•"/>
            </a:pPr>
            <a:r>
              <a:rPr lang="en-US" sz="2000" dirty="0">
                <a:sym typeface="Wingdings" panose="05000000000000000000" pitchFamily="2" charset="2"/>
              </a:rPr>
              <a:t>Brief overview of STAC’s Budget</a:t>
            </a:r>
          </a:p>
          <a:p>
            <a:pPr>
              <a:buClrTx/>
              <a:buFont typeface="Arial" panose="020B0604020202020204" pitchFamily="34" charset="0"/>
              <a:buChar char="•"/>
            </a:pPr>
            <a:r>
              <a:rPr lang="en-US" dirty="0">
                <a:sym typeface="Wingdings" panose="05000000000000000000" pitchFamily="2" charset="2"/>
              </a:rPr>
              <a:t>Looking Ahead</a:t>
            </a:r>
          </a:p>
          <a:p>
            <a:pPr lvl="1">
              <a:buClrTx/>
              <a:buFont typeface="Arial" panose="020B0604020202020204" pitchFamily="34" charset="0"/>
              <a:buChar char="•"/>
            </a:pPr>
            <a:r>
              <a:rPr lang="en-US" sz="2000" dirty="0">
                <a:sym typeface="Wingdings" panose="05000000000000000000" pitchFamily="2" charset="2"/>
              </a:rPr>
              <a:t>Upcoming Activities </a:t>
            </a:r>
          </a:p>
          <a:p>
            <a:pPr lvl="1">
              <a:buClrTx/>
              <a:buFont typeface="Arial" panose="020B0604020202020204" pitchFamily="34" charset="0"/>
              <a:buChar char="•"/>
            </a:pPr>
            <a:r>
              <a:rPr lang="en-US" sz="2000" dirty="0">
                <a:sym typeface="Wingdings" panose="05000000000000000000" pitchFamily="2" charset="2"/>
              </a:rPr>
              <a:t>Opportunities for involvement</a:t>
            </a:r>
          </a:p>
        </p:txBody>
      </p:sp>
    </p:spTree>
    <p:extLst>
      <p:ext uri="{BB962C8B-B14F-4D97-AF65-F5344CB8AC3E}">
        <p14:creationId xmlns:p14="http://schemas.microsoft.com/office/powerpoint/2010/main" val="38817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 - Who we Are</a:t>
            </a:r>
          </a:p>
        </p:txBody>
      </p:sp>
      <p:sp>
        <p:nvSpPr>
          <p:cNvPr id="3" name="Content Placeholder 2"/>
          <p:cNvSpPr>
            <a:spLocks noGrp="1"/>
          </p:cNvSpPr>
          <p:nvPr>
            <p:ph idx="1"/>
          </p:nvPr>
        </p:nvSpPr>
        <p:spPr>
          <a:xfrm>
            <a:off x="822959" y="1845734"/>
            <a:ext cx="7543801" cy="4326466"/>
          </a:xfrm>
        </p:spPr>
        <p:txBody>
          <a:bodyPr>
            <a:normAutofit fontScale="92500" lnSpcReduction="10000"/>
          </a:bodyPr>
          <a:lstStyle/>
          <a:p>
            <a:r>
              <a:rPr lang="en-US" b="1" dirty="0"/>
              <a:t>Mission Statement</a:t>
            </a:r>
            <a:r>
              <a:rPr lang="en-US" dirty="0"/>
              <a:t>: The Scientific and Technical Advisory Committee (STAC)</a:t>
            </a:r>
            <a:r>
              <a:rPr lang="en-US" b="1" dirty="0"/>
              <a:t> </a:t>
            </a:r>
            <a:r>
              <a:rPr lang="en-US" dirty="0"/>
              <a:t>provides scientific and technical advice and guidance to the Chesapeake Bay Program (CBP) Partnership on measures to restore and protect the Chesapeake Bay and its watershed. </a:t>
            </a:r>
          </a:p>
          <a:p>
            <a:endParaRPr lang="en-US" dirty="0"/>
          </a:p>
          <a:p>
            <a:r>
              <a:rPr lang="en-US" b="1" dirty="0"/>
              <a:t>Long Version</a:t>
            </a:r>
            <a:r>
              <a:rPr lang="en-US" dirty="0"/>
              <a:t>: Since its creation in December 1984, STAC has worked to enhance scientific communication and outreach throughout the Chesapeake Bay watershed and beyond. </a:t>
            </a:r>
            <a:r>
              <a:rPr lang="en-US" u="sng" dirty="0"/>
              <a:t>STAC provides independent scientific and technical advice in various ways</a:t>
            </a:r>
            <a:r>
              <a:rPr lang="en-US" dirty="0"/>
              <a:t>, such as (1) technical reports and white papers, (2) conducting reviews of CBP products, (3) technical workshops, and (4) interaction between STAC members and the CBP. </a:t>
            </a:r>
            <a:r>
              <a:rPr lang="en-US" u="sng" dirty="0"/>
              <a:t>STAC serves as a liaison between the scientific community and the CBP</a:t>
            </a:r>
            <a:r>
              <a:rPr lang="en-US" dirty="0"/>
              <a:t>. Through professional and academic contacts and organizational networks of its members, STAC ensures close cooperation among and between the various research institutions and management agencies represented in the Chesapeake Bay watershed</a:t>
            </a:r>
          </a:p>
        </p:txBody>
      </p:sp>
    </p:spTree>
    <p:extLst>
      <p:ext uri="{BB962C8B-B14F-4D97-AF65-F5344CB8AC3E}">
        <p14:creationId xmlns:p14="http://schemas.microsoft.com/office/powerpoint/2010/main" val="100406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73" name="AutoShape 78"/>
          <p:cNvCxnSpPr>
            <a:cxnSpLocks noChangeShapeType="1"/>
          </p:cNvCxnSpPr>
          <p:nvPr/>
        </p:nvCxnSpPr>
        <p:spPr bwMode="auto">
          <a:xfrm rot="5400000" flipH="1" flipV="1">
            <a:off x="6553994" y="5180806"/>
            <a:ext cx="2133600" cy="1588"/>
          </a:xfrm>
          <a:prstGeom prst="straightConnector1">
            <a:avLst/>
          </a:prstGeom>
          <a:noFill/>
          <a:ln w="19050">
            <a:solidFill>
              <a:schemeClr val="tx1"/>
            </a:solidFill>
            <a:round/>
            <a:headEnd/>
            <a:tailEnd/>
          </a:ln>
        </p:spPr>
      </p:cxnSp>
      <p:cxnSp>
        <p:nvCxnSpPr>
          <p:cNvPr id="74" name="AutoShape 78"/>
          <p:cNvCxnSpPr>
            <a:cxnSpLocks noChangeShapeType="1"/>
          </p:cNvCxnSpPr>
          <p:nvPr/>
        </p:nvCxnSpPr>
        <p:spPr bwMode="auto">
          <a:xfrm rot="5400000" flipH="1" flipV="1">
            <a:off x="5258594" y="5180806"/>
            <a:ext cx="2133600" cy="1588"/>
          </a:xfrm>
          <a:prstGeom prst="straightConnector1">
            <a:avLst/>
          </a:prstGeom>
          <a:noFill/>
          <a:ln w="19050">
            <a:solidFill>
              <a:schemeClr val="tx1"/>
            </a:solidFill>
            <a:round/>
            <a:headEnd/>
            <a:tailEnd/>
          </a:ln>
        </p:spPr>
      </p:cxnSp>
      <p:cxnSp>
        <p:nvCxnSpPr>
          <p:cNvPr id="75" name="AutoShape 78"/>
          <p:cNvCxnSpPr>
            <a:cxnSpLocks noChangeShapeType="1"/>
          </p:cNvCxnSpPr>
          <p:nvPr/>
        </p:nvCxnSpPr>
        <p:spPr bwMode="auto">
          <a:xfrm rot="5400000" flipH="1" flipV="1">
            <a:off x="3810794" y="5180806"/>
            <a:ext cx="2133600" cy="1588"/>
          </a:xfrm>
          <a:prstGeom prst="straightConnector1">
            <a:avLst/>
          </a:prstGeom>
          <a:noFill/>
          <a:ln w="19050">
            <a:solidFill>
              <a:schemeClr val="tx1"/>
            </a:solidFill>
            <a:round/>
            <a:headEnd/>
            <a:tailEnd/>
          </a:ln>
        </p:spPr>
      </p:cxnSp>
      <p:cxnSp>
        <p:nvCxnSpPr>
          <p:cNvPr id="76" name="AutoShape 78"/>
          <p:cNvCxnSpPr>
            <a:cxnSpLocks noChangeShapeType="1"/>
          </p:cNvCxnSpPr>
          <p:nvPr/>
        </p:nvCxnSpPr>
        <p:spPr bwMode="auto">
          <a:xfrm rot="5400000" flipH="1" flipV="1">
            <a:off x="2591594" y="5180806"/>
            <a:ext cx="2133600" cy="1588"/>
          </a:xfrm>
          <a:prstGeom prst="straightConnector1">
            <a:avLst/>
          </a:prstGeom>
          <a:noFill/>
          <a:ln w="19050">
            <a:solidFill>
              <a:schemeClr val="tx1"/>
            </a:solidFill>
            <a:round/>
            <a:headEnd/>
            <a:tailEnd/>
          </a:ln>
        </p:spPr>
      </p:cxnSp>
      <p:cxnSp>
        <p:nvCxnSpPr>
          <p:cNvPr id="77" name="AutoShape 78"/>
          <p:cNvCxnSpPr>
            <a:cxnSpLocks noChangeShapeType="1"/>
          </p:cNvCxnSpPr>
          <p:nvPr/>
        </p:nvCxnSpPr>
        <p:spPr bwMode="auto">
          <a:xfrm rot="5400000" flipH="1" flipV="1">
            <a:off x="1219994" y="5104606"/>
            <a:ext cx="2133600" cy="1588"/>
          </a:xfrm>
          <a:prstGeom prst="straightConnector1">
            <a:avLst/>
          </a:prstGeom>
          <a:noFill/>
          <a:ln w="19050">
            <a:solidFill>
              <a:schemeClr val="tx1"/>
            </a:solidFill>
            <a:round/>
            <a:headEnd/>
            <a:tailEnd/>
          </a:ln>
        </p:spPr>
      </p:cxnSp>
      <p:sp>
        <p:nvSpPr>
          <p:cNvPr id="77851" name="Rectangle 34"/>
          <p:cNvSpPr>
            <a:spLocks noChangeArrowheads="1"/>
          </p:cNvSpPr>
          <p:nvPr/>
        </p:nvSpPr>
        <p:spPr bwMode="auto">
          <a:xfrm>
            <a:off x="7086600" y="4572000"/>
            <a:ext cx="10668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Enhance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Partnering,</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Leadership</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&amp; Management</a:t>
            </a:r>
          </a:p>
        </p:txBody>
      </p:sp>
      <p:sp>
        <p:nvSpPr>
          <p:cNvPr id="2052" name="Line 3"/>
          <p:cNvSpPr>
            <a:spLocks noChangeShapeType="1"/>
          </p:cNvSpPr>
          <p:nvPr/>
        </p:nvSpPr>
        <p:spPr bwMode="auto">
          <a:xfrm>
            <a:off x="7600950" y="4114800"/>
            <a:ext cx="152400" cy="0"/>
          </a:xfrm>
          <a:prstGeom prst="line">
            <a:avLst/>
          </a:prstGeom>
          <a:noFill/>
          <a:ln w="19050">
            <a:solidFill>
              <a:schemeClr val="bg2"/>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3" name="Line 7"/>
          <p:cNvSpPr>
            <a:spLocks noChangeShapeType="1"/>
          </p:cNvSpPr>
          <p:nvPr/>
        </p:nvSpPr>
        <p:spPr bwMode="auto">
          <a:xfrm>
            <a:off x="6400800" y="1752600"/>
            <a:ext cx="0" cy="0"/>
          </a:xfrm>
          <a:prstGeom prst="line">
            <a:avLst/>
          </a:prstGeom>
          <a:noFill/>
          <a:ln w="9525">
            <a:solidFill>
              <a:srgbClr val="000000"/>
            </a:solidFill>
            <a:round/>
            <a:headEnd/>
            <a:tailEnd type="triangle" w="med" len="me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4" name="Line 8"/>
          <p:cNvSpPr>
            <a:spLocks noChangeShapeType="1"/>
          </p:cNvSpPr>
          <p:nvPr/>
        </p:nvSpPr>
        <p:spPr bwMode="auto">
          <a:xfrm>
            <a:off x="6324600" y="1676400"/>
            <a:ext cx="0" cy="0"/>
          </a:xfrm>
          <a:prstGeom prst="line">
            <a:avLst/>
          </a:prstGeom>
          <a:noFill/>
          <a:ln w="9525">
            <a:solidFill>
              <a:srgbClr val="000000"/>
            </a:solidFill>
            <a:round/>
            <a:headEnd/>
            <a:tailEnd type="triangle" w="med" len="me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5" name="Line 12"/>
          <p:cNvSpPr>
            <a:spLocks noChangeShapeType="1"/>
          </p:cNvSpPr>
          <p:nvPr/>
        </p:nvSpPr>
        <p:spPr bwMode="auto">
          <a:xfrm>
            <a:off x="762000" y="5181600"/>
            <a:ext cx="0" cy="0"/>
          </a:xfrm>
          <a:prstGeom prst="line">
            <a:avLst/>
          </a:prstGeom>
          <a:noFill/>
          <a:ln w="9525">
            <a:solidFill>
              <a:srgbClr val="000000"/>
            </a:solidFill>
            <a:round/>
            <a:headEnd type="triangle" w="med" len="med"/>
            <a:tailEnd type="triangle" w="med" len="me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837" name="Rectangle 30"/>
          <p:cNvSpPr>
            <a:spLocks noChangeArrowheads="1"/>
          </p:cNvSpPr>
          <p:nvPr/>
        </p:nvSpPr>
        <p:spPr bwMode="auto">
          <a:xfrm>
            <a:off x="4419600" y="4572000"/>
            <a:ext cx="990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Maintain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Healthy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Watersheds</a:t>
            </a:r>
          </a:p>
        </p:txBody>
      </p:sp>
      <p:sp>
        <p:nvSpPr>
          <p:cNvPr id="77838" name="Rectangle 31"/>
          <p:cNvSpPr>
            <a:spLocks noChangeArrowheads="1"/>
          </p:cNvSpPr>
          <p:nvPr/>
        </p:nvSpPr>
        <p:spPr bwMode="auto">
          <a:xfrm>
            <a:off x="3124200" y="4572000"/>
            <a:ext cx="990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Protect &amp;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Restore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 Water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Quality</a:t>
            </a:r>
            <a:r>
              <a:rPr kumimoji="0" lang="en-US" sz="12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77841" name="Rectangle 34"/>
          <p:cNvSpPr>
            <a:spLocks noChangeArrowheads="1"/>
          </p:cNvSpPr>
          <p:nvPr/>
        </p:nvSpPr>
        <p:spPr bwMode="auto">
          <a:xfrm>
            <a:off x="5791200" y="4572000"/>
            <a:ext cx="990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Foster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Chesapeake</a:t>
            </a:r>
            <a:r>
              <a:rPr kumimoji="0" lang="en-US" sz="1200" b="1" i="1" u="none" strike="noStrike" kern="1200" cap="none" spc="0" normalizeH="0" baseline="0" noProof="0" dirty="0">
                <a:ln>
                  <a:noFill/>
                </a:ln>
                <a:solidFill>
                  <a:srgbClr val="000000"/>
                </a:solidFill>
                <a:effectLst/>
                <a:uLnTx/>
                <a:uFillTx/>
                <a:latin typeface="Calibri"/>
                <a:ea typeface="+mn-ea"/>
                <a:cs typeface="+mn-cs"/>
              </a:rPr>
              <a: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Stewardship</a:t>
            </a:r>
          </a:p>
        </p:txBody>
      </p:sp>
      <p:sp>
        <p:nvSpPr>
          <p:cNvPr id="77883" name="AutoShape 13"/>
          <p:cNvSpPr>
            <a:spLocks noChangeArrowheads="1"/>
          </p:cNvSpPr>
          <p:nvPr/>
        </p:nvSpPr>
        <p:spPr bwMode="auto">
          <a:xfrm>
            <a:off x="44196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074" name="Text Box 60"/>
          <p:cNvSpPr txBox="1">
            <a:spLocks noChangeArrowheads="1"/>
          </p:cNvSpPr>
          <p:nvPr/>
        </p:nvSpPr>
        <p:spPr bwMode="auto">
          <a:xfrm>
            <a:off x="914400" y="152400"/>
            <a:ext cx="7467600" cy="457200"/>
          </a:xfrm>
          <a:prstGeom prst="rect">
            <a:avLst/>
          </a:prstGeom>
          <a:noFill/>
          <a:ln w="9525" algn="ctr">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Chesapeake Bay Program Organizational Structure  </a:t>
            </a:r>
            <a:endParaRPr kumimoji="0" lang="en-US" sz="1000" b="1" i="1" u="none" strike="noStrike" kern="1200" cap="none" spc="0" normalizeH="0" baseline="0" noProof="0" dirty="0">
              <a:ln>
                <a:noFill/>
              </a:ln>
              <a:solidFill>
                <a:prstClr val="black"/>
              </a:solidFill>
              <a:effectLst/>
              <a:uLnTx/>
              <a:uFillTx/>
              <a:latin typeface="Calibri"/>
              <a:ea typeface="+mn-ea"/>
              <a:cs typeface="+mn-cs"/>
            </a:endParaRPr>
          </a:p>
        </p:txBody>
      </p:sp>
      <p:sp>
        <p:nvSpPr>
          <p:cNvPr id="2076" name="Line 63"/>
          <p:cNvSpPr>
            <a:spLocks noChangeShapeType="1"/>
          </p:cNvSpPr>
          <p:nvPr/>
        </p:nvSpPr>
        <p:spPr bwMode="auto">
          <a:xfrm>
            <a:off x="2514600" y="2809875"/>
            <a:ext cx="1311275" cy="0"/>
          </a:xfrm>
          <a:prstGeom prst="line">
            <a:avLst/>
          </a:prstGeom>
          <a:noFill/>
          <a:ln w="19050">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7" name="Line 7"/>
          <p:cNvSpPr>
            <a:spLocks noChangeShapeType="1"/>
          </p:cNvSpPr>
          <p:nvPr/>
        </p:nvSpPr>
        <p:spPr bwMode="auto">
          <a:xfrm>
            <a:off x="6324600" y="1524000"/>
            <a:ext cx="0" cy="0"/>
          </a:xfrm>
          <a:prstGeom prst="line">
            <a:avLst/>
          </a:prstGeom>
          <a:noFill/>
          <a:ln w="9525">
            <a:solidFill>
              <a:srgbClr val="000000"/>
            </a:solidFill>
            <a:round/>
            <a:headEnd/>
            <a:tailEnd type="triangle" w="med" len="me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8" name="Line 8"/>
          <p:cNvSpPr>
            <a:spLocks noChangeShapeType="1"/>
          </p:cNvSpPr>
          <p:nvPr/>
        </p:nvSpPr>
        <p:spPr bwMode="auto">
          <a:xfrm>
            <a:off x="6248400" y="1447800"/>
            <a:ext cx="0" cy="0"/>
          </a:xfrm>
          <a:prstGeom prst="line">
            <a:avLst/>
          </a:prstGeom>
          <a:noFill/>
          <a:ln w="9525">
            <a:solidFill>
              <a:srgbClr val="000000"/>
            </a:solidFill>
            <a:round/>
            <a:headEnd/>
            <a:tailEnd type="triangle" w="med" len="me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891" name="Rectangle 4"/>
          <p:cNvSpPr>
            <a:spLocks noChangeArrowheads="1"/>
          </p:cNvSpPr>
          <p:nvPr/>
        </p:nvSpPr>
        <p:spPr bwMode="auto">
          <a:xfrm>
            <a:off x="457200" y="2667000"/>
            <a:ext cx="1676400" cy="838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Scientific &amp; Technical</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Advisory Committee</a:t>
            </a:r>
          </a:p>
        </p:txBody>
      </p:sp>
      <p:sp>
        <p:nvSpPr>
          <p:cNvPr id="77892" name="Rectangle 5"/>
          <p:cNvSpPr>
            <a:spLocks noChangeArrowheads="1"/>
          </p:cNvSpPr>
          <p:nvPr/>
        </p:nvSpPr>
        <p:spPr bwMode="auto">
          <a:xfrm>
            <a:off x="457200" y="1752600"/>
            <a:ext cx="1676400" cy="838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Local Government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Advisory Committee</a:t>
            </a:r>
          </a:p>
        </p:txBody>
      </p:sp>
      <p:sp>
        <p:nvSpPr>
          <p:cNvPr id="77893" name="Rectangle 6"/>
          <p:cNvSpPr>
            <a:spLocks noChangeArrowheads="1"/>
          </p:cNvSpPr>
          <p:nvPr/>
        </p:nvSpPr>
        <p:spPr bwMode="auto">
          <a:xfrm>
            <a:off x="457200" y="838200"/>
            <a:ext cx="1676400" cy="838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Citizens’ Advisory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Committee</a:t>
            </a:r>
          </a:p>
        </p:txBody>
      </p:sp>
      <p:sp>
        <p:nvSpPr>
          <p:cNvPr id="77895" name="Rectangle 71"/>
          <p:cNvSpPr>
            <a:spLocks noChangeArrowheads="1"/>
          </p:cNvSpPr>
          <p:nvPr/>
        </p:nvSpPr>
        <p:spPr bwMode="auto">
          <a:xfrm>
            <a:off x="3124200" y="914400"/>
            <a:ext cx="30480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Chesapeake Executive Council</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Principals’ Staff Committee</a:t>
            </a:r>
          </a:p>
        </p:txBody>
      </p:sp>
      <p:sp>
        <p:nvSpPr>
          <p:cNvPr id="2086" name="Line 73"/>
          <p:cNvSpPr>
            <a:spLocks noChangeShapeType="1"/>
          </p:cNvSpPr>
          <p:nvPr/>
        </p:nvSpPr>
        <p:spPr bwMode="auto">
          <a:xfrm>
            <a:off x="3352800" y="1371600"/>
            <a:ext cx="2362200" cy="0"/>
          </a:xfrm>
          <a:prstGeom prst="line">
            <a:avLst/>
          </a:prstGeom>
          <a:noFill/>
          <a:ln w="19050">
            <a:solidFill>
              <a:schemeClr val="tx1"/>
            </a:solidFill>
            <a:prstDash val="dash"/>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87" name="AutoShape 74"/>
          <p:cNvCxnSpPr>
            <a:cxnSpLocks noChangeShapeType="1"/>
            <a:stCxn id="77895" idx="1"/>
          </p:cNvCxnSpPr>
          <p:nvPr/>
        </p:nvCxnSpPr>
        <p:spPr bwMode="auto">
          <a:xfrm rot="10800000" flipV="1">
            <a:off x="2514600" y="1371600"/>
            <a:ext cx="609600" cy="1447800"/>
          </a:xfrm>
          <a:prstGeom prst="bentConnector2">
            <a:avLst/>
          </a:prstGeom>
          <a:noFill/>
          <a:ln w="19050">
            <a:solidFill>
              <a:schemeClr val="tx1"/>
            </a:solidFill>
            <a:miter lim="800000"/>
            <a:headEnd/>
            <a:tailEnd/>
          </a:ln>
        </p:spPr>
      </p:cxnSp>
      <p:cxnSp>
        <p:nvCxnSpPr>
          <p:cNvPr id="2088" name="AutoShape 75"/>
          <p:cNvCxnSpPr>
            <a:cxnSpLocks noChangeShapeType="1"/>
          </p:cNvCxnSpPr>
          <p:nvPr/>
        </p:nvCxnSpPr>
        <p:spPr bwMode="auto">
          <a:xfrm>
            <a:off x="2143125" y="2809875"/>
            <a:ext cx="381000" cy="0"/>
          </a:xfrm>
          <a:prstGeom prst="straightConnector1">
            <a:avLst/>
          </a:prstGeom>
          <a:noFill/>
          <a:ln w="19050">
            <a:solidFill>
              <a:schemeClr val="tx1"/>
            </a:solidFill>
            <a:round/>
            <a:headEnd/>
            <a:tailEnd/>
          </a:ln>
        </p:spPr>
      </p:cxnSp>
      <p:cxnSp>
        <p:nvCxnSpPr>
          <p:cNvPr id="2089" name="AutoShape 76"/>
          <p:cNvCxnSpPr>
            <a:cxnSpLocks noChangeShapeType="1"/>
            <a:stCxn id="77892" idx="3"/>
          </p:cNvCxnSpPr>
          <p:nvPr/>
        </p:nvCxnSpPr>
        <p:spPr bwMode="auto">
          <a:xfrm>
            <a:off x="2133600" y="2171700"/>
            <a:ext cx="373063" cy="0"/>
          </a:xfrm>
          <a:prstGeom prst="straightConnector1">
            <a:avLst/>
          </a:prstGeom>
          <a:noFill/>
          <a:ln w="19050">
            <a:solidFill>
              <a:schemeClr val="tx1"/>
            </a:solidFill>
            <a:round/>
            <a:headEnd/>
            <a:tailEnd/>
          </a:ln>
        </p:spPr>
      </p:cxnSp>
      <p:cxnSp>
        <p:nvCxnSpPr>
          <p:cNvPr id="2090" name="AutoShape 77"/>
          <p:cNvCxnSpPr>
            <a:cxnSpLocks noChangeShapeType="1"/>
          </p:cNvCxnSpPr>
          <p:nvPr/>
        </p:nvCxnSpPr>
        <p:spPr bwMode="auto">
          <a:xfrm>
            <a:off x="2133600" y="1371600"/>
            <a:ext cx="381000" cy="0"/>
          </a:xfrm>
          <a:prstGeom prst="straightConnector1">
            <a:avLst/>
          </a:prstGeom>
          <a:noFill/>
          <a:ln w="19050">
            <a:solidFill>
              <a:schemeClr val="tx1"/>
            </a:solidFill>
            <a:round/>
            <a:headEnd/>
            <a:tailEnd/>
          </a:ln>
        </p:spPr>
      </p:cxnSp>
      <p:cxnSp>
        <p:nvCxnSpPr>
          <p:cNvPr id="2091" name="AutoShape 78"/>
          <p:cNvCxnSpPr>
            <a:cxnSpLocks noChangeShapeType="1"/>
            <a:endCxn id="77895" idx="2"/>
          </p:cNvCxnSpPr>
          <p:nvPr/>
        </p:nvCxnSpPr>
        <p:spPr bwMode="auto">
          <a:xfrm rot="5400000" flipH="1" flipV="1">
            <a:off x="3581400" y="2895600"/>
            <a:ext cx="2133600" cy="1588"/>
          </a:xfrm>
          <a:prstGeom prst="straightConnector1">
            <a:avLst/>
          </a:prstGeom>
          <a:noFill/>
          <a:ln w="19050">
            <a:solidFill>
              <a:schemeClr val="tx1"/>
            </a:solidFill>
            <a:round/>
            <a:headEnd/>
            <a:tailEnd/>
          </a:ln>
        </p:spPr>
      </p:cxnSp>
      <p:sp>
        <p:nvSpPr>
          <p:cNvPr id="2108" name="Line 62"/>
          <p:cNvSpPr>
            <a:spLocks noChangeShapeType="1"/>
          </p:cNvSpPr>
          <p:nvPr/>
        </p:nvSpPr>
        <p:spPr bwMode="auto">
          <a:xfrm flipV="1">
            <a:off x="3190875" y="3333750"/>
            <a:ext cx="225425" cy="0"/>
          </a:xfrm>
          <a:prstGeom prst="line">
            <a:avLst/>
          </a:prstGeom>
          <a:noFill/>
          <a:ln w="19050">
            <a:solidFill>
              <a:schemeClr val="bg2"/>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AutoShape 2"/>
          <p:cNvSpPr>
            <a:spLocks noChangeArrowheads="1"/>
          </p:cNvSpPr>
          <p:nvPr/>
        </p:nvSpPr>
        <p:spPr bwMode="auto">
          <a:xfrm>
            <a:off x="2362200" y="2971800"/>
            <a:ext cx="1374774" cy="762000"/>
          </a:xfrm>
          <a:prstGeom prst="flowChart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Communications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Workgroup</a:t>
            </a:r>
            <a:endParaRPr kumimoji="0" lang="en-US" sz="1400" b="1" i="0" u="none" strike="noStrike" kern="1200" cap="none" spc="0" normalizeH="0" baseline="0" noProof="0" dirty="0">
              <a:ln>
                <a:noFill/>
              </a:ln>
              <a:solidFill>
                <a:srgbClr val="336600"/>
              </a:solidFill>
              <a:effectLst/>
              <a:uLnTx/>
              <a:uFillTx/>
              <a:latin typeface="Calibri"/>
              <a:ea typeface="+mn-ea"/>
              <a:cs typeface="+mn-cs"/>
            </a:endParaRPr>
          </a:p>
        </p:txBody>
      </p:sp>
      <p:sp>
        <p:nvSpPr>
          <p:cNvPr id="2110" name="Line 62"/>
          <p:cNvSpPr>
            <a:spLocks noChangeShapeType="1"/>
          </p:cNvSpPr>
          <p:nvPr/>
        </p:nvSpPr>
        <p:spPr bwMode="auto">
          <a:xfrm>
            <a:off x="3736975" y="3586163"/>
            <a:ext cx="898525" cy="4762"/>
          </a:xfrm>
          <a:prstGeom prst="line">
            <a:avLst/>
          </a:prstGeom>
          <a:noFill/>
          <a:ln w="19050">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890" name="AutoShape 2"/>
          <p:cNvSpPr>
            <a:spLocks noChangeArrowheads="1"/>
          </p:cNvSpPr>
          <p:nvPr/>
        </p:nvSpPr>
        <p:spPr bwMode="auto">
          <a:xfrm>
            <a:off x="3810000" y="2133600"/>
            <a:ext cx="1644650" cy="781050"/>
          </a:xfrm>
          <a:prstGeom prst="flowChart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Management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Board</a:t>
            </a:r>
            <a:endParaRPr kumimoji="0" lang="en-US" sz="1000" b="1" i="0" u="none" strike="noStrike" kern="1200" cap="none" spc="0" normalizeH="0" baseline="0" noProof="0" dirty="0">
              <a:ln>
                <a:noFill/>
              </a:ln>
              <a:solidFill>
                <a:srgbClr val="336600"/>
              </a:solidFill>
              <a:effectLst/>
              <a:uLnTx/>
              <a:uFillTx/>
              <a:latin typeface="Calibri"/>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36600"/>
              </a:solidFill>
              <a:effectLst/>
              <a:uLnTx/>
              <a:uFillTx/>
              <a:latin typeface="Calibri"/>
              <a:ea typeface="+mn-ea"/>
              <a:cs typeface="+mn-cs"/>
            </a:endParaRPr>
          </a:p>
        </p:txBody>
      </p:sp>
      <p:sp>
        <p:nvSpPr>
          <p:cNvPr id="60" name="Line 52"/>
          <p:cNvSpPr>
            <a:spLocks noChangeShapeType="1"/>
          </p:cNvSpPr>
          <p:nvPr/>
        </p:nvSpPr>
        <p:spPr bwMode="auto">
          <a:xfrm>
            <a:off x="6934200" y="3657600"/>
            <a:ext cx="0" cy="304800"/>
          </a:xfrm>
          <a:prstGeom prst="line">
            <a:avLst/>
          </a:prstGeom>
          <a:noFill/>
          <a:ln w="19050">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4" name="Rectangle 2"/>
          <p:cNvSpPr>
            <a:spLocks noChangeArrowheads="1"/>
          </p:cNvSpPr>
          <p:nvPr/>
        </p:nvSpPr>
        <p:spPr bwMode="auto">
          <a:xfrm>
            <a:off x="5943600" y="3124200"/>
            <a:ext cx="20574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0" rIns="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Science, Technical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Analysis, and Reporting</a:t>
            </a:r>
          </a:p>
        </p:txBody>
      </p:sp>
      <p:sp>
        <p:nvSpPr>
          <p:cNvPr id="66" name="AutoShape 13"/>
          <p:cNvSpPr>
            <a:spLocks noChangeArrowheads="1"/>
          </p:cNvSpPr>
          <p:nvPr/>
        </p:nvSpPr>
        <p:spPr bwMode="auto">
          <a:xfrm>
            <a:off x="31242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7" name="AutoShape 13"/>
          <p:cNvSpPr>
            <a:spLocks noChangeArrowheads="1"/>
          </p:cNvSpPr>
          <p:nvPr/>
        </p:nvSpPr>
        <p:spPr bwMode="auto">
          <a:xfrm>
            <a:off x="18288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9" name="AutoShape 13"/>
          <p:cNvSpPr>
            <a:spLocks noChangeArrowheads="1"/>
          </p:cNvSpPr>
          <p:nvPr/>
        </p:nvSpPr>
        <p:spPr bwMode="auto">
          <a:xfrm>
            <a:off x="57912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0" name="AutoShape 13"/>
          <p:cNvSpPr>
            <a:spLocks noChangeArrowheads="1"/>
          </p:cNvSpPr>
          <p:nvPr/>
        </p:nvSpPr>
        <p:spPr bwMode="auto">
          <a:xfrm>
            <a:off x="71628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8" name="AutoShape 78"/>
          <p:cNvCxnSpPr>
            <a:cxnSpLocks noChangeShapeType="1"/>
          </p:cNvCxnSpPr>
          <p:nvPr/>
        </p:nvCxnSpPr>
        <p:spPr bwMode="auto">
          <a:xfrm rot="5400000" flipH="1" flipV="1">
            <a:off x="76994" y="5180806"/>
            <a:ext cx="2133600" cy="1588"/>
          </a:xfrm>
          <a:prstGeom prst="straightConnector1">
            <a:avLst/>
          </a:prstGeom>
          <a:noFill/>
          <a:ln w="19050">
            <a:solidFill>
              <a:schemeClr val="tx1"/>
            </a:solidFill>
            <a:round/>
            <a:headEnd/>
            <a:tailEnd/>
          </a:ln>
        </p:spPr>
      </p:cxnSp>
      <p:sp>
        <p:nvSpPr>
          <p:cNvPr id="77839" name="Rectangle 32"/>
          <p:cNvSpPr>
            <a:spLocks noChangeArrowheads="1"/>
          </p:cNvSpPr>
          <p:nvPr/>
        </p:nvSpPr>
        <p:spPr bwMode="auto">
          <a:xfrm>
            <a:off x="533400" y="4572000"/>
            <a:ext cx="990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bIns="0"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Sustainable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 Fisheries</a:t>
            </a:r>
          </a:p>
        </p:txBody>
      </p:sp>
      <p:sp>
        <p:nvSpPr>
          <p:cNvPr id="68" name="AutoShape 13"/>
          <p:cNvSpPr>
            <a:spLocks noChangeArrowheads="1"/>
          </p:cNvSpPr>
          <p:nvPr/>
        </p:nvSpPr>
        <p:spPr bwMode="auto">
          <a:xfrm>
            <a:off x="533400" y="5791200"/>
            <a:ext cx="990600" cy="457200"/>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Implementation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Workgroups</a:t>
            </a:r>
            <a:endParaRPr kumimoji="0" lang="en-US" sz="9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7840" name="Rectangle 33"/>
          <p:cNvSpPr>
            <a:spLocks noChangeArrowheads="1"/>
          </p:cNvSpPr>
          <p:nvPr/>
        </p:nvSpPr>
        <p:spPr bwMode="auto">
          <a:xfrm>
            <a:off x="1828800" y="4572000"/>
            <a:ext cx="990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Protect &amp;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Restore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 Vital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Habitats </a:t>
            </a:r>
          </a:p>
        </p:txBody>
      </p:sp>
      <p:sp>
        <p:nvSpPr>
          <p:cNvPr id="2061" name="AutoShape 13"/>
          <p:cNvSpPr>
            <a:spLocks noChangeArrowheads="1"/>
          </p:cNvSpPr>
          <p:nvPr/>
        </p:nvSpPr>
        <p:spPr bwMode="auto">
          <a:xfrm>
            <a:off x="914400" y="3962400"/>
            <a:ext cx="6934200" cy="371475"/>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Goal Implementation Teams</a:t>
            </a:r>
          </a:p>
        </p:txBody>
      </p:sp>
      <p:sp>
        <p:nvSpPr>
          <p:cNvPr id="3" name="Rectangle 2"/>
          <p:cNvSpPr/>
          <p:nvPr/>
        </p:nvSpPr>
        <p:spPr>
          <a:xfrm>
            <a:off x="267629" y="2590800"/>
            <a:ext cx="2052502" cy="10668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417905" y="2473326"/>
            <a:ext cx="1407970" cy="598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9699191">
            <a:off x="2284042" y="1981713"/>
            <a:ext cx="1334951" cy="351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8911750" flipV="1">
            <a:off x="2081252" y="1794828"/>
            <a:ext cx="1430397" cy="14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76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3060" y="4182840"/>
            <a:ext cx="4762651" cy="870558"/>
          </a:xfrm>
        </p:spPr>
        <p:txBody>
          <a:bodyPr vert="horz" lIns="91440" tIns="45720" rIns="91440" bIns="45720" rtlCol="0" anchor="b">
            <a:normAutofit/>
          </a:bodyPr>
          <a:lstStyle/>
          <a:p>
            <a:r>
              <a:rPr lang="en-US" sz="2800" dirty="0">
                <a:solidFill>
                  <a:schemeClr val="tx1">
                    <a:lumMod val="85000"/>
                    <a:lumOff val="15000"/>
                  </a:schemeClr>
                </a:solidFill>
              </a:rPr>
              <a:t>CBP’s connection to the regional </a:t>
            </a:r>
            <a:br>
              <a:rPr lang="en-US" sz="2800" dirty="0">
                <a:solidFill>
                  <a:schemeClr val="tx1">
                    <a:lumMod val="85000"/>
                    <a:lumOff val="15000"/>
                  </a:schemeClr>
                </a:solidFill>
              </a:rPr>
            </a:br>
            <a:r>
              <a:rPr lang="en-US" sz="2800" dirty="0">
                <a:solidFill>
                  <a:schemeClr val="tx1">
                    <a:lumMod val="85000"/>
                    <a:lumOff val="15000"/>
                  </a:schemeClr>
                </a:solidFill>
              </a:rPr>
              <a:t>&amp; national scientific community</a:t>
            </a:r>
          </a:p>
        </p:txBody>
      </p:sp>
      <p:pic>
        <p:nvPicPr>
          <p:cNvPr id="3" name="Picture 2" descr="A satellite view of a green la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096" y="640080"/>
            <a:ext cx="2772235" cy="3602736"/>
          </a:xfrm>
          <a:prstGeom prst="rect">
            <a:avLst/>
          </a:prstGeom>
        </p:spPr>
      </p:pic>
      <p:sp>
        <p:nvSpPr>
          <p:cNvPr id="21" name="Rectangle 2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solidFill>
            <a:srgbClr val="6E8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table of college students&#10;&#10;Description automatically generated">
            <a:extLst>
              <a:ext uri="{FF2B5EF4-FFF2-40B4-BE49-F238E27FC236}">
                <a16:creationId xmlns:a16="http://schemas.microsoft.com/office/drawing/2014/main" id="{935B1CFF-D3FF-4228-5A76-4E9768007FD7}"/>
              </a:ext>
            </a:extLst>
          </p:cNvPr>
          <p:cNvPicPr>
            <a:picLocks noChangeAspect="1"/>
          </p:cNvPicPr>
          <p:nvPr/>
        </p:nvPicPr>
        <p:blipFill>
          <a:blip r:embed="rId3"/>
          <a:stretch>
            <a:fillRect/>
          </a:stretch>
        </p:blipFill>
        <p:spPr>
          <a:xfrm>
            <a:off x="5096329" y="158423"/>
            <a:ext cx="3438720" cy="4894975"/>
          </a:xfrm>
          <a:prstGeom prst="rect">
            <a:avLst/>
          </a:prstGeom>
        </p:spPr>
      </p:pic>
      <p:cxnSp>
        <p:nvCxnSpPr>
          <p:cNvPr id="23" name="Straight Connector 2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A9AB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6E875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129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a STAC member?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Provide expert opinion to the Chesapeake Bay Program (CBP) partners on any issue identified as important by the science community as well as management leadership. STAC acts to raise and review issues that members deem crucial to Chesapeake Bay restoration (</a:t>
            </a:r>
            <a:r>
              <a:rPr lang="en-US" b="1" u="sng" dirty="0"/>
              <a:t>proactive</a:t>
            </a:r>
            <a:r>
              <a:rPr lang="en-US" dirty="0"/>
              <a:t>) or in providing scientific opinion when CBP partners solicit specific reviews or technical assistance (</a:t>
            </a:r>
            <a:r>
              <a:rPr lang="en-US" b="1" u="sng" dirty="0"/>
              <a:t>responsive</a:t>
            </a:r>
            <a:r>
              <a:rPr lang="en-US" dirty="0"/>
              <a:t>). </a:t>
            </a:r>
          </a:p>
          <a:p>
            <a:endParaRPr lang="en-US" dirty="0"/>
          </a:p>
          <a:p>
            <a:endParaRPr lang="en-US" dirty="0"/>
          </a:p>
          <a:p>
            <a:pPr>
              <a:buFont typeface="Wingdings" panose="05000000000000000000" pitchFamily="2" charset="2"/>
              <a:buChar char="Ø"/>
            </a:pPr>
            <a:r>
              <a:rPr lang="en-US" dirty="0"/>
              <a:t>Connecting your network – Representing your own and your colleagues expertise </a:t>
            </a:r>
          </a:p>
          <a:p>
            <a:pPr>
              <a:buFont typeface="Wingdings" panose="05000000000000000000" pitchFamily="2" charset="2"/>
              <a:buChar char="Ø"/>
            </a:pPr>
            <a:r>
              <a:rPr lang="en-US" dirty="0"/>
              <a:t>Contribute to STAC-sponsored activities </a:t>
            </a:r>
          </a:p>
          <a:p>
            <a:pPr>
              <a:buFont typeface="Wingdings" panose="05000000000000000000" pitchFamily="2" charset="2"/>
              <a:buChar char="Ø"/>
            </a:pPr>
            <a:r>
              <a:rPr lang="en-US" dirty="0"/>
              <a:t>Serve as liaison between STAC and other CBP entities (GITs, workgroups)</a:t>
            </a:r>
          </a:p>
          <a:p>
            <a:pPr marL="0" indent="0">
              <a:buNone/>
            </a:pPr>
            <a:endParaRPr lang="en-US" dirty="0"/>
          </a:p>
        </p:txBody>
      </p:sp>
    </p:spTree>
    <p:extLst>
      <p:ext uri="{BB962C8B-B14F-4D97-AF65-F5344CB8AC3E}">
        <p14:creationId xmlns:p14="http://schemas.microsoft.com/office/powerpoint/2010/main" val="366300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 Mayoral or Federal Appointee?</a:t>
            </a:r>
          </a:p>
        </p:txBody>
      </p:sp>
      <p:sp>
        <p:nvSpPr>
          <p:cNvPr id="3" name="Content Placeholder 2"/>
          <p:cNvSpPr>
            <a:spLocks noGrp="1"/>
          </p:cNvSpPr>
          <p:nvPr>
            <p:ph idx="1"/>
          </p:nvPr>
        </p:nvSpPr>
        <p:spPr/>
        <p:txBody>
          <a:bodyPr/>
          <a:lstStyle/>
          <a:p>
            <a:pPr marL="0" indent="0">
              <a:buNone/>
            </a:pPr>
            <a:r>
              <a:rPr lang="en-US" dirty="0"/>
              <a:t>Each appointed mayoral or gubernatorial and federal representative from a </a:t>
            </a:r>
            <a:r>
              <a:rPr lang="en-US" b="1" dirty="0"/>
              <a:t>jurisdiction serves as the continuous communication link between STAC and his/her member of the Management Board (MB), Principal’s Staff Committee (PSC) and/or the Executive Council (EC)</a:t>
            </a:r>
            <a:endParaRPr lang="en-US" dirty="0"/>
          </a:p>
          <a:p>
            <a:pPr marL="0" indent="0">
              <a:buNone/>
            </a:pPr>
            <a:endParaRPr lang="en-US" dirty="0"/>
          </a:p>
          <a:p>
            <a:pPr marL="0" indent="0">
              <a:buNone/>
            </a:pPr>
            <a:r>
              <a:rPr lang="en-US" dirty="0"/>
              <a:t>Mayoral or gubernatorial appointees assist STAC by </a:t>
            </a:r>
            <a:r>
              <a:rPr lang="en-US" b="1" dirty="0"/>
              <a:t>maintaining active communication with the Chief Executive or staff in his/her jurisdiction or agency</a:t>
            </a:r>
            <a:r>
              <a:rPr lang="en-US" dirty="0"/>
              <a:t> to ensure transfer of relevant STAC information and recommendations to the executive branch of the jurisdiction, as well as relaying issues of jurisdictional concern to the STAC </a:t>
            </a:r>
          </a:p>
        </p:txBody>
      </p:sp>
    </p:spTree>
    <p:extLst>
      <p:ext uri="{BB962C8B-B14F-4D97-AF65-F5344CB8AC3E}">
        <p14:creationId xmlns:p14="http://schemas.microsoft.com/office/powerpoint/2010/main" val="194960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ittee structure 2.jpg"/>
          <p:cNvPicPr/>
          <p:nvPr/>
        </p:nvPicPr>
        <p:blipFill>
          <a:blip r:embed="rId3" cstate="print"/>
          <a:stretch>
            <a:fillRect/>
          </a:stretch>
        </p:blipFill>
        <p:spPr>
          <a:xfrm>
            <a:off x="1430337" y="381000"/>
            <a:ext cx="6329363" cy="5772150"/>
          </a:xfrm>
          <a:prstGeom prst="rect">
            <a:avLst/>
          </a:prstGeom>
        </p:spPr>
      </p:pic>
    </p:spTree>
    <p:extLst>
      <p:ext uri="{BB962C8B-B14F-4D97-AF65-F5344CB8AC3E}">
        <p14:creationId xmlns:p14="http://schemas.microsoft.com/office/powerpoint/2010/main" val="125393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86605"/>
            <a:ext cx="7543800" cy="792896"/>
          </a:xfrm>
        </p:spPr>
        <p:txBody>
          <a:bodyPr/>
          <a:lstStyle/>
          <a:p>
            <a:r>
              <a:rPr lang="en-US" dirty="0"/>
              <a:t>STAR vs. STAC</a:t>
            </a:r>
          </a:p>
        </p:txBody>
      </p:sp>
      <p:sp>
        <p:nvSpPr>
          <p:cNvPr id="5" name="Text Placeholder 4"/>
          <p:cNvSpPr>
            <a:spLocks noGrp="1"/>
          </p:cNvSpPr>
          <p:nvPr>
            <p:ph type="body" idx="1"/>
          </p:nvPr>
        </p:nvSpPr>
        <p:spPr/>
        <p:txBody>
          <a:bodyPr>
            <a:noAutofit/>
          </a:bodyPr>
          <a:lstStyle/>
          <a:p>
            <a:pPr algn="ctr"/>
            <a:r>
              <a:rPr lang="en-US" sz="6000" dirty="0"/>
              <a:t>STAR</a:t>
            </a:r>
          </a:p>
        </p:txBody>
      </p:sp>
      <p:pic>
        <p:nvPicPr>
          <p:cNvPr id="9" name="Content Placeholder 8" descr="Quarterback.jpg"/>
          <p:cNvPicPr>
            <a:picLocks noGrp="1" noChangeAspect="1"/>
          </p:cNvPicPr>
          <p:nvPr>
            <p:ph sz="half" idx="2"/>
          </p:nvPr>
        </p:nvPicPr>
        <p:blipFill>
          <a:blip r:embed="rId3" cstate="print"/>
          <a:stretch>
            <a:fillRect/>
          </a:stretch>
        </p:blipFill>
        <p:spPr>
          <a:xfrm>
            <a:off x="609600" y="2895600"/>
            <a:ext cx="3886200" cy="2590800"/>
          </a:xfrm>
          <a:ln>
            <a:solidFill>
              <a:schemeClr val="accent1">
                <a:shade val="50000"/>
              </a:schemeClr>
            </a:solidFill>
          </a:ln>
        </p:spPr>
      </p:pic>
      <p:sp>
        <p:nvSpPr>
          <p:cNvPr id="7" name="Text Placeholder 6"/>
          <p:cNvSpPr>
            <a:spLocks noGrp="1"/>
          </p:cNvSpPr>
          <p:nvPr>
            <p:ph type="body" sz="quarter" idx="3"/>
          </p:nvPr>
        </p:nvSpPr>
        <p:spPr/>
        <p:txBody>
          <a:bodyPr>
            <a:noAutofit/>
          </a:bodyPr>
          <a:lstStyle/>
          <a:p>
            <a:pPr algn="ctr"/>
            <a:r>
              <a:rPr lang="en-US" sz="6000" dirty="0"/>
              <a:t>STAC</a:t>
            </a:r>
          </a:p>
        </p:txBody>
      </p:sp>
      <p:pic>
        <p:nvPicPr>
          <p:cNvPr id="10" name="Content Placeholder 9" descr="Offensive Coordinator view.jpg"/>
          <p:cNvPicPr>
            <a:picLocks noGrp="1" noChangeAspect="1"/>
          </p:cNvPicPr>
          <p:nvPr>
            <p:ph sz="quarter" idx="4"/>
          </p:nvPr>
        </p:nvPicPr>
        <p:blipFill>
          <a:blip r:embed="rId4" cstate="print"/>
          <a:stretch>
            <a:fillRect/>
          </a:stretch>
        </p:blipFill>
        <p:spPr>
          <a:xfrm>
            <a:off x="4800600" y="2895600"/>
            <a:ext cx="3886200" cy="2590800"/>
          </a:xfrm>
          <a:ln>
            <a:solidFill>
              <a:schemeClr val="accent1">
                <a:shade val="50000"/>
              </a:schemeClr>
            </a:solidFill>
          </a:ln>
        </p:spPr>
      </p:pic>
      <p:sp>
        <p:nvSpPr>
          <p:cNvPr id="11" name="TextBox 10"/>
          <p:cNvSpPr txBox="1"/>
          <p:nvPr/>
        </p:nvSpPr>
        <p:spPr>
          <a:xfrm>
            <a:off x="609600" y="5562600"/>
            <a:ext cx="3810000" cy="646331"/>
          </a:xfrm>
          <a:prstGeom prst="rect">
            <a:avLst/>
          </a:prstGeom>
          <a:noFill/>
        </p:spPr>
        <p:txBody>
          <a:bodyPr wrap="square" rtlCol="0">
            <a:spAutoFit/>
          </a:bodyPr>
          <a:lstStyle/>
          <a:p>
            <a:r>
              <a:rPr lang="en-US" dirty="0"/>
              <a:t>STAR is your on-the-ground, everyday technical assistance. </a:t>
            </a:r>
          </a:p>
        </p:txBody>
      </p:sp>
      <p:sp>
        <p:nvSpPr>
          <p:cNvPr id="12" name="Rectangle 11"/>
          <p:cNvSpPr/>
          <p:nvPr/>
        </p:nvSpPr>
        <p:spPr>
          <a:xfrm>
            <a:off x="4800600" y="5562600"/>
            <a:ext cx="3886200" cy="646331"/>
          </a:xfrm>
          <a:prstGeom prst="rect">
            <a:avLst/>
          </a:prstGeom>
        </p:spPr>
        <p:txBody>
          <a:bodyPr wrap="square">
            <a:spAutoFit/>
          </a:bodyPr>
          <a:lstStyle/>
          <a:p>
            <a:r>
              <a:rPr lang="en-US" dirty="0"/>
              <a:t>STAC is your avenue for evaluating broader questions. </a:t>
            </a:r>
          </a:p>
        </p:txBody>
      </p:sp>
      <p:sp>
        <p:nvSpPr>
          <p:cNvPr id="2" name="TextBox 1"/>
          <p:cNvSpPr txBox="1"/>
          <p:nvPr/>
        </p:nvSpPr>
        <p:spPr>
          <a:xfrm>
            <a:off x="609600" y="6488668"/>
            <a:ext cx="1992277" cy="338554"/>
          </a:xfrm>
          <a:prstGeom prst="rect">
            <a:avLst/>
          </a:prstGeom>
          <a:noFill/>
        </p:spPr>
        <p:txBody>
          <a:bodyPr wrap="none" rtlCol="0">
            <a:spAutoFit/>
          </a:bodyPr>
          <a:lstStyle/>
          <a:p>
            <a:r>
              <a:rPr lang="en-US" sz="1600" dirty="0"/>
              <a:t>Credit: Matt Johnston</a:t>
            </a:r>
          </a:p>
        </p:txBody>
      </p:sp>
    </p:spTree>
    <p:extLst>
      <p:ext uri="{BB962C8B-B14F-4D97-AF65-F5344CB8AC3E}">
        <p14:creationId xmlns:p14="http://schemas.microsoft.com/office/powerpoint/2010/main" val="26888058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4494</TotalTime>
  <Words>1372</Words>
  <Application>Microsoft Macintosh PowerPoint</Application>
  <PresentationFormat>On-screen Show (4:3)</PresentationFormat>
  <Paragraphs>204</Paragraphs>
  <Slides>19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Retrospect</vt:lpstr>
      <vt:lpstr>Office Theme</vt:lpstr>
      <vt:lpstr>STAC Overview</vt:lpstr>
      <vt:lpstr>Outline</vt:lpstr>
      <vt:lpstr>STAC - Who we Are</vt:lpstr>
      <vt:lpstr>PowerPoint Presentation</vt:lpstr>
      <vt:lpstr>CBP’s connection to the regional  &amp; national scientific community</vt:lpstr>
      <vt:lpstr>What is the role of a STAC member?</vt:lpstr>
      <vt:lpstr>What about a Mayoral or Federal Appointee?</vt:lpstr>
      <vt:lpstr>PowerPoint Presentation</vt:lpstr>
      <vt:lpstr>STAR vs. STAC</vt:lpstr>
      <vt:lpstr>STAC Budget Overview</vt:lpstr>
      <vt:lpstr>What we Do</vt:lpstr>
      <vt:lpstr>STAC Activities at a Glance</vt:lpstr>
      <vt:lpstr>Quarterly Meetings</vt:lpstr>
      <vt:lpstr>Structuring STAC Meetings</vt:lpstr>
      <vt:lpstr>Workshops</vt:lpstr>
      <vt:lpstr>Reviews</vt:lpstr>
      <vt:lpstr>Looking Ahead – Upcoming Activities</vt:lpstr>
      <vt:lpstr>Recommendations Database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Dixon, Rachel</dc:creator>
  <cp:lastModifiedBy>Meg Cole</cp:lastModifiedBy>
  <cp:revision>97</cp:revision>
  <dcterms:created xsi:type="dcterms:W3CDTF">2016-10-24T21:37:05Z</dcterms:created>
  <dcterms:modified xsi:type="dcterms:W3CDTF">2023-11-02T18:33:14Z</dcterms:modified>
</cp:coreProperties>
</file>