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12192000"/>
  <p:notesSz cx="6858000" cy="9144000"/>
  <p:embeddedFontLst>
    <p:embeddedFont>
      <p:font typeface="Play"/>
      <p:regular r:id="rId16"/>
      <p:bold r:id="rId17"/>
    </p:embeddedFont>
    <p:embeddedFont>
      <p:font typeface="Poppins"/>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2" roundtripDataSignature="AMtx7mg+JTG1xBCtI4mh+x9GxcEokgfGX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BAB1CBE-EA5C-4823-B34A-35A17B72B554}">
  <a:tblStyle styleId="{0BAB1CBE-EA5C-4823-B34A-35A17B72B554}"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Poppins-italic.fntdata"/><Relationship Id="rId11" Type="http://schemas.openxmlformats.org/officeDocument/2006/relationships/slide" Target="slides/slide6.xml"/><Relationship Id="rId22" Type="http://customschemas.google.com/relationships/presentationmetadata" Target="metadata"/><Relationship Id="rId10" Type="http://schemas.openxmlformats.org/officeDocument/2006/relationships/slide" Target="slides/slide5.xml"/><Relationship Id="rId21" Type="http://schemas.openxmlformats.org/officeDocument/2006/relationships/font" Target="fonts/Poppins-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lay-bold.fntdata"/><Relationship Id="rId16" Type="http://schemas.openxmlformats.org/officeDocument/2006/relationships/font" Target="fonts/Play-regular.fntdata"/><Relationship Id="rId5" Type="http://schemas.openxmlformats.org/officeDocument/2006/relationships/notesMaster" Target="notesMasters/notesMaster1.xml"/><Relationship Id="rId19" Type="http://schemas.openxmlformats.org/officeDocument/2006/relationships/font" Target="fonts/Poppins-bold.fntdata"/><Relationship Id="rId6" Type="http://schemas.openxmlformats.org/officeDocument/2006/relationships/slide" Target="slides/slide1.xml"/><Relationship Id="rId18" Type="http://schemas.openxmlformats.org/officeDocument/2006/relationships/font" Target="fonts/Poppins-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g325795dd75a_7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2" name="Google Shape;412;g325795dd75a_7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Arial"/>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6" name="Google Shape;276;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Emphasize Feb 27 and March 13</a:t>
            </a:r>
            <a:endParaRPr/>
          </a:p>
        </p:txBody>
      </p:sp>
      <p:sp>
        <p:nvSpPr>
          <p:cNvPr id="277" name="Google Shape;277;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0" name="Google Shape;34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9" name="Google Shape;34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FFFF00"/>
              </a:buClr>
              <a:buSzPts val="1200"/>
              <a:buFont typeface="Arial"/>
              <a:buNone/>
            </a:pPr>
            <a:fld id="{00000000-1234-1234-1234-123412341234}" type="slidenum">
              <a:rPr b="0" i="0" lang="en-US" sz="1200" u="none" cap="none" strike="noStrike">
                <a:solidFill>
                  <a:srgbClr val="FFFF00"/>
                </a:solidFill>
                <a:latin typeface="Arial"/>
                <a:ea typeface="Arial"/>
                <a:cs typeface="Arial"/>
                <a:sym typeface="Arial"/>
              </a:rPr>
              <a:t>‹#›</a:t>
            </a:fld>
            <a:endParaRPr b="0" i="0" sz="1200" u="none" cap="none" strike="noStrike">
              <a:solidFill>
                <a:srgbClr val="FFFF00"/>
              </a:solidFill>
              <a:latin typeface="Arial"/>
              <a:ea typeface="Arial"/>
              <a:cs typeface="Arial"/>
              <a:sym typeface="Arial"/>
            </a:endParaRPr>
          </a:p>
        </p:txBody>
      </p:sp>
      <p:sp>
        <p:nvSpPr>
          <p:cNvPr id="359" name="Google Shape;35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60" name="Google Shape;360;p5:notes"/>
          <p:cNvSpPr txBox="1"/>
          <p:nvPr>
            <p:ph idx="1" type="body"/>
          </p:nvPr>
        </p:nvSpPr>
        <p:spPr>
          <a:xfrm>
            <a:off x="930275" y="3330575"/>
            <a:ext cx="7435850" cy="31543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9" name="Google Shape;36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9" name="Google Shape;38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6" name="Google Shape;39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3" name="Google Shape;403;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Outcome already has secret sauce – go through slide quickly</a:t>
            </a:r>
            <a:endParaRPr/>
          </a:p>
          <a:p>
            <a:pPr indent="0" lvl="0" marL="0" rtl="0" algn="l">
              <a:spcBef>
                <a:spcPts val="0"/>
              </a:spcBef>
              <a:spcAft>
                <a:spcPts val="0"/>
              </a:spcAft>
              <a:buNone/>
            </a:pPr>
            <a:r>
              <a:rPr lang="en-US"/>
              <a:t>Add SAV pic</a:t>
            </a:r>
            <a:endParaRPr/>
          </a:p>
        </p:txBody>
      </p:sp>
      <p:sp>
        <p:nvSpPr>
          <p:cNvPr id="404" name="Google Shape;404;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2" name="Shape 32"/>
        <p:cNvGrpSpPr/>
        <p:nvPr/>
      </p:nvGrpSpPr>
      <p:grpSpPr>
        <a:xfrm>
          <a:off x="0" y="0"/>
          <a:ext cx="0" cy="0"/>
          <a:chOff x="0" y="0"/>
          <a:chExt cx="0" cy="0"/>
        </a:xfrm>
      </p:grpSpPr>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6" name="Shape 36"/>
        <p:cNvGrpSpPr/>
        <p:nvPr/>
      </p:nvGrpSpPr>
      <p:grpSpPr>
        <a:xfrm>
          <a:off x="0" y="0"/>
          <a:ext cx="0" cy="0"/>
          <a:chOff x="0" y="0"/>
          <a:chExt cx="0" cy="0"/>
        </a:xfrm>
      </p:grpSpPr>
      <p:sp>
        <p:nvSpPr>
          <p:cNvPr id="37" name="Google Shape;37;p1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39" name="Google Shape;39;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2" name="Shape 42"/>
        <p:cNvGrpSpPr/>
        <p:nvPr/>
      </p:nvGrpSpPr>
      <p:grpSpPr>
        <a:xfrm>
          <a:off x="0" y="0"/>
          <a:ext cx="0" cy="0"/>
          <a:chOff x="0" y="0"/>
          <a:chExt cx="0" cy="0"/>
        </a:xfrm>
      </p:grpSpPr>
      <p:sp>
        <p:nvSpPr>
          <p:cNvPr id="43" name="Google Shape;43;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1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1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9" name="Shape 49"/>
        <p:cNvGrpSpPr/>
        <p:nvPr/>
      </p:nvGrpSpPr>
      <p:grpSpPr>
        <a:xfrm>
          <a:off x="0" y="0"/>
          <a:ext cx="0" cy="0"/>
          <a:chOff x="0" y="0"/>
          <a:chExt cx="0" cy="0"/>
        </a:xfrm>
      </p:grpSpPr>
      <p:sp>
        <p:nvSpPr>
          <p:cNvPr id="50" name="Google Shape;50;p1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2" name="Google Shape;52;p1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3" name="Google Shape;53;p1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4" name="Google Shape;54;p1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0"/>
          <p:cNvSpPr/>
          <p:nvPr>
            <p:ph idx="2" type="pic"/>
          </p:nvPr>
        </p:nvSpPr>
        <p:spPr>
          <a:xfrm>
            <a:off x="5183188" y="987425"/>
            <a:ext cx="6172200" cy="4873625"/>
          </a:xfrm>
          <a:prstGeom prst="rect">
            <a:avLst/>
          </a:prstGeom>
          <a:noFill/>
          <a:ln>
            <a:noFill/>
          </a:ln>
        </p:spPr>
      </p:sp>
      <p:sp>
        <p:nvSpPr>
          <p:cNvPr id="68" name="Google Shape;68;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p:nvPr/>
        </p:nvSpPr>
        <p:spPr>
          <a:xfrm>
            <a:off x="0" y="0"/>
            <a:ext cx="12192000" cy="685800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0" name="Google Shape;90;p1"/>
          <p:cNvSpPr/>
          <p:nvPr/>
        </p:nvSpPr>
        <p:spPr>
          <a:xfrm>
            <a:off x="3142784" y="253140"/>
            <a:ext cx="6184555" cy="6184555"/>
          </a:xfrm>
          <a:prstGeom prst="ellipse">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1" name="Google Shape;91;p1"/>
          <p:cNvSpPr/>
          <p:nvPr/>
        </p:nvSpPr>
        <p:spPr>
          <a:xfrm>
            <a:off x="3124848" y="253140"/>
            <a:ext cx="6184555" cy="6184555"/>
          </a:xfrm>
          <a:prstGeom prst="ellipse">
            <a:avLst/>
          </a:prstGeom>
          <a:solidFill>
            <a:schemeClr val="accent6">
              <a:alpha val="29803"/>
            </a:schemeClr>
          </a:solidFill>
          <a:ln cap="flat" cmpd="sng" w="285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accent3"/>
              </a:solidFill>
              <a:latin typeface="Arial"/>
              <a:ea typeface="Arial"/>
              <a:cs typeface="Arial"/>
              <a:sym typeface="Arial"/>
            </a:endParaRPr>
          </a:p>
        </p:txBody>
      </p:sp>
      <p:sp>
        <p:nvSpPr>
          <p:cNvPr id="92" name="Google Shape;92;p1"/>
          <p:cNvSpPr/>
          <p:nvPr/>
        </p:nvSpPr>
        <p:spPr>
          <a:xfrm>
            <a:off x="3003723" y="136525"/>
            <a:ext cx="6184555" cy="6184555"/>
          </a:xfrm>
          <a:prstGeom prst="ellipse">
            <a:avLst/>
          </a:prstGeom>
          <a:solidFill>
            <a:schemeClr val="dk1"/>
          </a:solidFill>
          <a:ln cap="flat" cmpd="sng" w="285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3" name="Google Shape;93;p1"/>
          <p:cNvSpPr txBox="1"/>
          <p:nvPr>
            <p:ph type="ctrTitle"/>
          </p:nvPr>
        </p:nvSpPr>
        <p:spPr>
          <a:xfrm>
            <a:off x="3581400" y="734360"/>
            <a:ext cx="5204489" cy="3160593"/>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lt1"/>
              </a:buClr>
              <a:buSzPts val="5400"/>
              <a:buFont typeface="Play"/>
              <a:buNone/>
            </a:pPr>
            <a:r>
              <a:rPr lang="en-US" sz="5400">
                <a:solidFill>
                  <a:schemeClr val="lt1"/>
                </a:solidFill>
              </a:rPr>
              <a:t>Brook Trout </a:t>
            </a:r>
            <a:r>
              <a:rPr lang="en-US" sz="5400">
                <a:solidFill>
                  <a:schemeClr val="lt1"/>
                </a:solidFill>
              </a:rPr>
              <a:t>Workgroup Special Session</a:t>
            </a:r>
            <a:endParaRPr/>
          </a:p>
        </p:txBody>
      </p:sp>
      <p:sp>
        <p:nvSpPr>
          <p:cNvPr id="94" name="Google Shape;94;p1"/>
          <p:cNvSpPr txBox="1"/>
          <p:nvPr>
            <p:ph idx="1" type="subTitle"/>
          </p:nvPr>
        </p:nvSpPr>
        <p:spPr>
          <a:xfrm>
            <a:off x="3581400" y="3973609"/>
            <a:ext cx="4962831" cy="1400201"/>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2400"/>
              <a:buNone/>
            </a:pPr>
            <a:r>
              <a:rPr lang="en-US">
                <a:solidFill>
                  <a:schemeClr val="lt1"/>
                </a:solidFill>
              </a:rPr>
              <a:t>For the purpose of reviewing the Outcome Assessment request from the Management Board </a:t>
            </a:r>
            <a:endParaRPr/>
          </a:p>
          <a:p>
            <a:pPr indent="0" lvl="0" marL="0" rtl="0" algn="ctr">
              <a:lnSpc>
                <a:spcPct val="90000"/>
              </a:lnSpc>
              <a:spcBef>
                <a:spcPts val="1000"/>
              </a:spcBef>
              <a:spcAft>
                <a:spcPts val="0"/>
              </a:spcAft>
              <a:buClr>
                <a:schemeClr val="lt1"/>
              </a:buClr>
              <a:buSzPts val="1900"/>
              <a:buNone/>
            </a:pPr>
            <a:r>
              <a:rPr lang="en-US" sz="1900">
                <a:solidFill>
                  <a:schemeClr val="lt1"/>
                </a:solidFill>
              </a:rPr>
              <a:t>January 22, 2025</a:t>
            </a:r>
            <a:endParaRPr/>
          </a:p>
        </p:txBody>
      </p:sp>
      <p:sp>
        <p:nvSpPr>
          <p:cNvPr id="95" name="Google Shape;95;p1"/>
          <p:cNvSpPr/>
          <p:nvPr/>
        </p:nvSpPr>
        <p:spPr>
          <a:xfrm>
            <a:off x="10256275" y="975977"/>
            <a:ext cx="413564" cy="413564"/>
          </a:xfrm>
          <a:custGeom>
            <a:rect b="b" l="l" r="r" t="t"/>
            <a:pathLst>
              <a:path extrusionOk="0" h="807148" w="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6" name="Google Shape;96;p1"/>
          <p:cNvSpPr/>
          <p:nvPr/>
        </p:nvSpPr>
        <p:spPr>
          <a:xfrm>
            <a:off x="10256275" y="975977"/>
            <a:ext cx="413564" cy="413564"/>
          </a:xfrm>
          <a:custGeom>
            <a:rect b="b" l="l" r="r" t="t"/>
            <a:pathLst>
              <a:path extrusionOk="0" h="807148" w="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29803"/>
            </a:schemeClr>
          </a:solidFill>
          <a:ln cap="flat" cmpd="sng" w="285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97" name="Google Shape;97;p1"/>
          <p:cNvGrpSpPr/>
          <p:nvPr/>
        </p:nvGrpSpPr>
        <p:grpSpPr>
          <a:xfrm>
            <a:off x="2080947" y="1755501"/>
            <a:ext cx="1598829" cy="531293"/>
            <a:chOff x="2504802" y="1755501"/>
            <a:chExt cx="1598829" cy="531293"/>
          </a:xfrm>
        </p:grpSpPr>
        <p:sp>
          <p:nvSpPr>
            <p:cNvPr id="98" name="Google Shape;98;p1"/>
            <p:cNvSpPr/>
            <p:nvPr/>
          </p:nvSpPr>
          <p:spPr>
            <a:xfrm>
              <a:off x="2504802" y="2113855"/>
              <a:ext cx="1598614" cy="172939"/>
            </a:xfrm>
            <a:custGeom>
              <a:rect b="b" l="l" r="r" t="t"/>
              <a:pathLst>
                <a:path extrusionOk="0" h="172939" w="1598614">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9" name="Google Shape;99;p1"/>
            <p:cNvSpPr/>
            <p:nvPr/>
          </p:nvSpPr>
          <p:spPr>
            <a:xfrm>
              <a:off x="2504802" y="1755501"/>
              <a:ext cx="1598829" cy="172724"/>
            </a:xfrm>
            <a:custGeom>
              <a:rect b="b" l="l" r="r" t="t"/>
              <a:pathLst>
                <a:path extrusionOk="0" h="172724" w="1598829">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
        <p:nvSpPr>
          <p:cNvPr id="100" name="Google Shape;100;p1"/>
          <p:cNvSpPr/>
          <p:nvPr/>
        </p:nvSpPr>
        <p:spPr>
          <a:xfrm>
            <a:off x="1719820" y="4236107"/>
            <a:ext cx="510988" cy="510988"/>
          </a:xfrm>
          <a:prstGeom prst="ellipse">
            <a:avLst/>
          </a:prstGeom>
          <a:solidFill>
            <a:srgbClr val="FFFFFF"/>
          </a:solidFill>
          <a:ln cap="flat" cmpd="sng" w="2857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1" name="Google Shape;101;p1"/>
          <p:cNvSpPr/>
          <p:nvPr/>
        </p:nvSpPr>
        <p:spPr>
          <a:xfrm>
            <a:off x="1719820" y="4236107"/>
            <a:ext cx="510988" cy="510988"/>
          </a:xfrm>
          <a:prstGeom prst="ellipse">
            <a:avLst/>
          </a:prstGeom>
          <a:solidFill>
            <a:schemeClr val="accent2">
              <a:alpha val="29803"/>
            </a:schemeClr>
          </a:solidFill>
          <a:ln cap="flat" cmpd="sng" w="2857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102" name="Google Shape;102;p1"/>
          <p:cNvGrpSpPr/>
          <p:nvPr/>
        </p:nvGrpSpPr>
        <p:grpSpPr>
          <a:xfrm>
            <a:off x="8597506" y="4175798"/>
            <a:ext cx="1861486" cy="1861665"/>
            <a:chOff x="5734053" y="3067000"/>
            <a:chExt cx="724484" cy="724549"/>
          </a:xfrm>
        </p:grpSpPr>
        <p:sp>
          <p:nvSpPr>
            <p:cNvPr id="103" name="Google Shape;103;p1"/>
            <p:cNvSpPr/>
            <p:nvPr/>
          </p:nvSpPr>
          <p:spPr>
            <a:xfrm>
              <a:off x="5734055" y="3067000"/>
              <a:ext cx="14192" cy="14097"/>
            </a:xfrm>
            <a:custGeom>
              <a:rect b="b" l="l" r="r" t="t"/>
              <a:pathLst>
                <a:path extrusionOk="0" h="14097" w="14192">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4" name="Google Shape;104;p1"/>
            <p:cNvSpPr/>
            <p:nvPr/>
          </p:nvSpPr>
          <p:spPr>
            <a:xfrm>
              <a:off x="5793300" y="3067000"/>
              <a:ext cx="14097" cy="14097"/>
            </a:xfrm>
            <a:custGeom>
              <a:rect b="b" l="l" r="r" t="t"/>
              <a:pathLst>
                <a:path extrusionOk="0" h="14097" w="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5" name="Google Shape;105;p1"/>
            <p:cNvSpPr/>
            <p:nvPr/>
          </p:nvSpPr>
          <p:spPr>
            <a:xfrm>
              <a:off x="5852450" y="3067000"/>
              <a:ext cx="14096" cy="14097"/>
            </a:xfrm>
            <a:custGeom>
              <a:rect b="b" l="l" r="r" t="t"/>
              <a:pathLst>
                <a:path extrusionOk="0" h="14097"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6" name="Google Shape;106;p1"/>
            <p:cNvSpPr/>
            <p:nvPr/>
          </p:nvSpPr>
          <p:spPr>
            <a:xfrm>
              <a:off x="5911695" y="3067000"/>
              <a:ext cx="14096" cy="14097"/>
            </a:xfrm>
            <a:custGeom>
              <a:rect b="b" l="l" r="r" t="t"/>
              <a:pathLst>
                <a:path extrusionOk="0" h="14097"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7" name="Google Shape;107;p1"/>
            <p:cNvSpPr/>
            <p:nvPr/>
          </p:nvSpPr>
          <p:spPr>
            <a:xfrm>
              <a:off x="5970846" y="3067000"/>
              <a:ext cx="14096" cy="14097"/>
            </a:xfrm>
            <a:custGeom>
              <a:rect b="b" l="l" r="r" t="t"/>
              <a:pathLst>
                <a:path extrusionOk="0" h="14097"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8" name="Google Shape;108;p1"/>
            <p:cNvSpPr/>
            <p:nvPr/>
          </p:nvSpPr>
          <p:spPr>
            <a:xfrm>
              <a:off x="6030092" y="3067000"/>
              <a:ext cx="14097" cy="14097"/>
            </a:xfrm>
            <a:custGeom>
              <a:rect b="b" l="l" r="r" t="t"/>
              <a:pathLst>
                <a:path extrusionOk="0" h="14097" w="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9" name="Google Shape;109;p1"/>
            <p:cNvSpPr/>
            <p:nvPr/>
          </p:nvSpPr>
          <p:spPr>
            <a:xfrm>
              <a:off x="6089242" y="3067000"/>
              <a:ext cx="14096" cy="14097"/>
            </a:xfrm>
            <a:custGeom>
              <a:rect b="b" l="l" r="r" t="t"/>
              <a:pathLst>
                <a:path extrusionOk="0" h="14097"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0" name="Google Shape;110;p1"/>
            <p:cNvSpPr/>
            <p:nvPr/>
          </p:nvSpPr>
          <p:spPr>
            <a:xfrm>
              <a:off x="5734055" y="3126244"/>
              <a:ext cx="14192" cy="14097"/>
            </a:xfrm>
            <a:custGeom>
              <a:rect b="b" l="l" r="r" t="t"/>
              <a:pathLst>
                <a:path extrusionOk="0" h="14097" w="14192">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1" name="Google Shape;111;p1"/>
            <p:cNvSpPr/>
            <p:nvPr/>
          </p:nvSpPr>
          <p:spPr>
            <a:xfrm>
              <a:off x="5793300" y="3126242"/>
              <a:ext cx="14097" cy="14099"/>
            </a:xfrm>
            <a:custGeom>
              <a:rect b="b" l="l" r="r" t="t"/>
              <a:pathLst>
                <a:path extrusionOk="0" h="14099" w="14097">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2" name="Google Shape;112;p1"/>
            <p:cNvSpPr/>
            <p:nvPr/>
          </p:nvSpPr>
          <p:spPr>
            <a:xfrm>
              <a:off x="5852450" y="3126242"/>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3" name="Google Shape;113;p1"/>
            <p:cNvSpPr/>
            <p:nvPr/>
          </p:nvSpPr>
          <p:spPr>
            <a:xfrm>
              <a:off x="5911695" y="3126242"/>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4" name="Google Shape;114;p1"/>
            <p:cNvSpPr/>
            <p:nvPr/>
          </p:nvSpPr>
          <p:spPr>
            <a:xfrm>
              <a:off x="5970846" y="3126242"/>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5" name="Google Shape;115;p1"/>
            <p:cNvSpPr/>
            <p:nvPr/>
          </p:nvSpPr>
          <p:spPr>
            <a:xfrm>
              <a:off x="6030091" y="3126244"/>
              <a:ext cx="14097" cy="14097"/>
            </a:xfrm>
            <a:custGeom>
              <a:rect b="b" l="l" r="r" t="t"/>
              <a:pathLst>
                <a:path extrusionOk="0" h="14097" w="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6" name="Google Shape;116;p1"/>
            <p:cNvSpPr/>
            <p:nvPr/>
          </p:nvSpPr>
          <p:spPr>
            <a:xfrm>
              <a:off x="6089242" y="3126242"/>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7" name="Google Shape;117;p1"/>
            <p:cNvSpPr/>
            <p:nvPr/>
          </p:nvSpPr>
          <p:spPr>
            <a:xfrm>
              <a:off x="5734055" y="3185393"/>
              <a:ext cx="14192" cy="14096"/>
            </a:xfrm>
            <a:custGeom>
              <a:rect b="b" l="l" r="r" t="t"/>
              <a:pathLst>
                <a:path extrusionOk="0" h="14096"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8" name="Google Shape;118;p1"/>
            <p:cNvSpPr/>
            <p:nvPr/>
          </p:nvSpPr>
          <p:spPr>
            <a:xfrm>
              <a:off x="5793300" y="3185393"/>
              <a:ext cx="14097" cy="14097"/>
            </a:xfrm>
            <a:custGeom>
              <a:rect b="b" l="l" r="r" t="t"/>
              <a:pathLst>
                <a:path extrusionOk="0" h="14097" w="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19" name="Google Shape;119;p1"/>
            <p:cNvSpPr/>
            <p:nvPr/>
          </p:nvSpPr>
          <p:spPr>
            <a:xfrm>
              <a:off x="5852450" y="3185393"/>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0" name="Google Shape;120;p1"/>
            <p:cNvSpPr/>
            <p:nvPr/>
          </p:nvSpPr>
          <p:spPr>
            <a:xfrm>
              <a:off x="5911695" y="3185393"/>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1" name="Google Shape;121;p1"/>
            <p:cNvSpPr/>
            <p:nvPr/>
          </p:nvSpPr>
          <p:spPr>
            <a:xfrm>
              <a:off x="5970846" y="3185393"/>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2" name="Google Shape;122;p1"/>
            <p:cNvSpPr/>
            <p:nvPr/>
          </p:nvSpPr>
          <p:spPr>
            <a:xfrm>
              <a:off x="6030092" y="3185393"/>
              <a:ext cx="14097" cy="14097"/>
            </a:xfrm>
            <a:custGeom>
              <a:rect b="b" l="l" r="r" t="t"/>
              <a:pathLst>
                <a:path extrusionOk="0" h="14097" w="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3" name="Google Shape;123;p1"/>
            <p:cNvSpPr/>
            <p:nvPr/>
          </p:nvSpPr>
          <p:spPr>
            <a:xfrm>
              <a:off x="6089242" y="3185393"/>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4" name="Google Shape;124;p1"/>
            <p:cNvSpPr/>
            <p:nvPr/>
          </p:nvSpPr>
          <p:spPr>
            <a:xfrm>
              <a:off x="5734055" y="3244637"/>
              <a:ext cx="14192" cy="14096"/>
            </a:xfrm>
            <a:custGeom>
              <a:rect b="b" l="l" r="r" t="t"/>
              <a:pathLst>
                <a:path extrusionOk="0" h="14096"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5" name="Google Shape;125;p1"/>
            <p:cNvSpPr/>
            <p:nvPr/>
          </p:nvSpPr>
          <p:spPr>
            <a:xfrm>
              <a:off x="5793300" y="3244635"/>
              <a:ext cx="14097" cy="14099"/>
            </a:xfrm>
            <a:custGeom>
              <a:rect b="b" l="l" r="r" t="t"/>
              <a:pathLst>
                <a:path extrusionOk="0" h="14099" w="14097">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6" name="Google Shape;126;p1"/>
            <p:cNvSpPr/>
            <p:nvPr/>
          </p:nvSpPr>
          <p:spPr>
            <a:xfrm>
              <a:off x="5852450" y="3244635"/>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7" name="Google Shape;127;p1"/>
            <p:cNvSpPr/>
            <p:nvPr/>
          </p:nvSpPr>
          <p:spPr>
            <a:xfrm>
              <a:off x="5911695" y="3244635"/>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8" name="Google Shape;128;p1"/>
            <p:cNvSpPr/>
            <p:nvPr/>
          </p:nvSpPr>
          <p:spPr>
            <a:xfrm>
              <a:off x="5970846" y="3244635"/>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29" name="Google Shape;129;p1"/>
            <p:cNvSpPr/>
            <p:nvPr/>
          </p:nvSpPr>
          <p:spPr>
            <a:xfrm>
              <a:off x="6030091" y="3244637"/>
              <a:ext cx="14097" cy="14096"/>
            </a:xfrm>
            <a:custGeom>
              <a:rect b="b" l="l" r="r" t="t"/>
              <a:pathLst>
                <a:path extrusionOk="0" h="14096" w="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0" name="Google Shape;130;p1"/>
            <p:cNvSpPr/>
            <p:nvPr/>
          </p:nvSpPr>
          <p:spPr>
            <a:xfrm>
              <a:off x="6089242" y="3244635"/>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1" name="Google Shape;131;p1"/>
            <p:cNvSpPr/>
            <p:nvPr/>
          </p:nvSpPr>
          <p:spPr>
            <a:xfrm>
              <a:off x="5734055" y="3303786"/>
              <a:ext cx="14192" cy="14096"/>
            </a:xfrm>
            <a:custGeom>
              <a:rect b="b" l="l" r="r" t="t"/>
              <a:pathLst>
                <a:path extrusionOk="0" h="14096"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2" name="Google Shape;132;p1"/>
            <p:cNvSpPr/>
            <p:nvPr/>
          </p:nvSpPr>
          <p:spPr>
            <a:xfrm>
              <a:off x="5793300" y="3303786"/>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3" name="Google Shape;133;p1"/>
            <p:cNvSpPr/>
            <p:nvPr/>
          </p:nvSpPr>
          <p:spPr>
            <a:xfrm>
              <a:off x="5852450" y="3303786"/>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4" name="Google Shape;134;p1"/>
            <p:cNvSpPr/>
            <p:nvPr/>
          </p:nvSpPr>
          <p:spPr>
            <a:xfrm>
              <a:off x="5911695" y="3303786"/>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5" name="Google Shape;135;p1"/>
            <p:cNvSpPr/>
            <p:nvPr/>
          </p:nvSpPr>
          <p:spPr>
            <a:xfrm>
              <a:off x="5970846" y="3303786"/>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6" name="Google Shape;136;p1"/>
            <p:cNvSpPr/>
            <p:nvPr/>
          </p:nvSpPr>
          <p:spPr>
            <a:xfrm>
              <a:off x="6030091" y="3303786"/>
              <a:ext cx="14097" cy="14096"/>
            </a:xfrm>
            <a:custGeom>
              <a:rect b="b" l="l" r="r" t="t"/>
              <a:pathLst>
                <a:path extrusionOk="0" h="14096" w="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7" name="Google Shape;137;p1"/>
            <p:cNvSpPr/>
            <p:nvPr/>
          </p:nvSpPr>
          <p:spPr>
            <a:xfrm>
              <a:off x="6089242" y="3303786"/>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8" name="Google Shape;138;p1"/>
            <p:cNvSpPr/>
            <p:nvPr/>
          </p:nvSpPr>
          <p:spPr>
            <a:xfrm>
              <a:off x="5734055" y="3363031"/>
              <a:ext cx="14192" cy="14097"/>
            </a:xfrm>
            <a:custGeom>
              <a:rect b="b" l="l" r="r" t="t"/>
              <a:pathLst>
                <a:path extrusionOk="0" h="14097"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9" name="Google Shape;139;p1"/>
            <p:cNvSpPr/>
            <p:nvPr/>
          </p:nvSpPr>
          <p:spPr>
            <a:xfrm>
              <a:off x="5793300" y="3363029"/>
              <a:ext cx="14097" cy="14099"/>
            </a:xfrm>
            <a:custGeom>
              <a:rect b="b" l="l" r="r" t="t"/>
              <a:pathLst>
                <a:path extrusionOk="0" h="14099" w="14097">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0" name="Google Shape;140;p1"/>
            <p:cNvSpPr/>
            <p:nvPr/>
          </p:nvSpPr>
          <p:spPr>
            <a:xfrm>
              <a:off x="5852450" y="3363029"/>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1" name="Google Shape;141;p1"/>
            <p:cNvSpPr/>
            <p:nvPr/>
          </p:nvSpPr>
          <p:spPr>
            <a:xfrm>
              <a:off x="5911695" y="3363029"/>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2" name="Google Shape;142;p1"/>
            <p:cNvSpPr/>
            <p:nvPr/>
          </p:nvSpPr>
          <p:spPr>
            <a:xfrm>
              <a:off x="5970846" y="3363029"/>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3" name="Google Shape;143;p1"/>
            <p:cNvSpPr/>
            <p:nvPr/>
          </p:nvSpPr>
          <p:spPr>
            <a:xfrm>
              <a:off x="6030091" y="3363031"/>
              <a:ext cx="14097" cy="14097"/>
            </a:xfrm>
            <a:custGeom>
              <a:rect b="b" l="l" r="r" t="t"/>
              <a:pathLst>
                <a:path extrusionOk="0" h="14097" w="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4" name="Google Shape;144;p1"/>
            <p:cNvSpPr/>
            <p:nvPr/>
          </p:nvSpPr>
          <p:spPr>
            <a:xfrm>
              <a:off x="6089242" y="3363029"/>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5" name="Google Shape;145;p1"/>
            <p:cNvSpPr/>
            <p:nvPr/>
          </p:nvSpPr>
          <p:spPr>
            <a:xfrm>
              <a:off x="5734055" y="3422181"/>
              <a:ext cx="14192" cy="14096"/>
            </a:xfrm>
            <a:custGeom>
              <a:rect b="b" l="l" r="r" t="t"/>
              <a:pathLst>
                <a:path extrusionOk="0" h="14096"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6" name="Google Shape;146;p1"/>
            <p:cNvSpPr/>
            <p:nvPr/>
          </p:nvSpPr>
          <p:spPr>
            <a:xfrm>
              <a:off x="5793300" y="3422181"/>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7" name="Google Shape;147;p1"/>
            <p:cNvSpPr/>
            <p:nvPr/>
          </p:nvSpPr>
          <p:spPr>
            <a:xfrm>
              <a:off x="5852450" y="342218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8" name="Google Shape;148;p1"/>
            <p:cNvSpPr/>
            <p:nvPr/>
          </p:nvSpPr>
          <p:spPr>
            <a:xfrm>
              <a:off x="5911695" y="342218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9" name="Google Shape;149;p1"/>
            <p:cNvSpPr/>
            <p:nvPr/>
          </p:nvSpPr>
          <p:spPr>
            <a:xfrm>
              <a:off x="5970846" y="342218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0" name="Google Shape;150;p1"/>
            <p:cNvSpPr/>
            <p:nvPr/>
          </p:nvSpPr>
          <p:spPr>
            <a:xfrm>
              <a:off x="6030091" y="3422181"/>
              <a:ext cx="14097" cy="14096"/>
            </a:xfrm>
            <a:custGeom>
              <a:rect b="b" l="l" r="r" t="t"/>
              <a:pathLst>
                <a:path extrusionOk="0" h="14096" w="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1" name="Google Shape;151;p1"/>
            <p:cNvSpPr/>
            <p:nvPr/>
          </p:nvSpPr>
          <p:spPr>
            <a:xfrm>
              <a:off x="6089242" y="342218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2" name="Google Shape;152;p1"/>
            <p:cNvSpPr/>
            <p:nvPr/>
          </p:nvSpPr>
          <p:spPr>
            <a:xfrm>
              <a:off x="6148487" y="3067000"/>
              <a:ext cx="14097" cy="14097"/>
            </a:xfrm>
            <a:custGeom>
              <a:rect b="b" l="l" r="r" t="t"/>
              <a:pathLst>
                <a:path extrusionOk="0" h="14097" w="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3" name="Google Shape;153;p1"/>
            <p:cNvSpPr/>
            <p:nvPr/>
          </p:nvSpPr>
          <p:spPr>
            <a:xfrm>
              <a:off x="6207638" y="3067000"/>
              <a:ext cx="14096" cy="14097"/>
            </a:xfrm>
            <a:custGeom>
              <a:rect b="b" l="l" r="r" t="t"/>
              <a:pathLst>
                <a:path extrusionOk="0" h="14097"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4" name="Google Shape;154;p1"/>
            <p:cNvSpPr/>
            <p:nvPr/>
          </p:nvSpPr>
          <p:spPr>
            <a:xfrm>
              <a:off x="6266883" y="3067000"/>
              <a:ext cx="14096" cy="14097"/>
            </a:xfrm>
            <a:custGeom>
              <a:rect b="b" l="l" r="r" t="t"/>
              <a:pathLst>
                <a:path extrusionOk="0" h="14097" w="14096">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5" name="Google Shape;155;p1"/>
            <p:cNvSpPr/>
            <p:nvPr/>
          </p:nvSpPr>
          <p:spPr>
            <a:xfrm>
              <a:off x="6326033" y="3067000"/>
              <a:ext cx="14096" cy="14097"/>
            </a:xfrm>
            <a:custGeom>
              <a:rect b="b" l="l" r="r" t="t"/>
              <a:pathLst>
                <a:path extrusionOk="0" h="14097"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6" name="Google Shape;156;p1"/>
            <p:cNvSpPr/>
            <p:nvPr/>
          </p:nvSpPr>
          <p:spPr>
            <a:xfrm>
              <a:off x="6385279" y="3067000"/>
              <a:ext cx="14096" cy="14097"/>
            </a:xfrm>
            <a:custGeom>
              <a:rect b="b" l="l" r="r" t="t"/>
              <a:pathLst>
                <a:path extrusionOk="0" h="14097" w="14096">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7" name="Google Shape;157;p1"/>
            <p:cNvSpPr/>
            <p:nvPr/>
          </p:nvSpPr>
          <p:spPr>
            <a:xfrm>
              <a:off x="6444429" y="3067000"/>
              <a:ext cx="14096" cy="14097"/>
            </a:xfrm>
            <a:custGeom>
              <a:rect b="b" l="l" r="r" t="t"/>
              <a:pathLst>
                <a:path extrusionOk="0" h="14097" w="14096">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8" name="Google Shape;158;p1"/>
            <p:cNvSpPr/>
            <p:nvPr/>
          </p:nvSpPr>
          <p:spPr>
            <a:xfrm>
              <a:off x="6148487" y="3126241"/>
              <a:ext cx="14097" cy="14099"/>
            </a:xfrm>
            <a:custGeom>
              <a:rect b="b" l="l" r="r" t="t"/>
              <a:pathLst>
                <a:path extrusionOk="0" h="14099" w="14097">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59" name="Google Shape;159;p1"/>
            <p:cNvSpPr/>
            <p:nvPr/>
          </p:nvSpPr>
          <p:spPr>
            <a:xfrm>
              <a:off x="6207638" y="3126241"/>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0" name="Google Shape;160;p1"/>
            <p:cNvSpPr/>
            <p:nvPr/>
          </p:nvSpPr>
          <p:spPr>
            <a:xfrm>
              <a:off x="6266883" y="3126241"/>
              <a:ext cx="14096" cy="14099"/>
            </a:xfrm>
            <a:custGeom>
              <a:rect b="b" l="l" r="r" t="t"/>
              <a:pathLst>
                <a:path extrusionOk="0" h="14099" w="14096">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1" name="Google Shape;161;p1"/>
            <p:cNvSpPr/>
            <p:nvPr/>
          </p:nvSpPr>
          <p:spPr>
            <a:xfrm>
              <a:off x="6326033" y="3126241"/>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2" name="Google Shape;162;p1"/>
            <p:cNvSpPr/>
            <p:nvPr/>
          </p:nvSpPr>
          <p:spPr>
            <a:xfrm>
              <a:off x="6385279" y="3126240"/>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3" name="Google Shape;163;p1"/>
            <p:cNvSpPr/>
            <p:nvPr/>
          </p:nvSpPr>
          <p:spPr>
            <a:xfrm>
              <a:off x="6444429" y="3126242"/>
              <a:ext cx="14096" cy="14097"/>
            </a:xfrm>
            <a:custGeom>
              <a:rect b="b" l="l" r="r" t="t"/>
              <a:pathLst>
                <a:path extrusionOk="0" h="14097"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4" name="Google Shape;164;p1"/>
            <p:cNvSpPr/>
            <p:nvPr/>
          </p:nvSpPr>
          <p:spPr>
            <a:xfrm>
              <a:off x="6148487" y="3185391"/>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5" name="Google Shape;165;p1"/>
            <p:cNvSpPr/>
            <p:nvPr/>
          </p:nvSpPr>
          <p:spPr>
            <a:xfrm>
              <a:off x="6207638" y="318539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6" name="Google Shape;166;p1"/>
            <p:cNvSpPr/>
            <p:nvPr/>
          </p:nvSpPr>
          <p:spPr>
            <a:xfrm>
              <a:off x="6266883" y="3185391"/>
              <a:ext cx="14096" cy="14096"/>
            </a:xfrm>
            <a:custGeom>
              <a:rect b="b" l="l" r="r" t="t"/>
              <a:pathLst>
                <a:path extrusionOk="0" h="14096" w="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7" name="Google Shape;167;p1"/>
            <p:cNvSpPr/>
            <p:nvPr/>
          </p:nvSpPr>
          <p:spPr>
            <a:xfrm>
              <a:off x="6326033" y="318539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8" name="Google Shape;168;p1"/>
            <p:cNvSpPr/>
            <p:nvPr/>
          </p:nvSpPr>
          <p:spPr>
            <a:xfrm>
              <a:off x="6385279" y="318539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69" name="Google Shape;169;p1"/>
            <p:cNvSpPr/>
            <p:nvPr/>
          </p:nvSpPr>
          <p:spPr>
            <a:xfrm>
              <a:off x="6444429" y="3185391"/>
              <a:ext cx="14096" cy="14097"/>
            </a:xfrm>
            <a:custGeom>
              <a:rect b="b" l="l" r="r" t="t"/>
              <a:pathLst>
                <a:path extrusionOk="0" h="14097" w="14096">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0" name="Google Shape;170;p1"/>
            <p:cNvSpPr/>
            <p:nvPr/>
          </p:nvSpPr>
          <p:spPr>
            <a:xfrm>
              <a:off x="6148487" y="3244634"/>
              <a:ext cx="14097" cy="14099"/>
            </a:xfrm>
            <a:custGeom>
              <a:rect b="b" l="l" r="r" t="t"/>
              <a:pathLst>
                <a:path extrusionOk="0" h="14099" w="14097">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1" name="Google Shape;171;p1"/>
            <p:cNvSpPr/>
            <p:nvPr/>
          </p:nvSpPr>
          <p:spPr>
            <a:xfrm>
              <a:off x="6207638" y="3244634"/>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2" name="Google Shape;172;p1"/>
            <p:cNvSpPr/>
            <p:nvPr/>
          </p:nvSpPr>
          <p:spPr>
            <a:xfrm>
              <a:off x="6266883" y="3244634"/>
              <a:ext cx="14096" cy="14099"/>
            </a:xfrm>
            <a:custGeom>
              <a:rect b="b" l="l" r="r" t="t"/>
              <a:pathLst>
                <a:path extrusionOk="0" h="14099" w="14096">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3" name="Google Shape;173;p1"/>
            <p:cNvSpPr/>
            <p:nvPr/>
          </p:nvSpPr>
          <p:spPr>
            <a:xfrm>
              <a:off x="6326033" y="3244634"/>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4" name="Google Shape;174;p1"/>
            <p:cNvSpPr/>
            <p:nvPr/>
          </p:nvSpPr>
          <p:spPr>
            <a:xfrm>
              <a:off x="6385279" y="3244634"/>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5" name="Google Shape;175;p1"/>
            <p:cNvSpPr/>
            <p:nvPr/>
          </p:nvSpPr>
          <p:spPr>
            <a:xfrm>
              <a:off x="6444429" y="3244636"/>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6" name="Google Shape;176;p1"/>
            <p:cNvSpPr/>
            <p:nvPr/>
          </p:nvSpPr>
          <p:spPr>
            <a:xfrm>
              <a:off x="6148487" y="3303786"/>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7" name="Google Shape;177;p1"/>
            <p:cNvSpPr/>
            <p:nvPr/>
          </p:nvSpPr>
          <p:spPr>
            <a:xfrm>
              <a:off x="6207638" y="3303786"/>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8" name="Google Shape;178;p1"/>
            <p:cNvSpPr/>
            <p:nvPr/>
          </p:nvSpPr>
          <p:spPr>
            <a:xfrm>
              <a:off x="6266883" y="3303786"/>
              <a:ext cx="14096" cy="14096"/>
            </a:xfrm>
            <a:custGeom>
              <a:rect b="b" l="l" r="r" t="t"/>
              <a:pathLst>
                <a:path extrusionOk="0" h="14096" w="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9" name="Google Shape;179;p1"/>
            <p:cNvSpPr/>
            <p:nvPr/>
          </p:nvSpPr>
          <p:spPr>
            <a:xfrm>
              <a:off x="6326033" y="3303786"/>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0" name="Google Shape;180;p1"/>
            <p:cNvSpPr/>
            <p:nvPr/>
          </p:nvSpPr>
          <p:spPr>
            <a:xfrm>
              <a:off x="6385279" y="3303786"/>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1" name="Google Shape;181;p1"/>
            <p:cNvSpPr/>
            <p:nvPr/>
          </p:nvSpPr>
          <p:spPr>
            <a:xfrm>
              <a:off x="6444429" y="330378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2" name="Google Shape;182;p1"/>
            <p:cNvSpPr/>
            <p:nvPr/>
          </p:nvSpPr>
          <p:spPr>
            <a:xfrm>
              <a:off x="6148487" y="3363028"/>
              <a:ext cx="14097" cy="14099"/>
            </a:xfrm>
            <a:custGeom>
              <a:rect b="b" l="l" r="r" t="t"/>
              <a:pathLst>
                <a:path extrusionOk="0" h="14099" w="14097">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3" name="Google Shape;183;p1"/>
            <p:cNvSpPr/>
            <p:nvPr/>
          </p:nvSpPr>
          <p:spPr>
            <a:xfrm>
              <a:off x="6207638" y="3363028"/>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4" name="Google Shape;184;p1"/>
            <p:cNvSpPr/>
            <p:nvPr/>
          </p:nvSpPr>
          <p:spPr>
            <a:xfrm>
              <a:off x="6266883" y="3363028"/>
              <a:ext cx="14096" cy="14099"/>
            </a:xfrm>
            <a:custGeom>
              <a:rect b="b" l="l" r="r" t="t"/>
              <a:pathLst>
                <a:path extrusionOk="0" h="14099" w="14096">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5" name="Google Shape;185;p1"/>
            <p:cNvSpPr/>
            <p:nvPr/>
          </p:nvSpPr>
          <p:spPr>
            <a:xfrm>
              <a:off x="6326033" y="3363028"/>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6" name="Google Shape;186;p1"/>
            <p:cNvSpPr/>
            <p:nvPr/>
          </p:nvSpPr>
          <p:spPr>
            <a:xfrm>
              <a:off x="6385279" y="3363027"/>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7" name="Google Shape;187;p1"/>
            <p:cNvSpPr/>
            <p:nvPr/>
          </p:nvSpPr>
          <p:spPr>
            <a:xfrm>
              <a:off x="6444429" y="3363029"/>
              <a:ext cx="14096" cy="14097"/>
            </a:xfrm>
            <a:custGeom>
              <a:rect b="b" l="l" r="r" t="t"/>
              <a:pathLst>
                <a:path extrusionOk="0" h="14097"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8" name="Google Shape;188;p1"/>
            <p:cNvSpPr/>
            <p:nvPr/>
          </p:nvSpPr>
          <p:spPr>
            <a:xfrm>
              <a:off x="6148487" y="3422179"/>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89" name="Google Shape;189;p1"/>
            <p:cNvSpPr/>
            <p:nvPr/>
          </p:nvSpPr>
          <p:spPr>
            <a:xfrm>
              <a:off x="6207638" y="3422179"/>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0" name="Google Shape;190;p1"/>
            <p:cNvSpPr/>
            <p:nvPr/>
          </p:nvSpPr>
          <p:spPr>
            <a:xfrm>
              <a:off x="6266883" y="3422179"/>
              <a:ext cx="14096" cy="14096"/>
            </a:xfrm>
            <a:custGeom>
              <a:rect b="b" l="l" r="r" t="t"/>
              <a:pathLst>
                <a:path extrusionOk="0" h="14096" w="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1" name="Google Shape;191;p1"/>
            <p:cNvSpPr/>
            <p:nvPr/>
          </p:nvSpPr>
          <p:spPr>
            <a:xfrm>
              <a:off x="6326033" y="342217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2" name="Google Shape;192;p1"/>
            <p:cNvSpPr/>
            <p:nvPr/>
          </p:nvSpPr>
          <p:spPr>
            <a:xfrm>
              <a:off x="6385279" y="3422180"/>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3" name="Google Shape;193;p1"/>
            <p:cNvSpPr/>
            <p:nvPr/>
          </p:nvSpPr>
          <p:spPr>
            <a:xfrm>
              <a:off x="6444429" y="342218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4" name="Google Shape;194;p1"/>
            <p:cNvSpPr/>
            <p:nvPr/>
          </p:nvSpPr>
          <p:spPr>
            <a:xfrm>
              <a:off x="5734055" y="3481330"/>
              <a:ext cx="14192" cy="14096"/>
            </a:xfrm>
            <a:custGeom>
              <a:rect b="b" l="l" r="r" t="t"/>
              <a:pathLst>
                <a:path extrusionOk="0" h="14096" w="14192">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5" name="Google Shape;195;p1"/>
            <p:cNvSpPr/>
            <p:nvPr/>
          </p:nvSpPr>
          <p:spPr>
            <a:xfrm>
              <a:off x="5793300" y="3481330"/>
              <a:ext cx="14097" cy="14097"/>
            </a:xfrm>
            <a:custGeom>
              <a:rect b="b" l="l" r="r" t="t"/>
              <a:pathLst>
                <a:path extrusionOk="0" h="14097" w="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6" name="Google Shape;196;p1"/>
            <p:cNvSpPr/>
            <p:nvPr/>
          </p:nvSpPr>
          <p:spPr>
            <a:xfrm>
              <a:off x="5852450" y="3481330"/>
              <a:ext cx="14096" cy="14096"/>
            </a:xfrm>
            <a:custGeom>
              <a:rect b="b" l="l" r="r" t="t"/>
              <a:pathLst>
                <a:path extrusionOk="0" h="14096"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7" name="Google Shape;197;p1"/>
            <p:cNvSpPr/>
            <p:nvPr/>
          </p:nvSpPr>
          <p:spPr>
            <a:xfrm>
              <a:off x="5911695" y="3481330"/>
              <a:ext cx="14096" cy="14096"/>
            </a:xfrm>
            <a:custGeom>
              <a:rect b="b" l="l" r="r" t="t"/>
              <a:pathLst>
                <a:path extrusionOk="0" h="14096"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8" name="Google Shape;198;p1"/>
            <p:cNvSpPr/>
            <p:nvPr/>
          </p:nvSpPr>
          <p:spPr>
            <a:xfrm>
              <a:off x="5970846" y="3481330"/>
              <a:ext cx="14096" cy="14096"/>
            </a:xfrm>
            <a:custGeom>
              <a:rect b="b" l="l" r="r" t="t"/>
              <a:pathLst>
                <a:path extrusionOk="0" h="14096"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99" name="Google Shape;199;p1"/>
            <p:cNvSpPr/>
            <p:nvPr/>
          </p:nvSpPr>
          <p:spPr>
            <a:xfrm>
              <a:off x="6030092" y="3481330"/>
              <a:ext cx="14097" cy="14097"/>
            </a:xfrm>
            <a:custGeom>
              <a:rect b="b" l="l" r="r" t="t"/>
              <a:pathLst>
                <a:path extrusionOk="0" h="14097" w="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0" name="Google Shape;200;p1"/>
            <p:cNvSpPr/>
            <p:nvPr/>
          </p:nvSpPr>
          <p:spPr>
            <a:xfrm>
              <a:off x="6089242" y="3481330"/>
              <a:ext cx="14096" cy="14096"/>
            </a:xfrm>
            <a:custGeom>
              <a:rect b="b" l="l" r="r" t="t"/>
              <a:pathLst>
                <a:path extrusionOk="0" h="14096"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1" name="Google Shape;201;p1"/>
            <p:cNvSpPr/>
            <p:nvPr/>
          </p:nvSpPr>
          <p:spPr>
            <a:xfrm>
              <a:off x="5734055" y="3540575"/>
              <a:ext cx="14192" cy="14096"/>
            </a:xfrm>
            <a:custGeom>
              <a:rect b="b" l="l" r="r" t="t"/>
              <a:pathLst>
                <a:path extrusionOk="0" h="14096"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2" name="Google Shape;202;p1"/>
            <p:cNvSpPr/>
            <p:nvPr/>
          </p:nvSpPr>
          <p:spPr>
            <a:xfrm>
              <a:off x="5793300" y="3540575"/>
              <a:ext cx="14097" cy="14097"/>
            </a:xfrm>
            <a:custGeom>
              <a:rect b="b" l="l" r="r" t="t"/>
              <a:pathLst>
                <a:path extrusionOk="0" h="14097" w="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3" name="Google Shape;203;p1"/>
            <p:cNvSpPr/>
            <p:nvPr/>
          </p:nvSpPr>
          <p:spPr>
            <a:xfrm>
              <a:off x="5852450" y="354057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4" name="Google Shape;204;p1"/>
            <p:cNvSpPr/>
            <p:nvPr/>
          </p:nvSpPr>
          <p:spPr>
            <a:xfrm>
              <a:off x="5911695" y="354057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5" name="Google Shape;205;p1"/>
            <p:cNvSpPr/>
            <p:nvPr/>
          </p:nvSpPr>
          <p:spPr>
            <a:xfrm>
              <a:off x="5970846" y="354057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6" name="Google Shape;206;p1"/>
            <p:cNvSpPr/>
            <p:nvPr/>
          </p:nvSpPr>
          <p:spPr>
            <a:xfrm>
              <a:off x="6030092" y="3540575"/>
              <a:ext cx="14097" cy="14097"/>
            </a:xfrm>
            <a:custGeom>
              <a:rect b="b" l="l" r="r" t="t"/>
              <a:pathLst>
                <a:path extrusionOk="0" h="14097" w="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7" name="Google Shape;207;p1"/>
            <p:cNvSpPr/>
            <p:nvPr/>
          </p:nvSpPr>
          <p:spPr>
            <a:xfrm>
              <a:off x="6089242" y="354057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8" name="Google Shape;208;p1"/>
            <p:cNvSpPr/>
            <p:nvPr/>
          </p:nvSpPr>
          <p:spPr>
            <a:xfrm>
              <a:off x="5734055" y="3599725"/>
              <a:ext cx="14192" cy="14096"/>
            </a:xfrm>
            <a:custGeom>
              <a:rect b="b" l="l" r="r" t="t"/>
              <a:pathLst>
                <a:path extrusionOk="0" h="14096"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09" name="Google Shape;209;p1"/>
            <p:cNvSpPr/>
            <p:nvPr/>
          </p:nvSpPr>
          <p:spPr>
            <a:xfrm>
              <a:off x="5793300" y="3599725"/>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0" name="Google Shape;210;p1"/>
            <p:cNvSpPr/>
            <p:nvPr/>
          </p:nvSpPr>
          <p:spPr>
            <a:xfrm>
              <a:off x="5852450" y="359972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1" name="Google Shape;211;p1"/>
            <p:cNvSpPr/>
            <p:nvPr/>
          </p:nvSpPr>
          <p:spPr>
            <a:xfrm>
              <a:off x="5911695" y="359972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2" name="Google Shape;212;p1"/>
            <p:cNvSpPr/>
            <p:nvPr/>
          </p:nvSpPr>
          <p:spPr>
            <a:xfrm>
              <a:off x="5970846" y="359972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3" name="Google Shape;213;p1"/>
            <p:cNvSpPr/>
            <p:nvPr/>
          </p:nvSpPr>
          <p:spPr>
            <a:xfrm>
              <a:off x="6030091" y="3599725"/>
              <a:ext cx="14097" cy="14096"/>
            </a:xfrm>
            <a:custGeom>
              <a:rect b="b" l="l" r="r" t="t"/>
              <a:pathLst>
                <a:path extrusionOk="0" h="14096" w="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4" name="Google Shape;214;p1"/>
            <p:cNvSpPr/>
            <p:nvPr/>
          </p:nvSpPr>
          <p:spPr>
            <a:xfrm>
              <a:off x="6089242" y="359972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5" name="Google Shape;215;p1"/>
            <p:cNvSpPr/>
            <p:nvPr/>
          </p:nvSpPr>
          <p:spPr>
            <a:xfrm>
              <a:off x="5734053" y="3658968"/>
              <a:ext cx="14192" cy="14096"/>
            </a:xfrm>
            <a:custGeom>
              <a:rect b="b" l="l" r="r" t="t"/>
              <a:pathLst>
                <a:path extrusionOk="0" h="14096"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6" name="Google Shape;216;p1"/>
            <p:cNvSpPr/>
            <p:nvPr/>
          </p:nvSpPr>
          <p:spPr>
            <a:xfrm>
              <a:off x="5793299" y="3658968"/>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7" name="Google Shape;217;p1"/>
            <p:cNvSpPr/>
            <p:nvPr/>
          </p:nvSpPr>
          <p:spPr>
            <a:xfrm>
              <a:off x="5852449" y="365896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8" name="Google Shape;218;p1"/>
            <p:cNvSpPr/>
            <p:nvPr/>
          </p:nvSpPr>
          <p:spPr>
            <a:xfrm>
              <a:off x="5911695" y="365896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19" name="Google Shape;219;p1"/>
            <p:cNvSpPr/>
            <p:nvPr/>
          </p:nvSpPr>
          <p:spPr>
            <a:xfrm>
              <a:off x="5970845" y="365896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0" name="Google Shape;220;p1"/>
            <p:cNvSpPr/>
            <p:nvPr/>
          </p:nvSpPr>
          <p:spPr>
            <a:xfrm>
              <a:off x="6030090" y="3658968"/>
              <a:ext cx="14097" cy="14096"/>
            </a:xfrm>
            <a:custGeom>
              <a:rect b="b" l="l" r="r" t="t"/>
              <a:pathLst>
                <a:path extrusionOk="0" h="14096" w="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1" name="Google Shape;221;p1"/>
            <p:cNvSpPr/>
            <p:nvPr/>
          </p:nvSpPr>
          <p:spPr>
            <a:xfrm>
              <a:off x="6089242" y="365896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2" name="Google Shape;222;p1"/>
            <p:cNvSpPr/>
            <p:nvPr/>
          </p:nvSpPr>
          <p:spPr>
            <a:xfrm>
              <a:off x="5734055" y="3718118"/>
              <a:ext cx="14192" cy="14096"/>
            </a:xfrm>
            <a:custGeom>
              <a:rect b="b" l="l" r="r" t="t"/>
              <a:pathLst>
                <a:path extrusionOk="0" h="14096"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3" name="Google Shape;223;p1"/>
            <p:cNvSpPr/>
            <p:nvPr/>
          </p:nvSpPr>
          <p:spPr>
            <a:xfrm>
              <a:off x="5793300" y="3718118"/>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4" name="Google Shape;224;p1"/>
            <p:cNvSpPr/>
            <p:nvPr/>
          </p:nvSpPr>
          <p:spPr>
            <a:xfrm>
              <a:off x="5852450" y="371811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5" name="Google Shape;225;p1"/>
            <p:cNvSpPr/>
            <p:nvPr/>
          </p:nvSpPr>
          <p:spPr>
            <a:xfrm>
              <a:off x="5911696" y="371811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6" name="Google Shape;226;p1"/>
            <p:cNvSpPr/>
            <p:nvPr/>
          </p:nvSpPr>
          <p:spPr>
            <a:xfrm>
              <a:off x="5970846" y="371811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7" name="Google Shape;227;p1"/>
            <p:cNvSpPr/>
            <p:nvPr/>
          </p:nvSpPr>
          <p:spPr>
            <a:xfrm>
              <a:off x="6030091" y="3718118"/>
              <a:ext cx="14097" cy="14096"/>
            </a:xfrm>
            <a:custGeom>
              <a:rect b="b" l="l" r="r" t="t"/>
              <a:pathLst>
                <a:path extrusionOk="0" h="14096" w="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8" name="Google Shape;228;p1"/>
            <p:cNvSpPr/>
            <p:nvPr/>
          </p:nvSpPr>
          <p:spPr>
            <a:xfrm>
              <a:off x="6089242" y="371811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29" name="Google Shape;229;p1"/>
            <p:cNvSpPr/>
            <p:nvPr/>
          </p:nvSpPr>
          <p:spPr>
            <a:xfrm>
              <a:off x="5734057" y="3777362"/>
              <a:ext cx="14192" cy="14096"/>
            </a:xfrm>
            <a:custGeom>
              <a:rect b="b" l="l" r="r" t="t"/>
              <a:pathLst>
                <a:path extrusionOk="0" h="14096" w="14192">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0" name="Google Shape;230;p1"/>
            <p:cNvSpPr/>
            <p:nvPr/>
          </p:nvSpPr>
          <p:spPr>
            <a:xfrm>
              <a:off x="5793301" y="3777362"/>
              <a:ext cx="14097" cy="14096"/>
            </a:xfrm>
            <a:custGeom>
              <a:rect b="b" l="l" r="r" t="t"/>
              <a:pathLst>
                <a:path extrusionOk="0" h="14096" w="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1" name="Google Shape;231;p1"/>
            <p:cNvSpPr/>
            <p:nvPr/>
          </p:nvSpPr>
          <p:spPr>
            <a:xfrm>
              <a:off x="5852453" y="3777360"/>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2" name="Google Shape;232;p1"/>
            <p:cNvSpPr/>
            <p:nvPr/>
          </p:nvSpPr>
          <p:spPr>
            <a:xfrm>
              <a:off x="5911701" y="3777360"/>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3" name="Google Shape;233;p1"/>
            <p:cNvSpPr/>
            <p:nvPr/>
          </p:nvSpPr>
          <p:spPr>
            <a:xfrm>
              <a:off x="5970854" y="3777360"/>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4" name="Google Shape;234;p1"/>
            <p:cNvSpPr/>
            <p:nvPr/>
          </p:nvSpPr>
          <p:spPr>
            <a:xfrm>
              <a:off x="6030102" y="3777362"/>
              <a:ext cx="14097" cy="14096"/>
            </a:xfrm>
            <a:custGeom>
              <a:rect b="b" l="l" r="r" t="t"/>
              <a:pathLst>
                <a:path extrusionOk="0" h="14096" w="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5" name="Google Shape;235;p1"/>
            <p:cNvSpPr/>
            <p:nvPr/>
          </p:nvSpPr>
          <p:spPr>
            <a:xfrm>
              <a:off x="6089250" y="3777360"/>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6" name="Google Shape;236;p1"/>
            <p:cNvSpPr/>
            <p:nvPr/>
          </p:nvSpPr>
          <p:spPr>
            <a:xfrm>
              <a:off x="6148495" y="3481330"/>
              <a:ext cx="14097" cy="14096"/>
            </a:xfrm>
            <a:custGeom>
              <a:rect b="b" l="l" r="r" t="t"/>
              <a:pathLst>
                <a:path extrusionOk="0" h="14096" w="14097">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7" name="Google Shape;237;p1"/>
            <p:cNvSpPr/>
            <p:nvPr/>
          </p:nvSpPr>
          <p:spPr>
            <a:xfrm>
              <a:off x="6207646" y="3481330"/>
              <a:ext cx="14096" cy="14096"/>
            </a:xfrm>
            <a:custGeom>
              <a:rect b="b" l="l" r="r" t="t"/>
              <a:pathLst>
                <a:path extrusionOk="0" h="14096"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8" name="Google Shape;238;p1"/>
            <p:cNvSpPr/>
            <p:nvPr/>
          </p:nvSpPr>
          <p:spPr>
            <a:xfrm>
              <a:off x="6266891" y="3481330"/>
              <a:ext cx="14096" cy="14096"/>
            </a:xfrm>
            <a:custGeom>
              <a:rect b="b" l="l" r="r" t="t"/>
              <a:pathLst>
                <a:path extrusionOk="0" h="14096" w="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9" name="Google Shape;239;p1"/>
            <p:cNvSpPr/>
            <p:nvPr/>
          </p:nvSpPr>
          <p:spPr>
            <a:xfrm>
              <a:off x="6326042" y="3481330"/>
              <a:ext cx="14096" cy="14096"/>
            </a:xfrm>
            <a:custGeom>
              <a:rect b="b" l="l" r="r" t="t"/>
              <a:pathLst>
                <a:path extrusionOk="0" h="14096" w="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0" name="Google Shape;240;p1"/>
            <p:cNvSpPr/>
            <p:nvPr/>
          </p:nvSpPr>
          <p:spPr>
            <a:xfrm>
              <a:off x="6385288" y="3481330"/>
              <a:ext cx="14096" cy="14096"/>
            </a:xfrm>
            <a:custGeom>
              <a:rect b="b" l="l" r="r" t="t"/>
              <a:pathLst>
                <a:path extrusionOk="0" h="14096" w="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1" name="Google Shape;241;p1"/>
            <p:cNvSpPr/>
            <p:nvPr/>
          </p:nvSpPr>
          <p:spPr>
            <a:xfrm>
              <a:off x="6444437" y="3481329"/>
              <a:ext cx="14096" cy="14097"/>
            </a:xfrm>
            <a:custGeom>
              <a:rect b="b" l="l" r="r" t="t"/>
              <a:pathLst>
                <a:path extrusionOk="0" h="14097" w="14096">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2" name="Google Shape;242;p1"/>
            <p:cNvSpPr/>
            <p:nvPr/>
          </p:nvSpPr>
          <p:spPr>
            <a:xfrm>
              <a:off x="6148495" y="3540578"/>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3" name="Google Shape;243;p1"/>
            <p:cNvSpPr/>
            <p:nvPr/>
          </p:nvSpPr>
          <p:spPr>
            <a:xfrm>
              <a:off x="6207646" y="354058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4" name="Google Shape;244;p1"/>
            <p:cNvSpPr/>
            <p:nvPr/>
          </p:nvSpPr>
          <p:spPr>
            <a:xfrm>
              <a:off x="6266891" y="3540584"/>
              <a:ext cx="14096" cy="14096"/>
            </a:xfrm>
            <a:custGeom>
              <a:rect b="b" l="l" r="r" t="t"/>
              <a:pathLst>
                <a:path extrusionOk="0" h="14096" w="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5" name="Google Shape;245;p1"/>
            <p:cNvSpPr/>
            <p:nvPr/>
          </p:nvSpPr>
          <p:spPr>
            <a:xfrm>
              <a:off x="6326042" y="3540584"/>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6" name="Google Shape;246;p1"/>
            <p:cNvSpPr/>
            <p:nvPr/>
          </p:nvSpPr>
          <p:spPr>
            <a:xfrm>
              <a:off x="6385288" y="3540586"/>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7" name="Google Shape;247;p1"/>
            <p:cNvSpPr/>
            <p:nvPr/>
          </p:nvSpPr>
          <p:spPr>
            <a:xfrm>
              <a:off x="6444437" y="3540588"/>
              <a:ext cx="14096" cy="14097"/>
            </a:xfrm>
            <a:custGeom>
              <a:rect b="b" l="l" r="r" t="t"/>
              <a:pathLst>
                <a:path extrusionOk="0" h="14097" w="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8" name="Google Shape;248;p1"/>
            <p:cNvSpPr/>
            <p:nvPr/>
          </p:nvSpPr>
          <p:spPr>
            <a:xfrm>
              <a:off x="6148495" y="3599737"/>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9" name="Google Shape;249;p1"/>
            <p:cNvSpPr/>
            <p:nvPr/>
          </p:nvSpPr>
          <p:spPr>
            <a:xfrm>
              <a:off x="6207646" y="3599737"/>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0" name="Google Shape;250;p1"/>
            <p:cNvSpPr/>
            <p:nvPr/>
          </p:nvSpPr>
          <p:spPr>
            <a:xfrm>
              <a:off x="6266891" y="3599737"/>
              <a:ext cx="14096" cy="14096"/>
            </a:xfrm>
            <a:custGeom>
              <a:rect b="b" l="l" r="r" t="t"/>
              <a:pathLst>
                <a:path extrusionOk="0" h="14096" w="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1" name="Google Shape;251;p1"/>
            <p:cNvSpPr/>
            <p:nvPr/>
          </p:nvSpPr>
          <p:spPr>
            <a:xfrm>
              <a:off x="6326042" y="3599737"/>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2" name="Google Shape;252;p1"/>
            <p:cNvSpPr/>
            <p:nvPr/>
          </p:nvSpPr>
          <p:spPr>
            <a:xfrm>
              <a:off x="6385288" y="3599735"/>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3" name="Google Shape;253;p1"/>
            <p:cNvSpPr/>
            <p:nvPr/>
          </p:nvSpPr>
          <p:spPr>
            <a:xfrm>
              <a:off x="6444437" y="3599737"/>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4" name="Google Shape;254;p1"/>
            <p:cNvSpPr/>
            <p:nvPr/>
          </p:nvSpPr>
          <p:spPr>
            <a:xfrm>
              <a:off x="6148495" y="3658981"/>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5" name="Google Shape;255;p1"/>
            <p:cNvSpPr/>
            <p:nvPr/>
          </p:nvSpPr>
          <p:spPr>
            <a:xfrm>
              <a:off x="6207646" y="365898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6" name="Google Shape;256;p1"/>
            <p:cNvSpPr/>
            <p:nvPr/>
          </p:nvSpPr>
          <p:spPr>
            <a:xfrm>
              <a:off x="6266891" y="3658981"/>
              <a:ext cx="14096" cy="14096"/>
            </a:xfrm>
            <a:custGeom>
              <a:rect b="b" l="l" r="r" t="t"/>
              <a:pathLst>
                <a:path extrusionOk="0" h="14096" w="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7" name="Google Shape;257;p1"/>
            <p:cNvSpPr/>
            <p:nvPr/>
          </p:nvSpPr>
          <p:spPr>
            <a:xfrm>
              <a:off x="6326042" y="365898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8" name="Google Shape;258;p1"/>
            <p:cNvSpPr/>
            <p:nvPr/>
          </p:nvSpPr>
          <p:spPr>
            <a:xfrm>
              <a:off x="6385288" y="3658981"/>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9" name="Google Shape;259;p1"/>
            <p:cNvSpPr/>
            <p:nvPr/>
          </p:nvSpPr>
          <p:spPr>
            <a:xfrm>
              <a:off x="6444441" y="3658979"/>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0" name="Google Shape;260;p1"/>
            <p:cNvSpPr/>
            <p:nvPr/>
          </p:nvSpPr>
          <p:spPr>
            <a:xfrm>
              <a:off x="6148499" y="3718130"/>
              <a:ext cx="14097" cy="14096"/>
            </a:xfrm>
            <a:custGeom>
              <a:rect b="b" l="l" r="r" t="t"/>
              <a:pathLst>
                <a:path extrusionOk="0" h="14096" w="14097">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1" name="Google Shape;261;p1"/>
            <p:cNvSpPr/>
            <p:nvPr/>
          </p:nvSpPr>
          <p:spPr>
            <a:xfrm>
              <a:off x="6207650" y="3718130"/>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2" name="Google Shape;262;p1"/>
            <p:cNvSpPr/>
            <p:nvPr/>
          </p:nvSpPr>
          <p:spPr>
            <a:xfrm>
              <a:off x="6266895" y="3718130"/>
              <a:ext cx="14096" cy="14096"/>
            </a:xfrm>
            <a:custGeom>
              <a:rect b="b" l="l" r="r" t="t"/>
              <a:pathLst>
                <a:path extrusionOk="0" h="14096" w="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3" name="Google Shape;263;p1"/>
            <p:cNvSpPr/>
            <p:nvPr/>
          </p:nvSpPr>
          <p:spPr>
            <a:xfrm>
              <a:off x="6326045" y="3718130"/>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4" name="Google Shape;264;p1"/>
            <p:cNvSpPr/>
            <p:nvPr/>
          </p:nvSpPr>
          <p:spPr>
            <a:xfrm>
              <a:off x="6385292" y="3718128"/>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5" name="Google Shape;265;p1"/>
            <p:cNvSpPr/>
            <p:nvPr/>
          </p:nvSpPr>
          <p:spPr>
            <a:xfrm>
              <a:off x="6444440" y="3718133"/>
              <a:ext cx="14096" cy="14096"/>
            </a:xfrm>
            <a:custGeom>
              <a:rect b="b" l="l" r="r" t="t"/>
              <a:pathLst>
                <a:path extrusionOk="0" h="14096" w="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6" name="Google Shape;266;p1"/>
            <p:cNvSpPr/>
            <p:nvPr/>
          </p:nvSpPr>
          <p:spPr>
            <a:xfrm>
              <a:off x="6148495" y="3777375"/>
              <a:ext cx="14097" cy="14099"/>
            </a:xfrm>
            <a:custGeom>
              <a:rect b="b" l="l" r="r" t="t"/>
              <a:pathLst>
                <a:path extrusionOk="0" h="14099" w="14097">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7" name="Google Shape;267;p1"/>
            <p:cNvSpPr/>
            <p:nvPr/>
          </p:nvSpPr>
          <p:spPr>
            <a:xfrm>
              <a:off x="6207650" y="3777375"/>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8" name="Google Shape;268;p1"/>
            <p:cNvSpPr/>
            <p:nvPr/>
          </p:nvSpPr>
          <p:spPr>
            <a:xfrm>
              <a:off x="6266896" y="3777375"/>
              <a:ext cx="14096" cy="14099"/>
            </a:xfrm>
            <a:custGeom>
              <a:rect b="b" l="l" r="r" t="t"/>
              <a:pathLst>
                <a:path extrusionOk="0" h="14099" w="14096">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9" name="Google Shape;269;p1"/>
            <p:cNvSpPr/>
            <p:nvPr/>
          </p:nvSpPr>
          <p:spPr>
            <a:xfrm>
              <a:off x="6326055" y="3777354"/>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70" name="Google Shape;270;p1"/>
            <p:cNvSpPr/>
            <p:nvPr/>
          </p:nvSpPr>
          <p:spPr>
            <a:xfrm>
              <a:off x="6385314" y="3777450"/>
              <a:ext cx="14096" cy="14099"/>
            </a:xfrm>
            <a:custGeom>
              <a:rect b="b" l="l" r="r" t="t"/>
              <a:pathLst>
                <a:path extrusionOk="0" h="14099" w="14096">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71" name="Google Shape;271;p1"/>
            <p:cNvSpPr/>
            <p:nvPr/>
          </p:nvSpPr>
          <p:spPr>
            <a:xfrm>
              <a:off x="6444424" y="3777424"/>
              <a:ext cx="14096" cy="14096"/>
            </a:xfrm>
            <a:custGeom>
              <a:rect b="b" l="l" r="r" t="t"/>
              <a:pathLst>
                <a:path extrusionOk="0" h="14096" w="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pic>
        <p:nvPicPr>
          <p:cNvPr descr="Fish outline" id="272" name="Google Shape;272;p1"/>
          <p:cNvPicPr preferRelativeResize="0"/>
          <p:nvPr/>
        </p:nvPicPr>
        <p:blipFill rotWithShape="1">
          <a:blip r:embed="rId3">
            <a:alphaModFix/>
          </a:blip>
          <a:srcRect b="0" l="0" r="0" t="0"/>
          <a:stretch/>
        </p:blipFill>
        <p:spPr>
          <a:xfrm>
            <a:off x="9748019" y="3055883"/>
            <a:ext cx="914400" cy="914400"/>
          </a:xfrm>
          <a:prstGeom prst="rect">
            <a:avLst/>
          </a:prstGeom>
          <a:noFill/>
          <a:ln>
            <a:noFill/>
          </a:ln>
        </p:spPr>
      </p:pic>
      <p:pic>
        <p:nvPicPr>
          <p:cNvPr descr="Fish outline" id="273" name="Google Shape;273;p1"/>
          <p:cNvPicPr preferRelativeResize="0"/>
          <p:nvPr/>
        </p:nvPicPr>
        <p:blipFill rotWithShape="1">
          <a:blip r:embed="rId3">
            <a:alphaModFix/>
          </a:blip>
          <a:srcRect b="0" l="0" r="0" t="0"/>
          <a:stretch/>
        </p:blipFill>
        <p:spPr>
          <a:xfrm flipH="1">
            <a:off x="2818269" y="4585165"/>
            <a:ext cx="914400" cy="914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g325795dd75a_7_0"/>
          <p:cNvSpPr/>
          <p:nvPr/>
        </p:nvSpPr>
        <p:spPr>
          <a:xfrm rot="-5400000">
            <a:off x="2788218" y="731395"/>
            <a:ext cx="6826452" cy="5402873"/>
          </a:xfrm>
          <a:prstGeom prst="flowChartOffpageConnector">
            <a:avLst/>
          </a:prstGeom>
          <a:solidFill>
            <a:srgbClr val="FFFFF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415" name="Google Shape;415;g325795dd75a_7_0"/>
          <p:cNvSpPr/>
          <p:nvPr/>
        </p:nvSpPr>
        <p:spPr>
          <a:xfrm rot="-5400000">
            <a:off x="-1219951" y="1239481"/>
            <a:ext cx="6817731" cy="4377979"/>
          </a:xfrm>
          <a:prstGeom prst="flowChartOffpageConnector">
            <a:avLst/>
          </a:prstGeom>
          <a:solidFill>
            <a:srgbClr val="FFFFF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416" name="Google Shape;416;g325795dd75a_7_0"/>
          <p:cNvSpPr txBox="1"/>
          <p:nvPr/>
        </p:nvSpPr>
        <p:spPr>
          <a:xfrm>
            <a:off x="800357" y="553341"/>
            <a:ext cx="2777100" cy="133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u="sng">
                <a:solidFill>
                  <a:srgbClr val="595959"/>
                </a:solidFill>
              </a:rPr>
              <a:t>Inputs</a:t>
            </a:r>
            <a:endParaRPr b="1" sz="1800" u="sng">
              <a:solidFill>
                <a:srgbClr val="595959"/>
              </a:solidFill>
            </a:endParaRPr>
          </a:p>
        </p:txBody>
      </p:sp>
      <p:sp>
        <p:nvSpPr>
          <p:cNvPr id="417" name="Google Shape;417;g325795dd75a_7_0"/>
          <p:cNvSpPr txBox="1"/>
          <p:nvPr/>
        </p:nvSpPr>
        <p:spPr>
          <a:xfrm>
            <a:off x="5368942" y="553341"/>
            <a:ext cx="2777100" cy="68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u="sng">
                <a:solidFill>
                  <a:srgbClr val="595959"/>
                </a:solidFill>
              </a:rPr>
              <a:t>Outputs</a:t>
            </a:r>
            <a:endParaRPr b="1" sz="1800" u="sng">
              <a:solidFill>
                <a:srgbClr val="595959"/>
              </a:solidFill>
            </a:endParaRPr>
          </a:p>
        </p:txBody>
      </p:sp>
      <p:sp>
        <p:nvSpPr>
          <p:cNvPr id="418" name="Google Shape;418;g325795dd75a_7_0"/>
          <p:cNvSpPr txBox="1"/>
          <p:nvPr/>
        </p:nvSpPr>
        <p:spPr>
          <a:xfrm>
            <a:off x="9137019" y="553341"/>
            <a:ext cx="2777100" cy="133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u="sng">
                <a:solidFill>
                  <a:srgbClr val="595959"/>
                </a:solidFill>
              </a:rPr>
              <a:t>Outcome</a:t>
            </a:r>
            <a:endParaRPr b="1" sz="1800" u="sng">
              <a:solidFill>
                <a:srgbClr val="595959"/>
              </a:solidFill>
            </a:endParaRPr>
          </a:p>
        </p:txBody>
      </p:sp>
      <p:sp>
        <p:nvSpPr>
          <p:cNvPr id="419" name="Google Shape;419;g325795dd75a_7_0"/>
          <p:cNvSpPr txBox="1"/>
          <p:nvPr/>
        </p:nvSpPr>
        <p:spPr>
          <a:xfrm>
            <a:off x="4675188" y="920200"/>
            <a:ext cx="3052500" cy="5795100"/>
          </a:xfrm>
          <a:prstGeom prst="rect">
            <a:avLst/>
          </a:prstGeom>
          <a:noFill/>
          <a:ln>
            <a:noFill/>
          </a:ln>
        </p:spPr>
        <p:txBody>
          <a:bodyPr anchorCtr="0" anchor="t" bIns="91425" lIns="91425" spcFirstLastPara="1" rIns="91425" wrap="square" tIns="91425">
            <a:noAutofit/>
          </a:bodyPr>
          <a:lstStyle/>
          <a:p>
            <a:pPr indent="-304800" lvl="0" marL="457200" rtl="0" algn="l">
              <a:spcBef>
                <a:spcPts val="0"/>
              </a:spcBef>
              <a:spcAft>
                <a:spcPts val="0"/>
              </a:spcAft>
              <a:buClr>
                <a:srgbClr val="595959"/>
              </a:buClr>
              <a:buSzPts val="1200"/>
              <a:buChar char="●"/>
            </a:pPr>
            <a:r>
              <a:rPr lang="en-US" sz="1200">
                <a:solidFill>
                  <a:srgbClr val="595959"/>
                </a:solidFill>
              </a:rPr>
              <a:t>Remove </a:t>
            </a:r>
            <a:r>
              <a:rPr lang="en-US" sz="1200">
                <a:solidFill>
                  <a:srgbClr val="595959"/>
                </a:solidFill>
              </a:rPr>
              <a:t>physical barriers to brook trout migration to increase occupancy</a:t>
            </a:r>
            <a:endParaRPr sz="1200">
              <a:solidFill>
                <a:srgbClr val="595959"/>
              </a:solidFill>
            </a:endParaRPr>
          </a:p>
          <a:p>
            <a:pPr indent="0" lvl="0" marL="457200" rtl="0" algn="l">
              <a:spcBef>
                <a:spcPts val="0"/>
              </a:spcBef>
              <a:spcAft>
                <a:spcPts val="0"/>
              </a:spcAft>
              <a:buNone/>
            </a:pPr>
            <a:r>
              <a:t/>
            </a:r>
            <a:endParaRPr sz="1200">
              <a:solidFill>
                <a:srgbClr val="595959"/>
              </a:solidFill>
            </a:endParaRPr>
          </a:p>
          <a:p>
            <a:pPr indent="-304800" lvl="0" marL="457200" rtl="0" algn="l">
              <a:spcBef>
                <a:spcPts val="0"/>
              </a:spcBef>
              <a:spcAft>
                <a:spcPts val="0"/>
              </a:spcAft>
              <a:buClr>
                <a:srgbClr val="595959"/>
              </a:buClr>
              <a:buSzPts val="1200"/>
              <a:buChar char="●"/>
            </a:pPr>
            <a:r>
              <a:rPr lang="en-US" sz="1200">
                <a:solidFill>
                  <a:srgbClr val="595959"/>
                </a:solidFill>
              </a:rPr>
              <a:t>Improve stream pH/water quality</a:t>
            </a:r>
            <a:endParaRPr sz="1200">
              <a:solidFill>
                <a:srgbClr val="595959"/>
              </a:solidFill>
            </a:endParaRPr>
          </a:p>
          <a:p>
            <a:pPr indent="0" lvl="0" marL="457200" rtl="0" algn="l">
              <a:spcBef>
                <a:spcPts val="0"/>
              </a:spcBef>
              <a:spcAft>
                <a:spcPts val="0"/>
              </a:spcAft>
              <a:buNone/>
            </a:pPr>
            <a:r>
              <a:t/>
            </a:r>
            <a:endParaRPr sz="1200">
              <a:solidFill>
                <a:srgbClr val="595959"/>
              </a:solidFill>
            </a:endParaRPr>
          </a:p>
          <a:p>
            <a:pPr indent="-304800" lvl="0" marL="457200" rtl="0" algn="l">
              <a:spcBef>
                <a:spcPts val="0"/>
              </a:spcBef>
              <a:spcAft>
                <a:spcPts val="0"/>
              </a:spcAft>
              <a:buClr>
                <a:srgbClr val="595959"/>
              </a:buClr>
              <a:buSzPts val="1200"/>
              <a:buChar char="●"/>
            </a:pPr>
            <a:r>
              <a:rPr lang="en-US" sz="1200">
                <a:solidFill>
                  <a:srgbClr val="595959"/>
                </a:solidFill>
              </a:rPr>
              <a:t>Reduce surface runoff temperatures from ponds</a:t>
            </a:r>
            <a:endParaRPr sz="1200">
              <a:solidFill>
                <a:srgbClr val="595959"/>
              </a:solidFill>
            </a:endParaRPr>
          </a:p>
          <a:p>
            <a:pPr indent="0" lvl="0" marL="457200" rtl="0" algn="l">
              <a:spcBef>
                <a:spcPts val="0"/>
              </a:spcBef>
              <a:spcAft>
                <a:spcPts val="0"/>
              </a:spcAft>
              <a:buNone/>
            </a:pPr>
            <a:r>
              <a:t/>
            </a:r>
            <a:endParaRPr sz="1200">
              <a:solidFill>
                <a:srgbClr val="595959"/>
              </a:solidFill>
            </a:endParaRPr>
          </a:p>
          <a:p>
            <a:pPr indent="-304800" lvl="0" marL="457200" rtl="0" algn="l">
              <a:spcBef>
                <a:spcPts val="0"/>
              </a:spcBef>
              <a:spcAft>
                <a:spcPts val="0"/>
              </a:spcAft>
              <a:buClr>
                <a:srgbClr val="595959"/>
              </a:buClr>
              <a:buSzPts val="1200"/>
              <a:buChar char="●"/>
            </a:pPr>
            <a:r>
              <a:rPr lang="en-US" sz="1200">
                <a:solidFill>
                  <a:srgbClr val="595959"/>
                </a:solidFill>
              </a:rPr>
              <a:t>Stock native brook trout</a:t>
            </a:r>
            <a:endParaRPr sz="1200">
              <a:solidFill>
                <a:srgbClr val="595959"/>
              </a:solidFill>
            </a:endParaRPr>
          </a:p>
          <a:p>
            <a:pPr indent="0" lvl="0" marL="457200" rtl="0" algn="l">
              <a:spcBef>
                <a:spcPts val="0"/>
              </a:spcBef>
              <a:spcAft>
                <a:spcPts val="0"/>
              </a:spcAft>
              <a:buNone/>
            </a:pPr>
            <a:r>
              <a:t/>
            </a:r>
            <a:endParaRPr sz="1200">
              <a:solidFill>
                <a:srgbClr val="595959"/>
              </a:solidFill>
            </a:endParaRPr>
          </a:p>
          <a:p>
            <a:pPr indent="-304800" lvl="0" marL="457200" rtl="0" algn="l">
              <a:spcBef>
                <a:spcPts val="0"/>
              </a:spcBef>
              <a:spcAft>
                <a:spcPts val="0"/>
              </a:spcAft>
              <a:buClr>
                <a:srgbClr val="595959"/>
              </a:buClr>
              <a:buSzPts val="1200"/>
              <a:buChar char="●"/>
            </a:pPr>
            <a:r>
              <a:rPr lang="en-US" sz="1100">
                <a:solidFill>
                  <a:srgbClr val="595959"/>
                </a:solidFill>
              </a:rPr>
              <a:t>Increased forest cover </a:t>
            </a:r>
            <a:endParaRPr sz="1100">
              <a:solidFill>
                <a:srgbClr val="595959"/>
              </a:solidFill>
            </a:endParaRPr>
          </a:p>
          <a:p>
            <a:pPr indent="0" lvl="0" marL="45720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Decrease 6ppdq concentration in stormwater runoff</a:t>
            </a:r>
            <a:endParaRPr sz="1100">
              <a:solidFill>
                <a:srgbClr val="595959"/>
              </a:solidFill>
            </a:endParaRPr>
          </a:p>
          <a:p>
            <a:pPr indent="0" lvl="0" marL="457200" rtl="0" algn="l">
              <a:spcBef>
                <a:spcPts val="0"/>
              </a:spcBef>
              <a:spcAft>
                <a:spcPts val="0"/>
              </a:spcAft>
              <a:buNone/>
            </a:pPr>
            <a:r>
              <a:t/>
            </a:r>
            <a:endParaRPr sz="1100">
              <a:solidFill>
                <a:srgbClr val="595959"/>
              </a:solidFill>
            </a:endParaRPr>
          </a:p>
          <a:p>
            <a:pPr indent="-304800" lvl="0" marL="457200" rtl="0" algn="l">
              <a:spcBef>
                <a:spcPts val="0"/>
              </a:spcBef>
              <a:spcAft>
                <a:spcPts val="0"/>
              </a:spcAft>
              <a:buClr>
                <a:srgbClr val="595959"/>
              </a:buClr>
              <a:buSzPts val="1200"/>
              <a:buChar char="●"/>
            </a:pPr>
            <a:r>
              <a:rPr lang="en-US" sz="1200">
                <a:solidFill>
                  <a:srgbClr val="595959"/>
                </a:solidFill>
              </a:rPr>
              <a:t>Increase conserved lands within brook trout patches</a:t>
            </a:r>
            <a:endParaRPr sz="1200">
              <a:solidFill>
                <a:srgbClr val="595959"/>
              </a:solidFill>
            </a:endParaRPr>
          </a:p>
          <a:p>
            <a:pPr indent="0" lvl="0" marL="457200" rtl="0" algn="l">
              <a:spcBef>
                <a:spcPts val="0"/>
              </a:spcBef>
              <a:spcAft>
                <a:spcPts val="0"/>
              </a:spcAft>
              <a:buNone/>
            </a:pPr>
            <a:r>
              <a:t/>
            </a:r>
            <a:endParaRPr sz="1200">
              <a:solidFill>
                <a:srgbClr val="595959"/>
              </a:solidFill>
            </a:endParaRPr>
          </a:p>
          <a:p>
            <a:pPr indent="-304800" lvl="0" marL="457200" rtl="0" algn="l">
              <a:spcBef>
                <a:spcPts val="0"/>
              </a:spcBef>
              <a:spcAft>
                <a:spcPts val="0"/>
              </a:spcAft>
              <a:buClr>
                <a:srgbClr val="595959"/>
              </a:buClr>
              <a:buSzPts val="1200"/>
              <a:buChar char="●"/>
            </a:pPr>
            <a:r>
              <a:rPr lang="en-US" sz="1200">
                <a:solidFill>
                  <a:srgbClr val="595959"/>
                </a:solidFill>
              </a:rPr>
              <a:t>Improved habitat </a:t>
            </a:r>
            <a:r>
              <a:rPr lang="en-US" sz="1200">
                <a:solidFill>
                  <a:srgbClr val="595959"/>
                </a:solidFill>
              </a:rPr>
              <a:t>suitability</a:t>
            </a:r>
            <a:r>
              <a:rPr lang="en-US" sz="1200">
                <a:solidFill>
                  <a:srgbClr val="595959"/>
                </a:solidFill>
              </a:rPr>
              <a:t> index, and or IBI scores</a:t>
            </a:r>
            <a:endParaRPr sz="1200">
              <a:solidFill>
                <a:srgbClr val="595959"/>
              </a:solidFill>
            </a:endParaRPr>
          </a:p>
          <a:p>
            <a:pPr indent="0" lvl="0" marL="457200" rtl="0" algn="l">
              <a:spcBef>
                <a:spcPts val="0"/>
              </a:spcBef>
              <a:spcAft>
                <a:spcPts val="0"/>
              </a:spcAft>
              <a:buNone/>
            </a:pPr>
            <a:r>
              <a:t/>
            </a:r>
            <a:endParaRPr sz="1200">
              <a:solidFill>
                <a:srgbClr val="595959"/>
              </a:solidFill>
            </a:endParaRPr>
          </a:p>
          <a:p>
            <a:pPr indent="-304800" lvl="0" marL="457200" rtl="0" algn="l">
              <a:spcBef>
                <a:spcPts val="0"/>
              </a:spcBef>
              <a:spcAft>
                <a:spcPts val="0"/>
              </a:spcAft>
              <a:buClr>
                <a:srgbClr val="595959"/>
              </a:buClr>
              <a:buSzPts val="1200"/>
              <a:buChar char="●"/>
            </a:pPr>
            <a:r>
              <a:rPr lang="en-US" sz="1200">
                <a:solidFill>
                  <a:srgbClr val="595959"/>
                </a:solidFill>
              </a:rPr>
              <a:t>Monitor sentinel brook trout populations to generate long-term trend analyses</a:t>
            </a:r>
            <a:endParaRPr sz="1200">
              <a:solidFill>
                <a:srgbClr val="595959"/>
              </a:solidFill>
            </a:endParaRPr>
          </a:p>
          <a:p>
            <a:pPr indent="0" lvl="0" marL="457200" rtl="0" algn="l">
              <a:spcBef>
                <a:spcPts val="0"/>
              </a:spcBef>
              <a:spcAft>
                <a:spcPts val="0"/>
              </a:spcAft>
              <a:buNone/>
            </a:pPr>
            <a:r>
              <a:t/>
            </a:r>
            <a:endParaRPr sz="1200">
              <a:solidFill>
                <a:srgbClr val="595959"/>
              </a:solidFill>
            </a:endParaRPr>
          </a:p>
          <a:p>
            <a:pPr indent="-304800" lvl="0" marL="457200" rtl="0" algn="l">
              <a:spcBef>
                <a:spcPts val="0"/>
              </a:spcBef>
              <a:spcAft>
                <a:spcPts val="0"/>
              </a:spcAft>
              <a:buClr>
                <a:srgbClr val="595959"/>
              </a:buClr>
              <a:buSzPts val="1200"/>
              <a:buChar char="●"/>
            </a:pPr>
            <a:r>
              <a:rPr lang="en-US" sz="1200">
                <a:solidFill>
                  <a:srgbClr val="595959"/>
                </a:solidFill>
              </a:rPr>
              <a:t>Remove nonnative trout from sympatric populations</a:t>
            </a:r>
            <a:endParaRPr sz="1200">
              <a:solidFill>
                <a:srgbClr val="595959"/>
              </a:solidFill>
            </a:endParaRPr>
          </a:p>
        </p:txBody>
      </p:sp>
      <p:sp>
        <p:nvSpPr>
          <p:cNvPr id="420" name="Google Shape;420;g325795dd75a_7_0"/>
          <p:cNvSpPr/>
          <p:nvPr/>
        </p:nvSpPr>
        <p:spPr>
          <a:xfrm>
            <a:off x="0" y="19605"/>
            <a:ext cx="12192000" cy="533700"/>
          </a:xfrm>
          <a:prstGeom prst="rect">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421" name="Google Shape;421;g325795dd75a_7_0"/>
          <p:cNvSpPr txBox="1"/>
          <p:nvPr/>
        </p:nvSpPr>
        <p:spPr>
          <a:xfrm>
            <a:off x="1075088" y="-35075"/>
            <a:ext cx="10581300" cy="433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1800">
                <a:solidFill>
                  <a:srgbClr val="FF9900"/>
                </a:solidFill>
              </a:rPr>
              <a:t>Brook Trout Workgroup Logic Model Example</a:t>
            </a:r>
            <a:endParaRPr b="1" sz="1800">
              <a:solidFill>
                <a:srgbClr val="FF9900"/>
              </a:solidFill>
            </a:endParaRPr>
          </a:p>
        </p:txBody>
      </p:sp>
      <p:sp>
        <p:nvSpPr>
          <p:cNvPr id="422" name="Google Shape;422;g325795dd75a_7_0"/>
          <p:cNvSpPr txBox="1"/>
          <p:nvPr/>
        </p:nvSpPr>
        <p:spPr>
          <a:xfrm>
            <a:off x="9137025" y="1062976"/>
            <a:ext cx="2667000" cy="579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300">
                <a:solidFill>
                  <a:srgbClr val="595959"/>
                </a:solidFill>
              </a:rPr>
              <a:t>UPDATE </a:t>
            </a:r>
            <a:endParaRPr sz="1300">
              <a:solidFill>
                <a:srgbClr val="595959"/>
              </a:solidFill>
            </a:endParaRPr>
          </a:p>
          <a:p>
            <a:pPr indent="0" lvl="0" marL="0" rtl="0" algn="l">
              <a:spcBef>
                <a:spcPts val="0"/>
              </a:spcBef>
              <a:spcAft>
                <a:spcPts val="0"/>
              </a:spcAft>
              <a:buNone/>
            </a:pPr>
            <a:r>
              <a:rPr b="1" lang="en-US" sz="1300">
                <a:solidFill>
                  <a:srgbClr val="595959"/>
                </a:solidFill>
              </a:rPr>
              <a:t>Occupancy</a:t>
            </a:r>
            <a:r>
              <a:rPr lang="en-US" sz="1300">
                <a:solidFill>
                  <a:srgbClr val="595959"/>
                </a:solidFill>
              </a:rPr>
              <a:t>:</a:t>
            </a:r>
            <a:endParaRPr sz="1300">
              <a:solidFill>
                <a:srgbClr val="595959"/>
              </a:solidFill>
            </a:endParaRPr>
          </a:p>
          <a:p>
            <a:pPr indent="0" lvl="0" marL="0" rtl="0" algn="l">
              <a:spcBef>
                <a:spcPts val="0"/>
              </a:spcBef>
              <a:spcAft>
                <a:spcPts val="0"/>
              </a:spcAft>
              <a:buNone/>
            </a:pPr>
            <a:r>
              <a:rPr lang="en-US" sz="1100">
                <a:solidFill>
                  <a:srgbClr val="595959"/>
                </a:solidFill>
              </a:rPr>
              <a:t>Restore and sustain naturally reproducing brook trout populations in Chesapeake Bay headwater streams, with an </a:t>
            </a:r>
            <a:r>
              <a:rPr lang="en-US" sz="1100">
                <a:solidFill>
                  <a:srgbClr val="595959"/>
                </a:solidFill>
                <a:highlight>
                  <a:srgbClr val="FFFF00"/>
                </a:highlight>
              </a:rPr>
              <a:t>XX </a:t>
            </a:r>
            <a:r>
              <a:rPr lang="en-US" sz="1100">
                <a:solidFill>
                  <a:srgbClr val="595959"/>
                </a:solidFill>
              </a:rPr>
              <a:t>percent increase in occupied habitat by </a:t>
            </a:r>
            <a:r>
              <a:rPr lang="en-US" sz="1100">
                <a:solidFill>
                  <a:srgbClr val="595959"/>
                </a:solidFill>
                <a:highlight>
                  <a:schemeClr val="lt1"/>
                </a:highlight>
              </a:rPr>
              <a:t>2035</a:t>
            </a:r>
            <a:r>
              <a:rPr lang="en-US" sz="1100">
                <a:solidFill>
                  <a:srgbClr val="595959"/>
                </a:solidFill>
              </a:rPr>
              <a:t>.</a:t>
            </a:r>
            <a:endParaRPr sz="1500">
              <a:solidFill>
                <a:srgbClr val="595959"/>
              </a:solidFill>
            </a:endParaRPr>
          </a:p>
          <a:p>
            <a:pPr indent="0" lvl="0" marL="0" rtl="0" algn="l">
              <a:spcBef>
                <a:spcPts val="0"/>
              </a:spcBef>
              <a:spcAft>
                <a:spcPts val="0"/>
              </a:spcAft>
              <a:buNone/>
            </a:pPr>
            <a:r>
              <a:t/>
            </a:r>
            <a:endParaRPr sz="1500">
              <a:solidFill>
                <a:srgbClr val="595959"/>
              </a:solidFill>
            </a:endParaRPr>
          </a:p>
          <a:p>
            <a:pPr indent="0" lvl="0" marL="0" rtl="0" algn="l">
              <a:spcBef>
                <a:spcPts val="0"/>
              </a:spcBef>
              <a:spcAft>
                <a:spcPts val="0"/>
              </a:spcAft>
              <a:buNone/>
            </a:pPr>
            <a:r>
              <a:rPr lang="en-US" sz="1500">
                <a:solidFill>
                  <a:srgbClr val="595959"/>
                </a:solidFill>
              </a:rPr>
              <a:t>ADD</a:t>
            </a:r>
            <a:endParaRPr sz="1500">
              <a:solidFill>
                <a:srgbClr val="595959"/>
              </a:solidFill>
            </a:endParaRPr>
          </a:p>
          <a:p>
            <a:pPr indent="0" lvl="0" marL="0" marR="0" rtl="0" algn="l">
              <a:lnSpc>
                <a:spcPct val="100000"/>
              </a:lnSpc>
              <a:spcBef>
                <a:spcPts val="0"/>
              </a:spcBef>
              <a:spcAft>
                <a:spcPts val="0"/>
              </a:spcAft>
              <a:buNone/>
            </a:pPr>
            <a:r>
              <a:rPr b="1" lang="en-US" sz="1300">
                <a:solidFill>
                  <a:srgbClr val="595959"/>
                </a:solidFill>
              </a:rPr>
              <a:t>Abundance</a:t>
            </a:r>
            <a:r>
              <a:rPr lang="en-US" sz="1500">
                <a:solidFill>
                  <a:srgbClr val="595959"/>
                </a:solidFill>
              </a:rPr>
              <a:t>:</a:t>
            </a:r>
            <a:r>
              <a:rPr lang="en-US" sz="1100">
                <a:solidFill>
                  <a:srgbClr val="595959"/>
                </a:solidFill>
              </a:rPr>
              <a:t> </a:t>
            </a:r>
            <a:endParaRPr sz="1100">
              <a:solidFill>
                <a:srgbClr val="595959"/>
              </a:solidFill>
            </a:endParaRPr>
          </a:p>
          <a:p>
            <a:pPr indent="0" lvl="0" marL="0" marR="0" rtl="0" algn="l">
              <a:lnSpc>
                <a:spcPct val="100000"/>
              </a:lnSpc>
              <a:spcBef>
                <a:spcPts val="0"/>
              </a:spcBef>
              <a:spcAft>
                <a:spcPts val="0"/>
              </a:spcAft>
              <a:buNone/>
            </a:pPr>
            <a:r>
              <a:rPr lang="en-US" sz="1100">
                <a:solidFill>
                  <a:srgbClr val="595959"/>
                </a:solidFill>
              </a:rPr>
              <a:t>Maintain or increase the abundance  trend of adult fish in </a:t>
            </a:r>
            <a:r>
              <a:rPr lang="en-US" sz="1100">
                <a:solidFill>
                  <a:srgbClr val="595959"/>
                </a:solidFill>
                <a:highlight>
                  <a:srgbClr val="FFFF00"/>
                </a:highlight>
              </a:rPr>
              <a:t>50% or more of </a:t>
            </a:r>
            <a:r>
              <a:rPr lang="en-US" sz="1100">
                <a:solidFill>
                  <a:srgbClr val="595959"/>
                </a:solidFill>
              </a:rPr>
              <a:t>stronghold (or sentinel???) populations by 2035.</a:t>
            </a:r>
            <a:endParaRPr sz="1100">
              <a:solidFill>
                <a:srgbClr val="595959"/>
              </a:solidFill>
            </a:endParaRPr>
          </a:p>
          <a:p>
            <a:pPr indent="0" lvl="0" marL="0" rtl="0" algn="l">
              <a:spcBef>
                <a:spcPts val="0"/>
              </a:spcBef>
              <a:spcAft>
                <a:spcPts val="0"/>
              </a:spcAft>
              <a:buNone/>
            </a:pPr>
            <a:r>
              <a:t/>
            </a:r>
            <a:endParaRPr sz="1500">
              <a:solidFill>
                <a:srgbClr val="595959"/>
              </a:solidFill>
            </a:endParaRPr>
          </a:p>
          <a:p>
            <a:pPr indent="0" lvl="0" marL="0" rtl="0" algn="l">
              <a:spcBef>
                <a:spcPts val="0"/>
              </a:spcBef>
              <a:spcAft>
                <a:spcPts val="0"/>
              </a:spcAft>
              <a:buClr>
                <a:schemeClr val="dk1"/>
              </a:buClr>
              <a:buSzPts val="1100"/>
              <a:buFont typeface="Arial"/>
              <a:buNone/>
            </a:pPr>
            <a:r>
              <a:rPr lang="en-US" sz="1500">
                <a:solidFill>
                  <a:srgbClr val="595959"/>
                </a:solidFill>
              </a:rPr>
              <a:t>ADD</a:t>
            </a:r>
            <a:endParaRPr sz="1100">
              <a:solidFill>
                <a:srgbClr val="595959"/>
              </a:solidFill>
            </a:endParaRPr>
          </a:p>
          <a:p>
            <a:pPr indent="0" lvl="0" marL="0" marR="0" rtl="0" algn="l">
              <a:lnSpc>
                <a:spcPct val="100000"/>
              </a:lnSpc>
              <a:spcBef>
                <a:spcPts val="0"/>
              </a:spcBef>
              <a:spcAft>
                <a:spcPts val="0"/>
              </a:spcAft>
              <a:buNone/>
            </a:pPr>
            <a:r>
              <a:rPr b="1" lang="en-US" sz="1300">
                <a:solidFill>
                  <a:srgbClr val="595959"/>
                </a:solidFill>
              </a:rPr>
              <a:t>Resiliency</a:t>
            </a:r>
            <a:r>
              <a:rPr lang="en-US" sz="1500">
                <a:solidFill>
                  <a:srgbClr val="595959"/>
                </a:solidFill>
              </a:rPr>
              <a:t>: </a:t>
            </a:r>
            <a:endParaRPr sz="1100">
              <a:solidFill>
                <a:srgbClr val="595959"/>
              </a:solidFill>
            </a:endParaRPr>
          </a:p>
          <a:p>
            <a:pPr indent="0" lvl="0" marL="0" marR="0" rtl="0" algn="l">
              <a:lnSpc>
                <a:spcPct val="100000"/>
              </a:lnSpc>
              <a:spcBef>
                <a:spcPts val="0"/>
              </a:spcBef>
              <a:spcAft>
                <a:spcPts val="0"/>
              </a:spcAft>
              <a:buNone/>
            </a:pPr>
            <a:r>
              <a:rPr lang="en-US" sz="1100">
                <a:solidFill>
                  <a:srgbClr val="595959"/>
                </a:solidFill>
              </a:rPr>
              <a:t>Increase Ne above 50 in </a:t>
            </a:r>
            <a:r>
              <a:rPr lang="en-US" sz="1100">
                <a:solidFill>
                  <a:srgbClr val="595959"/>
                </a:solidFill>
                <a:highlight>
                  <a:srgbClr val="FFFF00"/>
                </a:highlight>
              </a:rPr>
              <a:t>XX</a:t>
            </a:r>
            <a:r>
              <a:rPr lang="en-US" sz="1100">
                <a:solidFill>
                  <a:srgbClr val="595959"/>
                </a:solidFill>
              </a:rPr>
              <a:t> populations by 2035.</a:t>
            </a:r>
            <a:endParaRPr sz="1500">
              <a:solidFill>
                <a:srgbClr val="595959"/>
              </a:solidFill>
            </a:endParaRPr>
          </a:p>
          <a:p>
            <a:pPr indent="0" lvl="0" marL="0" marR="0" rtl="0" algn="l">
              <a:lnSpc>
                <a:spcPct val="100000"/>
              </a:lnSpc>
              <a:spcBef>
                <a:spcPts val="0"/>
              </a:spcBef>
              <a:spcAft>
                <a:spcPts val="0"/>
              </a:spcAft>
              <a:buNone/>
            </a:pPr>
            <a:r>
              <a:t/>
            </a:r>
            <a:endParaRPr sz="1500">
              <a:solidFill>
                <a:srgbClr val="595959"/>
              </a:solidFill>
            </a:endParaRPr>
          </a:p>
          <a:p>
            <a:pPr indent="0" lvl="0" marL="0" marR="0" rtl="0" algn="l">
              <a:lnSpc>
                <a:spcPct val="100000"/>
              </a:lnSpc>
              <a:spcBef>
                <a:spcPts val="0"/>
              </a:spcBef>
              <a:spcAft>
                <a:spcPts val="0"/>
              </a:spcAft>
              <a:buNone/>
            </a:pPr>
            <a:r>
              <a:rPr lang="en-US" sz="1100">
                <a:solidFill>
                  <a:srgbClr val="595959"/>
                </a:solidFill>
              </a:rPr>
              <a:t>Connect </a:t>
            </a:r>
            <a:r>
              <a:rPr lang="en-US" sz="1100">
                <a:solidFill>
                  <a:srgbClr val="595959"/>
                </a:solidFill>
                <a:highlight>
                  <a:srgbClr val="FFFF00"/>
                </a:highlight>
              </a:rPr>
              <a:t>XX</a:t>
            </a:r>
            <a:r>
              <a:rPr lang="en-US" sz="1100">
                <a:solidFill>
                  <a:srgbClr val="595959"/>
                </a:solidFill>
              </a:rPr>
              <a:t> number stream miles in stronghold populations by 2035.</a:t>
            </a:r>
            <a:endParaRPr sz="1100">
              <a:solidFill>
                <a:srgbClr val="595959"/>
              </a:solidFill>
            </a:endParaRPr>
          </a:p>
          <a:p>
            <a:pPr indent="0" lvl="0" marL="0" marR="0" rtl="0" algn="l">
              <a:lnSpc>
                <a:spcPct val="100000"/>
              </a:lnSpc>
              <a:spcBef>
                <a:spcPts val="0"/>
              </a:spcBef>
              <a:spcAft>
                <a:spcPts val="0"/>
              </a:spcAft>
              <a:buNone/>
            </a:pPr>
            <a:r>
              <a:t/>
            </a:r>
            <a:endParaRPr sz="1100">
              <a:solidFill>
                <a:srgbClr val="595959"/>
              </a:solidFill>
            </a:endParaRPr>
          </a:p>
          <a:p>
            <a:pPr indent="0" lvl="0" marL="0" marR="0" rtl="0" algn="l">
              <a:lnSpc>
                <a:spcPct val="100000"/>
              </a:lnSpc>
              <a:spcBef>
                <a:spcPts val="0"/>
              </a:spcBef>
              <a:spcAft>
                <a:spcPts val="0"/>
              </a:spcAft>
              <a:buNone/>
            </a:pPr>
            <a:r>
              <a:rPr lang="en-US" sz="1100">
                <a:solidFill>
                  <a:srgbClr val="595959"/>
                </a:solidFill>
              </a:rPr>
              <a:t>Increase </a:t>
            </a:r>
            <a:r>
              <a:rPr lang="en-US" sz="1100">
                <a:solidFill>
                  <a:srgbClr val="595959"/>
                </a:solidFill>
              </a:rPr>
              <a:t>forest</a:t>
            </a:r>
            <a:r>
              <a:rPr lang="en-US" sz="1100">
                <a:solidFill>
                  <a:srgbClr val="595959"/>
                </a:solidFill>
              </a:rPr>
              <a:t> cover within riparian buffers above 75% in </a:t>
            </a:r>
            <a:r>
              <a:rPr lang="en-US" sz="1100">
                <a:solidFill>
                  <a:srgbClr val="595959"/>
                </a:solidFill>
                <a:highlight>
                  <a:srgbClr val="FFFF00"/>
                </a:highlight>
              </a:rPr>
              <a:t>XX </a:t>
            </a:r>
            <a:r>
              <a:rPr lang="en-US" sz="1100">
                <a:solidFill>
                  <a:srgbClr val="595959"/>
                </a:solidFill>
              </a:rPr>
              <a:t>number patches by 2035.</a:t>
            </a:r>
            <a:endParaRPr sz="1100">
              <a:solidFill>
                <a:srgbClr val="595959"/>
              </a:solidFill>
            </a:endParaRPr>
          </a:p>
          <a:p>
            <a:pPr indent="0" lvl="0" marL="0" marR="0" rtl="0" algn="l">
              <a:lnSpc>
                <a:spcPct val="100000"/>
              </a:lnSpc>
              <a:spcBef>
                <a:spcPts val="0"/>
              </a:spcBef>
              <a:spcAft>
                <a:spcPts val="0"/>
              </a:spcAft>
              <a:buNone/>
            </a:pPr>
            <a:r>
              <a:t/>
            </a:r>
            <a:endParaRPr sz="1100">
              <a:solidFill>
                <a:srgbClr val="595959"/>
              </a:solidFill>
            </a:endParaRPr>
          </a:p>
          <a:p>
            <a:pPr indent="0" lvl="0" marL="0" marR="0" rtl="0" algn="l">
              <a:lnSpc>
                <a:spcPct val="100000"/>
              </a:lnSpc>
              <a:spcBef>
                <a:spcPts val="0"/>
              </a:spcBef>
              <a:spcAft>
                <a:spcPts val="0"/>
              </a:spcAft>
              <a:buNone/>
            </a:pPr>
            <a:r>
              <a:rPr lang="en-US" sz="1100">
                <a:solidFill>
                  <a:srgbClr val="595959"/>
                </a:solidFill>
              </a:rPr>
              <a:t>Increase land enrolled in conservation easements by </a:t>
            </a:r>
            <a:r>
              <a:rPr lang="en-US" sz="1100">
                <a:solidFill>
                  <a:srgbClr val="595959"/>
                </a:solidFill>
                <a:highlight>
                  <a:srgbClr val="FFFF00"/>
                </a:highlight>
              </a:rPr>
              <a:t>20%</a:t>
            </a:r>
            <a:r>
              <a:rPr lang="en-US" sz="1100">
                <a:solidFill>
                  <a:srgbClr val="595959"/>
                </a:solidFill>
              </a:rPr>
              <a:t> by 2035.</a:t>
            </a:r>
            <a:endParaRPr sz="1100">
              <a:solidFill>
                <a:srgbClr val="595959"/>
              </a:solidFill>
            </a:endParaRPr>
          </a:p>
        </p:txBody>
      </p:sp>
      <p:sp>
        <p:nvSpPr>
          <p:cNvPr id="423" name="Google Shape;423;g325795dd75a_7_0"/>
          <p:cNvSpPr txBox="1"/>
          <p:nvPr/>
        </p:nvSpPr>
        <p:spPr>
          <a:xfrm>
            <a:off x="148225" y="947350"/>
            <a:ext cx="2906700" cy="5726100"/>
          </a:xfrm>
          <a:prstGeom prst="rect">
            <a:avLst/>
          </a:prstGeom>
          <a:noFill/>
          <a:ln>
            <a:noFill/>
          </a:ln>
        </p:spPr>
        <p:txBody>
          <a:bodyPr anchorCtr="0" anchor="t" bIns="91425" lIns="91425" spcFirstLastPara="1" rIns="91425" wrap="square" tIns="91425">
            <a:noAutofit/>
          </a:bodyPr>
          <a:lstStyle/>
          <a:p>
            <a:pPr indent="-298450" lvl="0" marL="457200" rtl="0" algn="l">
              <a:spcBef>
                <a:spcPts val="0"/>
              </a:spcBef>
              <a:spcAft>
                <a:spcPts val="0"/>
              </a:spcAft>
              <a:buClr>
                <a:srgbClr val="595959"/>
              </a:buClr>
              <a:buSzPts val="1100"/>
              <a:buChar char="●"/>
            </a:pPr>
            <a:r>
              <a:rPr lang="en-US" sz="1100">
                <a:solidFill>
                  <a:srgbClr val="595959"/>
                </a:solidFill>
              </a:rPr>
              <a:t>Identify</a:t>
            </a:r>
            <a:r>
              <a:rPr lang="en-US" sz="1100">
                <a:solidFill>
                  <a:srgbClr val="595959"/>
                </a:solidFill>
              </a:rPr>
              <a:t> priority </a:t>
            </a:r>
            <a:r>
              <a:rPr lang="en-US" sz="1100">
                <a:solidFill>
                  <a:srgbClr val="595959"/>
                </a:solidFill>
              </a:rPr>
              <a:t>barriers in c</a:t>
            </a:r>
            <a:r>
              <a:rPr lang="en-US" sz="1100">
                <a:solidFill>
                  <a:srgbClr val="595959"/>
                </a:solidFill>
              </a:rPr>
              <a:t>ollaboration with the fish passage workgroup, DOTs, etc.</a:t>
            </a:r>
            <a:endParaRPr sz="1100">
              <a:solidFill>
                <a:srgbClr val="595959"/>
              </a:solidFill>
            </a:endParaRPr>
          </a:p>
          <a:p>
            <a:pPr indent="0" lvl="0" marL="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Prioritize streams for AMD remediation </a:t>
            </a:r>
            <a:endParaRPr sz="1100">
              <a:solidFill>
                <a:srgbClr val="595959"/>
              </a:solidFill>
            </a:endParaRPr>
          </a:p>
          <a:p>
            <a:pPr indent="0" lvl="0" marL="45720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Identify ponds discharging warm water into brook trout streams</a:t>
            </a:r>
            <a:endParaRPr sz="1100">
              <a:solidFill>
                <a:srgbClr val="595959"/>
              </a:solidFill>
            </a:endParaRPr>
          </a:p>
          <a:p>
            <a:pPr indent="0" lvl="0" marL="45720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Propagate native brook trout</a:t>
            </a:r>
            <a:endParaRPr sz="1100">
              <a:solidFill>
                <a:srgbClr val="595959"/>
              </a:solidFill>
            </a:endParaRPr>
          </a:p>
          <a:p>
            <a:pPr indent="0" lvl="0" marL="45720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Plant Riparian Buffers</a:t>
            </a:r>
            <a:endParaRPr sz="1100">
              <a:solidFill>
                <a:srgbClr val="595959"/>
              </a:solidFill>
            </a:endParaRPr>
          </a:p>
          <a:p>
            <a:pPr indent="0" lvl="0" marL="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Research effects of 6ppdq on population health</a:t>
            </a:r>
            <a:endParaRPr sz="1100">
              <a:solidFill>
                <a:srgbClr val="595959"/>
              </a:solidFill>
            </a:endParaRPr>
          </a:p>
          <a:p>
            <a:pPr indent="0" lvl="0" marL="45720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Identify priority parcels in brook trout patches for conservation (acquisition or easement)</a:t>
            </a:r>
            <a:endParaRPr sz="1100">
              <a:solidFill>
                <a:srgbClr val="595959"/>
              </a:solidFill>
            </a:endParaRPr>
          </a:p>
          <a:p>
            <a:pPr indent="0" lvl="0" marL="45720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Identify brook trout streams where instream habitat improvements are needed (e.g. woody debris, pools, bank stabilization)</a:t>
            </a:r>
            <a:endParaRPr sz="1100">
              <a:solidFill>
                <a:srgbClr val="595959"/>
              </a:solidFill>
            </a:endParaRPr>
          </a:p>
          <a:p>
            <a:pPr indent="0" lvl="0" marL="45720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Survey state biologists to identify sentinel streams for long-term monitoring</a:t>
            </a:r>
            <a:endParaRPr sz="1100">
              <a:solidFill>
                <a:srgbClr val="595959"/>
              </a:solidFill>
            </a:endParaRPr>
          </a:p>
          <a:p>
            <a:pPr indent="0" lvl="0" marL="457200" rtl="0" algn="l">
              <a:spcBef>
                <a:spcPts val="0"/>
              </a:spcBef>
              <a:spcAft>
                <a:spcPts val="0"/>
              </a:spcAft>
              <a:buNone/>
            </a:pPr>
            <a:r>
              <a:t/>
            </a:r>
            <a:endParaRPr sz="1100">
              <a:solidFill>
                <a:srgbClr val="595959"/>
              </a:solidFill>
            </a:endParaRPr>
          </a:p>
          <a:p>
            <a:pPr indent="-298450" lvl="0" marL="457200" rtl="0" algn="l">
              <a:spcBef>
                <a:spcPts val="0"/>
              </a:spcBef>
              <a:spcAft>
                <a:spcPts val="0"/>
              </a:spcAft>
              <a:buClr>
                <a:srgbClr val="595959"/>
              </a:buClr>
              <a:buSzPts val="1100"/>
              <a:buChar char="●"/>
            </a:pPr>
            <a:r>
              <a:rPr lang="en-US" sz="1100">
                <a:solidFill>
                  <a:srgbClr val="595959"/>
                </a:solidFill>
              </a:rPr>
              <a:t>Identify streams where competition with nonnative trout may be impacting brook trout</a:t>
            </a:r>
            <a:endParaRPr sz="1100">
              <a:solidFill>
                <a:srgbClr val="595959"/>
              </a:solidFill>
            </a:endParaRPr>
          </a:p>
        </p:txBody>
      </p:sp>
      <p:sp>
        <p:nvSpPr>
          <p:cNvPr id="424" name="Google Shape;424;g325795dd75a_7_0"/>
          <p:cNvSpPr txBox="1"/>
          <p:nvPr/>
        </p:nvSpPr>
        <p:spPr>
          <a:xfrm>
            <a:off x="12391300" y="1038925"/>
            <a:ext cx="2052600" cy="22041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lang="en-US" sz="1100">
                <a:solidFill>
                  <a:srgbClr val="000000"/>
                </a:solidFill>
              </a:rPr>
              <a:t>A good outcome is: (Secret Sauce)</a:t>
            </a:r>
            <a:endParaRPr sz="200">
              <a:solidFill>
                <a:srgbClr val="000000"/>
              </a:solidFill>
            </a:endParaRPr>
          </a:p>
          <a:p>
            <a:pPr indent="-165100" lvl="0" marL="228600" rtl="0" algn="l">
              <a:lnSpc>
                <a:spcPct val="90000"/>
              </a:lnSpc>
              <a:spcBef>
                <a:spcPts val="500"/>
              </a:spcBef>
              <a:spcAft>
                <a:spcPts val="0"/>
              </a:spcAft>
              <a:buClr>
                <a:srgbClr val="000000"/>
              </a:buClr>
              <a:buSzPts val="800"/>
              <a:buChar char="•"/>
            </a:pPr>
            <a:r>
              <a:rPr lang="en-US" sz="800">
                <a:solidFill>
                  <a:srgbClr val="000000"/>
                </a:solidFill>
              </a:rPr>
              <a:t>Clear in its objective</a:t>
            </a:r>
            <a:endParaRPr sz="200">
              <a:solidFill>
                <a:srgbClr val="000000"/>
              </a:solidFill>
            </a:endParaRPr>
          </a:p>
          <a:p>
            <a:pPr indent="-165100" lvl="0" marL="228600" rtl="0" algn="l">
              <a:lnSpc>
                <a:spcPct val="90000"/>
              </a:lnSpc>
              <a:spcBef>
                <a:spcPts val="500"/>
              </a:spcBef>
              <a:spcAft>
                <a:spcPts val="0"/>
              </a:spcAft>
              <a:buClr>
                <a:srgbClr val="000000"/>
              </a:buClr>
              <a:buSzPts val="800"/>
              <a:buChar char="•"/>
            </a:pPr>
            <a:r>
              <a:rPr lang="en-US" sz="800">
                <a:solidFill>
                  <a:srgbClr val="000000"/>
                </a:solidFill>
              </a:rPr>
              <a:t>Measurable</a:t>
            </a:r>
            <a:endParaRPr sz="200">
              <a:solidFill>
                <a:srgbClr val="000000"/>
              </a:solidFill>
            </a:endParaRPr>
          </a:p>
          <a:p>
            <a:pPr indent="-165100" lvl="0" marL="228600" rtl="0" algn="l">
              <a:lnSpc>
                <a:spcPct val="90000"/>
              </a:lnSpc>
              <a:spcBef>
                <a:spcPts val="500"/>
              </a:spcBef>
              <a:spcAft>
                <a:spcPts val="0"/>
              </a:spcAft>
              <a:buClr>
                <a:srgbClr val="000000"/>
              </a:buClr>
              <a:buSzPts val="800"/>
              <a:buChar char="•"/>
            </a:pPr>
            <a:r>
              <a:rPr lang="en-US" sz="800">
                <a:solidFill>
                  <a:srgbClr val="000000"/>
                </a:solidFill>
              </a:rPr>
              <a:t>Has a monitoring program that supports and reinforces the outcome</a:t>
            </a:r>
            <a:endParaRPr sz="200">
              <a:solidFill>
                <a:srgbClr val="000000"/>
              </a:solidFill>
            </a:endParaRPr>
          </a:p>
          <a:p>
            <a:pPr indent="-165100" lvl="0" marL="228600" rtl="0" algn="l">
              <a:lnSpc>
                <a:spcPct val="90000"/>
              </a:lnSpc>
              <a:spcBef>
                <a:spcPts val="500"/>
              </a:spcBef>
              <a:spcAft>
                <a:spcPts val="0"/>
              </a:spcAft>
              <a:buClr>
                <a:srgbClr val="000000"/>
              </a:buClr>
              <a:buSzPts val="800"/>
              <a:buChar char="•"/>
            </a:pPr>
            <a:r>
              <a:rPr lang="en-US" sz="800">
                <a:solidFill>
                  <a:srgbClr val="000000"/>
                </a:solidFill>
              </a:rPr>
              <a:t>Has partner commitment</a:t>
            </a:r>
            <a:endParaRPr sz="200">
              <a:solidFill>
                <a:srgbClr val="000000"/>
              </a:solidFill>
            </a:endParaRPr>
          </a:p>
          <a:p>
            <a:pPr indent="-165100" lvl="0" marL="228600" rtl="0" algn="l">
              <a:lnSpc>
                <a:spcPct val="90000"/>
              </a:lnSpc>
              <a:spcBef>
                <a:spcPts val="500"/>
              </a:spcBef>
              <a:spcAft>
                <a:spcPts val="0"/>
              </a:spcAft>
              <a:buClr>
                <a:srgbClr val="000000"/>
              </a:buClr>
              <a:buSzPts val="800"/>
              <a:buChar char="•"/>
            </a:pPr>
            <a:r>
              <a:rPr lang="en-US" sz="800">
                <a:solidFill>
                  <a:srgbClr val="000000"/>
                </a:solidFill>
              </a:rPr>
              <a:t>Resources identified and/or available to support the efforts necessary to achieve  the outcome.</a:t>
            </a:r>
            <a:endParaRPr sz="200">
              <a:solidFill>
                <a:srgbClr val="000000"/>
              </a:solidFill>
            </a:endParaRPr>
          </a:p>
          <a:p>
            <a:pPr indent="-165100" lvl="0" marL="228600" rtl="0" algn="l">
              <a:lnSpc>
                <a:spcPct val="90000"/>
              </a:lnSpc>
              <a:spcBef>
                <a:spcPts val="500"/>
              </a:spcBef>
              <a:spcAft>
                <a:spcPts val="0"/>
              </a:spcAft>
              <a:buClr>
                <a:srgbClr val="000000"/>
              </a:buClr>
              <a:buSzPts val="800"/>
              <a:buChar char="•"/>
            </a:pPr>
            <a:r>
              <a:rPr lang="en-US" sz="800">
                <a:solidFill>
                  <a:srgbClr val="000000"/>
                </a:solidFill>
              </a:rPr>
              <a:t>Centering the work on benefits to people and living resources, not solely water quality.</a:t>
            </a:r>
            <a:endParaRPr sz="2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2"/>
          <p:cNvSpPr/>
          <p:nvPr/>
        </p:nvSpPr>
        <p:spPr>
          <a:xfrm>
            <a:off x="294968" y="1032735"/>
            <a:ext cx="11818143" cy="5690794"/>
          </a:xfrm>
          <a:prstGeom prst="rect">
            <a:avLst/>
          </a:prstGeom>
          <a:solidFill>
            <a:srgbClr val="0A3041"/>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80" name="Google Shape;280;p2"/>
          <p:cNvSpPr txBox="1"/>
          <p:nvPr>
            <p:ph type="title"/>
          </p:nvPr>
        </p:nvSpPr>
        <p:spPr>
          <a:xfrm>
            <a:off x="294969" y="311096"/>
            <a:ext cx="8448982" cy="66761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Play"/>
              <a:buNone/>
            </a:pPr>
            <a:r>
              <a:rPr lang="en-US" sz="3600" u="sng"/>
              <a:t>Draft Outcome Review Process</a:t>
            </a:r>
            <a:endParaRPr/>
          </a:p>
        </p:txBody>
      </p:sp>
      <p:grpSp>
        <p:nvGrpSpPr>
          <p:cNvPr id="281" name="Google Shape;281;p2"/>
          <p:cNvGrpSpPr/>
          <p:nvPr/>
        </p:nvGrpSpPr>
        <p:grpSpPr>
          <a:xfrm>
            <a:off x="452284" y="1129555"/>
            <a:ext cx="11287432" cy="3915781"/>
            <a:chOff x="0" y="0"/>
            <a:chExt cx="11287432" cy="3915781"/>
          </a:xfrm>
        </p:grpSpPr>
        <p:cxnSp>
          <p:nvCxnSpPr>
            <p:cNvPr id="282" name="Google Shape;282;p2"/>
            <p:cNvCxnSpPr/>
            <p:nvPr/>
          </p:nvCxnSpPr>
          <p:spPr>
            <a:xfrm>
              <a:off x="0" y="1957891"/>
              <a:ext cx="11287432" cy="0"/>
            </a:xfrm>
            <a:prstGeom prst="straightConnector1">
              <a:avLst/>
            </a:prstGeom>
            <a:solidFill>
              <a:srgbClr val="CAD1D8">
                <a:alpha val="89803"/>
              </a:srgbClr>
            </a:solidFill>
            <a:ln cap="flat" cmpd="sng" w="63500">
              <a:solidFill>
                <a:schemeClr val="lt1">
                  <a:alpha val="89803"/>
                </a:schemeClr>
              </a:solidFill>
              <a:prstDash val="solid"/>
              <a:miter lim="800000"/>
              <a:headEnd len="sm" w="sm" type="none"/>
              <a:tailEnd len="lg" w="lg" type="triangle"/>
            </a:ln>
          </p:spPr>
        </p:cxnSp>
        <p:sp>
          <p:nvSpPr>
            <p:cNvPr id="283" name="Google Shape;283;p2"/>
            <p:cNvSpPr/>
            <p:nvPr/>
          </p:nvSpPr>
          <p:spPr>
            <a:xfrm>
              <a:off x="279794" y="2102774"/>
              <a:ext cx="1377419" cy="44248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
            <p:cNvSpPr txBox="1"/>
            <p:nvPr/>
          </p:nvSpPr>
          <p:spPr>
            <a:xfrm>
              <a:off x="279794" y="2102774"/>
              <a:ext cx="1377419" cy="442483"/>
            </a:xfrm>
            <a:prstGeom prst="rect">
              <a:avLst/>
            </a:prstGeom>
            <a:noFill/>
            <a:ln>
              <a:noFill/>
            </a:ln>
          </p:spPr>
          <p:txBody>
            <a:bodyPr anchorCtr="1" anchor="t" bIns="0" lIns="0" spcFirstLastPara="1" rIns="0" wrap="square" tIns="0">
              <a:noAutofit/>
            </a:bodyPr>
            <a:lstStyle/>
            <a:p>
              <a:pPr indent="0" lvl="0" marL="0" marR="0" rtl="0" algn="ctr">
                <a:lnSpc>
                  <a:spcPct val="90000"/>
                </a:lnSpc>
                <a:spcBef>
                  <a:spcPts val="0"/>
                </a:spcBef>
                <a:spcAft>
                  <a:spcPts val="0"/>
                </a:spcAft>
                <a:buClr>
                  <a:schemeClr val="lt1"/>
                </a:buClr>
                <a:buSzPts val="2800"/>
                <a:buFont typeface="Arial"/>
                <a:buNone/>
              </a:pPr>
              <a:r>
                <a:rPr b="1" lang="en-US" sz="2800">
                  <a:solidFill>
                    <a:schemeClr val="lt1"/>
                  </a:solidFill>
                  <a:latin typeface="Arial"/>
                  <a:ea typeface="Arial"/>
                  <a:cs typeface="Arial"/>
                  <a:sym typeface="Arial"/>
                </a:rPr>
                <a:t>Jan 16 </a:t>
              </a:r>
              <a:endParaRPr/>
            </a:p>
          </p:txBody>
        </p:sp>
        <p:sp>
          <p:nvSpPr>
            <p:cNvPr id="285" name="Google Shape;285;p2"/>
            <p:cNvSpPr/>
            <p:nvPr/>
          </p:nvSpPr>
          <p:spPr>
            <a:xfrm>
              <a:off x="6619" y="149839"/>
              <a:ext cx="1923769" cy="1064052"/>
            </a:xfrm>
            <a:prstGeom prst="roundRect">
              <a:avLst>
                <a:gd fmla="val 16667" name="adj"/>
              </a:avLst>
            </a:prstGeom>
            <a:solidFill>
              <a:srgbClr val="D8F2CF">
                <a:alpha val="89803"/>
              </a:srgb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
            <p:cNvSpPr txBox="1"/>
            <p:nvPr/>
          </p:nvSpPr>
          <p:spPr>
            <a:xfrm>
              <a:off x="58562" y="201782"/>
              <a:ext cx="1819883" cy="960166"/>
            </a:xfrm>
            <a:prstGeom prst="rect">
              <a:avLst/>
            </a:prstGeom>
            <a:noFill/>
            <a:ln>
              <a:noFill/>
            </a:ln>
          </p:spPr>
          <p:txBody>
            <a:bodyPr anchorCtr="0" anchor="ctr" bIns="142225" lIns="142225" spcFirstLastPara="1" rIns="142225" wrap="square" tIns="142225">
              <a:noAutofit/>
            </a:bodyPr>
            <a:lstStyle/>
            <a:p>
              <a:pPr indent="0" lvl="0" marL="0" marR="0" rtl="0" algn="l">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MB meeting. Refine and approve process</a:t>
              </a:r>
              <a:endParaRPr sz="1600">
                <a:solidFill>
                  <a:schemeClr val="lt1"/>
                </a:solidFill>
                <a:latin typeface="Arial"/>
                <a:ea typeface="Arial"/>
                <a:cs typeface="Arial"/>
                <a:sym typeface="Arial"/>
              </a:endParaRPr>
            </a:p>
          </p:txBody>
        </p:sp>
        <p:cxnSp>
          <p:nvCxnSpPr>
            <p:cNvPr id="287" name="Google Shape;287;p2"/>
            <p:cNvCxnSpPr/>
            <p:nvPr/>
          </p:nvCxnSpPr>
          <p:spPr>
            <a:xfrm>
              <a:off x="968503" y="1213892"/>
              <a:ext cx="0" cy="743998"/>
            </a:xfrm>
            <a:prstGeom prst="straightConnector1">
              <a:avLst/>
            </a:prstGeom>
            <a:noFill/>
            <a:ln cap="flat" cmpd="sng" w="19050">
              <a:solidFill>
                <a:schemeClr val="lt1"/>
              </a:solidFill>
              <a:prstDash val="dash"/>
              <a:miter lim="800000"/>
              <a:headEnd len="sm" w="sm" type="none"/>
              <a:tailEnd len="sm" w="sm" type="none"/>
            </a:ln>
          </p:spPr>
        </p:cxnSp>
        <p:sp>
          <p:nvSpPr>
            <p:cNvPr id="288" name="Google Shape;288;p2"/>
            <p:cNvSpPr/>
            <p:nvPr/>
          </p:nvSpPr>
          <p:spPr>
            <a:xfrm>
              <a:off x="1366899" y="1370523"/>
              <a:ext cx="1377419" cy="44248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2"/>
            <p:cNvSpPr txBox="1"/>
            <p:nvPr/>
          </p:nvSpPr>
          <p:spPr>
            <a:xfrm>
              <a:off x="1366899" y="1370523"/>
              <a:ext cx="1377419" cy="442483"/>
            </a:xfrm>
            <a:prstGeom prst="rect">
              <a:avLst/>
            </a:prstGeom>
            <a:noFill/>
            <a:ln>
              <a:noFill/>
            </a:ln>
          </p:spPr>
          <p:txBody>
            <a:bodyPr anchorCtr="1" anchor="b" bIns="0" lIns="0" spcFirstLastPara="1" rIns="0" wrap="square" tIns="0">
              <a:noAutofit/>
            </a:bodyPr>
            <a:lstStyle/>
            <a:p>
              <a:pPr indent="0" lvl="0" marL="0" marR="0" rtl="0" algn="ctr">
                <a:lnSpc>
                  <a:spcPct val="90000"/>
                </a:lnSpc>
                <a:spcBef>
                  <a:spcPts val="0"/>
                </a:spcBef>
                <a:spcAft>
                  <a:spcPts val="0"/>
                </a:spcAft>
                <a:buClr>
                  <a:schemeClr val="lt1"/>
                </a:buClr>
                <a:buSzPts val="2800"/>
                <a:buFont typeface="Arial"/>
                <a:buNone/>
              </a:pPr>
              <a:r>
                <a:rPr b="1" lang="en-US" sz="2800">
                  <a:solidFill>
                    <a:schemeClr val="lt1"/>
                  </a:solidFill>
                  <a:latin typeface="Arial"/>
                  <a:ea typeface="Arial"/>
                  <a:cs typeface="Arial"/>
                  <a:sym typeface="Arial"/>
                </a:rPr>
                <a:t>13 Feb.</a:t>
              </a:r>
              <a:endParaRPr/>
            </a:p>
          </p:txBody>
        </p:sp>
        <p:sp>
          <p:nvSpPr>
            <p:cNvPr id="290" name="Google Shape;290;p2"/>
            <p:cNvSpPr/>
            <p:nvPr/>
          </p:nvSpPr>
          <p:spPr>
            <a:xfrm>
              <a:off x="939135" y="1928522"/>
              <a:ext cx="58736" cy="58736"/>
            </a:xfrm>
            <a:prstGeom prst="ellipse">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
            <p:cNvSpPr/>
            <p:nvPr/>
          </p:nvSpPr>
          <p:spPr>
            <a:xfrm>
              <a:off x="1294084" y="2701889"/>
              <a:ext cx="1479644" cy="1213892"/>
            </a:xfrm>
            <a:prstGeom prst="roundRect">
              <a:avLst>
                <a:gd fmla="val 16667" name="adj"/>
              </a:avLst>
            </a:prstGeom>
            <a:solidFill>
              <a:srgbClr val="D8F2CF">
                <a:alpha val="89803"/>
              </a:srgb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
            <p:cNvSpPr txBox="1"/>
            <p:nvPr/>
          </p:nvSpPr>
          <p:spPr>
            <a:xfrm>
              <a:off x="1353341" y="2761146"/>
              <a:ext cx="1361130" cy="1095378"/>
            </a:xfrm>
            <a:prstGeom prst="rect">
              <a:avLst/>
            </a:prstGeom>
            <a:noFill/>
            <a:ln>
              <a:noFill/>
            </a:ln>
          </p:spPr>
          <p:txBody>
            <a:bodyPr anchorCtr="0" anchor="ctr" bIns="142225" lIns="142225" spcFirstLastPara="1" rIns="142225" wrap="square" tIns="142225">
              <a:noAutofit/>
            </a:bodyPr>
            <a:lstStyle/>
            <a:p>
              <a:pPr indent="0" lvl="0" marL="0" marR="0" rtl="0" algn="l">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MB meeting on First round GIT responses</a:t>
              </a:r>
              <a:endParaRPr/>
            </a:p>
          </p:txBody>
        </p:sp>
        <p:cxnSp>
          <p:nvCxnSpPr>
            <p:cNvPr id="293" name="Google Shape;293;p2"/>
            <p:cNvCxnSpPr/>
            <p:nvPr/>
          </p:nvCxnSpPr>
          <p:spPr>
            <a:xfrm>
              <a:off x="2055608" y="1957890"/>
              <a:ext cx="0" cy="743998"/>
            </a:xfrm>
            <a:prstGeom prst="straightConnector1">
              <a:avLst/>
            </a:prstGeom>
            <a:noFill/>
            <a:ln cap="flat" cmpd="sng" w="19050">
              <a:solidFill>
                <a:schemeClr val="lt1"/>
              </a:solidFill>
              <a:prstDash val="dash"/>
              <a:miter lim="800000"/>
              <a:headEnd len="sm" w="sm" type="none"/>
              <a:tailEnd len="sm" w="sm" type="none"/>
            </a:ln>
          </p:spPr>
        </p:cxnSp>
        <p:sp>
          <p:nvSpPr>
            <p:cNvPr id="294" name="Google Shape;294;p2"/>
            <p:cNvSpPr/>
            <p:nvPr/>
          </p:nvSpPr>
          <p:spPr>
            <a:xfrm>
              <a:off x="2274743" y="2102774"/>
              <a:ext cx="1377419" cy="44248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
            <p:cNvSpPr txBox="1"/>
            <p:nvPr/>
          </p:nvSpPr>
          <p:spPr>
            <a:xfrm>
              <a:off x="2274743" y="2102774"/>
              <a:ext cx="1377419" cy="442483"/>
            </a:xfrm>
            <a:prstGeom prst="rect">
              <a:avLst/>
            </a:prstGeom>
            <a:noFill/>
            <a:ln>
              <a:noFill/>
            </a:ln>
          </p:spPr>
          <p:txBody>
            <a:bodyPr anchorCtr="1" anchor="t" bIns="0" lIns="0" spcFirstLastPara="1" rIns="0" wrap="square" tIns="0">
              <a:noAutofit/>
            </a:bodyPr>
            <a:lstStyle/>
            <a:p>
              <a:pPr indent="0" lvl="0" marL="0" marR="0" rtl="0" algn="ctr">
                <a:lnSpc>
                  <a:spcPct val="90000"/>
                </a:lnSpc>
                <a:spcBef>
                  <a:spcPts val="0"/>
                </a:spcBef>
                <a:spcAft>
                  <a:spcPts val="0"/>
                </a:spcAft>
                <a:buClr>
                  <a:schemeClr val="lt1"/>
                </a:buClr>
                <a:buSzPts val="2800"/>
                <a:buFont typeface="Arial"/>
                <a:buNone/>
              </a:pPr>
              <a:r>
                <a:rPr b="1" lang="en-US" sz="2800">
                  <a:solidFill>
                    <a:schemeClr val="lt1"/>
                  </a:solidFill>
                  <a:latin typeface="Arial"/>
                  <a:ea typeface="Arial"/>
                  <a:cs typeface="Arial"/>
                  <a:sym typeface="Arial"/>
                </a:rPr>
                <a:t>27 Feb.</a:t>
              </a:r>
              <a:endParaRPr/>
            </a:p>
          </p:txBody>
        </p:sp>
        <p:sp>
          <p:nvSpPr>
            <p:cNvPr id="296" name="Google Shape;296;p2"/>
            <p:cNvSpPr/>
            <p:nvPr/>
          </p:nvSpPr>
          <p:spPr>
            <a:xfrm>
              <a:off x="2026240" y="1928522"/>
              <a:ext cx="58736" cy="58736"/>
            </a:xfrm>
            <a:prstGeom prst="ellipse">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
            <p:cNvSpPr/>
            <p:nvPr/>
          </p:nvSpPr>
          <p:spPr>
            <a:xfrm>
              <a:off x="2180828" y="0"/>
              <a:ext cx="1565249" cy="1213892"/>
            </a:xfrm>
            <a:prstGeom prst="roundRect">
              <a:avLst>
                <a:gd fmla="val 16667" name="adj"/>
              </a:avLst>
            </a:prstGeom>
            <a:solidFill>
              <a:srgbClr val="D8F2CF">
                <a:alpha val="89803"/>
              </a:srgb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
            <p:cNvSpPr txBox="1"/>
            <p:nvPr/>
          </p:nvSpPr>
          <p:spPr>
            <a:xfrm>
              <a:off x="2240085" y="59257"/>
              <a:ext cx="1446735" cy="1095378"/>
            </a:xfrm>
            <a:prstGeom prst="rect">
              <a:avLst/>
            </a:prstGeom>
            <a:noFill/>
            <a:ln>
              <a:noFill/>
            </a:ln>
          </p:spPr>
          <p:txBody>
            <a:bodyPr anchorCtr="0" anchor="ctr" bIns="142225" lIns="142225" spcFirstLastPara="1" rIns="142225" wrap="square" tIns="142225">
              <a:noAutofit/>
            </a:bodyPr>
            <a:lstStyle/>
            <a:p>
              <a:pPr indent="0" lvl="0" marL="0" marR="0" rtl="0" algn="l">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MB meeting on Second round GIT responses</a:t>
              </a:r>
              <a:endParaRPr/>
            </a:p>
          </p:txBody>
        </p:sp>
        <p:cxnSp>
          <p:nvCxnSpPr>
            <p:cNvPr id="299" name="Google Shape;299;p2"/>
            <p:cNvCxnSpPr/>
            <p:nvPr/>
          </p:nvCxnSpPr>
          <p:spPr>
            <a:xfrm>
              <a:off x="2963453" y="1213892"/>
              <a:ext cx="0" cy="743998"/>
            </a:xfrm>
            <a:prstGeom prst="straightConnector1">
              <a:avLst/>
            </a:prstGeom>
            <a:noFill/>
            <a:ln cap="flat" cmpd="sng" w="19050">
              <a:solidFill>
                <a:schemeClr val="lt1"/>
              </a:solidFill>
              <a:prstDash val="dash"/>
              <a:miter lim="800000"/>
              <a:headEnd len="sm" w="sm" type="none"/>
              <a:tailEnd len="sm" w="sm" type="none"/>
            </a:ln>
          </p:spPr>
        </p:cxnSp>
        <p:sp>
          <p:nvSpPr>
            <p:cNvPr id="300" name="Google Shape;300;p2"/>
            <p:cNvSpPr/>
            <p:nvPr/>
          </p:nvSpPr>
          <p:spPr>
            <a:xfrm>
              <a:off x="3182588" y="1370523"/>
              <a:ext cx="1377419" cy="44248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
            <p:cNvSpPr txBox="1"/>
            <p:nvPr/>
          </p:nvSpPr>
          <p:spPr>
            <a:xfrm>
              <a:off x="3182588" y="1370523"/>
              <a:ext cx="1377419" cy="442483"/>
            </a:xfrm>
            <a:prstGeom prst="rect">
              <a:avLst/>
            </a:prstGeom>
            <a:noFill/>
            <a:ln>
              <a:noFill/>
            </a:ln>
          </p:spPr>
          <p:txBody>
            <a:bodyPr anchorCtr="1" anchor="b" bIns="0" lIns="0" spcFirstLastPara="1" rIns="0" wrap="square" tIns="0">
              <a:noAutofit/>
            </a:bodyPr>
            <a:lstStyle/>
            <a:p>
              <a:pPr indent="0" lvl="0" marL="0" marR="0" rtl="0" algn="ctr">
                <a:lnSpc>
                  <a:spcPct val="90000"/>
                </a:lnSpc>
                <a:spcBef>
                  <a:spcPts val="0"/>
                </a:spcBef>
                <a:spcAft>
                  <a:spcPts val="0"/>
                </a:spcAft>
                <a:buClr>
                  <a:schemeClr val="lt1"/>
                </a:buClr>
                <a:buSzPts val="2800"/>
                <a:buFont typeface="Arial"/>
                <a:buNone/>
              </a:pPr>
              <a:r>
                <a:rPr b="1" lang="en-US" sz="2800">
                  <a:solidFill>
                    <a:schemeClr val="lt1"/>
                  </a:solidFill>
                  <a:latin typeface="Arial"/>
                  <a:ea typeface="Arial"/>
                  <a:cs typeface="Arial"/>
                  <a:sym typeface="Arial"/>
                </a:rPr>
                <a:t>13 Mar.</a:t>
              </a:r>
              <a:endParaRPr/>
            </a:p>
          </p:txBody>
        </p:sp>
        <p:sp>
          <p:nvSpPr>
            <p:cNvPr id="302" name="Google Shape;302;p2"/>
            <p:cNvSpPr/>
            <p:nvPr/>
          </p:nvSpPr>
          <p:spPr>
            <a:xfrm>
              <a:off x="2934085" y="1928522"/>
              <a:ext cx="58736" cy="58736"/>
            </a:xfrm>
            <a:prstGeom prst="ellipse">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
            <p:cNvSpPr/>
            <p:nvPr/>
          </p:nvSpPr>
          <p:spPr>
            <a:xfrm>
              <a:off x="3088673" y="2701889"/>
              <a:ext cx="1565249" cy="1213892"/>
            </a:xfrm>
            <a:prstGeom prst="roundRect">
              <a:avLst>
                <a:gd fmla="val 16667" name="adj"/>
              </a:avLst>
            </a:prstGeom>
            <a:solidFill>
              <a:srgbClr val="D8F2CF">
                <a:alpha val="89803"/>
              </a:srgb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2"/>
            <p:cNvSpPr txBox="1"/>
            <p:nvPr/>
          </p:nvSpPr>
          <p:spPr>
            <a:xfrm>
              <a:off x="3147930" y="2761146"/>
              <a:ext cx="1446735" cy="1095378"/>
            </a:xfrm>
            <a:prstGeom prst="rect">
              <a:avLst/>
            </a:prstGeom>
            <a:noFill/>
            <a:ln>
              <a:noFill/>
            </a:ln>
          </p:spPr>
          <p:txBody>
            <a:bodyPr anchorCtr="0" anchor="ctr" bIns="142225" lIns="142225" spcFirstLastPara="1" rIns="142225" wrap="square" tIns="142225">
              <a:noAutofit/>
            </a:bodyPr>
            <a:lstStyle/>
            <a:p>
              <a:pPr indent="0" lvl="0" marL="0" marR="0" rtl="0" algn="l">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MB meeting on Third round GIT responses</a:t>
              </a:r>
              <a:endParaRPr/>
            </a:p>
          </p:txBody>
        </p:sp>
        <p:cxnSp>
          <p:nvCxnSpPr>
            <p:cNvPr id="305" name="Google Shape;305;p2"/>
            <p:cNvCxnSpPr/>
            <p:nvPr/>
          </p:nvCxnSpPr>
          <p:spPr>
            <a:xfrm>
              <a:off x="3871298" y="1957890"/>
              <a:ext cx="0" cy="743998"/>
            </a:xfrm>
            <a:prstGeom prst="straightConnector1">
              <a:avLst/>
            </a:prstGeom>
            <a:noFill/>
            <a:ln cap="flat" cmpd="sng" w="19050">
              <a:solidFill>
                <a:schemeClr val="lt1"/>
              </a:solidFill>
              <a:prstDash val="dash"/>
              <a:miter lim="800000"/>
              <a:headEnd len="sm" w="sm" type="none"/>
              <a:tailEnd len="sm" w="sm" type="none"/>
            </a:ln>
          </p:spPr>
        </p:cxnSp>
        <p:sp>
          <p:nvSpPr>
            <p:cNvPr id="306" name="Google Shape;306;p2"/>
            <p:cNvSpPr/>
            <p:nvPr/>
          </p:nvSpPr>
          <p:spPr>
            <a:xfrm>
              <a:off x="4431923" y="2102774"/>
              <a:ext cx="1377419" cy="44248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2"/>
            <p:cNvSpPr txBox="1"/>
            <p:nvPr/>
          </p:nvSpPr>
          <p:spPr>
            <a:xfrm>
              <a:off x="4431923" y="2102774"/>
              <a:ext cx="1377419" cy="442483"/>
            </a:xfrm>
            <a:prstGeom prst="rect">
              <a:avLst/>
            </a:prstGeom>
            <a:noFill/>
            <a:ln>
              <a:noFill/>
            </a:ln>
          </p:spPr>
          <p:txBody>
            <a:bodyPr anchorCtr="1" anchor="t" bIns="0" lIns="0" spcFirstLastPara="1" rIns="0" wrap="square" tIns="0">
              <a:noAutofit/>
            </a:bodyPr>
            <a:lstStyle/>
            <a:p>
              <a:pPr indent="0" lvl="0" marL="0" marR="0" rtl="0" algn="ctr">
                <a:lnSpc>
                  <a:spcPct val="90000"/>
                </a:lnSpc>
                <a:spcBef>
                  <a:spcPts val="0"/>
                </a:spcBef>
                <a:spcAft>
                  <a:spcPts val="0"/>
                </a:spcAft>
                <a:buClr>
                  <a:schemeClr val="lt1"/>
                </a:buClr>
                <a:buSzPts val="2800"/>
                <a:buFont typeface="Arial"/>
                <a:buNone/>
              </a:pPr>
              <a:r>
                <a:rPr b="1" lang="en-US" sz="2800">
                  <a:solidFill>
                    <a:schemeClr val="lt1"/>
                  </a:solidFill>
                  <a:latin typeface="Arial"/>
                  <a:ea typeface="Arial"/>
                  <a:cs typeface="Arial"/>
                  <a:sym typeface="Arial"/>
                </a:rPr>
                <a:t>27 Mar. </a:t>
              </a:r>
              <a:endParaRPr/>
            </a:p>
          </p:txBody>
        </p:sp>
        <p:sp>
          <p:nvSpPr>
            <p:cNvPr id="308" name="Google Shape;308;p2"/>
            <p:cNvSpPr/>
            <p:nvPr/>
          </p:nvSpPr>
          <p:spPr>
            <a:xfrm>
              <a:off x="3841929" y="1928522"/>
              <a:ext cx="58736" cy="58736"/>
            </a:xfrm>
            <a:prstGeom prst="ellipse">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2"/>
            <p:cNvSpPr/>
            <p:nvPr/>
          </p:nvSpPr>
          <p:spPr>
            <a:xfrm>
              <a:off x="3996518" y="149839"/>
              <a:ext cx="2248230" cy="1064052"/>
            </a:xfrm>
            <a:prstGeom prst="roundRect">
              <a:avLst>
                <a:gd fmla="val 16667" name="adj"/>
              </a:avLst>
            </a:prstGeom>
            <a:solidFill>
              <a:srgbClr val="D8F2CF"/>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2"/>
            <p:cNvSpPr txBox="1"/>
            <p:nvPr/>
          </p:nvSpPr>
          <p:spPr>
            <a:xfrm>
              <a:off x="4048461" y="201782"/>
              <a:ext cx="2144344" cy="960166"/>
            </a:xfrm>
            <a:prstGeom prst="rect">
              <a:avLst/>
            </a:prstGeom>
            <a:noFill/>
            <a:ln>
              <a:noFill/>
            </a:ln>
          </p:spPr>
          <p:txBody>
            <a:bodyPr anchorCtr="0" anchor="ctr" bIns="142225" lIns="142225" spcFirstLastPara="1" rIns="142225" wrap="square" tIns="142225">
              <a:noAutofit/>
            </a:bodyPr>
            <a:lstStyle/>
            <a:p>
              <a:pPr indent="0" lvl="0" marL="0" marR="0" rtl="0" algn="l">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MB Meeting. Further discussion of Outcome</a:t>
              </a:r>
              <a:endParaRPr sz="1600">
                <a:solidFill>
                  <a:schemeClr val="lt1"/>
                </a:solidFill>
                <a:latin typeface="Arial"/>
                <a:ea typeface="Arial"/>
                <a:cs typeface="Arial"/>
                <a:sym typeface="Arial"/>
              </a:endParaRPr>
            </a:p>
          </p:txBody>
        </p:sp>
        <p:cxnSp>
          <p:nvCxnSpPr>
            <p:cNvPr id="311" name="Google Shape;311;p2"/>
            <p:cNvCxnSpPr/>
            <p:nvPr/>
          </p:nvCxnSpPr>
          <p:spPr>
            <a:xfrm>
              <a:off x="5120633" y="1213892"/>
              <a:ext cx="0" cy="743998"/>
            </a:xfrm>
            <a:prstGeom prst="straightConnector1">
              <a:avLst/>
            </a:prstGeom>
            <a:noFill/>
            <a:ln cap="flat" cmpd="sng" w="15875">
              <a:solidFill>
                <a:schemeClr val="lt1"/>
              </a:solidFill>
              <a:prstDash val="dash"/>
              <a:miter lim="800000"/>
              <a:headEnd len="sm" w="sm" type="none"/>
              <a:tailEnd len="sm" w="sm" type="none"/>
            </a:ln>
          </p:spPr>
        </p:cxnSp>
        <p:sp>
          <p:nvSpPr>
            <p:cNvPr id="312" name="Google Shape;312;p2"/>
            <p:cNvSpPr/>
            <p:nvPr/>
          </p:nvSpPr>
          <p:spPr>
            <a:xfrm>
              <a:off x="6300658" y="1370523"/>
              <a:ext cx="1377419" cy="44248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2"/>
            <p:cNvSpPr txBox="1"/>
            <p:nvPr/>
          </p:nvSpPr>
          <p:spPr>
            <a:xfrm>
              <a:off x="6300658" y="1370523"/>
              <a:ext cx="1377419" cy="442483"/>
            </a:xfrm>
            <a:prstGeom prst="rect">
              <a:avLst/>
            </a:prstGeom>
            <a:noFill/>
            <a:ln>
              <a:noFill/>
            </a:ln>
          </p:spPr>
          <p:txBody>
            <a:bodyPr anchorCtr="1" anchor="b" bIns="0" lIns="0" spcFirstLastPara="1" rIns="0" wrap="square" tIns="0">
              <a:noAutofit/>
            </a:bodyPr>
            <a:lstStyle/>
            <a:p>
              <a:pPr indent="0" lvl="0" marL="0" marR="0" rtl="0" algn="ctr">
                <a:lnSpc>
                  <a:spcPct val="90000"/>
                </a:lnSpc>
                <a:spcBef>
                  <a:spcPts val="0"/>
                </a:spcBef>
                <a:spcAft>
                  <a:spcPts val="0"/>
                </a:spcAft>
                <a:buClr>
                  <a:schemeClr val="lt1"/>
                </a:buClr>
                <a:buSzPts val="2800"/>
                <a:buFont typeface="Arial"/>
                <a:buNone/>
              </a:pPr>
              <a:r>
                <a:rPr b="1" lang="en-US" sz="2800">
                  <a:solidFill>
                    <a:schemeClr val="lt1"/>
                  </a:solidFill>
                  <a:latin typeface="Arial"/>
                  <a:ea typeface="Arial"/>
                  <a:cs typeface="Arial"/>
                  <a:sym typeface="Arial"/>
                </a:rPr>
                <a:t>10 Apr.</a:t>
              </a:r>
              <a:endParaRPr/>
            </a:p>
          </p:txBody>
        </p:sp>
        <p:sp>
          <p:nvSpPr>
            <p:cNvPr id="314" name="Google Shape;314;p2"/>
            <p:cNvSpPr/>
            <p:nvPr/>
          </p:nvSpPr>
          <p:spPr>
            <a:xfrm>
              <a:off x="5091264" y="1928522"/>
              <a:ext cx="58736" cy="58736"/>
            </a:xfrm>
            <a:prstGeom prst="ellipse">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2"/>
            <p:cNvSpPr/>
            <p:nvPr/>
          </p:nvSpPr>
          <p:spPr>
            <a:xfrm>
              <a:off x="5587343" y="2701889"/>
              <a:ext cx="2804050" cy="813687"/>
            </a:xfrm>
            <a:prstGeom prst="roundRect">
              <a:avLst>
                <a:gd fmla="val 16667" name="adj"/>
              </a:avLst>
            </a:prstGeom>
            <a:solidFill>
              <a:srgbClr val="D8F2CF">
                <a:alpha val="89803"/>
              </a:srgb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2"/>
            <p:cNvSpPr txBox="1"/>
            <p:nvPr/>
          </p:nvSpPr>
          <p:spPr>
            <a:xfrm>
              <a:off x="5627064" y="2741610"/>
              <a:ext cx="2724608" cy="734245"/>
            </a:xfrm>
            <a:prstGeom prst="rect">
              <a:avLst/>
            </a:prstGeom>
            <a:noFill/>
            <a:ln>
              <a:noFill/>
            </a:ln>
          </p:spPr>
          <p:txBody>
            <a:bodyPr anchorCtr="0" anchor="ctr" bIns="142225" lIns="142225" spcFirstLastPara="1" rIns="142225" wrap="square" tIns="142225">
              <a:noAutofit/>
            </a:bodyPr>
            <a:lstStyle/>
            <a:p>
              <a:pPr indent="0" lvl="0" marL="0" marR="0" rtl="0" algn="l">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MB Meeting. Further discussion of Outcome</a:t>
              </a:r>
              <a:endParaRPr/>
            </a:p>
          </p:txBody>
        </p:sp>
        <p:cxnSp>
          <p:nvCxnSpPr>
            <p:cNvPr id="317" name="Google Shape;317;p2"/>
            <p:cNvCxnSpPr/>
            <p:nvPr/>
          </p:nvCxnSpPr>
          <p:spPr>
            <a:xfrm>
              <a:off x="6989368" y="1957890"/>
              <a:ext cx="0" cy="743998"/>
            </a:xfrm>
            <a:prstGeom prst="straightConnector1">
              <a:avLst/>
            </a:prstGeom>
            <a:noFill/>
            <a:ln cap="flat" cmpd="sng" w="15875">
              <a:solidFill>
                <a:schemeClr val="lt1"/>
              </a:solidFill>
              <a:prstDash val="dash"/>
              <a:miter lim="800000"/>
              <a:headEnd len="sm" w="sm" type="none"/>
              <a:tailEnd len="sm" w="sm" type="none"/>
            </a:ln>
          </p:spPr>
        </p:cxnSp>
        <p:sp>
          <p:nvSpPr>
            <p:cNvPr id="318" name="Google Shape;318;p2"/>
            <p:cNvSpPr/>
            <p:nvPr/>
          </p:nvSpPr>
          <p:spPr>
            <a:xfrm>
              <a:off x="8265195" y="2102774"/>
              <a:ext cx="1377419" cy="44248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2"/>
            <p:cNvSpPr txBox="1"/>
            <p:nvPr/>
          </p:nvSpPr>
          <p:spPr>
            <a:xfrm>
              <a:off x="8265195" y="2102774"/>
              <a:ext cx="1377419" cy="442483"/>
            </a:xfrm>
            <a:prstGeom prst="rect">
              <a:avLst/>
            </a:prstGeom>
            <a:noFill/>
            <a:ln>
              <a:noFill/>
            </a:ln>
          </p:spPr>
          <p:txBody>
            <a:bodyPr anchorCtr="1" anchor="t" bIns="0" lIns="0" spcFirstLastPara="1" rIns="0" wrap="square" tIns="0">
              <a:noAutofit/>
            </a:bodyPr>
            <a:lstStyle/>
            <a:p>
              <a:pPr indent="0" lvl="0" marL="0" marR="0" rtl="0" algn="ctr">
                <a:lnSpc>
                  <a:spcPct val="90000"/>
                </a:lnSpc>
                <a:spcBef>
                  <a:spcPts val="0"/>
                </a:spcBef>
                <a:spcAft>
                  <a:spcPts val="0"/>
                </a:spcAft>
                <a:buClr>
                  <a:schemeClr val="lt1"/>
                </a:buClr>
                <a:buSzPts val="2800"/>
                <a:buFont typeface="Arial"/>
                <a:buNone/>
              </a:pPr>
              <a:r>
                <a:rPr b="1" lang="en-US" sz="2800">
                  <a:solidFill>
                    <a:schemeClr val="lt1"/>
                  </a:solidFill>
                  <a:latin typeface="Arial"/>
                  <a:ea typeface="Arial"/>
                  <a:cs typeface="Arial"/>
                  <a:sym typeface="Arial"/>
                </a:rPr>
                <a:t>May</a:t>
              </a:r>
              <a:endParaRPr/>
            </a:p>
          </p:txBody>
        </p:sp>
        <p:sp>
          <p:nvSpPr>
            <p:cNvPr id="320" name="Google Shape;320;p2"/>
            <p:cNvSpPr/>
            <p:nvPr/>
          </p:nvSpPr>
          <p:spPr>
            <a:xfrm>
              <a:off x="6960000" y="1928522"/>
              <a:ext cx="58736" cy="58736"/>
            </a:xfrm>
            <a:prstGeom prst="ellipse">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2"/>
            <p:cNvSpPr/>
            <p:nvPr/>
          </p:nvSpPr>
          <p:spPr>
            <a:xfrm>
              <a:off x="7134936" y="67872"/>
              <a:ext cx="2439832" cy="1177107"/>
            </a:xfrm>
            <a:prstGeom prst="roundRect">
              <a:avLst>
                <a:gd fmla="val 16667" name="adj"/>
              </a:avLst>
            </a:prstGeom>
            <a:solidFill>
              <a:srgbClr val="FAE2D5">
                <a:alpha val="89803"/>
              </a:srgbClr>
            </a:solidFill>
            <a:ln cap="flat" cmpd="sng" w="19050">
              <a:solidFill>
                <a:srgbClr val="FAE2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2"/>
            <p:cNvSpPr txBox="1"/>
            <p:nvPr/>
          </p:nvSpPr>
          <p:spPr>
            <a:xfrm>
              <a:off x="7192398" y="125334"/>
              <a:ext cx="2324908" cy="1062183"/>
            </a:xfrm>
            <a:prstGeom prst="rect">
              <a:avLst/>
            </a:prstGeom>
            <a:noFill/>
            <a:ln>
              <a:noFill/>
            </a:ln>
          </p:spPr>
          <p:txBody>
            <a:bodyPr anchorCtr="0" anchor="ctr" bIns="142225" lIns="142225" spcFirstLastPara="1" rIns="142225" wrap="square" tIns="142225">
              <a:noAutofit/>
            </a:bodyPr>
            <a:lstStyle/>
            <a:p>
              <a:pPr indent="0" lvl="0" marL="0" marR="0" rtl="0" algn="l">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Finalize outcome assessment.</a:t>
              </a:r>
              <a:endParaRPr/>
            </a:p>
            <a:p>
              <a:pPr indent="0" lvl="0" marL="0" marR="0" rtl="0" algn="l">
                <a:lnSpc>
                  <a:spcPct val="90000"/>
                </a:lnSpc>
                <a:spcBef>
                  <a:spcPts val="560"/>
                </a:spcBef>
                <a:spcAft>
                  <a:spcPts val="0"/>
                </a:spcAft>
                <a:buClr>
                  <a:schemeClr val="dk1"/>
                </a:buClr>
                <a:buSzPts val="1600"/>
                <a:buFont typeface="Arial"/>
                <a:buNone/>
              </a:pPr>
              <a:r>
                <a:rPr lang="en-US" sz="1600">
                  <a:solidFill>
                    <a:schemeClr val="dk1"/>
                  </a:solidFill>
                  <a:latin typeface="Arial"/>
                  <a:ea typeface="Arial"/>
                  <a:cs typeface="Arial"/>
                  <a:sym typeface="Arial"/>
                </a:rPr>
                <a:t>Outcome consideration by PSC </a:t>
              </a:r>
              <a:endParaRPr/>
            </a:p>
          </p:txBody>
        </p:sp>
        <p:cxnSp>
          <p:nvCxnSpPr>
            <p:cNvPr id="323" name="Google Shape;323;p2"/>
            <p:cNvCxnSpPr/>
            <p:nvPr/>
          </p:nvCxnSpPr>
          <p:spPr>
            <a:xfrm>
              <a:off x="8953905" y="1213892"/>
              <a:ext cx="0" cy="743998"/>
            </a:xfrm>
            <a:prstGeom prst="straightConnector1">
              <a:avLst/>
            </a:prstGeom>
            <a:noFill/>
            <a:ln cap="flat" cmpd="sng" w="15875">
              <a:solidFill>
                <a:schemeClr val="lt1"/>
              </a:solidFill>
              <a:prstDash val="dash"/>
              <a:miter lim="800000"/>
              <a:headEnd len="sm" w="sm" type="none"/>
              <a:tailEnd len="sm" w="sm" type="none"/>
            </a:ln>
          </p:spPr>
        </p:cxnSp>
        <p:sp>
          <p:nvSpPr>
            <p:cNvPr id="324" name="Google Shape;324;p2"/>
            <p:cNvSpPr/>
            <p:nvPr/>
          </p:nvSpPr>
          <p:spPr>
            <a:xfrm>
              <a:off x="9709905" y="1370523"/>
              <a:ext cx="1377419" cy="44248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
            <p:cNvSpPr txBox="1"/>
            <p:nvPr/>
          </p:nvSpPr>
          <p:spPr>
            <a:xfrm>
              <a:off x="9709905" y="1370523"/>
              <a:ext cx="1377419" cy="442483"/>
            </a:xfrm>
            <a:prstGeom prst="rect">
              <a:avLst/>
            </a:prstGeom>
            <a:noFill/>
            <a:ln>
              <a:noFill/>
            </a:ln>
          </p:spPr>
          <p:txBody>
            <a:bodyPr anchorCtr="1" anchor="b" bIns="0" lIns="0" spcFirstLastPara="1" rIns="0" wrap="square" tIns="0">
              <a:noAutofit/>
            </a:bodyPr>
            <a:lstStyle/>
            <a:p>
              <a:pPr indent="0" lvl="0" marL="0" marR="0" rtl="0" algn="ctr">
                <a:lnSpc>
                  <a:spcPct val="90000"/>
                </a:lnSpc>
                <a:spcBef>
                  <a:spcPts val="0"/>
                </a:spcBef>
                <a:spcAft>
                  <a:spcPts val="0"/>
                </a:spcAft>
                <a:buClr>
                  <a:schemeClr val="lt1"/>
                </a:buClr>
                <a:buSzPts val="2800"/>
                <a:buFont typeface="Arial"/>
                <a:buNone/>
              </a:pPr>
              <a:r>
                <a:rPr b="1" lang="en-US" sz="2800">
                  <a:solidFill>
                    <a:schemeClr val="lt1"/>
                  </a:solidFill>
                  <a:latin typeface="Arial"/>
                  <a:ea typeface="Arial"/>
                  <a:cs typeface="Arial"/>
                  <a:sym typeface="Arial"/>
                </a:rPr>
                <a:t>June</a:t>
              </a:r>
              <a:endParaRPr/>
            </a:p>
          </p:txBody>
        </p:sp>
        <p:sp>
          <p:nvSpPr>
            <p:cNvPr id="326" name="Google Shape;326;p2"/>
            <p:cNvSpPr/>
            <p:nvPr/>
          </p:nvSpPr>
          <p:spPr>
            <a:xfrm>
              <a:off x="8924536" y="1928522"/>
              <a:ext cx="58736" cy="58736"/>
            </a:xfrm>
            <a:prstGeom prst="ellipse">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
            <p:cNvSpPr/>
            <p:nvPr/>
          </p:nvSpPr>
          <p:spPr>
            <a:xfrm>
              <a:off x="9516416" y="2701889"/>
              <a:ext cx="1764396" cy="813687"/>
            </a:xfrm>
            <a:prstGeom prst="roundRect">
              <a:avLst>
                <a:gd fmla="val 16667" name="adj"/>
              </a:avLst>
            </a:prstGeom>
            <a:solidFill>
              <a:srgbClr val="C7EDFC">
                <a:alpha val="89803"/>
              </a:srgbClr>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2"/>
            <p:cNvSpPr txBox="1"/>
            <p:nvPr/>
          </p:nvSpPr>
          <p:spPr>
            <a:xfrm>
              <a:off x="9556137" y="2741610"/>
              <a:ext cx="1684954" cy="734245"/>
            </a:xfrm>
            <a:prstGeom prst="rect">
              <a:avLst/>
            </a:prstGeom>
            <a:noFill/>
            <a:ln>
              <a:noFill/>
            </a:ln>
          </p:spPr>
          <p:txBody>
            <a:bodyPr anchorCtr="0" anchor="ctr" bIns="142225" lIns="142225" spcFirstLastPara="1" rIns="142225" wrap="square" tIns="142225">
              <a:noAutofit/>
            </a:bodyPr>
            <a:lstStyle/>
            <a:p>
              <a:pPr indent="0" lvl="0" marL="0" marR="0" rtl="0" algn="l">
                <a:lnSpc>
                  <a:spcPct val="90000"/>
                </a:lnSpc>
                <a:spcBef>
                  <a:spcPts val="0"/>
                </a:spcBef>
                <a:spcAft>
                  <a:spcPts val="0"/>
                </a:spcAft>
                <a:buClr>
                  <a:schemeClr val="dk1"/>
                </a:buClr>
                <a:buSzPts val="1600"/>
                <a:buFont typeface="Arial"/>
                <a:buNone/>
              </a:pPr>
              <a:r>
                <a:rPr lang="en-US" sz="1600">
                  <a:solidFill>
                    <a:schemeClr val="dk1"/>
                  </a:solidFill>
                  <a:latin typeface="Arial"/>
                  <a:ea typeface="Arial"/>
                  <a:cs typeface="Arial"/>
                  <a:sym typeface="Arial"/>
                </a:rPr>
                <a:t>Public Consideration</a:t>
              </a:r>
              <a:endParaRPr/>
            </a:p>
          </p:txBody>
        </p:sp>
        <p:cxnSp>
          <p:nvCxnSpPr>
            <p:cNvPr id="329" name="Google Shape;329;p2"/>
            <p:cNvCxnSpPr/>
            <p:nvPr/>
          </p:nvCxnSpPr>
          <p:spPr>
            <a:xfrm>
              <a:off x="10398614" y="1957890"/>
              <a:ext cx="0" cy="743998"/>
            </a:xfrm>
            <a:prstGeom prst="straightConnector1">
              <a:avLst/>
            </a:prstGeom>
            <a:noFill/>
            <a:ln cap="flat" cmpd="sng" w="15875">
              <a:solidFill>
                <a:schemeClr val="lt1"/>
              </a:solidFill>
              <a:prstDash val="dash"/>
              <a:miter lim="800000"/>
              <a:headEnd len="sm" w="sm" type="none"/>
              <a:tailEnd len="sm" w="sm" type="none"/>
            </a:ln>
          </p:spPr>
        </p:cxnSp>
        <p:sp>
          <p:nvSpPr>
            <p:cNvPr id="330" name="Google Shape;330;p2"/>
            <p:cNvSpPr/>
            <p:nvPr/>
          </p:nvSpPr>
          <p:spPr>
            <a:xfrm>
              <a:off x="10369246" y="1928522"/>
              <a:ext cx="58736" cy="58736"/>
            </a:xfrm>
            <a:prstGeom prst="ellipse">
              <a:avLst/>
            </a:prstGeom>
            <a:solidFill>
              <a:srgbClr val="126082"/>
            </a:solidFill>
            <a:ln cap="flat" cmpd="sng" w="19050">
              <a:solidFill>
                <a:srgbClr val="126082"/>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31" name="Google Shape;331;p2"/>
          <p:cNvSpPr txBox="1"/>
          <p:nvPr/>
        </p:nvSpPr>
        <p:spPr>
          <a:xfrm>
            <a:off x="688490" y="5174439"/>
            <a:ext cx="9789458" cy="646331"/>
          </a:xfrm>
          <a:prstGeom prst="rect">
            <a:avLst/>
          </a:prstGeom>
          <a:solidFill>
            <a:srgbClr val="F2F2F2"/>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STAR and STAC meetings to discuss connections and collaboration.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32" name="Google Shape;332;p2"/>
          <p:cNvSpPr txBox="1"/>
          <p:nvPr/>
        </p:nvSpPr>
        <p:spPr>
          <a:xfrm>
            <a:off x="688491" y="5900573"/>
            <a:ext cx="5407510" cy="646331"/>
          </a:xfrm>
          <a:prstGeom prst="rect">
            <a:avLst/>
          </a:prstGeom>
          <a:solidFill>
            <a:schemeClr val="lt2"/>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Arial"/>
                <a:ea typeface="Arial"/>
                <a:cs typeface="Arial"/>
                <a:sym typeface="Arial"/>
              </a:rPr>
              <a:t>Outcome Workgroup meetings and Office hours. </a:t>
            </a:r>
            <a:endParaRPr sz="2400">
              <a:solidFill>
                <a:schemeClr val="lt1"/>
              </a:solidFill>
              <a:latin typeface="Arial"/>
              <a:ea typeface="Arial"/>
              <a:cs typeface="Arial"/>
              <a:sym typeface="Arial"/>
            </a:endParaRPr>
          </a:p>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333" name="Google Shape;333;p2"/>
          <p:cNvCxnSpPr/>
          <p:nvPr/>
        </p:nvCxnSpPr>
        <p:spPr>
          <a:xfrm>
            <a:off x="871369" y="6239436"/>
            <a:ext cx="5224631" cy="0"/>
          </a:xfrm>
          <a:prstGeom prst="straightConnector1">
            <a:avLst/>
          </a:prstGeom>
          <a:noFill/>
          <a:ln cap="flat" cmpd="sng" w="44450">
            <a:solidFill>
              <a:srgbClr val="0A3041"/>
            </a:solidFill>
            <a:prstDash val="solid"/>
            <a:miter lim="800000"/>
            <a:headEnd len="sm" w="sm" type="none"/>
            <a:tailEnd len="med" w="med" type="triangle"/>
          </a:ln>
        </p:spPr>
      </p:cxnSp>
      <p:cxnSp>
        <p:nvCxnSpPr>
          <p:cNvPr id="334" name="Google Shape;334;p2"/>
          <p:cNvCxnSpPr/>
          <p:nvPr/>
        </p:nvCxnSpPr>
        <p:spPr>
          <a:xfrm>
            <a:off x="871369" y="5531229"/>
            <a:ext cx="9445215" cy="0"/>
          </a:xfrm>
          <a:prstGeom prst="straightConnector1">
            <a:avLst/>
          </a:prstGeom>
          <a:noFill/>
          <a:ln cap="flat" cmpd="sng" w="44450">
            <a:solidFill>
              <a:srgbClr val="0A3041"/>
            </a:solidFill>
            <a:prstDash val="solid"/>
            <a:miter lim="800000"/>
            <a:headEnd len="sm" w="sm" type="none"/>
            <a:tailEnd len="med" w="med" type="triangle"/>
          </a:ln>
        </p:spPr>
      </p:cxnSp>
      <p:sp>
        <p:nvSpPr>
          <p:cNvPr id="335" name="Google Shape;335;p2"/>
          <p:cNvSpPr/>
          <p:nvPr/>
        </p:nvSpPr>
        <p:spPr>
          <a:xfrm>
            <a:off x="9373150" y="-2171700"/>
            <a:ext cx="3659624" cy="3781425"/>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336" name="Google Shape;336;p2"/>
          <p:cNvPicPr preferRelativeResize="0"/>
          <p:nvPr/>
        </p:nvPicPr>
        <p:blipFill rotWithShape="1">
          <a:blip r:embed="rId3">
            <a:alphaModFix/>
          </a:blip>
          <a:srcRect b="0" l="0" r="0" t="0"/>
          <a:stretch/>
        </p:blipFill>
        <p:spPr>
          <a:xfrm>
            <a:off x="10316584" y="-31295"/>
            <a:ext cx="1651017" cy="1352392"/>
          </a:xfrm>
          <a:prstGeom prst="rect">
            <a:avLst/>
          </a:prstGeom>
          <a:noFill/>
          <a:ln>
            <a:noFill/>
          </a:ln>
        </p:spPr>
      </p:pic>
      <p:sp>
        <p:nvSpPr>
          <p:cNvPr id="337" name="Google Shape;337;p2"/>
          <p:cNvSpPr/>
          <p:nvPr/>
        </p:nvSpPr>
        <p:spPr>
          <a:xfrm>
            <a:off x="2451396" y="804077"/>
            <a:ext cx="1956300" cy="3097500"/>
          </a:xfrm>
          <a:prstGeom prst="ellipse">
            <a:avLst/>
          </a:prstGeom>
          <a:noFill/>
          <a:ln cap="flat" cmpd="sng" w="57150">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41" name="Shape 341"/>
        <p:cNvGrpSpPr/>
        <p:nvPr/>
      </p:nvGrpSpPr>
      <p:grpSpPr>
        <a:xfrm>
          <a:off x="0" y="0"/>
          <a:ext cx="0" cy="0"/>
          <a:chOff x="0" y="0"/>
          <a:chExt cx="0" cy="0"/>
        </a:xfrm>
      </p:grpSpPr>
      <p:sp>
        <p:nvSpPr>
          <p:cNvPr id="342" name="Google Shape;342;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43" name="Google Shape;343;p3"/>
          <p:cNvSpPr/>
          <p:nvPr/>
        </p:nvSpPr>
        <p:spPr>
          <a:xfrm>
            <a:off x="1114425" y="0"/>
            <a:ext cx="9963150" cy="6858000"/>
          </a:xfrm>
          <a:custGeom>
            <a:rect b="b" l="l" r="r" t="t"/>
            <a:pathLst>
              <a:path extrusionOk="0" h="6858000" w="996315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solidFill>
            <a:schemeClr val="lt1"/>
          </a:solidFill>
          <a:ln cap="flat" cmpd="sng" w="9525">
            <a:solidFill>
              <a:srgbClr val="EFEFEF"/>
            </a:solidFill>
            <a:prstDash val="solid"/>
            <a:miter lim="800000"/>
            <a:headEnd len="sm" w="sm" type="none"/>
            <a:tailEnd len="sm" w="sm" type="none"/>
          </a:ln>
          <a:effectLst>
            <a:outerShdw blurRad="139700" sx="102000" rotWithShape="0" algn="ctr" sy="102000">
              <a:srgbClr val="D8D8D8">
                <a:alpha val="3764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44" name="Google Shape;344;p3"/>
          <p:cNvSpPr/>
          <p:nvPr/>
        </p:nvSpPr>
        <p:spPr>
          <a:xfrm>
            <a:off x="1121664" y="0"/>
            <a:ext cx="9948672" cy="6858000"/>
          </a:xfrm>
          <a:custGeom>
            <a:rect b="b" l="l" r="r" t="t"/>
            <a:pathLst>
              <a:path extrusionOk="0" h="6858000" w="996315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345" name="Google Shape;345;p3"/>
          <p:cNvSpPr txBox="1"/>
          <p:nvPr>
            <p:ph type="title"/>
          </p:nvPr>
        </p:nvSpPr>
        <p:spPr>
          <a:xfrm>
            <a:off x="1524003" y="1999615"/>
            <a:ext cx="9144000" cy="276402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2900"/>
              <a:buFont typeface="Play"/>
              <a:buNone/>
            </a:pPr>
            <a:r>
              <a:rPr lang="en-US" sz="2900">
                <a:latin typeface="Play"/>
                <a:ea typeface="Play"/>
                <a:cs typeface="Play"/>
                <a:sym typeface="Play"/>
              </a:rPr>
              <a:t>Big Question: What advice do you have for the Management </a:t>
            </a:r>
            <a:br>
              <a:rPr lang="en-US" sz="2900">
                <a:latin typeface="Play"/>
                <a:ea typeface="Play"/>
                <a:cs typeface="Play"/>
                <a:sym typeface="Play"/>
              </a:rPr>
            </a:br>
            <a:r>
              <a:rPr lang="en-US" sz="2900">
                <a:latin typeface="Play"/>
                <a:ea typeface="Play"/>
                <a:cs typeface="Play"/>
                <a:sym typeface="Play"/>
              </a:rPr>
              <a:t>Board on how to consolidate, reduce, update, remove, replace or add new outcomes within your GIT?​</a:t>
            </a:r>
            <a:br>
              <a:rPr lang="en-US" sz="2900">
                <a:latin typeface="Play"/>
                <a:ea typeface="Play"/>
                <a:cs typeface="Play"/>
                <a:sym typeface="Play"/>
              </a:rPr>
            </a:br>
            <a:br>
              <a:rPr lang="en-US" sz="2900">
                <a:latin typeface="Play"/>
                <a:ea typeface="Play"/>
                <a:cs typeface="Play"/>
                <a:sym typeface="Play"/>
              </a:rPr>
            </a:br>
            <a:r>
              <a:rPr lang="en-US" sz="2900"/>
              <a:t>(More discussion to follow as part of this meeting)</a:t>
            </a:r>
            <a:br>
              <a:rPr lang="en-US" sz="2900">
                <a:latin typeface="Play"/>
                <a:ea typeface="Play"/>
                <a:cs typeface="Play"/>
                <a:sym typeface="Play"/>
              </a:rPr>
            </a:br>
            <a:endParaRPr sz="2900">
              <a:latin typeface="Play"/>
              <a:ea typeface="Play"/>
              <a:cs typeface="Play"/>
              <a:sym typeface="Play"/>
            </a:endParaRPr>
          </a:p>
        </p:txBody>
      </p:sp>
      <p:sp>
        <p:nvSpPr>
          <p:cNvPr id="346" name="Google Shape;346;p3"/>
          <p:cNvSpPr/>
          <p:nvPr/>
        </p:nvSpPr>
        <p:spPr>
          <a:xfrm>
            <a:off x="3718560" y="5524786"/>
            <a:ext cx="4754880" cy="27432"/>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0" name="Shape 350"/>
        <p:cNvGrpSpPr/>
        <p:nvPr/>
      </p:nvGrpSpPr>
      <p:grpSpPr>
        <a:xfrm>
          <a:off x="0" y="0"/>
          <a:ext cx="0" cy="0"/>
          <a:chOff x="0" y="0"/>
          <a:chExt cx="0" cy="0"/>
        </a:xfrm>
      </p:grpSpPr>
      <p:sp>
        <p:nvSpPr>
          <p:cNvPr id="351" name="Google Shape;351;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52" name="Google Shape;352;p4"/>
          <p:cNvSpPr/>
          <p:nvPr/>
        </p:nvSpPr>
        <p:spPr>
          <a:xfrm flipH="1" rot="10800000">
            <a:off x="2" y="0"/>
            <a:ext cx="12191998" cy="1575955"/>
          </a:xfrm>
          <a:prstGeom prst="rect">
            <a:avLst/>
          </a:prstGeom>
          <a:gradFill>
            <a:gsLst>
              <a:gs pos="0">
                <a:srgbClr val="000000">
                  <a:alpha val="95686"/>
                </a:srgbClr>
              </a:gs>
              <a:gs pos="100000">
                <a:srgbClr val="0F4861"/>
              </a:gs>
            </a:gsLst>
            <a:lin ang="6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53" name="Google Shape;353;p4"/>
          <p:cNvSpPr/>
          <p:nvPr/>
        </p:nvSpPr>
        <p:spPr>
          <a:xfrm>
            <a:off x="0" y="0"/>
            <a:ext cx="8128856" cy="1575461"/>
          </a:xfrm>
          <a:prstGeom prst="rect">
            <a:avLst/>
          </a:prstGeom>
          <a:gradFill>
            <a:gsLst>
              <a:gs pos="0">
                <a:srgbClr val="156082">
                  <a:alpha val="40784"/>
                </a:srgbClr>
              </a:gs>
              <a:gs pos="74000">
                <a:srgbClr val="43AFE2">
                  <a:alpha val="0"/>
                </a:srgbClr>
              </a:gs>
              <a:gs pos="100000">
                <a:srgbClr val="43AFE2">
                  <a:alpha val="0"/>
                </a:srgbClr>
              </a:gs>
            </a:gsLst>
            <a:lin ang="8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54" name="Google Shape;354;p4"/>
          <p:cNvSpPr/>
          <p:nvPr/>
        </p:nvSpPr>
        <p:spPr>
          <a:xfrm flipH="1">
            <a:off x="-3" y="-1"/>
            <a:ext cx="12192002" cy="1574311"/>
          </a:xfrm>
          <a:prstGeom prst="rect">
            <a:avLst/>
          </a:prstGeom>
          <a:gradFill>
            <a:gsLst>
              <a:gs pos="0">
                <a:srgbClr val="000000">
                  <a:alpha val="62745"/>
                </a:srgbClr>
              </a:gs>
              <a:gs pos="78000">
                <a:srgbClr val="156082">
                  <a:alpha val="14901"/>
                </a:srgbClr>
              </a:gs>
              <a:gs pos="100000">
                <a:srgbClr val="156082">
                  <a:alpha val="14901"/>
                </a:srgbClr>
              </a:gs>
            </a:gsLst>
            <a:lin ang="156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55" name="Google Shape;355;p4"/>
          <p:cNvSpPr txBox="1"/>
          <p:nvPr>
            <p:ph type="ctrTitle"/>
          </p:nvPr>
        </p:nvSpPr>
        <p:spPr>
          <a:xfrm>
            <a:off x="699713" y="248038"/>
            <a:ext cx="7063721" cy="1159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4000"/>
              <a:buFont typeface="Play"/>
              <a:buNone/>
            </a:pPr>
            <a:r>
              <a:rPr lang="en-US" sz="4000">
                <a:solidFill>
                  <a:srgbClr val="FFFFFF"/>
                </a:solidFill>
              </a:rPr>
              <a:t>A Simple Logic Model</a:t>
            </a:r>
            <a:endParaRPr/>
          </a:p>
        </p:txBody>
      </p:sp>
      <p:pic>
        <p:nvPicPr>
          <p:cNvPr id="356" name="Google Shape;356;p4"/>
          <p:cNvPicPr preferRelativeResize="0"/>
          <p:nvPr/>
        </p:nvPicPr>
        <p:blipFill rotWithShape="1">
          <a:blip r:embed="rId3">
            <a:alphaModFix/>
          </a:blip>
          <a:srcRect b="0" l="0" r="0" t="14064"/>
          <a:stretch/>
        </p:blipFill>
        <p:spPr>
          <a:xfrm>
            <a:off x="381837" y="1821572"/>
            <a:ext cx="11662567" cy="491090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5"/>
          <p:cNvSpPr txBox="1"/>
          <p:nvPr/>
        </p:nvSpPr>
        <p:spPr>
          <a:xfrm>
            <a:off x="1905000" y="414338"/>
            <a:ext cx="8305800" cy="457200"/>
          </a:xfrm>
          <a:prstGeom prst="rect">
            <a:avLst/>
          </a:prstGeom>
          <a:solidFill>
            <a:schemeClr val="lt1">
              <a:alpha val="69803"/>
            </a:schemeClr>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Arial"/>
                <a:ea typeface="Arial"/>
                <a:cs typeface="Arial"/>
                <a:sym typeface="Arial"/>
              </a:rPr>
              <a:t>Logic Model format (modified from Kellogg Foundation)</a:t>
            </a:r>
            <a:endParaRPr/>
          </a:p>
        </p:txBody>
      </p:sp>
      <p:sp>
        <p:nvSpPr>
          <p:cNvPr id="363" name="Google Shape;363;p5"/>
          <p:cNvSpPr/>
          <p:nvPr/>
        </p:nvSpPr>
        <p:spPr>
          <a:xfrm rot="5400000">
            <a:off x="5943600" y="1673761"/>
            <a:ext cx="304800" cy="8686800"/>
          </a:xfrm>
          <a:prstGeom prst="rightBrace">
            <a:avLst>
              <a:gd fmla="val 237500" name="adj1"/>
              <a:gd fmla="val 50215" name="adj2"/>
            </a:avLst>
          </a:prstGeom>
          <a:no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400">
              <a:solidFill>
                <a:schemeClr val="dk1"/>
              </a:solidFill>
              <a:latin typeface="Poppins"/>
              <a:ea typeface="Poppins"/>
              <a:cs typeface="Poppins"/>
              <a:sym typeface="Poppins"/>
            </a:endParaRPr>
          </a:p>
        </p:txBody>
      </p:sp>
      <p:sp>
        <p:nvSpPr>
          <p:cNvPr id="364" name="Google Shape;364;p5"/>
          <p:cNvSpPr txBox="1"/>
          <p:nvPr/>
        </p:nvSpPr>
        <p:spPr>
          <a:xfrm>
            <a:off x="4403725" y="6169562"/>
            <a:ext cx="3384550" cy="36671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Use data to construct indicators</a:t>
            </a:r>
            <a:endParaRPr/>
          </a:p>
        </p:txBody>
      </p:sp>
      <p:sp>
        <p:nvSpPr>
          <p:cNvPr id="365" name="Google Shape;365;p5"/>
          <p:cNvSpPr txBox="1"/>
          <p:nvPr/>
        </p:nvSpPr>
        <p:spPr>
          <a:xfrm>
            <a:off x="734834" y="1020135"/>
            <a:ext cx="10995381" cy="9233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Arial"/>
                <a:ea typeface="Arial"/>
                <a:cs typeface="Arial"/>
                <a:sym typeface="Arial"/>
              </a:rPr>
              <a:t>A logic model is a systematic and visual way to present and share your understanding of the relationships </a:t>
            </a:r>
            <a:endParaRPr/>
          </a:p>
          <a:p>
            <a:pPr indent="0" lvl="0" marL="0" marR="0" rtl="0" algn="ctr">
              <a:spcBef>
                <a:spcPts val="0"/>
              </a:spcBef>
              <a:spcAft>
                <a:spcPts val="0"/>
              </a:spcAft>
              <a:buNone/>
            </a:pPr>
            <a:r>
              <a:rPr lang="en-US" sz="1800">
                <a:solidFill>
                  <a:schemeClr val="dk1"/>
                </a:solidFill>
                <a:latin typeface="Arial"/>
                <a:ea typeface="Arial"/>
                <a:cs typeface="Arial"/>
                <a:sym typeface="Arial"/>
              </a:rPr>
              <a:t>among the resources you have to operate your program, the activities you plan, </a:t>
            </a:r>
            <a:endParaRPr/>
          </a:p>
          <a:p>
            <a:pPr indent="0" lvl="0" marL="0" marR="0" rtl="0" algn="ctr">
              <a:spcBef>
                <a:spcPts val="0"/>
              </a:spcBef>
              <a:spcAft>
                <a:spcPts val="0"/>
              </a:spcAft>
              <a:buNone/>
            </a:pPr>
            <a:r>
              <a:rPr lang="en-US" sz="1800">
                <a:solidFill>
                  <a:schemeClr val="dk1"/>
                </a:solidFill>
                <a:latin typeface="Arial"/>
                <a:ea typeface="Arial"/>
                <a:cs typeface="Arial"/>
                <a:sym typeface="Arial"/>
              </a:rPr>
              <a:t>and the changes or results you hope to achieve. </a:t>
            </a:r>
            <a:endParaRPr/>
          </a:p>
        </p:txBody>
      </p:sp>
      <p:graphicFrame>
        <p:nvGraphicFramePr>
          <p:cNvPr id="366" name="Google Shape;366;p5"/>
          <p:cNvGraphicFramePr/>
          <p:nvPr/>
        </p:nvGraphicFramePr>
        <p:xfrm>
          <a:off x="1290916" y="1943465"/>
          <a:ext cx="3000000" cy="3000000"/>
        </p:xfrm>
        <a:graphic>
          <a:graphicData uri="http://schemas.openxmlformats.org/drawingml/2006/table">
            <a:tbl>
              <a:tblPr>
                <a:noFill/>
                <a:tableStyleId>{0BAB1CBE-EA5C-4823-B34A-35A17B72B554}</a:tableStyleId>
              </a:tblPr>
              <a:tblGrid>
                <a:gridCol w="1205400"/>
                <a:gridCol w="1060800"/>
                <a:gridCol w="1487150"/>
                <a:gridCol w="1517900"/>
                <a:gridCol w="1223150"/>
                <a:gridCol w="1362325"/>
                <a:gridCol w="1358975"/>
              </a:tblGrid>
              <a:tr h="1666350">
                <a:tc>
                  <a:txBody>
                    <a:bodyPr/>
                    <a:lstStyle/>
                    <a:p>
                      <a:pPr indent="0" lvl="0" marL="0" marR="0" rtl="0" algn="l">
                        <a:lnSpc>
                          <a:spcPct val="100000"/>
                        </a:lnSpc>
                        <a:spcBef>
                          <a:spcPts val="0"/>
                        </a:spcBef>
                        <a:spcAft>
                          <a:spcPts val="0"/>
                        </a:spcAft>
                        <a:buClr>
                          <a:srgbClr val="CC3300"/>
                        </a:buClr>
                        <a:buSzPts val="1200"/>
                        <a:buFont typeface="Arial"/>
                        <a:buNone/>
                      </a:pPr>
                      <a:r>
                        <a:rPr b="1" i="0" lang="en-US" sz="1200" u="none" cap="none" strike="noStrike">
                          <a:solidFill>
                            <a:srgbClr val="CC3300"/>
                          </a:solidFill>
                          <a:latin typeface="Arial"/>
                          <a:ea typeface="Arial"/>
                          <a:cs typeface="Arial"/>
                          <a:sym typeface="Arial"/>
                        </a:rPr>
                        <a:t>Baseline</a:t>
                      </a:r>
                      <a:r>
                        <a:rPr b="0" i="0" lang="en-US" sz="1200" u="none" cap="none" strike="noStrike">
                          <a:solidFill>
                            <a:srgbClr val="CC3300"/>
                          </a:solidFill>
                          <a:latin typeface="Arial"/>
                          <a:ea typeface="Arial"/>
                          <a:cs typeface="Arial"/>
                          <a:sym typeface="Arial"/>
                        </a:rPr>
                        <a:t> </a:t>
                      </a:r>
                      <a:endParaRPr b="0" i="0" sz="1200" u="none" cap="none" strike="noStrike">
                        <a:solidFill>
                          <a:srgbClr val="CC33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CC3300"/>
                        </a:buClr>
                        <a:buSzPts val="900"/>
                        <a:buFont typeface="Arial"/>
                        <a:buNone/>
                      </a:pPr>
                      <a:r>
                        <a:rPr b="0" i="1" lang="en-US" sz="900" u="none" cap="none" strike="noStrike">
                          <a:solidFill>
                            <a:srgbClr val="CC3300"/>
                          </a:solidFill>
                          <a:latin typeface="Arial"/>
                          <a:ea typeface="Arial"/>
                          <a:cs typeface="Arial"/>
                          <a:sym typeface="Arial"/>
                        </a:rPr>
                        <a:t>What is the condition of the things we care about?</a:t>
                      </a:r>
                      <a:endParaRPr b="0" i="0" sz="900" u="none" cap="none" strike="noStrike">
                        <a:solidFill>
                          <a:srgbClr val="CC33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rgbClr val="FFFF00"/>
                        </a:buClr>
                        <a:buSzPts val="900"/>
                        <a:buFont typeface="Arial"/>
                        <a:buNone/>
                      </a:pPr>
                      <a:r>
                        <a:rPr b="0" i="1" lang="en-US" sz="900" u="none" cap="none" strike="noStrike">
                          <a:solidFill>
                            <a:srgbClr val="FFFF00"/>
                          </a:solidFill>
                          <a:latin typeface="Arial"/>
                          <a:ea typeface="Arial"/>
                          <a:cs typeface="Arial"/>
                          <a:sym typeface="Arial"/>
                        </a:rPr>
                        <a:t>:</a:t>
                      </a:r>
                      <a:r>
                        <a:rPr b="1" i="0" lang="en-US" sz="1200" u="none" cap="none" strike="noStrike">
                          <a:solidFill>
                            <a:srgbClr val="CC3300"/>
                          </a:solidFill>
                          <a:latin typeface="Arial"/>
                          <a:ea typeface="Arial"/>
                          <a:cs typeface="Arial"/>
                          <a:sym typeface="Arial"/>
                        </a:rPr>
                        <a:t>Stressors</a:t>
                      </a:r>
                      <a:endParaRPr b="0" i="0" sz="1200" u="none" cap="none" strike="noStrike">
                        <a:solidFill>
                          <a:srgbClr val="CC33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CC3300"/>
                        </a:buClr>
                        <a:buSzPts val="900"/>
                        <a:buFont typeface="Arial"/>
                        <a:buNone/>
                      </a:pPr>
                      <a:r>
                        <a:rPr b="0" i="1" lang="en-US" sz="900" u="none" cap="none" strike="noStrike">
                          <a:solidFill>
                            <a:srgbClr val="CC3300"/>
                          </a:solidFill>
                          <a:latin typeface="Arial"/>
                          <a:ea typeface="Arial"/>
                          <a:cs typeface="Arial"/>
                          <a:sym typeface="Arial"/>
                        </a:rPr>
                        <a:t>In order of importance what are the stressors and causes of stressors and where are they most prevalent? </a:t>
                      </a:r>
                      <a:endParaRPr b="0" i="0" sz="1800" u="none" cap="none" strike="noStrike">
                        <a:solidFill>
                          <a:srgbClr val="CC33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900"/>
                        <a:buFont typeface="Arial"/>
                        <a:buNone/>
                      </a:pPr>
                      <a:r>
                        <a:t/>
                      </a:r>
                      <a:endParaRPr b="0" i="0" sz="900" u="none" cap="none" strike="noStrike">
                        <a:solidFill>
                          <a:srgbClr val="FFFF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Resources/Inputs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900"/>
                        <a:buFont typeface="Arial"/>
                        <a:buNone/>
                      </a:pPr>
                      <a:r>
                        <a:rPr b="0" i="1" lang="en-US" sz="900" u="none" cap="none" strike="noStrike">
                          <a:solidFill>
                            <a:schemeClr val="dk1"/>
                          </a:solidFill>
                          <a:latin typeface="Arial"/>
                          <a:ea typeface="Arial"/>
                          <a:cs typeface="Arial"/>
                          <a:sym typeface="Arial"/>
                        </a:rPr>
                        <a:t>In order to</a:t>
                      </a:r>
                      <a:r>
                        <a:rPr b="0" i="1" lang="en-US" sz="600" u="none" cap="none" strike="noStrike">
                          <a:solidFill>
                            <a:schemeClr val="dk1"/>
                          </a:solidFill>
                          <a:latin typeface="Arial"/>
                          <a:ea typeface="Arial"/>
                          <a:cs typeface="Arial"/>
                          <a:sym typeface="Arial"/>
                        </a:rPr>
                        <a:t> </a:t>
                      </a:r>
                      <a:r>
                        <a:rPr b="0" i="1" lang="en-US" sz="900" u="none" cap="none" strike="noStrike">
                          <a:solidFill>
                            <a:schemeClr val="dk1"/>
                          </a:solidFill>
                          <a:latin typeface="Arial"/>
                          <a:ea typeface="Arial"/>
                          <a:cs typeface="Arial"/>
                          <a:sym typeface="Arial"/>
                        </a:rPr>
                        <a:t>accomplish our set of activities we will need the following</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Activities (Inputs)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900"/>
                        <a:buFont typeface="Arial"/>
                        <a:buNone/>
                      </a:pPr>
                      <a:r>
                        <a:rPr b="0" i="1" lang="en-US" sz="900" u="none" cap="none" strike="noStrike">
                          <a:solidFill>
                            <a:schemeClr val="dk1"/>
                          </a:solidFill>
                          <a:latin typeface="Arial"/>
                          <a:ea typeface="Arial"/>
                          <a:cs typeface="Arial"/>
                          <a:sym typeface="Arial"/>
                        </a:rPr>
                        <a:t>In order to address our problems or asset we will accomplish the following activities</a:t>
                      </a:r>
                      <a:endParaRPr b="0" i="0" sz="9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Outputs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900"/>
                        <a:buFont typeface="Arial"/>
                        <a:buNone/>
                      </a:pPr>
                      <a:r>
                        <a:rPr b="0" i="1" lang="en-US" sz="900" u="none" cap="none" strike="noStrike">
                          <a:solidFill>
                            <a:schemeClr val="dk1"/>
                          </a:solidFill>
                          <a:latin typeface="Arial"/>
                          <a:ea typeface="Arial"/>
                          <a:cs typeface="Arial"/>
                          <a:sym typeface="Arial"/>
                        </a:rPr>
                        <a:t>We expect that once accomplished these activities will produce the following evidence or service delivery. </a:t>
                      </a:r>
                      <a:endParaRPr b="0" i="0" sz="9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Short Term Outcomes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900"/>
                        <a:buFont typeface="Arial"/>
                        <a:buNone/>
                      </a:pPr>
                      <a:r>
                        <a:rPr b="0" i="1" lang="en-US" sz="900" u="none" cap="none" strike="noStrike">
                          <a:solidFill>
                            <a:schemeClr val="dk1"/>
                          </a:solidFill>
                          <a:latin typeface="Arial"/>
                          <a:ea typeface="Arial"/>
                          <a:cs typeface="Arial"/>
                          <a:sym typeface="Arial"/>
                        </a:rPr>
                        <a:t>We expect that if accomplished these activities will lead to the following changes in 1-5 years</a:t>
                      </a:r>
                      <a:endParaRPr b="0" i="0" sz="9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1200"/>
                        <a:buFont typeface="Arial"/>
                        <a:buNone/>
                      </a:pPr>
                      <a:r>
                        <a:rPr b="1" i="0" lang="en-US" sz="1200" u="none" cap="none" strike="noStrike">
                          <a:solidFill>
                            <a:schemeClr val="dk1"/>
                          </a:solidFill>
                          <a:latin typeface="Arial"/>
                          <a:ea typeface="Arial"/>
                          <a:cs typeface="Arial"/>
                          <a:sym typeface="Arial"/>
                        </a:rPr>
                        <a:t>Long Term Outcomes - Impacts</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900"/>
                        <a:buFont typeface="Arial"/>
                        <a:buNone/>
                      </a:pPr>
                      <a:r>
                        <a:rPr b="0" i="1" lang="en-US" sz="900" u="none" cap="none" strike="noStrike">
                          <a:solidFill>
                            <a:schemeClr val="dk1"/>
                          </a:solidFill>
                          <a:latin typeface="Arial"/>
                          <a:ea typeface="Arial"/>
                          <a:cs typeface="Arial"/>
                          <a:sym typeface="Arial"/>
                        </a:rPr>
                        <a:t>We expect that if accomplished these activities will lead to the following changes in 6+ years</a:t>
                      </a:r>
                      <a:endParaRPr b="0" i="0" sz="9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r>
              <a:tr h="1073875">
                <a:tc>
                  <a:txBody>
                    <a:bodyPr/>
                    <a:lstStyle/>
                    <a:p>
                      <a:pPr indent="0" lvl="0" marL="0" marR="0" rtl="0" algn="l">
                        <a:lnSpc>
                          <a:spcPct val="100000"/>
                        </a:lnSpc>
                        <a:spcBef>
                          <a:spcPts val="0"/>
                        </a:spcBef>
                        <a:spcAft>
                          <a:spcPts val="0"/>
                        </a:spcAft>
                        <a:buClr>
                          <a:srgbClr val="0F4861"/>
                        </a:buClr>
                        <a:buSzPts val="1200"/>
                        <a:buFont typeface="Noto Sans Symbols"/>
                        <a:buNone/>
                      </a:pPr>
                      <a:r>
                        <a:rPr b="0" i="0" lang="en-US" sz="1200" u="none" cap="none" strike="noStrike">
                          <a:solidFill>
                            <a:srgbClr val="0F4861"/>
                          </a:solidFill>
                          <a:latin typeface="Arial"/>
                          <a:ea typeface="Arial"/>
                          <a:cs typeface="Arial"/>
                          <a:sym typeface="Arial"/>
                        </a:rPr>
                        <a:t>Indicator(s)</a:t>
                      </a:r>
                      <a:endParaRPr/>
                    </a:p>
                    <a:p>
                      <a:pPr indent="0" lvl="0" marL="0" marR="0" rtl="0" algn="l">
                        <a:lnSpc>
                          <a:spcPct val="100000"/>
                        </a:lnSpc>
                        <a:spcBef>
                          <a:spcPts val="0"/>
                        </a:spcBef>
                        <a:spcAft>
                          <a:spcPts val="0"/>
                        </a:spcAft>
                        <a:buClr>
                          <a:schemeClr val="dk1"/>
                        </a:buClr>
                        <a:buSzPts val="800"/>
                        <a:buFont typeface="Noto Sans Symbols"/>
                        <a:buNone/>
                      </a:pPr>
                      <a:r>
                        <a:t/>
                      </a:r>
                      <a:endParaRPr b="0" i="0" sz="800" u="none" cap="none" strike="noStrike">
                        <a:solidFill>
                          <a:srgbClr val="FFFF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800"/>
                        <a:buFont typeface="Noto Sans Symbols"/>
                        <a:buNone/>
                      </a:pPr>
                      <a:r>
                        <a:t/>
                      </a:r>
                      <a:endParaRPr b="0" i="0" sz="800" u="none" cap="none" strike="noStrike">
                        <a:solidFill>
                          <a:srgbClr val="FFFF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800"/>
                        <a:buFont typeface="Noto Sans Symbols"/>
                        <a:buNone/>
                      </a:pPr>
                      <a:r>
                        <a:t/>
                      </a:r>
                      <a:endParaRPr b="0" i="0" sz="800" u="none" cap="none" strike="noStrike">
                        <a:solidFill>
                          <a:srgbClr val="FFFF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800"/>
                        <a:buFont typeface="Noto Sans Symbols"/>
                        <a:buNone/>
                      </a:pPr>
                      <a:r>
                        <a:t/>
                      </a:r>
                      <a:endParaRPr b="0" i="0" sz="800" u="none" cap="none" strike="noStrike">
                        <a:solidFill>
                          <a:srgbClr val="FFFF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800"/>
                        <a:buFont typeface="Noto Sans Symbols"/>
                        <a:buNone/>
                      </a:pPr>
                      <a:r>
                        <a:t/>
                      </a:r>
                      <a:endParaRPr b="0" i="0" sz="800" u="none" cap="none" strike="noStrike">
                        <a:solidFill>
                          <a:srgbClr val="FFFF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rgbClr val="2D2DB9"/>
                        </a:buClr>
                        <a:buSzPts val="1200"/>
                        <a:buFont typeface="Noto Sans Symbols"/>
                        <a:buNone/>
                      </a:pPr>
                      <a:r>
                        <a:rPr b="0" i="0" lang="en-US" sz="1200" u="none" cap="none" strike="noStrike">
                          <a:solidFill>
                            <a:srgbClr val="2D2DB9"/>
                          </a:solidFill>
                          <a:latin typeface="Arial"/>
                          <a:ea typeface="Arial"/>
                          <a:cs typeface="Arial"/>
                          <a:sym typeface="Arial"/>
                        </a:rPr>
                        <a:t>Indicator(s)</a:t>
                      </a:r>
                      <a:endParaRPr/>
                    </a:p>
                    <a:p>
                      <a:pPr indent="0" lvl="0" marL="0" marR="0" rtl="0" algn="l">
                        <a:lnSpc>
                          <a:spcPct val="100000"/>
                        </a:lnSpc>
                        <a:spcBef>
                          <a:spcPts val="0"/>
                        </a:spcBef>
                        <a:spcAft>
                          <a:spcPts val="0"/>
                        </a:spcAft>
                        <a:buClr>
                          <a:schemeClr val="dk1"/>
                        </a:buClr>
                        <a:buSzPts val="800"/>
                        <a:buFont typeface="Noto Sans Symbols"/>
                        <a:buNone/>
                      </a:pPr>
                      <a:r>
                        <a:t/>
                      </a:r>
                      <a:endParaRPr b="0" i="0" sz="800" u="none" cap="none" strike="noStrike">
                        <a:solidFill>
                          <a:srgbClr val="FFFF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rgbClr val="2D2DB9"/>
                        </a:buClr>
                        <a:buSzPts val="1200"/>
                        <a:buFont typeface="Noto Sans Symbols"/>
                        <a:buNone/>
                      </a:pPr>
                      <a:r>
                        <a:rPr b="0" i="0" lang="en-US" sz="1200" u="none" cap="none" strike="noStrike">
                          <a:solidFill>
                            <a:srgbClr val="2D2DB9"/>
                          </a:solidFill>
                          <a:latin typeface="Arial"/>
                          <a:ea typeface="Arial"/>
                          <a:cs typeface="Arial"/>
                          <a:sym typeface="Arial"/>
                        </a:rPr>
                        <a:t>Indicator(s)</a:t>
                      </a:r>
                      <a:endParaRPr/>
                    </a:p>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rgbClr val="FFFF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rgbClr val="2D2DB9"/>
                        </a:buClr>
                        <a:buSzPts val="1200"/>
                        <a:buFont typeface="Noto Sans Symbols"/>
                        <a:buNone/>
                      </a:pPr>
                      <a:r>
                        <a:rPr b="0" i="0" lang="en-US" sz="1200" u="none" cap="none" strike="noStrike">
                          <a:solidFill>
                            <a:srgbClr val="2D2DB9"/>
                          </a:solidFill>
                          <a:latin typeface="Arial"/>
                          <a:ea typeface="Arial"/>
                          <a:cs typeface="Arial"/>
                          <a:sym typeface="Arial"/>
                        </a:rPr>
                        <a:t>Indicator(s)</a:t>
                      </a:r>
                      <a:endParaRPr/>
                    </a:p>
                    <a:p>
                      <a:pPr indent="0" lvl="0" marL="0" marR="0" rtl="0" algn="l">
                        <a:lnSpc>
                          <a:spcPct val="100000"/>
                        </a:lnSpc>
                        <a:spcBef>
                          <a:spcPts val="0"/>
                        </a:spcBef>
                        <a:spcAft>
                          <a:spcPts val="0"/>
                        </a:spcAft>
                        <a:buClr>
                          <a:schemeClr val="dk1"/>
                        </a:buClr>
                        <a:buSzPts val="800"/>
                        <a:buFont typeface="Noto Sans Symbols"/>
                        <a:buNone/>
                      </a:pPr>
                      <a:r>
                        <a:t/>
                      </a:r>
                      <a:endParaRPr b="0" i="0" sz="800" u="none" cap="none" strike="noStrike">
                        <a:solidFill>
                          <a:srgbClr val="FFFF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rgbClr val="2D2DB9"/>
                        </a:buClr>
                        <a:buSzPts val="1200"/>
                        <a:buFont typeface="Noto Sans Symbols"/>
                        <a:buNone/>
                      </a:pPr>
                      <a:r>
                        <a:rPr b="0" i="0" lang="en-US" sz="1200" u="none" cap="none" strike="noStrike">
                          <a:solidFill>
                            <a:srgbClr val="2D2DB9"/>
                          </a:solidFill>
                          <a:latin typeface="Arial"/>
                          <a:ea typeface="Arial"/>
                          <a:cs typeface="Arial"/>
                          <a:sym typeface="Arial"/>
                        </a:rPr>
                        <a:t>Indicator(s)</a:t>
                      </a:r>
                      <a:endParaRPr/>
                    </a:p>
                    <a:p>
                      <a:pPr indent="0" lvl="0" marL="0" marR="0" rtl="0" algn="l">
                        <a:lnSpc>
                          <a:spcPct val="100000"/>
                        </a:lnSpc>
                        <a:spcBef>
                          <a:spcPts val="0"/>
                        </a:spcBef>
                        <a:spcAft>
                          <a:spcPts val="0"/>
                        </a:spcAft>
                        <a:buClr>
                          <a:schemeClr val="dk1"/>
                        </a:buClr>
                        <a:buSzPts val="1800"/>
                        <a:buFont typeface="Noto Sans Symbols"/>
                        <a:buNone/>
                      </a:pPr>
                      <a:r>
                        <a:t/>
                      </a:r>
                      <a:endParaRPr b="0" i="0" sz="1800" u="none" cap="none" strike="noStrike">
                        <a:solidFill>
                          <a:srgbClr val="FFFF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rgbClr val="2D2DB9"/>
                        </a:buClr>
                        <a:buSzPts val="1200"/>
                        <a:buFont typeface="Noto Sans Symbols"/>
                        <a:buNone/>
                      </a:pPr>
                      <a:r>
                        <a:rPr b="0" i="0" lang="en-US" sz="1200" u="none" cap="none" strike="noStrike">
                          <a:solidFill>
                            <a:srgbClr val="2D2DB9"/>
                          </a:solidFill>
                          <a:latin typeface="Arial"/>
                          <a:ea typeface="Arial"/>
                          <a:cs typeface="Arial"/>
                          <a:sym typeface="Arial"/>
                        </a:rPr>
                        <a:t>Indicator(s)</a:t>
                      </a:r>
                      <a:endParaRPr/>
                    </a:p>
                    <a:p>
                      <a:pPr indent="0" lvl="0" marL="0" marR="0" rtl="0" algn="l">
                        <a:lnSpc>
                          <a:spcPct val="100000"/>
                        </a:lnSpc>
                        <a:spcBef>
                          <a:spcPts val="0"/>
                        </a:spcBef>
                        <a:spcAft>
                          <a:spcPts val="0"/>
                        </a:spcAft>
                        <a:buClr>
                          <a:schemeClr val="dk1"/>
                        </a:buClr>
                        <a:buSzPts val="800"/>
                        <a:buFont typeface="Noto Sans Symbols"/>
                        <a:buNone/>
                      </a:pPr>
                      <a:r>
                        <a:t/>
                      </a:r>
                      <a:endParaRPr b="0" i="0" sz="800" u="none" cap="none" strike="noStrike">
                        <a:solidFill>
                          <a:srgbClr val="FFFF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rgbClr val="2D2DB9"/>
                        </a:buClr>
                        <a:buSzPts val="1200"/>
                        <a:buFont typeface="Noto Sans Symbols"/>
                        <a:buNone/>
                      </a:pPr>
                      <a:r>
                        <a:rPr b="0" i="0" lang="en-US" sz="1200" u="none" cap="none" strike="noStrike">
                          <a:solidFill>
                            <a:srgbClr val="2D2DB9"/>
                          </a:solidFill>
                          <a:latin typeface="Arial"/>
                          <a:ea typeface="Arial"/>
                          <a:cs typeface="Arial"/>
                          <a:sym typeface="Arial"/>
                        </a:rPr>
                        <a:t>Indicator(s)</a:t>
                      </a:r>
                      <a:endParaRPr/>
                    </a:p>
                    <a:p>
                      <a:pPr indent="0" lvl="0" marL="0" marR="0" rtl="0" algn="l">
                        <a:lnSpc>
                          <a:spcPct val="100000"/>
                        </a:lnSpc>
                        <a:spcBef>
                          <a:spcPts val="0"/>
                        </a:spcBef>
                        <a:spcAft>
                          <a:spcPts val="0"/>
                        </a:spcAft>
                        <a:buClr>
                          <a:schemeClr val="dk1"/>
                        </a:buClr>
                        <a:buSzPts val="800"/>
                        <a:buFont typeface="Noto Sans Symbols"/>
                        <a:buNone/>
                      </a:pPr>
                      <a:r>
                        <a:t/>
                      </a:r>
                      <a:endParaRPr b="0" i="0" sz="800" u="none" cap="none" strike="noStrike">
                        <a:solidFill>
                          <a:srgbClr val="FFFF00"/>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r>
              <a:tr h="1062675">
                <a:tc>
                  <a:txBody>
                    <a:bodyPr/>
                    <a:lstStyle/>
                    <a:p>
                      <a:pPr indent="0" lvl="0" marL="0" marR="0" rtl="0" algn="l">
                        <a:lnSpc>
                          <a:spcPct val="100000"/>
                        </a:lnSpc>
                        <a:spcBef>
                          <a:spcPts val="0"/>
                        </a:spcBef>
                        <a:spcAft>
                          <a:spcPts val="0"/>
                        </a:spcAft>
                        <a:buClr>
                          <a:schemeClr val="dk1"/>
                        </a:buClr>
                        <a:buSzPts val="900"/>
                        <a:buFont typeface="Arial"/>
                        <a:buNone/>
                      </a:pPr>
                      <a:r>
                        <a:rPr b="0" i="0" lang="en-US" sz="900" u="none" cap="none" strike="noStrike">
                          <a:solidFill>
                            <a:schemeClr val="dk1"/>
                          </a:solidFill>
                          <a:latin typeface="Arial"/>
                          <a:ea typeface="Arial"/>
                          <a:cs typeface="Arial"/>
                          <a:sym typeface="Arial"/>
                        </a:rPr>
                        <a:t>Data Source(s)</a:t>
                      </a:r>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900"/>
                        <a:buFont typeface="Arial"/>
                        <a:buNone/>
                      </a:pPr>
                      <a:r>
                        <a:rPr b="0" i="0" lang="en-US" sz="900" u="none" cap="none" strike="noStrike">
                          <a:solidFill>
                            <a:schemeClr val="dk1"/>
                          </a:solidFill>
                          <a:latin typeface="Arial"/>
                          <a:ea typeface="Arial"/>
                          <a:cs typeface="Arial"/>
                          <a:sym typeface="Arial"/>
                        </a:rPr>
                        <a:t>Data Source(s)</a:t>
                      </a:r>
                      <a:endParaRPr/>
                    </a:p>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900"/>
                        <a:buFont typeface="Arial"/>
                        <a:buNone/>
                      </a:pPr>
                      <a:r>
                        <a:rPr b="0" i="0" lang="en-US" sz="900" u="none" cap="none" strike="noStrike">
                          <a:solidFill>
                            <a:schemeClr val="dk1"/>
                          </a:solidFill>
                          <a:latin typeface="Arial"/>
                          <a:ea typeface="Arial"/>
                          <a:cs typeface="Arial"/>
                          <a:sym typeface="Arial"/>
                        </a:rPr>
                        <a:t>Data Source(s)</a:t>
                      </a:r>
                      <a:endParaRPr/>
                    </a:p>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rgbClr val="FFFF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900"/>
                        <a:buFont typeface="Arial"/>
                        <a:buNone/>
                      </a:pPr>
                      <a:r>
                        <a:rPr b="0" i="0" lang="en-US" sz="900" u="none" cap="none" strike="noStrike">
                          <a:solidFill>
                            <a:schemeClr val="dk1"/>
                          </a:solidFill>
                          <a:latin typeface="Arial"/>
                          <a:ea typeface="Arial"/>
                          <a:cs typeface="Arial"/>
                          <a:sym typeface="Arial"/>
                        </a:rPr>
                        <a:t>Data Source(s)</a:t>
                      </a:r>
                      <a:endParaRPr/>
                    </a:p>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rgbClr val="FFFF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900"/>
                        <a:buFont typeface="Arial"/>
                        <a:buNone/>
                      </a:pPr>
                      <a:r>
                        <a:rPr b="0" i="0" lang="en-US" sz="900" u="none" cap="none" strike="noStrike">
                          <a:solidFill>
                            <a:schemeClr val="dk1"/>
                          </a:solidFill>
                          <a:latin typeface="Arial"/>
                          <a:ea typeface="Arial"/>
                          <a:cs typeface="Arial"/>
                          <a:sym typeface="Arial"/>
                        </a:rPr>
                        <a:t>Data Source(s)</a:t>
                      </a:r>
                      <a:endParaRPr/>
                    </a:p>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900"/>
                        <a:buFont typeface="Arial"/>
                        <a:buNone/>
                      </a:pPr>
                      <a:r>
                        <a:rPr b="0" i="0" lang="en-US" sz="900" u="none" cap="none" strike="noStrike">
                          <a:solidFill>
                            <a:schemeClr val="dk1"/>
                          </a:solidFill>
                          <a:latin typeface="Arial"/>
                          <a:ea typeface="Arial"/>
                          <a:cs typeface="Arial"/>
                          <a:sym typeface="Arial"/>
                        </a:rPr>
                        <a:t>Data</a:t>
                      </a:r>
                      <a:r>
                        <a:rPr b="0" i="0" lang="en-US" sz="900" u="none" cap="none" strike="noStrike">
                          <a:solidFill>
                            <a:srgbClr val="FFFF00"/>
                          </a:solidFill>
                          <a:latin typeface="Arial"/>
                          <a:ea typeface="Arial"/>
                          <a:cs typeface="Arial"/>
                          <a:sym typeface="Arial"/>
                        </a:rPr>
                        <a:t> </a:t>
                      </a:r>
                      <a:r>
                        <a:rPr b="0" i="0" lang="en-US" sz="900" u="none" cap="none" strike="noStrike">
                          <a:solidFill>
                            <a:schemeClr val="dk1"/>
                          </a:solidFill>
                          <a:latin typeface="Arial"/>
                          <a:ea typeface="Arial"/>
                          <a:cs typeface="Arial"/>
                          <a:sym typeface="Arial"/>
                        </a:rPr>
                        <a:t>Source(s)</a:t>
                      </a:r>
                      <a:endParaRPr/>
                    </a:p>
                    <a:p>
                      <a:pPr indent="0" lvl="0" marL="0" marR="0" rtl="0" algn="l">
                        <a:lnSpc>
                          <a:spcPct val="100000"/>
                        </a:lnSpc>
                        <a:spcBef>
                          <a:spcPts val="0"/>
                        </a:spcBef>
                        <a:spcAft>
                          <a:spcPts val="0"/>
                        </a:spcAft>
                        <a:buClr>
                          <a:schemeClr val="dk1"/>
                        </a:buClr>
                        <a:buSzPts val="800"/>
                        <a:buFont typeface="Arial"/>
                        <a:buNone/>
                      </a:pPr>
                      <a:r>
                        <a:t/>
                      </a:r>
                      <a:endParaRPr b="0" i="0" sz="800" u="none" cap="none" strike="noStrike">
                        <a:solidFill>
                          <a:schemeClr val="dk1"/>
                        </a:solidFill>
                        <a:latin typeface="Times New Roman"/>
                        <a:ea typeface="Times New Roman"/>
                        <a:cs typeface="Times New Roman"/>
                        <a:sym typeface="Times New Roman"/>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c>
                  <a:txBody>
                    <a:bodyPr/>
                    <a:lstStyle/>
                    <a:p>
                      <a:pPr indent="0" lvl="0" marL="0" marR="0" rtl="0" algn="l">
                        <a:lnSpc>
                          <a:spcPct val="100000"/>
                        </a:lnSpc>
                        <a:spcBef>
                          <a:spcPts val="0"/>
                        </a:spcBef>
                        <a:spcAft>
                          <a:spcPts val="0"/>
                        </a:spcAft>
                        <a:buClr>
                          <a:schemeClr val="dk1"/>
                        </a:buClr>
                        <a:buSzPts val="900"/>
                        <a:buFont typeface="Arial"/>
                        <a:buNone/>
                      </a:pPr>
                      <a:r>
                        <a:rPr b="0" i="0" lang="en-US" sz="900" u="none" cap="none" strike="noStrike">
                          <a:solidFill>
                            <a:schemeClr val="dk1"/>
                          </a:solidFill>
                          <a:latin typeface="Arial"/>
                          <a:ea typeface="Arial"/>
                          <a:cs typeface="Arial"/>
                          <a:sym typeface="Arial"/>
                        </a:rPr>
                        <a:t>Data Source(s)</a:t>
                      </a:r>
                      <a:endParaRPr/>
                    </a:p>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rgbClr val="FFFF00"/>
                        </a:solidFill>
                        <a:latin typeface="Arial"/>
                        <a:ea typeface="Arial"/>
                        <a:cs typeface="Arial"/>
                        <a:sym typeface="Arial"/>
                      </a:endParaRPr>
                    </a:p>
                  </a:txBody>
                  <a:tcPr marT="45725" marB="45725" marR="91450" marL="914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alpha val="49803"/>
                      </a:srgb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
        <p:nvSpPr>
          <p:cNvPr id="371" name="Google Shape;371;p6"/>
          <p:cNvSpPr txBox="1"/>
          <p:nvPr/>
        </p:nvSpPr>
        <p:spPr>
          <a:xfrm>
            <a:off x="308273" y="2770195"/>
            <a:ext cx="11435100" cy="34350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None/>
            </a:pPr>
            <a:r>
              <a:rPr b="1" lang="en-US" sz="2000">
                <a:solidFill>
                  <a:schemeClr val="dk1"/>
                </a:solidFill>
                <a:latin typeface="Arial"/>
                <a:ea typeface="Arial"/>
                <a:cs typeface="Arial"/>
                <a:sym typeface="Arial"/>
              </a:rPr>
              <a:t>Outputs</a:t>
            </a:r>
            <a:endParaRPr sz="2000">
              <a:solidFill>
                <a:schemeClr val="dk1"/>
              </a:solidFill>
              <a:latin typeface="Arial"/>
              <a:ea typeface="Arial"/>
              <a:cs typeface="Arial"/>
              <a:sym typeface="Arial"/>
            </a:endParaRPr>
          </a:p>
          <a:p>
            <a:pPr indent="-342900" lvl="0" marL="457200" marR="0" rtl="0" algn="l">
              <a:lnSpc>
                <a:spcPct val="115000"/>
              </a:lnSpc>
              <a:spcBef>
                <a:spcPts val="800"/>
              </a:spcBef>
              <a:spcAft>
                <a:spcPts val="0"/>
              </a:spcAft>
              <a:buClr>
                <a:schemeClr val="dk1"/>
              </a:buClr>
              <a:buSzPts val="1800"/>
              <a:buFont typeface="Arial"/>
              <a:buChar char="●"/>
            </a:pPr>
            <a:r>
              <a:rPr lang="en-US" sz="1800">
                <a:solidFill>
                  <a:schemeClr val="dk1"/>
                </a:solidFill>
                <a:latin typeface="Arial"/>
                <a:ea typeface="Arial"/>
                <a:cs typeface="Arial"/>
                <a:sym typeface="Arial"/>
              </a:rPr>
              <a:t>The tangible or observable results of an action, project, or process (i.e. Inputs/activities). Outputs are more immediate deliverables that can be measured and assessed. Outcomes answer the question “So what?“ </a:t>
            </a:r>
            <a:endParaRPr/>
          </a:p>
          <a:p>
            <a:pPr indent="0" lvl="0" marL="0" marR="0" rtl="0" algn="l">
              <a:lnSpc>
                <a:spcPct val="115000"/>
              </a:lnSpc>
              <a:spcBef>
                <a:spcPts val="800"/>
              </a:spcBef>
              <a:spcAft>
                <a:spcPts val="0"/>
              </a:spcAft>
              <a:buNone/>
            </a:pPr>
            <a:r>
              <a:t/>
            </a:r>
            <a:endParaRPr b="1" sz="2000">
              <a:solidFill>
                <a:schemeClr val="dk1"/>
              </a:solidFill>
            </a:endParaRPr>
          </a:p>
          <a:p>
            <a:pPr indent="0" lvl="0" marL="0" marR="0" rtl="0" algn="l">
              <a:lnSpc>
                <a:spcPct val="115000"/>
              </a:lnSpc>
              <a:spcBef>
                <a:spcPts val="800"/>
              </a:spcBef>
              <a:spcAft>
                <a:spcPts val="0"/>
              </a:spcAft>
              <a:buNone/>
            </a:pPr>
            <a:r>
              <a:rPr b="1" lang="en-US" sz="2000">
                <a:solidFill>
                  <a:schemeClr val="dk1"/>
                </a:solidFill>
                <a:latin typeface="Arial"/>
                <a:ea typeface="Arial"/>
                <a:cs typeface="Arial"/>
                <a:sym typeface="Arial"/>
              </a:rPr>
              <a:t>Outcomes</a:t>
            </a:r>
            <a:endParaRPr sz="2000">
              <a:solidFill>
                <a:schemeClr val="dk1"/>
              </a:solidFill>
              <a:latin typeface="Arial"/>
              <a:ea typeface="Arial"/>
              <a:cs typeface="Arial"/>
              <a:sym typeface="Arial"/>
            </a:endParaRPr>
          </a:p>
          <a:p>
            <a:pPr indent="-342900" lvl="0" marL="457200" marR="0" rtl="0" algn="l">
              <a:lnSpc>
                <a:spcPct val="115000"/>
              </a:lnSpc>
              <a:spcBef>
                <a:spcPts val="800"/>
              </a:spcBef>
              <a:spcAft>
                <a:spcPts val="0"/>
              </a:spcAft>
              <a:buClr>
                <a:schemeClr val="dk1"/>
              </a:buClr>
              <a:buSzPts val="1800"/>
              <a:buFont typeface="Arial"/>
              <a:buChar char="●"/>
            </a:pPr>
            <a:r>
              <a:rPr lang="en-US" sz="1800">
                <a:solidFill>
                  <a:schemeClr val="dk1"/>
                </a:solidFill>
                <a:latin typeface="Arial"/>
                <a:ea typeface="Arial"/>
                <a:cs typeface="Arial"/>
                <a:sym typeface="Arial"/>
              </a:rPr>
              <a:t>Outcomes are the results of the Inputs/activities and Outputs that help achieve the desired result.</a:t>
            </a:r>
            <a:r>
              <a:rPr lang="en-US" sz="1800">
                <a:solidFill>
                  <a:schemeClr val="dk1"/>
                </a:solidFill>
                <a:latin typeface="Arial"/>
                <a:ea typeface="Arial"/>
                <a:cs typeface="Arial"/>
                <a:sym typeface="Arial"/>
              </a:rPr>
              <a:t> </a:t>
            </a:r>
            <a:endParaRPr sz="1800">
              <a:solidFill>
                <a:schemeClr val="dk1"/>
              </a:solidFill>
            </a:endParaRPr>
          </a:p>
          <a:p>
            <a:pPr indent="-342900" lvl="0" marL="457200" marR="0" rtl="0" algn="l">
              <a:lnSpc>
                <a:spcPct val="115000"/>
              </a:lnSpc>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Outcomes measure the long-term effects of a process, task or activity</a:t>
            </a:r>
            <a:r>
              <a:rPr b="0" i="0" lang="en-US" sz="1800">
                <a:solidFill>
                  <a:schemeClr val="dk1"/>
                </a:solidFill>
                <a:latin typeface="Arial"/>
                <a:ea typeface="Arial"/>
                <a:cs typeface="Arial"/>
                <a:sym typeface="Arial"/>
              </a:rPr>
              <a:t>, such as a change in the environment or in people's behavior. Outcomes are often more complex and more difficult to measure than outputs, and can take a long time to manifest.</a:t>
            </a:r>
            <a:r>
              <a:rPr lang="en-US" sz="1800">
                <a:solidFill>
                  <a:schemeClr val="dk1"/>
                </a:solidFill>
                <a:latin typeface="Arial"/>
                <a:ea typeface="Arial"/>
                <a:cs typeface="Arial"/>
                <a:sym typeface="Arial"/>
              </a:rPr>
              <a:t> </a:t>
            </a:r>
            <a:r>
              <a:rPr b="0" i="0" lang="en-US" sz="1800">
                <a:solidFill>
                  <a:schemeClr val="dk1"/>
                </a:solidFill>
                <a:latin typeface="Arial"/>
                <a:ea typeface="Arial"/>
                <a:cs typeface="Arial"/>
                <a:sym typeface="Arial"/>
              </a:rPr>
              <a:t>Measures can be qualitative and overall trends. </a:t>
            </a:r>
            <a:endParaRPr sz="1800">
              <a:solidFill>
                <a:schemeClr val="dk1"/>
              </a:solidFill>
              <a:latin typeface="Arial"/>
              <a:ea typeface="Arial"/>
              <a:cs typeface="Arial"/>
              <a:sym typeface="Arial"/>
            </a:endParaRPr>
          </a:p>
        </p:txBody>
      </p:sp>
      <p:sp>
        <p:nvSpPr>
          <p:cNvPr id="372" name="Google Shape;372;p6"/>
          <p:cNvSpPr txBox="1"/>
          <p:nvPr/>
        </p:nvSpPr>
        <p:spPr>
          <a:xfrm>
            <a:off x="449407" y="147821"/>
            <a:ext cx="11152909" cy="782778"/>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None/>
            </a:pPr>
            <a:r>
              <a:rPr b="1" lang="en-US" sz="2000">
                <a:solidFill>
                  <a:schemeClr val="dk1"/>
                </a:solidFill>
                <a:latin typeface="Arial"/>
                <a:ea typeface="Arial"/>
                <a:cs typeface="Arial"/>
                <a:sym typeface="Arial"/>
              </a:rPr>
              <a:t>The main difference between an output and an outcome is that an output is what is produced or accomplished, while an outcome is the effect of that output on the desired result.</a:t>
            </a:r>
            <a:endParaRPr b="1" sz="2000">
              <a:solidFill>
                <a:schemeClr val="dk1"/>
              </a:solidFill>
              <a:latin typeface="Arial"/>
              <a:ea typeface="Arial"/>
              <a:cs typeface="Arial"/>
              <a:sym typeface="Arial"/>
            </a:endParaRPr>
          </a:p>
        </p:txBody>
      </p:sp>
      <p:grpSp>
        <p:nvGrpSpPr>
          <p:cNvPr id="373" name="Google Shape;373;p6"/>
          <p:cNvGrpSpPr/>
          <p:nvPr/>
        </p:nvGrpSpPr>
        <p:grpSpPr>
          <a:xfrm>
            <a:off x="1441767" y="869789"/>
            <a:ext cx="9142875" cy="2116651"/>
            <a:chOff x="1467" y="1559706"/>
            <a:chExt cx="9142875" cy="2116651"/>
          </a:xfrm>
        </p:grpSpPr>
        <p:sp>
          <p:nvSpPr>
            <p:cNvPr id="374" name="Google Shape;374;p6"/>
            <p:cNvSpPr/>
            <p:nvPr/>
          </p:nvSpPr>
          <p:spPr>
            <a:xfrm>
              <a:off x="609508" y="1622074"/>
              <a:ext cx="2350099" cy="2054283"/>
            </a:xfrm>
            <a:prstGeom prst="rightArrow">
              <a:avLst>
                <a:gd fmla="val 70000" name="adj1"/>
                <a:gd fmla="val 50000" name="adj2"/>
              </a:avLst>
            </a:prstGeom>
            <a:solidFill>
              <a:srgbClr val="CAD1D8">
                <a:alpha val="89803"/>
              </a:srgbClr>
            </a:solidFill>
            <a:ln cap="flat" cmpd="sng" w="19050">
              <a:solidFill>
                <a:srgbClr val="CAD1D8">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6"/>
            <p:cNvSpPr txBox="1"/>
            <p:nvPr/>
          </p:nvSpPr>
          <p:spPr>
            <a:xfrm>
              <a:off x="1197033" y="1930216"/>
              <a:ext cx="1145673" cy="1437999"/>
            </a:xfrm>
            <a:prstGeom prst="rect">
              <a:avLst/>
            </a:prstGeom>
            <a:noFill/>
            <a:ln>
              <a:noFill/>
            </a:ln>
          </p:spPr>
          <p:txBody>
            <a:bodyPr anchorCtr="0" anchor="ctr" bIns="9525" lIns="38100" spcFirstLastPara="1" rIns="19050" wrap="square" tIns="9525">
              <a:noAutofit/>
            </a:bodyPr>
            <a:lstStyle/>
            <a:p>
              <a:pPr indent="-114300" lvl="1" marL="114300" marR="0" rtl="0" algn="l">
                <a:lnSpc>
                  <a:spcPct val="90000"/>
                </a:lnSpc>
                <a:spcBef>
                  <a:spcPts val="0"/>
                </a:spcBef>
                <a:spcAft>
                  <a:spcPts val="0"/>
                </a:spcAft>
                <a:buClr>
                  <a:schemeClr val="dk1"/>
                </a:buClr>
                <a:buSzPts val="1500"/>
                <a:buFont typeface="Arial"/>
                <a:buChar char="•"/>
              </a:pPr>
              <a:r>
                <a:rPr b="0" i="0" lang="en-US" sz="1500" u="none" cap="none" strike="noStrike">
                  <a:solidFill>
                    <a:schemeClr val="dk1"/>
                  </a:solidFill>
                  <a:latin typeface="Arial"/>
                  <a:ea typeface="Arial"/>
                  <a:cs typeface="Arial"/>
                  <a:sym typeface="Arial"/>
                </a:rPr>
                <a:t>Measurable</a:t>
              </a:r>
              <a:endParaRPr/>
            </a:p>
            <a:p>
              <a:pPr indent="-114300" lvl="1" marL="114300" marR="0" rtl="0" algn="l">
                <a:lnSpc>
                  <a:spcPct val="90000"/>
                </a:lnSpc>
                <a:spcBef>
                  <a:spcPts val="225"/>
                </a:spcBef>
                <a:spcAft>
                  <a:spcPts val="0"/>
                </a:spcAft>
                <a:buClr>
                  <a:schemeClr val="dk1"/>
                </a:buClr>
                <a:buSzPts val="1500"/>
                <a:buFont typeface="Arial"/>
                <a:buChar char="•"/>
              </a:pPr>
              <a:r>
                <a:rPr b="0" i="0" lang="en-US" sz="1500" u="none" cap="none" strike="noStrike">
                  <a:solidFill>
                    <a:schemeClr val="dk1"/>
                  </a:solidFill>
                  <a:latin typeface="Arial"/>
                  <a:ea typeface="Arial"/>
                  <a:cs typeface="Arial"/>
                  <a:sym typeface="Arial"/>
                </a:rPr>
                <a:t>More tangible</a:t>
              </a:r>
              <a:endParaRPr/>
            </a:p>
          </p:txBody>
        </p:sp>
        <p:sp>
          <p:nvSpPr>
            <p:cNvPr id="376" name="Google Shape;376;p6"/>
            <p:cNvSpPr/>
            <p:nvPr/>
          </p:nvSpPr>
          <p:spPr>
            <a:xfrm>
              <a:off x="1467" y="2017003"/>
              <a:ext cx="1216082" cy="1264424"/>
            </a:xfrm>
            <a:prstGeom prst="ellipse">
              <a:avLst/>
            </a:prstGeom>
            <a:solidFill>
              <a:srgbClr val="0A3041"/>
            </a:solidFill>
            <a:ln cap="flat" cmpd="sng" w="1905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6"/>
            <p:cNvSpPr txBox="1"/>
            <p:nvPr/>
          </p:nvSpPr>
          <p:spPr>
            <a:xfrm>
              <a:off x="179558" y="2202174"/>
              <a:ext cx="859900" cy="894082"/>
            </a:xfrm>
            <a:prstGeom prst="rect">
              <a:avLst/>
            </a:prstGeom>
            <a:noFill/>
            <a:ln>
              <a:noFill/>
            </a:ln>
          </p:spPr>
          <p:txBody>
            <a:bodyPr anchorCtr="0" anchor="ctr" bIns="10150" lIns="10150" spcFirstLastPara="1" rIns="10150" wrap="square" tIns="10150">
              <a:noAutofit/>
            </a:bodyPr>
            <a:lstStyle/>
            <a:p>
              <a:pPr indent="0" lvl="0" marL="0" marR="0" rtl="0" algn="ctr">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Outputs</a:t>
              </a:r>
              <a:endParaRPr/>
            </a:p>
          </p:txBody>
        </p:sp>
        <p:sp>
          <p:nvSpPr>
            <p:cNvPr id="378" name="Google Shape;378;p6"/>
            <p:cNvSpPr/>
            <p:nvPr/>
          </p:nvSpPr>
          <p:spPr>
            <a:xfrm>
              <a:off x="3714531" y="1622074"/>
              <a:ext cx="2350099" cy="2054283"/>
            </a:xfrm>
            <a:prstGeom prst="rightArrow">
              <a:avLst>
                <a:gd fmla="val 70000" name="adj1"/>
                <a:gd fmla="val 50000" name="adj2"/>
              </a:avLst>
            </a:prstGeom>
            <a:solidFill>
              <a:srgbClr val="CAD1D8">
                <a:alpha val="89803"/>
              </a:srgbClr>
            </a:solidFill>
            <a:ln cap="flat" cmpd="sng" w="19050">
              <a:solidFill>
                <a:srgbClr val="CAD1D8">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6"/>
            <p:cNvSpPr txBox="1"/>
            <p:nvPr/>
          </p:nvSpPr>
          <p:spPr>
            <a:xfrm>
              <a:off x="4302056" y="1930216"/>
              <a:ext cx="1145673" cy="1437999"/>
            </a:xfrm>
            <a:prstGeom prst="rect">
              <a:avLst/>
            </a:prstGeom>
            <a:noFill/>
            <a:ln>
              <a:noFill/>
            </a:ln>
          </p:spPr>
          <p:txBody>
            <a:bodyPr anchorCtr="0" anchor="ctr" bIns="9525" lIns="38100" spcFirstLastPara="1" rIns="19050" wrap="square" tIns="9525">
              <a:noAutofit/>
            </a:bodyPr>
            <a:lstStyle/>
            <a:p>
              <a:pPr indent="-114300" lvl="1" marL="114300" marR="0" rtl="0" algn="l">
                <a:lnSpc>
                  <a:spcPct val="90000"/>
                </a:lnSpc>
                <a:spcBef>
                  <a:spcPts val="0"/>
                </a:spcBef>
                <a:spcAft>
                  <a:spcPts val="0"/>
                </a:spcAft>
                <a:buClr>
                  <a:schemeClr val="dk1"/>
                </a:buClr>
                <a:buSzPts val="1500"/>
                <a:buFont typeface="Arial"/>
                <a:buChar char="•"/>
              </a:pPr>
              <a:r>
                <a:rPr b="0" i="0" lang="en-US" sz="1500" u="none" cap="none" strike="noStrike">
                  <a:solidFill>
                    <a:schemeClr val="dk1"/>
                  </a:solidFill>
                  <a:latin typeface="Arial"/>
                  <a:ea typeface="Arial"/>
                  <a:cs typeface="Arial"/>
                  <a:sym typeface="Arial"/>
                </a:rPr>
                <a:t>More complex</a:t>
              </a:r>
              <a:endParaRPr/>
            </a:p>
            <a:p>
              <a:pPr indent="-114300" lvl="1" marL="114300" marR="0" rtl="0" algn="l">
                <a:lnSpc>
                  <a:spcPct val="90000"/>
                </a:lnSpc>
                <a:spcBef>
                  <a:spcPts val="225"/>
                </a:spcBef>
                <a:spcAft>
                  <a:spcPts val="0"/>
                </a:spcAft>
                <a:buClr>
                  <a:schemeClr val="dk1"/>
                </a:buClr>
                <a:buSzPts val="1500"/>
                <a:buFont typeface="Arial"/>
                <a:buChar char="•"/>
              </a:pPr>
              <a:r>
                <a:rPr b="0" i="0" lang="en-US" sz="1500" u="none" cap="none" strike="noStrike">
                  <a:solidFill>
                    <a:schemeClr val="dk1"/>
                  </a:solidFill>
                  <a:latin typeface="Arial"/>
                  <a:ea typeface="Arial"/>
                  <a:cs typeface="Arial"/>
                  <a:sym typeface="Arial"/>
                </a:rPr>
                <a:t>Long term effects of outputs</a:t>
              </a:r>
              <a:endParaRPr/>
            </a:p>
          </p:txBody>
        </p:sp>
        <p:sp>
          <p:nvSpPr>
            <p:cNvPr id="380" name="Google Shape;380;p6"/>
            <p:cNvSpPr/>
            <p:nvPr/>
          </p:nvSpPr>
          <p:spPr>
            <a:xfrm>
              <a:off x="3106489" y="2017003"/>
              <a:ext cx="1216082" cy="1264424"/>
            </a:xfrm>
            <a:prstGeom prst="ellipse">
              <a:avLst/>
            </a:prstGeom>
            <a:solidFill>
              <a:srgbClr val="0A3041"/>
            </a:solidFill>
            <a:ln cap="flat" cmpd="sng" w="1905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6"/>
            <p:cNvSpPr txBox="1"/>
            <p:nvPr/>
          </p:nvSpPr>
          <p:spPr>
            <a:xfrm>
              <a:off x="3284580" y="2202174"/>
              <a:ext cx="859900" cy="894082"/>
            </a:xfrm>
            <a:prstGeom prst="rect">
              <a:avLst/>
            </a:prstGeom>
            <a:noFill/>
            <a:ln>
              <a:noFill/>
            </a:ln>
          </p:spPr>
          <p:txBody>
            <a:bodyPr anchorCtr="0" anchor="ctr" bIns="10150" lIns="10150" spcFirstLastPara="1" rIns="10150" wrap="square" tIns="10150">
              <a:noAutofit/>
            </a:bodyPr>
            <a:lstStyle/>
            <a:p>
              <a:pPr indent="0" lvl="0" marL="0" marR="0" rtl="0" algn="ctr">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Outcome</a:t>
              </a:r>
              <a:endParaRPr/>
            </a:p>
          </p:txBody>
        </p:sp>
        <p:sp>
          <p:nvSpPr>
            <p:cNvPr id="382" name="Google Shape;382;p6"/>
            <p:cNvSpPr/>
            <p:nvPr/>
          </p:nvSpPr>
          <p:spPr>
            <a:xfrm rot="10800000">
              <a:off x="6192922" y="1559706"/>
              <a:ext cx="2350099" cy="2054283"/>
            </a:xfrm>
            <a:prstGeom prst="rightArrow">
              <a:avLst>
                <a:gd fmla="val 70000" name="adj1"/>
                <a:gd fmla="val 50000" name="adj2"/>
              </a:avLst>
            </a:prstGeom>
            <a:solidFill>
              <a:srgbClr val="CAD1D8">
                <a:alpha val="89803"/>
              </a:srgbClr>
            </a:solidFill>
            <a:ln cap="flat" cmpd="sng" w="19050">
              <a:solidFill>
                <a:srgbClr val="CAD1D8">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6"/>
            <p:cNvSpPr txBox="1"/>
            <p:nvPr/>
          </p:nvSpPr>
          <p:spPr>
            <a:xfrm rot="10800000">
              <a:off x="6809822" y="1867848"/>
              <a:ext cx="1145673" cy="1437999"/>
            </a:xfrm>
            <a:prstGeom prst="rect">
              <a:avLst/>
            </a:prstGeom>
            <a:noFill/>
            <a:ln>
              <a:noFill/>
            </a:ln>
          </p:spPr>
          <p:txBody>
            <a:bodyPr anchorCtr="0" anchor="ctr" bIns="10150" lIns="40625" spcFirstLastPara="1" rIns="20300" wrap="square" tIns="10150">
              <a:noAutofit/>
            </a:bodyPr>
            <a:lstStyle/>
            <a:p>
              <a:pPr indent="0" lvl="0" marL="0" marR="0" rtl="0" algn="ctr">
                <a:lnSpc>
                  <a:spcPct val="90000"/>
                </a:lnSpc>
                <a:spcBef>
                  <a:spcPts val="0"/>
                </a:spcBef>
                <a:spcAft>
                  <a:spcPts val="0"/>
                </a:spcAft>
                <a:buClr>
                  <a:schemeClr val="dk1"/>
                </a:buClr>
                <a:buSzPts val="1600"/>
                <a:buFont typeface="Arial"/>
                <a:buNone/>
              </a:pPr>
              <a:r>
                <a:t/>
              </a:r>
              <a:endParaRPr sz="1600">
                <a:solidFill>
                  <a:schemeClr val="dk1"/>
                </a:solidFill>
                <a:latin typeface="Arial"/>
                <a:ea typeface="Arial"/>
                <a:cs typeface="Arial"/>
                <a:sym typeface="Arial"/>
              </a:endParaRPr>
            </a:p>
          </p:txBody>
        </p:sp>
        <p:sp>
          <p:nvSpPr>
            <p:cNvPr id="384" name="Google Shape;384;p6"/>
            <p:cNvSpPr/>
            <p:nvPr/>
          </p:nvSpPr>
          <p:spPr>
            <a:xfrm>
              <a:off x="7928260" y="2028860"/>
              <a:ext cx="1216082" cy="1264424"/>
            </a:xfrm>
            <a:prstGeom prst="ellipse">
              <a:avLst/>
            </a:prstGeom>
            <a:solidFill>
              <a:srgbClr val="0A3041"/>
            </a:solidFill>
            <a:ln cap="flat" cmpd="sng" w="1905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6"/>
            <p:cNvSpPr txBox="1"/>
            <p:nvPr/>
          </p:nvSpPr>
          <p:spPr>
            <a:xfrm>
              <a:off x="8106351" y="2214031"/>
              <a:ext cx="859900" cy="894082"/>
            </a:xfrm>
            <a:prstGeom prst="rect">
              <a:avLst/>
            </a:prstGeom>
            <a:noFill/>
            <a:ln>
              <a:noFill/>
            </a:ln>
          </p:spPr>
          <p:txBody>
            <a:bodyPr anchorCtr="0" anchor="ctr" bIns="10150" lIns="10150" spcFirstLastPara="1" rIns="10150" wrap="square" tIns="10150">
              <a:noAutofit/>
            </a:bodyPr>
            <a:lstStyle/>
            <a:p>
              <a:pPr indent="0" lvl="0" marL="0" marR="0" rtl="0" algn="ctr">
                <a:lnSpc>
                  <a:spcPct val="90000"/>
                </a:lnSpc>
                <a:spcBef>
                  <a:spcPts val="0"/>
                </a:spcBef>
                <a:spcAft>
                  <a:spcPts val="0"/>
                </a:spcAft>
                <a:buClr>
                  <a:schemeClr val="lt1"/>
                </a:buClr>
                <a:buSzPts val="1600"/>
                <a:buFont typeface="Arial"/>
                <a:buNone/>
              </a:pPr>
              <a:r>
                <a:rPr lang="en-US" sz="1600">
                  <a:solidFill>
                    <a:schemeClr val="lt1"/>
                  </a:solidFill>
                  <a:latin typeface="Arial"/>
                  <a:ea typeface="Arial"/>
                  <a:cs typeface="Arial"/>
                  <a:sym typeface="Arial"/>
                </a:rPr>
                <a:t>Goals</a:t>
              </a:r>
              <a:endParaRPr/>
            </a:p>
          </p:txBody>
        </p:sp>
      </p:grpSp>
      <p:sp>
        <p:nvSpPr>
          <p:cNvPr id="386" name="Google Shape;386;p6"/>
          <p:cNvSpPr txBox="1"/>
          <p:nvPr/>
        </p:nvSpPr>
        <p:spPr>
          <a:xfrm>
            <a:off x="8039585" y="1346387"/>
            <a:ext cx="1413207" cy="101566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500">
                <a:solidFill>
                  <a:schemeClr val="dk1"/>
                </a:solidFill>
                <a:latin typeface="Arial"/>
                <a:ea typeface="Arial"/>
                <a:cs typeface="Arial"/>
                <a:sym typeface="Arial"/>
              </a:rPr>
              <a:t>Drives </a:t>
            </a:r>
            <a:endParaRPr/>
          </a:p>
          <a:p>
            <a:pPr indent="0" lvl="0" marL="0" marR="0" rtl="0" algn="l">
              <a:spcBef>
                <a:spcPts val="0"/>
              </a:spcBef>
              <a:spcAft>
                <a:spcPts val="0"/>
              </a:spcAft>
              <a:buNone/>
            </a:pPr>
            <a:r>
              <a:rPr lang="en-US" sz="1500">
                <a:solidFill>
                  <a:schemeClr val="dk1"/>
                </a:solidFill>
                <a:latin typeface="Arial"/>
                <a:ea typeface="Arial"/>
                <a:cs typeface="Arial"/>
                <a:sym typeface="Arial"/>
              </a:rPr>
              <a:t>Inputs,</a:t>
            </a:r>
            <a:endParaRPr/>
          </a:p>
          <a:p>
            <a:pPr indent="0" lvl="0" marL="0" marR="0" rtl="0" algn="l">
              <a:spcBef>
                <a:spcPts val="0"/>
              </a:spcBef>
              <a:spcAft>
                <a:spcPts val="0"/>
              </a:spcAft>
              <a:buNone/>
            </a:pPr>
            <a:r>
              <a:rPr lang="en-US" sz="1500">
                <a:solidFill>
                  <a:schemeClr val="dk1"/>
                </a:solidFill>
                <a:latin typeface="Arial"/>
                <a:ea typeface="Arial"/>
                <a:cs typeface="Arial"/>
                <a:sym typeface="Arial"/>
              </a:rPr>
              <a:t>Outputs </a:t>
            </a:r>
            <a:endParaRPr/>
          </a:p>
          <a:p>
            <a:pPr indent="0" lvl="0" marL="0" marR="0" rtl="0" algn="l">
              <a:spcBef>
                <a:spcPts val="0"/>
              </a:spcBef>
              <a:spcAft>
                <a:spcPts val="0"/>
              </a:spcAft>
              <a:buNone/>
            </a:pPr>
            <a:r>
              <a:rPr lang="en-US" sz="1500">
                <a:solidFill>
                  <a:schemeClr val="dk1"/>
                </a:solidFill>
                <a:latin typeface="Arial"/>
                <a:ea typeface="Arial"/>
                <a:cs typeface="Arial"/>
                <a:sym typeface="Arial"/>
              </a:rPr>
              <a:t>and Outcomes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8"/>
          <p:cNvSpPr/>
          <p:nvPr/>
        </p:nvSpPr>
        <p:spPr>
          <a:xfrm>
            <a:off x="0" y="0"/>
            <a:ext cx="4056993" cy="6858000"/>
          </a:xfrm>
          <a:prstGeom prst="rect">
            <a:avLst/>
          </a:prstGeom>
          <a:solidFill>
            <a:schemeClr val="accent1"/>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2" name="Google Shape;392;p8"/>
          <p:cNvSpPr txBox="1"/>
          <p:nvPr>
            <p:ph type="title"/>
          </p:nvPr>
        </p:nvSpPr>
        <p:spPr>
          <a:xfrm>
            <a:off x="418225" y="2850075"/>
            <a:ext cx="3201366" cy="3387497"/>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rgbClr val="FFFFFF"/>
              </a:buClr>
              <a:buSzPts val="3200"/>
              <a:buFont typeface="Arial"/>
              <a:buNone/>
            </a:pPr>
            <a:r>
              <a:rPr lang="en-US" sz="3200">
                <a:solidFill>
                  <a:srgbClr val="FFFFFF"/>
                </a:solidFill>
                <a:latin typeface="Arial"/>
                <a:ea typeface="Arial"/>
                <a:cs typeface="Arial"/>
                <a:sym typeface="Arial"/>
              </a:rPr>
              <a:t>Big Question: What advice do you have for the Management </a:t>
            </a:r>
            <a:br>
              <a:rPr lang="en-US" sz="3200">
                <a:solidFill>
                  <a:srgbClr val="FFFFFF"/>
                </a:solidFill>
                <a:latin typeface="Arial"/>
                <a:ea typeface="Arial"/>
                <a:cs typeface="Arial"/>
                <a:sym typeface="Arial"/>
              </a:rPr>
            </a:br>
            <a:r>
              <a:rPr lang="en-US" sz="3200">
                <a:solidFill>
                  <a:srgbClr val="FFFFFF"/>
                </a:solidFill>
                <a:latin typeface="Arial"/>
                <a:ea typeface="Arial"/>
                <a:cs typeface="Arial"/>
                <a:sym typeface="Arial"/>
              </a:rPr>
              <a:t>Board on how to consolidate, reduce, update, remove, replace or add new outcomes within your GIT?​</a:t>
            </a:r>
            <a:br>
              <a:rPr lang="en-US" sz="3200">
                <a:solidFill>
                  <a:srgbClr val="FFFFFF"/>
                </a:solidFill>
                <a:latin typeface="Times New Roman"/>
                <a:ea typeface="Times New Roman"/>
                <a:cs typeface="Times New Roman"/>
                <a:sym typeface="Times New Roman"/>
              </a:rPr>
            </a:br>
            <a:endParaRPr sz="3200">
              <a:solidFill>
                <a:srgbClr val="FFFFFF"/>
              </a:solidFill>
            </a:endParaRPr>
          </a:p>
        </p:txBody>
      </p:sp>
      <p:sp>
        <p:nvSpPr>
          <p:cNvPr id="393" name="Google Shape;393;p8"/>
          <p:cNvSpPr txBox="1"/>
          <p:nvPr>
            <p:ph idx="1" type="body"/>
          </p:nvPr>
        </p:nvSpPr>
        <p:spPr>
          <a:xfrm>
            <a:off x="4139115" y="115613"/>
            <a:ext cx="7991788" cy="6505904"/>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dk1"/>
              </a:buClr>
              <a:buSzPts val="1700"/>
              <a:buNone/>
            </a:pPr>
            <a:r>
              <a:rPr b="1" lang="en-US" sz="1700"/>
              <a:t>Guidelines:​ You do not have to answer all these questions, but the first two are necessary.</a:t>
            </a:r>
            <a:endParaRPr b="1" sz="1700"/>
          </a:p>
          <a:p>
            <a:pPr indent="-342900" lvl="0" marL="342900" marR="0" rtl="0" algn="l">
              <a:lnSpc>
                <a:spcPct val="90000"/>
              </a:lnSpc>
              <a:spcBef>
                <a:spcPts val="1000"/>
              </a:spcBef>
              <a:spcAft>
                <a:spcPts val="0"/>
              </a:spcAft>
              <a:buClr>
                <a:schemeClr val="dk1"/>
              </a:buClr>
              <a:buSzPts val="1700"/>
              <a:buFont typeface="Play"/>
              <a:buAutoNum type="arabicPeriod"/>
            </a:pPr>
            <a:r>
              <a:rPr lang="en-US" sz="1700"/>
              <a:t>In reviewing your outcome, provide advice to the Management Board on whether "to consolidate, reduce, update, remove, replace or add new outcomes". ​</a:t>
            </a:r>
            <a:endParaRPr sz="1700"/>
          </a:p>
          <a:p>
            <a:pPr indent="-285750" lvl="1" marL="742950" marR="0" rtl="0" algn="l">
              <a:lnSpc>
                <a:spcPct val="90000"/>
              </a:lnSpc>
              <a:spcBef>
                <a:spcPts val="500"/>
              </a:spcBef>
              <a:spcAft>
                <a:spcPts val="0"/>
              </a:spcAft>
              <a:buClr>
                <a:schemeClr val="dk1"/>
              </a:buClr>
              <a:buSzPts val="1700"/>
              <a:buFont typeface="Play"/>
              <a:buAutoNum type="alphaLcPeriod"/>
            </a:pPr>
            <a:r>
              <a:rPr lang="en-US" sz="1700"/>
              <a:t>Don’t need to provide updated Outcome language at this point in the process.​</a:t>
            </a:r>
            <a:endParaRPr sz="1700"/>
          </a:p>
          <a:p>
            <a:pPr indent="-285750" lvl="1" marL="742950" marR="0" rtl="0" algn="l">
              <a:lnSpc>
                <a:spcPct val="90000"/>
              </a:lnSpc>
              <a:spcBef>
                <a:spcPts val="500"/>
              </a:spcBef>
              <a:spcAft>
                <a:spcPts val="0"/>
              </a:spcAft>
              <a:buClr>
                <a:schemeClr val="dk1"/>
              </a:buClr>
              <a:buSzPts val="1700"/>
              <a:buFont typeface="Play"/>
              <a:buAutoNum type="alphaLcPeriod"/>
            </a:pPr>
            <a:r>
              <a:rPr lang="en-US" sz="1700"/>
              <a:t>If consolidation is recommended, which outcome(s) do you advise combining with?​</a:t>
            </a:r>
            <a:endParaRPr sz="1700"/>
          </a:p>
          <a:p>
            <a:pPr indent="-285750" lvl="1" marL="742950" marR="0" rtl="0" algn="l">
              <a:lnSpc>
                <a:spcPct val="90000"/>
              </a:lnSpc>
              <a:spcBef>
                <a:spcPts val="500"/>
              </a:spcBef>
              <a:spcAft>
                <a:spcPts val="0"/>
              </a:spcAft>
              <a:buClr>
                <a:schemeClr val="dk1"/>
              </a:buClr>
              <a:buSzPts val="1700"/>
              <a:buFont typeface="Play"/>
              <a:buAutoNum type="alphaLcPeriod"/>
            </a:pPr>
            <a:r>
              <a:rPr lang="en-US" sz="1700"/>
              <a:t>Should the outcome be moved or restructured? </a:t>
            </a:r>
            <a:endParaRPr sz="1700"/>
          </a:p>
          <a:p>
            <a:pPr indent="-342900" lvl="0" marL="342900" marR="0" rtl="0" algn="l">
              <a:lnSpc>
                <a:spcPct val="90000"/>
              </a:lnSpc>
              <a:spcBef>
                <a:spcPts val="1000"/>
              </a:spcBef>
              <a:spcAft>
                <a:spcPts val="0"/>
              </a:spcAft>
              <a:buClr>
                <a:schemeClr val="dk1"/>
              </a:buClr>
              <a:buSzPts val="1700"/>
              <a:buFont typeface="Play"/>
              <a:buAutoNum type="arabicPeriod"/>
            </a:pPr>
            <a:r>
              <a:rPr lang="en-US" sz="1700"/>
              <a:t>Consider if the Outcome is SMART, and specifically, whether the current outcome meets the definition of an outcome, as described in the 2014 Chesapeake Bay Watershed Agreement (“Agreement”), or if that outcome is an output or indicator.​</a:t>
            </a:r>
            <a:endParaRPr sz="1700"/>
          </a:p>
          <a:p>
            <a:pPr indent="-285750" lvl="1" marL="742950" marR="0" rtl="0" algn="l">
              <a:lnSpc>
                <a:spcPct val="90000"/>
              </a:lnSpc>
              <a:spcBef>
                <a:spcPts val="500"/>
              </a:spcBef>
              <a:spcAft>
                <a:spcPts val="0"/>
              </a:spcAft>
              <a:buClr>
                <a:schemeClr val="dk1"/>
              </a:buClr>
              <a:buSzPts val="1700"/>
              <a:buFont typeface="Play"/>
              <a:buAutoNum type="alphaLcPeriod"/>
            </a:pPr>
            <a:r>
              <a:rPr lang="en-US" sz="1700"/>
              <a:t>Review ERG’s Beyond 2025 Report for existing assessment of </a:t>
            </a:r>
            <a:r>
              <a:rPr b="1" lang="en-US" sz="1700" u="sng"/>
              <a:t>S</a:t>
            </a:r>
            <a:r>
              <a:rPr lang="en-US" sz="1700"/>
              <a:t>pecific, </a:t>
            </a:r>
            <a:r>
              <a:rPr b="1" lang="en-US" sz="1700" u="sng"/>
              <a:t>M</a:t>
            </a:r>
            <a:r>
              <a:rPr lang="en-US" sz="1700"/>
              <a:t>easurement, and </a:t>
            </a:r>
            <a:r>
              <a:rPr b="1" lang="en-US" sz="1700" u="sng"/>
              <a:t>T</a:t>
            </a:r>
            <a:r>
              <a:rPr lang="en-US" sz="1700"/>
              <a:t>imebound. </a:t>
            </a:r>
            <a:endParaRPr sz="1700"/>
          </a:p>
          <a:p>
            <a:pPr indent="-285750" lvl="1" marL="742950" marR="0" rtl="0" algn="l">
              <a:lnSpc>
                <a:spcPct val="90000"/>
              </a:lnSpc>
              <a:spcBef>
                <a:spcPts val="500"/>
              </a:spcBef>
              <a:spcAft>
                <a:spcPts val="0"/>
              </a:spcAft>
              <a:buClr>
                <a:schemeClr val="dk1"/>
              </a:buClr>
              <a:buSzPts val="1700"/>
              <a:buFont typeface="Play"/>
              <a:buAutoNum type="alphaLcPeriod"/>
            </a:pPr>
            <a:r>
              <a:rPr lang="en-US" sz="1700"/>
              <a:t>Consider the Secret Sauce</a:t>
            </a:r>
            <a:endParaRPr sz="1700"/>
          </a:p>
          <a:p>
            <a:pPr indent="-342900" lvl="0" marL="342900" marR="0" rtl="0" algn="l">
              <a:lnSpc>
                <a:spcPct val="90000"/>
              </a:lnSpc>
              <a:spcBef>
                <a:spcPts val="1000"/>
              </a:spcBef>
              <a:spcAft>
                <a:spcPts val="0"/>
              </a:spcAft>
              <a:buClr>
                <a:schemeClr val="dk1"/>
              </a:buClr>
              <a:buSzPts val="1700"/>
              <a:buFont typeface="Play"/>
              <a:buAutoNum type="arabicPeriod"/>
            </a:pPr>
            <a:r>
              <a:rPr lang="en-US" sz="1700"/>
              <a:t>Consider the challenges to and opportunities for achieving the outcome. You are encouraged to leverage past documentation and learnings from the Strategy Review System process, as well as Charting a Course to 2025 report and Beyond 2025 Small Group recommendations as they pertain to the outcome.​</a:t>
            </a:r>
            <a:endParaRPr sz="1700"/>
          </a:p>
          <a:p>
            <a:pPr indent="-342900" lvl="0" marL="342900" marR="0" rtl="0" algn="l">
              <a:lnSpc>
                <a:spcPct val="90000"/>
              </a:lnSpc>
              <a:spcBef>
                <a:spcPts val="1000"/>
              </a:spcBef>
              <a:spcAft>
                <a:spcPts val="0"/>
              </a:spcAft>
              <a:buClr>
                <a:schemeClr val="dk1"/>
              </a:buClr>
              <a:buSzPts val="1700"/>
              <a:buFont typeface="Play"/>
              <a:buAutoNum type="arabicPeriod"/>
            </a:pPr>
            <a:r>
              <a:rPr lang="en-US" sz="1700"/>
              <a:t>Consider how the outcome relates or could relate to the Bay Agreement mission, vision, and themes/pillars</a:t>
            </a:r>
            <a:endParaRPr sz="17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9"/>
          <p:cNvSpPr/>
          <p:nvPr/>
        </p:nvSpPr>
        <p:spPr>
          <a:xfrm>
            <a:off x="0" y="0"/>
            <a:ext cx="4046483" cy="6858000"/>
          </a:xfrm>
          <a:prstGeom prst="rect">
            <a:avLst/>
          </a:prstGeom>
          <a:solidFill>
            <a:schemeClr val="accent1"/>
          </a:solidFill>
          <a:ln cap="flat" cmpd="sng" w="19050">
            <a:solidFill>
              <a:srgbClr val="08283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99" name="Google Shape;399;p9"/>
          <p:cNvSpPr txBox="1"/>
          <p:nvPr>
            <p:ph type="title"/>
          </p:nvPr>
        </p:nvSpPr>
        <p:spPr>
          <a:xfrm>
            <a:off x="418225" y="747253"/>
            <a:ext cx="3337698" cy="559936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rgbClr val="FFFFFF"/>
              </a:buClr>
              <a:buSzPts val="3200"/>
              <a:buFont typeface="Arial"/>
              <a:buNone/>
            </a:pPr>
            <a:r>
              <a:rPr lang="en-US" sz="3200">
                <a:solidFill>
                  <a:srgbClr val="FFFFFF"/>
                </a:solidFill>
                <a:latin typeface="Arial"/>
                <a:ea typeface="Arial"/>
                <a:cs typeface="Arial"/>
                <a:sym typeface="Arial"/>
              </a:rPr>
              <a:t>Big Question: What advice do you have for the Management </a:t>
            </a:r>
            <a:br>
              <a:rPr lang="en-US" sz="3200">
                <a:solidFill>
                  <a:srgbClr val="FFFFFF"/>
                </a:solidFill>
                <a:latin typeface="Arial"/>
                <a:ea typeface="Arial"/>
                <a:cs typeface="Arial"/>
                <a:sym typeface="Arial"/>
              </a:rPr>
            </a:br>
            <a:r>
              <a:rPr lang="en-US" sz="3200">
                <a:solidFill>
                  <a:srgbClr val="FFFFFF"/>
                </a:solidFill>
                <a:latin typeface="Arial"/>
                <a:ea typeface="Arial"/>
                <a:cs typeface="Arial"/>
                <a:sym typeface="Arial"/>
              </a:rPr>
              <a:t>Board on how to consolidate, reduce, update, remove, replace or add new outcomes within your GIT?​</a:t>
            </a:r>
            <a:br>
              <a:rPr lang="en-US" sz="3200">
                <a:solidFill>
                  <a:srgbClr val="FFFFFF"/>
                </a:solidFill>
                <a:latin typeface="Times New Roman"/>
                <a:ea typeface="Times New Roman"/>
                <a:cs typeface="Times New Roman"/>
                <a:sym typeface="Times New Roman"/>
              </a:rPr>
            </a:br>
            <a:endParaRPr sz="3200">
              <a:solidFill>
                <a:srgbClr val="FFFFFF"/>
              </a:solidFill>
            </a:endParaRPr>
          </a:p>
        </p:txBody>
      </p:sp>
      <p:sp>
        <p:nvSpPr>
          <p:cNvPr id="400" name="Google Shape;400;p9"/>
          <p:cNvSpPr txBox="1"/>
          <p:nvPr>
            <p:ph idx="1" type="body"/>
          </p:nvPr>
        </p:nvSpPr>
        <p:spPr>
          <a:xfrm>
            <a:off x="4288221" y="84083"/>
            <a:ext cx="7788165" cy="6642537"/>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chemeClr val="dk1"/>
              </a:buClr>
              <a:buSzPts val="1800"/>
              <a:buNone/>
            </a:pPr>
            <a:r>
              <a:rPr b="1" lang="en-US" sz="1800"/>
              <a:t>Guidelines:​ You do not have to answer all these questions, but the first two are necessary.</a:t>
            </a:r>
            <a:endParaRPr sz="1800"/>
          </a:p>
          <a:p>
            <a:pPr indent="-342900" lvl="0" marL="342900" rtl="0" algn="l">
              <a:lnSpc>
                <a:spcPct val="90000"/>
              </a:lnSpc>
              <a:spcBef>
                <a:spcPts val="1000"/>
              </a:spcBef>
              <a:spcAft>
                <a:spcPts val="0"/>
              </a:spcAft>
              <a:buClr>
                <a:schemeClr val="dk1"/>
              </a:buClr>
              <a:buSzPts val="1800"/>
              <a:buFont typeface="Play"/>
              <a:buAutoNum type="arabicPeriod" startAt="5"/>
            </a:pPr>
            <a:r>
              <a:rPr lang="en-US" sz="1800"/>
              <a:t>Consider the timescale for completing the outcome (5, 10, 15 years). Determine if achieving the outcome is an incremental step or is it a final outcome.​</a:t>
            </a:r>
            <a:endParaRPr sz="1800"/>
          </a:p>
          <a:p>
            <a:pPr indent="-342900" lvl="0" marL="342900" marR="0" rtl="0" algn="l">
              <a:lnSpc>
                <a:spcPct val="90000"/>
              </a:lnSpc>
              <a:spcBef>
                <a:spcPts val="1000"/>
              </a:spcBef>
              <a:spcAft>
                <a:spcPts val="0"/>
              </a:spcAft>
              <a:buClr>
                <a:schemeClr val="dk1"/>
              </a:buClr>
              <a:buSzPts val="1800"/>
              <a:buFont typeface="Play"/>
              <a:buAutoNum type="arabicPeriod" startAt="5"/>
            </a:pPr>
            <a:r>
              <a:rPr lang="en-US" sz="1800"/>
              <a:t>Consider resource needs and availability (high, medium, low).​</a:t>
            </a:r>
            <a:endParaRPr sz="1800"/>
          </a:p>
          <a:p>
            <a:pPr indent="-342900" lvl="0" marL="342900" marR="0" rtl="0" algn="l">
              <a:lnSpc>
                <a:spcPct val="90000"/>
              </a:lnSpc>
              <a:spcBef>
                <a:spcPts val="1000"/>
              </a:spcBef>
              <a:spcAft>
                <a:spcPts val="0"/>
              </a:spcAft>
              <a:buClr>
                <a:schemeClr val="dk1"/>
              </a:buClr>
              <a:buSzPts val="1800"/>
              <a:buFont typeface="Play"/>
              <a:buAutoNum type="arabicPeriod" startAt="5"/>
            </a:pPr>
            <a:r>
              <a:rPr lang="en-US" sz="1800"/>
              <a:t>Consider the risk or unintended consequences of removing the Outcome.</a:t>
            </a:r>
            <a:endParaRPr sz="1800"/>
          </a:p>
          <a:p>
            <a:pPr indent="-342900" lvl="0" marL="342900" marR="0" rtl="0" algn="l">
              <a:lnSpc>
                <a:spcPct val="90000"/>
              </a:lnSpc>
              <a:spcBef>
                <a:spcPts val="1000"/>
              </a:spcBef>
              <a:spcAft>
                <a:spcPts val="0"/>
              </a:spcAft>
              <a:buClr>
                <a:schemeClr val="dk1"/>
              </a:buClr>
              <a:buSzPts val="1800"/>
              <a:buFont typeface="Play"/>
              <a:buAutoNum type="arabicPeriod" startAt="5"/>
            </a:pPr>
            <a:r>
              <a:rPr lang="en-US" sz="1800"/>
              <a:t>What value is added by having the Chesapeake Bay Program work on the outcome?</a:t>
            </a:r>
            <a:endParaRPr sz="1800"/>
          </a:p>
          <a:p>
            <a:pPr indent="-342900" lvl="0" marL="342900" marR="0" rtl="0" algn="l">
              <a:lnSpc>
                <a:spcPct val="90000"/>
              </a:lnSpc>
              <a:spcBef>
                <a:spcPts val="1000"/>
              </a:spcBef>
              <a:spcAft>
                <a:spcPts val="0"/>
              </a:spcAft>
              <a:buClr>
                <a:schemeClr val="dk1"/>
              </a:buClr>
              <a:buSzPts val="1800"/>
              <a:buFont typeface="Play"/>
              <a:buAutoNum type="arabicPeriod" startAt="5"/>
            </a:pPr>
            <a:r>
              <a:rPr lang="en-US" sz="1800"/>
              <a:t>Consider how the Outcome, as written, benefits the public. Does the outcome reflect public input already received and have the potential to galvanize public support/engagement? </a:t>
            </a:r>
            <a:endParaRPr sz="1800"/>
          </a:p>
          <a:p>
            <a:pPr indent="-342900" lvl="0" marL="342900" marR="0" rtl="0" algn="l">
              <a:lnSpc>
                <a:spcPct val="90000"/>
              </a:lnSpc>
              <a:spcBef>
                <a:spcPts val="1000"/>
              </a:spcBef>
              <a:spcAft>
                <a:spcPts val="0"/>
              </a:spcAft>
              <a:buClr>
                <a:schemeClr val="dk1"/>
              </a:buClr>
              <a:buSzPts val="1800"/>
              <a:buFont typeface="Play"/>
              <a:buAutoNum type="arabicPeriod" startAt="5"/>
            </a:pPr>
            <a:r>
              <a:rPr lang="en-US" sz="1800"/>
              <a:t>We will provide links to the supplemental information, including:</a:t>
            </a:r>
            <a:endParaRPr sz="1800"/>
          </a:p>
          <a:p>
            <a:pPr indent="-285750" lvl="1" marL="742950" marR="0" rtl="0" algn="l">
              <a:lnSpc>
                <a:spcPct val="90000"/>
              </a:lnSpc>
              <a:spcBef>
                <a:spcPts val="500"/>
              </a:spcBef>
              <a:spcAft>
                <a:spcPts val="0"/>
              </a:spcAft>
              <a:buClr>
                <a:schemeClr val="dk1"/>
              </a:buClr>
              <a:buSzPts val="1800"/>
              <a:buFont typeface="Play"/>
              <a:buAutoNum type="alphaLcPeriod"/>
            </a:pPr>
            <a:r>
              <a:rPr lang="en-US" sz="1800"/>
              <a:t>2014 Chesapeake Bay Watershed Agreement</a:t>
            </a:r>
            <a:endParaRPr sz="1800"/>
          </a:p>
          <a:p>
            <a:pPr indent="-285750" lvl="1" marL="742950" marR="0" rtl="0" algn="l">
              <a:lnSpc>
                <a:spcPct val="90000"/>
              </a:lnSpc>
              <a:spcBef>
                <a:spcPts val="500"/>
              </a:spcBef>
              <a:spcAft>
                <a:spcPts val="0"/>
              </a:spcAft>
              <a:buClr>
                <a:schemeClr val="dk1"/>
              </a:buClr>
              <a:buSzPts val="1800"/>
              <a:buFont typeface="Play"/>
              <a:buAutoNum type="alphaLcPeriod"/>
            </a:pPr>
            <a:r>
              <a:rPr lang="en-US" sz="1800"/>
              <a:t>Secret Sauce </a:t>
            </a:r>
            <a:endParaRPr sz="1800"/>
          </a:p>
          <a:p>
            <a:pPr indent="-285750" lvl="1" marL="742950" marR="0" rtl="0" algn="l">
              <a:lnSpc>
                <a:spcPct val="90000"/>
              </a:lnSpc>
              <a:spcBef>
                <a:spcPts val="500"/>
              </a:spcBef>
              <a:spcAft>
                <a:spcPts val="0"/>
              </a:spcAft>
              <a:buClr>
                <a:schemeClr val="dk1"/>
              </a:buClr>
              <a:buSzPts val="1800"/>
              <a:buFont typeface="Play"/>
              <a:buAutoNum type="alphaLcPeriod"/>
            </a:pPr>
            <a:r>
              <a:rPr lang="en-US" sz="1800"/>
              <a:t>Beyond 2025 Recommendations</a:t>
            </a:r>
            <a:endParaRPr sz="1800"/>
          </a:p>
          <a:p>
            <a:pPr indent="-285750" lvl="1" marL="742950" marR="0" rtl="0" algn="l">
              <a:lnSpc>
                <a:spcPct val="90000"/>
              </a:lnSpc>
              <a:spcBef>
                <a:spcPts val="500"/>
              </a:spcBef>
              <a:spcAft>
                <a:spcPts val="0"/>
              </a:spcAft>
              <a:buClr>
                <a:schemeClr val="dk1"/>
              </a:buClr>
              <a:buSzPts val="1800"/>
              <a:buFont typeface="Play"/>
              <a:buAutoNum type="alphaLcPeriod"/>
            </a:pPr>
            <a:r>
              <a:rPr lang="en-US" sz="1800"/>
              <a:t>Charting a Course to 2025 report</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10"/>
          <p:cNvSpPr txBox="1"/>
          <p:nvPr>
            <p:ph idx="1" type="body"/>
          </p:nvPr>
        </p:nvSpPr>
        <p:spPr>
          <a:xfrm>
            <a:off x="202571" y="1646194"/>
            <a:ext cx="6439967" cy="4943792"/>
          </a:xfrm>
          <a:prstGeom prst="rect">
            <a:avLst/>
          </a:prstGeom>
          <a:noFill/>
          <a:ln>
            <a:noFill/>
          </a:ln>
        </p:spPr>
        <p:txBody>
          <a:bodyPr anchorCtr="0" anchor="ctr" bIns="45700" lIns="91425" spcFirstLastPara="1" rIns="91425" wrap="square" tIns="45700">
            <a:normAutofit fontScale="85000" lnSpcReduction="20000"/>
          </a:bodyPr>
          <a:lstStyle/>
          <a:p>
            <a:pPr indent="0" lvl="0" marL="0" rtl="0" algn="l">
              <a:lnSpc>
                <a:spcPct val="90000"/>
              </a:lnSpc>
              <a:spcBef>
                <a:spcPts val="0"/>
              </a:spcBef>
              <a:spcAft>
                <a:spcPts val="0"/>
              </a:spcAft>
              <a:buClr>
                <a:schemeClr val="dk1"/>
              </a:buClr>
              <a:buSzPct val="100000"/>
              <a:buNone/>
            </a:pPr>
            <a:r>
              <a:rPr lang="en-US" sz="3700"/>
              <a:t>A good outcome is: (Secret Sauce)</a:t>
            </a:r>
            <a:endParaRPr/>
          </a:p>
          <a:p>
            <a:pPr indent="-228600" lvl="1" marL="685800" rtl="0" algn="l">
              <a:lnSpc>
                <a:spcPct val="90000"/>
              </a:lnSpc>
              <a:spcBef>
                <a:spcPts val="500"/>
              </a:spcBef>
              <a:spcAft>
                <a:spcPts val="0"/>
              </a:spcAft>
              <a:buClr>
                <a:schemeClr val="dk1"/>
              </a:buClr>
              <a:buSzPct val="100000"/>
              <a:buChar char="•"/>
            </a:pPr>
            <a:r>
              <a:rPr lang="en-US" sz="3300"/>
              <a:t>Clear in its objective</a:t>
            </a:r>
            <a:endParaRPr/>
          </a:p>
          <a:p>
            <a:pPr indent="-228600" lvl="1" marL="685800" rtl="0" algn="l">
              <a:lnSpc>
                <a:spcPct val="90000"/>
              </a:lnSpc>
              <a:spcBef>
                <a:spcPts val="500"/>
              </a:spcBef>
              <a:spcAft>
                <a:spcPts val="0"/>
              </a:spcAft>
              <a:buClr>
                <a:schemeClr val="dk1"/>
              </a:buClr>
              <a:buSzPct val="100000"/>
              <a:buChar char="•"/>
            </a:pPr>
            <a:r>
              <a:rPr lang="en-US" sz="3300"/>
              <a:t>Measurable</a:t>
            </a:r>
            <a:endParaRPr/>
          </a:p>
          <a:p>
            <a:pPr indent="-228600" lvl="1" marL="685800" rtl="0" algn="l">
              <a:lnSpc>
                <a:spcPct val="90000"/>
              </a:lnSpc>
              <a:spcBef>
                <a:spcPts val="500"/>
              </a:spcBef>
              <a:spcAft>
                <a:spcPts val="0"/>
              </a:spcAft>
              <a:buClr>
                <a:schemeClr val="dk1"/>
              </a:buClr>
              <a:buSzPct val="100000"/>
              <a:buChar char="•"/>
            </a:pPr>
            <a:r>
              <a:rPr lang="en-US" sz="3300"/>
              <a:t>Has a monitoring program that supports and reinforces the outcome</a:t>
            </a:r>
            <a:endParaRPr/>
          </a:p>
          <a:p>
            <a:pPr indent="-228600" lvl="1" marL="685800" rtl="0" algn="l">
              <a:lnSpc>
                <a:spcPct val="90000"/>
              </a:lnSpc>
              <a:spcBef>
                <a:spcPts val="500"/>
              </a:spcBef>
              <a:spcAft>
                <a:spcPts val="0"/>
              </a:spcAft>
              <a:buClr>
                <a:schemeClr val="dk1"/>
              </a:buClr>
              <a:buSzPct val="100000"/>
              <a:buChar char="•"/>
            </a:pPr>
            <a:r>
              <a:rPr lang="en-US" sz="3300"/>
              <a:t>Has partner commitment</a:t>
            </a:r>
            <a:endParaRPr/>
          </a:p>
          <a:p>
            <a:pPr indent="-228600" lvl="1" marL="685800" rtl="0" algn="l">
              <a:lnSpc>
                <a:spcPct val="90000"/>
              </a:lnSpc>
              <a:spcBef>
                <a:spcPts val="500"/>
              </a:spcBef>
              <a:spcAft>
                <a:spcPts val="0"/>
              </a:spcAft>
              <a:buClr>
                <a:schemeClr val="dk1"/>
              </a:buClr>
              <a:buSzPct val="100000"/>
              <a:buChar char="•"/>
            </a:pPr>
            <a:r>
              <a:rPr lang="en-US" sz="3300"/>
              <a:t>Resources identified and/or available to support the efforts necessary to achieve  the outcome.</a:t>
            </a:r>
            <a:endParaRPr/>
          </a:p>
          <a:p>
            <a:pPr indent="-228600" lvl="1" marL="685800" rtl="0" algn="l">
              <a:lnSpc>
                <a:spcPct val="90000"/>
              </a:lnSpc>
              <a:spcBef>
                <a:spcPts val="500"/>
              </a:spcBef>
              <a:spcAft>
                <a:spcPts val="0"/>
              </a:spcAft>
              <a:buClr>
                <a:schemeClr val="dk1"/>
              </a:buClr>
              <a:buSzPct val="100000"/>
              <a:buChar char="•"/>
            </a:pPr>
            <a:r>
              <a:rPr lang="en-US" sz="3300"/>
              <a:t>Centering the work on benefits to people and living resources, not solely water quality.</a:t>
            </a:r>
            <a:endParaRPr/>
          </a:p>
        </p:txBody>
      </p:sp>
      <p:sp>
        <p:nvSpPr>
          <p:cNvPr id="407" name="Google Shape;407;p10"/>
          <p:cNvSpPr txBox="1"/>
          <p:nvPr/>
        </p:nvSpPr>
        <p:spPr>
          <a:xfrm>
            <a:off x="229677" y="142786"/>
            <a:ext cx="10921181" cy="85497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A3041"/>
              </a:buClr>
              <a:buSzPts val="4000"/>
              <a:buFont typeface="Play"/>
              <a:buNone/>
            </a:pPr>
            <a:r>
              <a:rPr lang="en-US" sz="4000">
                <a:solidFill>
                  <a:srgbClr val="0A3041"/>
                </a:solidFill>
                <a:latin typeface="Play"/>
                <a:ea typeface="Play"/>
                <a:cs typeface="Play"/>
                <a:sym typeface="Play"/>
              </a:rPr>
              <a:t>The secret sauce of a good outcome</a:t>
            </a:r>
            <a:endParaRPr/>
          </a:p>
        </p:txBody>
      </p:sp>
      <p:sp>
        <p:nvSpPr>
          <p:cNvPr id="408" name="Google Shape;408;p10"/>
          <p:cNvSpPr txBox="1"/>
          <p:nvPr/>
        </p:nvSpPr>
        <p:spPr>
          <a:xfrm>
            <a:off x="202571" y="731059"/>
            <a:ext cx="11326762"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Excerpt from </a:t>
            </a:r>
            <a:r>
              <a:rPr i="1" lang="en-US" sz="1800">
                <a:solidFill>
                  <a:schemeClr val="dk1"/>
                </a:solidFill>
                <a:latin typeface="Arial"/>
                <a:ea typeface="Arial"/>
                <a:cs typeface="Arial"/>
                <a:sym typeface="Arial"/>
              </a:rPr>
              <a:t>Retrospective on Lessons Learned from the Chesapeake Bay Program Strategy Review System’s 3rd Cycle with Suggested Adaptations to Address the Issues </a:t>
            </a:r>
            <a:endParaRPr/>
          </a:p>
        </p:txBody>
      </p:sp>
      <p:pic>
        <p:nvPicPr>
          <p:cNvPr id="409" name="Google Shape;409;p10"/>
          <p:cNvPicPr preferRelativeResize="0"/>
          <p:nvPr/>
        </p:nvPicPr>
        <p:blipFill rotWithShape="1">
          <a:blip r:embed="rId3">
            <a:alphaModFix/>
          </a:blip>
          <a:srcRect b="0" l="11816" r="20547" t="2085"/>
          <a:stretch/>
        </p:blipFill>
        <p:spPr>
          <a:xfrm>
            <a:off x="6607350" y="1646200"/>
            <a:ext cx="4618800" cy="4456800"/>
          </a:xfrm>
          <a:prstGeom prst="ellipse">
            <a:avLst/>
          </a:prstGeom>
          <a:noFill/>
          <a:ln>
            <a:noFill/>
          </a:ln>
          <a:effectLst>
            <a:outerShdw blurRad="257175" rotWithShape="0" algn="bl" dir="3180000" dist="209550">
              <a:srgbClr val="000000">
                <a:alpha val="500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2024-11-15T18:04:27Z</dcterms:created>
  <dc:creator>Gina Hunt</dc:creator>
</cp:coreProperties>
</file>