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6858000" cy="9144000"/>
  <p:embeddedFontLst>
    <p:embeddedFont>
      <p:font typeface="Play"/>
      <p:regular r:id="rId18"/>
      <p:bold r:id="rId19"/>
    </p:embeddedFont>
    <p:embeddedFont>
      <p:font typeface="Poppi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iLFrG3UoxK4baU+SzVUDG3DhPo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BDE836-F8E5-4F1F-9657-E9360CE54FF4}">
  <a:tblStyle styleId="{CBBDE836-F8E5-4F1F-9657-E9360CE54FF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11" Type="http://schemas.openxmlformats.org/officeDocument/2006/relationships/slide" Target="slides/slide5.xml"/><Relationship Id="rId22" Type="http://schemas.openxmlformats.org/officeDocument/2006/relationships/font" Target="fonts/Poppins-italic.fntdata"/><Relationship Id="rId10" Type="http://schemas.openxmlformats.org/officeDocument/2006/relationships/slide" Target="slides/slide4.xml"/><Relationship Id="rId21" Type="http://schemas.openxmlformats.org/officeDocument/2006/relationships/font" Target="fonts/Poppins-bold.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Play-bold.fntdata"/><Relationship Id="rId6" Type="http://schemas.openxmlformats.org/officeDocument/2006/relationships/notesMaster" Target="notesMasters/notesMaster1.xml"/><Relationship Id="rId18" Type="http://schemas.openxmlformats.org/officeDocument/2006/relationships/font" Target="fonts/Play-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af4dbd1a6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af4dbd1a65_0_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af4dbd1a65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af4dbd1a65_0_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Emphasize Feb 27 and March 13</a:t>
            </a:r>
            <a:endParaRPr/>
          </a:p>
        </p:txBody>
      </p:sp>
      <p:sp>
        <p:nvSpPr>
          <p:cNvPr id="322" name="Google Shape;32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FFFF00"/>
              </a:buClr>
              <a:buSzPts val="1200"/>
              <a:buFont typeface="Arial"/>
              <a:buNone/>
            </a:pPr>
            <a:fld id="{00000000-1234-1234-1234-123412341234}" type="slidenum">
              <a:rPr b="0" i="0" lang="en-US" sz="1200" u="none" cap="none" strike="noStrike">
                <a:solidFill>
                  <a:srgbClr val="FFFF00"/>
                </a:solidFill>
                <a:latin typeface="Arial"/>
                <a:ea typeface="Arial"/>
                <a:cs typeface="Arial"/>
                <a:sym typeface="Arial"/>
              </a:rPr>
              <a:t>‹#›</a:t>
            </a:fld>
            <a:endParaRPr b="0" i="0" sz="1200" u="none" cap="none" strike="noStrike">
              <a:solidFill>
                <a:srgbClr val="FFFF00"/>
              </a:solidFill>
              <a:latin typeface="Arial"/>
              <a:ea typeface="Arial"/>
              <a:cs typeface="Arial"/>
              <a:sym typeface="Arial"/>
            </a:endParaRPr>
          </a:p>
        </p:txBody>
      </p:sp>
      <p:sp>
        <p:nvSpPr>
          <p:cNvPr id="404" name="Google Shape;40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5" name="Google Shape;405;p5:notes"/>
          <p:cNvSpPr txBox="1"/>
          <p:nvPr>
            <p:ph idx="1" type="body"/>
          </p:nvPr>
        </p:nvSpPr>
        <p:spPr>
          <a:xfrm>
            <a:off x="930275" y="3330575"/>
            <a:ext cx="7435850" cy="31543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1" name="Google Shape;4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Outcome already has secret sauce – go through slide quickly</a:t>
            </a:r>
            <a:endParaRPr/>
          </a:p>
          <a:p>
            <a:pPr indent="0" lvl="0" marL="0" rtl="0" algn="l">
              <a:lnSpc>
                <a:spcPct val="100000"/>
              </a:lnSpc>
              <a:spcBef>
                <a:spcPts val="0"/>
              </a:spcBef>
              <a:spcAft>
                <a:spcPts val="0"/>
              </a:spcAft>
              <a:buSzPts val="1400"/>
              <a:buNone/>
            </a:pPr>
            <a:r>
              <a:rPr lang="en-US"/>
              <a:t>Add SAV pic</a:t>
            </a:r>
            <a:endParaRPr/>
          </a:p>
        </p:txBody>
      </p:sp>
      <p:sp>
        <p:nvSpPr>
          <p:cNvPr id="449" name="Google Shape;44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g2af4dbd1a65_0_101"/>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90" name="Google Shape;90;g2af4dbd1a65_0_101"/>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91" name="Google Shape;91;g2af4dbd1a65_0_10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g2af4dbd1a65_0_105"/>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94" name="Google Shape;94;g2af4dbd1a65_0_10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5" name="Shape 95"/>
        <p:cNvGrpSpPr/>
        <p:nvPr/>
      </p:nvGrpSpPr>
      <p:grpSpPr>
        <a:xfrm>
          <a:off x="0" y="0"/>
          <a:ext cx="0" cy="0"/>
          <a:chOff x="0" y="0"/>
          <a:chExt cx="0" cy="0"/>
        </a:xfrm>
      </p:grpSpPr>
      <p:sp>
        <p:nvSpPr>
          <p:cNvPr id="96" name="Google Shape;96;g2af4dbd1a65_0_108"/>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97" name="Google Shape;97;g2af4dbd1a65_0_108"/>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98" name="Google Shape;98;g2af4dbd1a65_0_10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9" name="Shape 99"/>
        <p:cNvGrpSpPr/>
        <p:nvPr/>
      </p:nvGrpSpPr>
      <p:grpSpPr>
        <a:xfrm>
          <a:off x="0" y="0"/>
          <a:ext cx="0" cy="0"/>
          <a:chOff x="0" y="0"/>
          <a:chExt cx="0" cy="0"/>
        </a:xfrm>
      </p:grpSpPr>
      <p:sp>
        <p:nvSpPr>
          <p:cNvPr id="100" name="Google Shape;100;g2af4dbd1a65_0_112"/>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01" name="Google Shape;101;g2af4dbd1a65_0_112"/>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102" name="Google Shape;102;g2af4dbd1a65_0_112"/>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103" name="Google Shape;103;g2af4dbd1a65_0_1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g2af4dbd1a65_0_117"/>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06" name="Google Shape;106;g2af4dbd1a65_0_1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7" name="Shape 107"/>
        <p:cNvGrpSpPr/>
        <p:nvPr/>
      </p:nvGrpSpPr>
      <p:grpSpPr>
        <a:xfrm>
          <a:off x="0" y="0"/>
          <a:ext cx="0" cy="0"/>
          <a:chOff x="0" y="0"/>
          <a:chExt cx="0" cy="0"/>
        </a:xfrm>
      </p:grpSpPr>
      <p:sp>
        <p:nvSpPr>
          <p:cNvPr id="108" name="Google Shape;108;g2af4dbd1a65_0_120"/>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09" name="Google Shape;109;g2af4dbd1a65_0_120"/>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110" name="Google Shape;110;g2af4dbd1a65_0_1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1" name="Shape 111"/>
        <p:cNvGrpSpPr/>
        <p:nvPr/>
      </p:nvGrpSpPr>
      <p:grpSpPr>
        <a:xfrm>
          <a:off x="0" y="0"/>
          <a:ext cx="0" cy="0"/>
          <a:chOff x="0" y="0"/>
          <a:chExt cx="0" cy="0"/>
        </a:xfrm>
      </p:grpSpPr>
      <p:sp>
        <p:nvSpPr>
          <p:cNvPr id="112" name="Google Shape;112;g2af4dbd1a65_0_124"/>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113" name="Google Shape;113;g2af4dbd1a65_0_1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g2af4dbd1a65_0_127"/>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g2af4dbd1a65_0_127"/>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117" name="Google Shape;117;g2af4dbd1a65_0_127"/>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8" name="Google Shape;118;g2af4dbd1a65_0_127"/>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19" name="Google Shape;119;g2af4dbd1a65_0_12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g2af4dbd1a65_0_133"/>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122" name="Google Shape;122;g2af4dbd1a65_0_13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3" name="Shape 123"/>
        <p:cNvGrpSpPr/>
        <p:nvPr/>
      </p:nvGrpSpPr>
      <p:grpSpPr>
        <a:xfrm>
          <a:off x="0" y="0"/>
          <a:ext cx="0" cy="0"/>
          <a:chOff x="0" y="0"/>
          <a:chExt cx="0" cy="0"/>
        </a:xfrm>
      </p:grpSpPr>
      <p:sp>
        <p:nvSpPr>
          <p:cNvPr id="124" name="Google Shape;124;g2af4dbd1a65_0_136"/>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125" name="Google Shape;125;g2af4dbd1a65_0_136"/>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126" name="Google Shape;126;g2af4dbd1a65_0_13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g2af4dbd1a65_0_14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9" name="Google Shape;3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p:nvPr>
            <p:ph idx="2" type="pic"/>
          </p:nvPr>
        </p:nvSpPr>
        <p:spPr>
          <a:xfrm>
            <a:off x="5183188" y="987425"/>
            <a:ext cx="6172200" cy="4873625"/>
          </a:xfrm>
          <a:prstGeom prst="rect">
            <a:avLst/>
          </a:prstGeom>
          <a:noFill/>
          <a:ln>
            <a:noFill/>
          </a:ln>
        </p:spPr>
      </p:sp>
      <p:sp>
        <p:nvSpPr>
          <p:cNvPr id="68" name="Google Shape;68;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g2af4dbd1a65_0_9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86" name="Google Shape;86;g2af4dbd1a65_0_9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7" name="Google Shape;87;g2af4dbd1a65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5" name="Google Shape;135;p1"/>
          <p:cNvSpPr/>
          <p:nvPr/>
        </p:nvSpPr>
        <p:spPr>
          <a:xfrm>
            <a:off x="3142784" y="253140"/>
            <a:ext cx="6184555" cy="6184555"/>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6" name="Google Shape;136;p1"/>
          <p:cNvSpPr/>
          <p:nvPr/>
        </p:nvSpPr>
        <p:spPr>
          <a:xfrm>
            <a:off x="3124848" y="253140"/>
            <a:ext cx="6184555" cy="6184555"/>
          </a:xfrm>
          <a:prstGeom prst="ellipse">
            <a:avLst/>
          </a:prstGeom>
          <a:solidFill>
            <a:schemeClr val="accent6">
              <a:alpha val="29411"/>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3"/>
              </a:solidFill>
              <a:latin typeface="Arial"/>
              <a:ea typeface="Arial"/>
              <a:cs typeface="Arial"/>
              <a:sym typeface="Arial"/>
            </a:endParaRPr>
          </a:p>
        </p:txBody>
      </p:sp>
      <p:sp>
        <p:nvSpPr>
          <p:cNvPr id="137" name="Google Shape;137;p1"/>
          <p:cNvSpPr/>
          <p:nvPr/>
        </p:nvSpPr>
        <p:spPr>
          <a:xfrm>
            <a:off x="3003723" y="136525"/>
            <a:ext cx="6184555" cy="6184555"/>
          </a:xfrm>
          <a:prstGeom prst="ellipse">
            <a:avLst/>
          </a:prstGeom>
          <a:solidFill>
            <a:schemeClr val="dk1"/>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8" name="Google Shape;138;p1"/>
          <p:cNvSpPr txBox="1"/>
          <p:nvPr>
            <p:ph type="ctrTitle"/>
          </p:nvPr>
        </p:nvSpPr>
        <p:spPr>
          <a:xfrm>
            <a:off x="3581400" y="734360"/>
            <a:ext cx="5204489" cy="316059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Play"/>
              <a:buNone/>
            </a:pPr>
            <a:r>
              <a:rPr lang="en-US" sz="5400">
                <a:solidFill>
                  <a:schemeClr val="lt1"/>
                </a:solidFill>
              </a:rPr>
              <a:t>Stream Health </a:t>
            </a:r>
            <a:r>
              <a:rPr lang="en-US" sz="5400">
                <a:solidFill>
                  <a:schemeClr val="lt1"/>
                </a:solidFill>
              </a:rPr>
              <a:t>Workgroup Special Session</a:t>
            </a:r>
            <a:endParaRPr/>
          </a:p>
        </p:txBody>
      </p:sp>
      <p:sp>
        <p:nvSpPr>
          <p:cNvPr id="139" name="Google Shape;139;p1"/>
          <p:cNvSpPr txBox="1"/>
          <p:nvPr>
            <p:ph idx="1" type="subTitle"/>
          </p:nvPr>
        </p:nvSpPr>
        <p:spPr>
          <a:xfrm>
            <a:off x="3581400" y="3973609"/>
            <a:ext cx="4962831" cy="140020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a:solidFill>
                  <a:schemeClr val="lt1"/>
                </a:solidFill>
              </a:rPr>
              <a:t>For the purpose of reviewing the Outcome Assessment request from the Management Board </a:t>
            </a:r>
            <a:endParaRPr/>
          </a:p>
          <a:p>
            <a:pPr indent="0" lvl="0" marL="0" rtl="0" algn="ctr">
              <a:lnSpc>
                <a:spcPct val="90000"/>
              </a:lnSpc>
              <a:spcBef>
                <a:spcPts val="1000"/>
              </a:spcBef>
              <a:spcAft>
                <a:spcPts val="0"/>
              </a:spcAft>
              <a:buClr>
                <a:schemeClr val="lt1"/>
              </a:buClr>
              <a:buSzPts val="1900"/>
              <a:buNone/>
            </a:pPr>
            <a:r>
              <a:rPr lang="en-US" sz="1900">
                <a:solidFill>
                  <a:schemeClr val="lt1"/>
                </a:solidFill>
              </a:rPr>
              <a:t>January 24, 2025</a:t>
            </a:r>
            <a:endParaRPr/>
          </a:p>
        </p:txBody>
      </p:sp>
      <p:sp>
        <p:nvSpPr>
          <p:cNvPr id="140" name="Google Shape;140;p1"/>
          <p:cNvSpPr/>
          <p:nvPr/>
        </p:nvSpPr>
        <p:spPr>
          <a:xfrm>
            <a:off x="10256275" y="975977"/>
            <a:ext cx="413564" cy="413564"/>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1" name="Google Shape;141;p1"/>
          <p:cNvSpPr/>
          <p:nvPr/>
        </p:nvSpPr>
        <p:spPr>
          <a:xfrm>
            <a:off x="10256275" y="975977"/>
            <a:ext cx="413564" cy="413564"/>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29411"/>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42" name="Google Shape;142;p1"/>
          <p:cNvGrpSpPr/>
          <p:nvPr/>
        </p:nvGrpSpPr>
        <p:grpSpPr>
          <a:xfrm>
            <a:off x="2080947" y="1755501"/>
            <a:ext cx="1598829" cy="531293"/>
            <a:chOff x="2504802" y="1755501"/>
            <a:chExt cx="1598829" cy="531293"/>
          </a:xfrm>
        </p:grpSpPr>
        <p:sp>
          <p:nvSpPr>
            <p:cNvPr id="143" name="Google Shape;143;p1"/>
            <p:cNvSpPr/>
            <p:nvPr/>
          </p:nvSpPr>
          <p:spPr>
            <a:xfrm>
              <a:off x="2504802" y="2113855"/>
              <a:ext cx="1598614" cy="172939"/>
            </a:xfrm>
            <a:custGeom>
              <a:rect b="b" l="l" r="r" t="t"/>
              <a:pathLst>
                <a:path extrusionOk="0" h="172939" w="1598614">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4" name="Google Shape;144;p1"/>
            <p:cNvSpPr/>
            <p:nvPr/>
          </p:nvSpPr>
          <p:spPr>
            <a:xfrm>
              <a:off x="2504802" y="1755501"/>
              <a:ext cx="1598829" cy="172724"/>
            </a:xfrm>
            <a:custGeom>
              <a:rect b="b" l="l" r="r" t="t"/>
              <a:pathLst>
                <a:path extrusionOk="0" h="172724" w="1598829">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45" name="Google Shape;145;p1"/>
          <p:cNvSpPr/>
          <p:nvPr/>
        </p:nvSpPr>
        <p:spPr>
          <a:xfrm>
            <a:off x="1719820" y="4236107"/>
            <a:ext cx="510988" cy="510988"/>
          </a:xfrm>
          <a:prstGeom prst="ellipse">
            <a:avLst/>
          </a:prstGeom>
          <a:solidFill>
            <a:srgbClr val="FFFFFF"/>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6" name="Google Shape;146;p1"/>
          <p:cNvSpPr/>
          <p:nvPr/>
        </p:nvSpPr>
        <p:spPr>
          <a:xfrm>
            <a:off x="1719820" y="4236107"/>
            <a:ext cx="510988" cy="510988"/>
          </a:xfrm>
          <a:prstGeom prst="ellipse">
            <a:avLst/>
          </a:prstGeom>
          <a:solidFill>
            <a:schemeClr val="accent2">
              <a:alpha val="29411"/>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47" name="Google Shape;147;p1"/>
          <p:cNvGrpSpPr/>
          <p:nvPr/>
        </p:nvGrpSpPr>
        <p:grpSpPr>
          <a:xfrm>
            <a:off x="8597506" y="4175798"/>
            <a:ext cx="1861486" cy="1861665"/>
            <a:chOff x="5734053" y="3067000"/>
            <a:chExt cx="724484" cy="724549"/>
          </a:xfrm>
        </p:grpSpPr>
        <p:sp>
          <p:nvSpPr>
            <p:cNvPr id="148" name="Google Shape;148;p1"/>
            <p:cNvSpPr/>
            <p:nvPr/>
          </p:nvSpPr>
          <p:spPr>
            <a:xfrm>
              <a:off x="5734055" y="3067000"/>
              <a:ext cx="14192" cy="14097"/>
            </a:xfrm>
            <a:custGeom>
              <a:rect b="b" l="l" r="r" t="t"/>
              <a:pathLst>
                <a:path extrusionOk="0" h="14097" w="14192">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9" name="Google Shape;149;p1"/>
            <p:cNvSpPr/>
            <p:nvPr/>
          </p:nvSpPr>
          <p:spPr>
            <a:xfrm>
              <a:off x="5793300" y="3067000"/>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0" name="Google Shape;150;p1"/>
            <p:cNvSpPr/>
            <p:nvPr/>
          </p:nvSpPr>
          <p:spPr>
            <a:xfrm>
              <a:off x="5852450" y="3067000"/>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1" name="Google Shape;151;p1"/>
            <p:cNvSpPr/>
            <p:nvPr/>
          </p:nvSpPr>
          <p:spPr>
            <a:xfrm>
              <a:off x="5911695" y="3067000"/>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2" name="Google Shape;152;p1"/>
            <p:cNvSpPr/>
            <p:nvPr/>
          </p:nvSpPr>
          <p:spPr>
            <a:xfrm>
              <a:off x="5970846" y="3067000"/>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3" name="Google Shape;153;p1"/>
            <p:cNvSpPr/>
            <p:nvPr/>
          </p:nvSpPr>
          <p:spPr>
            <a:xfrm>
              <a:off x="6030092" y="3067000"/>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 name="Google Shape;154;p1"/>
            <p:cNvSpPr/>
            <p:nvPr/>
          </p:nvSpPr>
          <p:spPr>
            <a:xfrm>
              <a:off x="6089242" y="3067000"/>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 name="Google Shape;155;p1"/>
            <p:cNvSpPr/>
            <p:nvPr/>
          </p:nvSpPr>
          <p:spPr>
            <a:xfrm>
              <a:off x="5734055" y="3126244"/>
              <a:ext cx="14192" cy="14097"/>
            </a:xfrm>
            <a:custGeom>
              <a:rect b="b" l="l" r="r" t="t"/>
              <a:pathLst>
                <a:path extrusionOk="0" h="14097" w="14192">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 name="Google Shape;156;p1"/>
            <p:cNvSpPr/>
            <p:nvPr/>
          </p:nvSpPr>
          <p:spPr>
            <a:xfrm>
              <a:off x="5793300" y="3126242"/>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 name="Google Shape;157;p1"/>
            <p:cNvSpPr/>
            <p:nvPr/>
          </p:nvSpPr>
          <p:spPr>
            <a:xfrm>
              <a:off x="5852450" y="312624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8" name="Google Shape;158;p1"/>
            <p:cNvSpPr/>
            <p:nvPr/>
          </p:nvSpPr>
          <p:spPr>
            <a:xfrm>
              <a:off x="5911695" y="312624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9" name="Google Shape;159;p1"/>
            <p:cNvSpPr/>
            <p:nvPr/>
          </p:nvSpPr>
          <p:spPr>
            <a:xfrm>
              <a:off x="5970846" y="312624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0" name="Google Shape;160;p1"/>
            <p:cNvSpPr/>
            <p:nvPr/>
          </p:nvSpPr>
          <p:spPr>
            <a:xfrm>
              <a:off x="6030091" y="3126244"/>
              <a:ext cx="14097" cy="14097"/>
            </a:xfrm>
            <a:custGeom>
              <a:rect b="b" l="l" r="r" t="t"/>
              <a:pathLst>
                <a:path extrusionOk="0" h="14097" w="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1" name="Google Shape;161;p1"/>
            <p:cNvSpPr/>
            <p:nvPr/>
          </p:nvSpPr>
          <p:spPr>
            <a:xfrm>
              <a:off x="6089242" y="312624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2" name="Google Shape;162;p1"/>
            <p:cNvSpPr/>
            <p:nvPr/>
          </p:nvSpPr>
          <p:spPr>
            <a:xfrm>
              <a:off x="5734055" y="3185393"/>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3" name="Google Shape;163;p1"/>
            <p:cNvSpPr/>
            <p:nvPr/>
          </p:nvSpPr>
          <p:spPr>
            <a:xfrm>
              <a:off x="5793300" y="3185393"/>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4" name="Google Shape;164;p1"/>
            <p:cNvSpPr/>
            <p:nvPr/>
          </p:nvSpPr>
          <p:spPr>
            <a:xfrm>
              <a:off x="5852450" y="318539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5" name="Google Shape;165;p1"/>
            <p:cNvSpPr/>
            <p:nvPr/>
          </p:nvSpPr>
          <p:spPr>
            <a:xfrm>
              <a:off x="5911695" y="318539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6" name="Google Shape;166;p1"/>
            <p:cNvSpPr/>
            <p:nvPr/>
          </p:nvSpPr>
          <p:spPr>
            <a:xfrm>
              <a:off x="5970846" y="318539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7" name="Google Shape;167;p1"/>
            <p:cNvSpPr/>
            <p:nvPr/>
          </p:nvSpPr>
          <p:spPr>
            <a:xfrm>
              <a:off x="6030092" y="3185393"/>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8" name="Google Shape;168;p1"/>
            <p:cNvSpPr/>
            <p:nvPr/>
          </p:nvSpPr>
          <p:spPr>
            <a:xfrm>
              <a:off x="6089242" y="318539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9" name="Google Shape;169;p1"/>
            <p:cNvSpPr/>
            <p:nvPr/>
          </p:nvSpPr>
          <p:spPr>
            <a:xfrm>
              <a:off x="5734055" y="3244637"/>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0" name="Google Shape;170;p1"/>
            <p:cNvSpPr/>
            <p:nvPr/>
          </p:nvSpPr>
          <p:spPr>
            <a:xfrm>
              <a:off x="5793300" y="3244635"/>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1" name="Google Shape;171;p1"/>
            <p:cNvSpPr/>
            <p:nvPr/>
          </p:nvSpPr>
          <p:spPr>
            <a:xfrm>
              <a:off x="5852450" y="3244635"/>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2" name="Google Shape;172;p1"/>
            <p:cNvSpPr/>
            <p:nvPr/>
          </p:nvSpPr>
          <p:spPr>
            <a:xfrm>
              <a:off x="5911695" y="3244635"/>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3" name="Google Shape;173;p1"/>
            <p:cNvSpPr/>
            <p:nvPr/>
          </p:nvSpPr>
          <p:spPr>
            <a:xfrm>
              <a:off x="5970846" y="3244635"/>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4" name="Google Shape;174;p1"/>
            <p:cNvSpPr/>
            <p:nvPr/>
          </p:nvSpPr>
          <p:spPr>
            <a:xfrm>
              <a:off x="6030091" y="3244637"/>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5" name="Google Shape;175;p1"/>
            <p:cNvSpPr/>
            <p:nvPr/>
          </p:nvSpPr>
          <p:spPr>
            <a:xfrm>
              <a:off x="6089242" y="3244635"/>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6" name="Google Shape;176;p1"/>
            <p:cNvSpPr/>
            <p:nvPr/>
          </p:nvSpPr>
          <p:spPr>
            <a:xfrm>
              <a:off x="5734055" y="3303786"/>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7" name="Google Shape;177;p1"/>
            <p:cNvSpPr/>
            <p:nvPr/>
          </p:nvSpPr>
          <p:spPr>
            <a:xfrm>
              <a:off x="5793300" y="3303786"/>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8" name="Google Shape;178;p1"/>
            <p:cNvSpPr/>
            <p:nvPr/>
          </p:nvSpPr>
          <p:spPr>
            <a:xfrm>
              <a:off x="5852450" y="330378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9" name="Google Shape;179;p1"/>
            <p:cNvSpPr/>
            <p:nvPr/>
          </p:nvSpPr>
          <p:spPr>
            <a:xfrm>
              <a:off x="5911695" y="330378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0" name="Google Shape;180;p1"/>
            <p:cNvSpPr/>
            <p:nvPr/>
          </p:nvSpPr>
          <p:spPr>
            <a:xfrm>
              <a:off x="5970846" y="330378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1" name="Google Shape;181;p1"/>
            <p:cNvSpPr/>
            <p:nvPr/>
          </p:nvSpPr>
          <p:spPr>
            <a:xfrm>
              <a:off x="6030091" y="3303786"/>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2" name="Google Shape;182;p1"/>
            <p:cNvSpPr/>
            <p:nvPr/>
          </p:nvSpPr>
          <p:spPr>
            <a:xfrm>
              <a:off x="6089242" y="330378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3" name="Google Shape;183;p1"/>
            <p:cNvSpPr/>
            <p:nvPr/>
          </p:nvSpPr>
          <p:spPr>
            <a:xfrm>
              <a:off x="5734055" y="3363031"/>
              <a:ext cx="14192" cy="14097"/>
            </a:xfrm>
            <a:custGeom>
              <a:rect b="b" l="l" r="r" t="t"/>
              <a:pathLst>
                <a:path extrusionOk="0" h="14097"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4" name="Google Shape;184;p1"/>
            <p:cNvSpPr/>
            <p:nvPr/>
          </p:nvSpPr>
          <p:spPr>
            <a:xfrm>
              <a:off x="5793300" y="3363029"/>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5" name="Google Shape;185;p1"/>
            <p:cNvSpPr/>
            <p:nvPr/>
          </p:nvSpPr>
          <p:spPr>
            <a:xfrm>
              <a:off x="5852450" y="3363029"/>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6" name="Google Shape;186;p1"/>
            <p:cNvSpPr/>
            <p:nvPr/>
          </p:nvSpPr>
          <p:spPr>
            <a:xfrm>
              <a:off x="5911695" y="3363029"/>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7" name="Google Shape;187;p1"/>
            <p:cNvSpPr/>
            <p:nvPr/>
          </p:nvSpPr>
          <p:spPr>
            <a:xfrm>
              <a:off x="5970846" y="3363029"/>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8" name="Google Shape;188;p1"/>
            <p:cNvSpPr/>
            <p:nvPr/>
          </p:nvSpPr>
          <p:spPr>
            <a:xfrm>
              <a:off x="6030091" y="3363031"/>
              <a:ext cx="14097" cy="14097"/>
            </a:xfrm>
            <a:custGeom>
              <a:rect b="b" l="l" r="r" t="t"/>
              <a:pathLst>
                <a:path extrusionOk="0" h="14097"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9" name="Google Shape;189;p1"/>
            <p:cNvSpPr/>
            <p:nvPr/>
          </p:nvSpPr>
          <p:spPr>
            <a:xfrm>
              <a:off x="6089242" y="3363029"/>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0" name="Google Shape;190;p1"/>
            <p:cNvSpPr/>
            <p:nvPr/>
          </p:nvSpPr>
          <p:spPr>
            <a:xfrm>
              <a:off x="5734055" y="3422181"/>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1" name="Google Shape;191;p1"/>
            <p:cNvSpPr/>
            <p:nvPr/>
          </p:nvSpPr>
          <p:spPr>
            <a:xfrm>
              <a:off x="5793300" y="3422181"/>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2" name="Google Shape;192;p1"/>
            <p:cNvSpPr/>
            <p:nvPr/>
          </p:nvSpPr>
          <p:spPr>
            <a:xfrm>
              <a:off x="5852450" y="34221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3" name="Google Shape;193;p1"/>
            <p:cNvSpPr/>
            <p:nvPr/>
          </p:nvSpPr>
          <p:spPr>
            <a:xfrm>
              <a:off x="5911695" y="34221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4" name="Google Shape;194;p1"/>
            <p:cNvSpPr/>
            <p:nvPr/>
          </p:nvSpPr>
          <p:spPr>
            <a:xfrm>
              <a:off x="5970846" y="34221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5" name="Google Shape;195;p1"/>
            <p:cNvSpPr/>
            <p:nvPr/>
          </p:nvSpPr>
          <p:spPr>
            <a:xfrm>
              <a:off x="6030091" y="3422181"/>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6" name="Google Shape;196;p1"/>
            <p:cNvSpPr/>
            <p:nvPr/>
          </p:nvSpPr>
          <p:spPr>
            <a:xfrm>
              <a:off x="6089242" y="34221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7" name="Google Shape;197;p1"/>
            <p:cNvSpPr/>
            <p:nvPr/>
          </p:nvSpPr>
          <p:spPr>
            <a:xfrm>
              <a:off x="6148487" y="3067000"/>
              <a:ext cx="14097" cy="14097"/>
            </a:xfrm>
            <a:custGeom>
              <a:rect b="b" l="l" r="r" t="t"/>
              <a:pathLst>
                <a:path extrusionOk="0" h="14097" w="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8" name="Google Shape;198;p1"/>
            <p:cNvSpPr/>
            <p:nvPr/>
          </p:nvSpPr>
          <p:spPr>
            <a:xfrm>
              <a:off x="6207638" y="3067000"/>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9" name="Google Shape;199;p1"/>
            <p:cNvSpPr/>
            <p:nvPr/>
          </p:nvSpPr>
          <p:spPr>
            <a:xfrm>
              <a:off x="6266883" y="3067000"/>
              <a:ext cx="14096" cy="14097"/>
            </a:xfrm>
            <a:custGeom>
              <a:rect b="b" l="l" r="r" t="t"/>
              <a:pathLst>
                <a:path extrusionOk="0" h="14097" w="14096">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0" name="Google Shape;200;p1"/>
            <p:cNvSpPr/>
            <p:nvPr/>
          </p:nvSpPr>
          <p:spPr>
            <a:xfrm>
              <a:off x="6326033" y="3067000"/>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1" name="Google Shape;201;p1"/>
            <p:cNvSpPr/>
            <p:nvPr/>
          </p:nvSpPr>
          <p:spPr>
            <a:xfrm>
              <a:off x="6385279" y="3067000"/>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2" name="Google Shape;202;p1"/>
            <p:cNvSpPr/>
            <p:nvPr/>
          </p:nvSpPr>
          <p:spPr>
            <a:xfrm>
              <a:off x="6444429" y="3067000"/>
              <a:ext cx="14096" cy="14097"/>
            </a:xfrm>
            <a:custGeom>
              <a:rect b="b" l="l" r="r" t="t"/>
              <a:pathLst>
                <a:path extrusionOk="0" h="14097" w="14096">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3" name="Google Shape;203;p1"/>
            <p:cNvSpPr/>
            <p:nvPr/>
          </p:nvSpPr>
          <p:spPr>
            <a:xfrm>
              <a:off x="6148487" y="3126241"/>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4" name="Google Shape;204;p1"/>
            <p:cNvSpPr/>
            <p:nvPr/>
          </p:nvSpPr>
          <p:spPr>
            <a:xfrm>
              <a:off x="6207638" y="3126241"/>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5" name="Google Shape;205;p1"/>
            <p:cNvSpPr/>
            <p:nvPr/>
          </p:nvSpPr>
          <p:spPr>
            <a:xfrm>
              <a:off x="6266883" y="3126241"/>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6" name="Google Shape;206;p1"/>
            <p:cNvSpPr/>
            <p:nvPr/>
          </p:nvSpPr>
          <p:spPr>
            <a:xfrm>
              <a:off x="6326033" y="3126241"/>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7" name="Google Shape;207;p1"/>
            <p:cNvSpPr/>
            <p:nvPr/>
          </p:nvSpPr>
          <p:spPr>
            <a:xfrm>
              <a:off x="6385279" y="3126240"/>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8" name="Google Shape;208;p1"/>
            <p:cNvSpPr/>
            <p:nvPr/>
          </p:nvSpPr>
          <p:spPr>
            <a:xfrm>
              <a:off x="6444429" y="3126242"/>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9" name="Google Shape;209;p1"/>
            <p:cNvSpPr/>
            <p:nvPr/>
          </p:nvSpPr>
          <p:spPr>
            <a:xfrm>
              <a:off x="6148487" y="3185391"/>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0" name="Google Shape;210;p1"/>
            <p:cNvSpPr/>
            <p:nvPr/>
          </p:nvSpPr>
          <p:spPr>
            <a:xfrm>
              <a:off x="6207638" y="318539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1" name="Google Shape;211;p1"/>
            <p:cNvSpPr/>
            <p:nvPr/>
          </p:nvSpPr>
          <p:spPr>
            <a:xfrm>
              <a:off x="6266883" y="3185391"/>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2" name="Google Shape;212;p1"/>
            <p:cNvSpPr/>
            <p:nvPr/>
          </p:nvSpPr>
          <p:spPr>
            <a:xfrm>
              <a:off x="6326033" y="318539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3" name="Google Shape;213;p1"/>
            <p:cNvSpPr/>
            <p:nvPr/>
          </p:nvSpPr>
          <p:spPr>
            <a:xfrm>
              <a:off x="6385279" y="318539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4" name="Google Shape;214;p1"/>
            <p:cNvSpPr/>
            <p:nvPr/>
          </p:nvSpPr>
          <p:spPr>
            <a:xfrm>
              <a:off x="6444429" y="3185391"/>
              <a:ext cx="14096" cy="14097"/>
            </a:xfrm>
            <a:custGeom>
              <a:rect b="b" l="l" r="r" t="t"/>
              <a:pathLst>
                <a:path extrusionOk="0" h="14097" w="14096">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5" name="Google Shape;215;p1"/>
            <p:cNvSpPr/>
            <p:nvPr/>
          </p:nvSpPr>
          <p:spPr>
            <a:xfrm>
              <a:off x="6148487" y="3244634"/>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6" name="Google Shape;216;p1"/>
            <p:cNvSpPr/>
            <p:nvPr/>
          </p:nvSpPr>
          <p:spPr>
            <a:xfrm>
              <a:off x="6207638" y="3244634"/>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 name="Google Shape;217;p1"/>
            <p:cNvSpPr/>
            <p:nvPr/>
          </p:nvSpPr>
          <p:spPr>
            <a:xfrm>
              <a:off x="6266883" y="3244634"/>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8" name="Google Shape;218;p1"/>
            <p:cNvSpPr/>
            <p:nvPr/>
          </p:nvSpPr>
          <p:spPr>
            <a:xfrm>
              <a:off x="6326033" y="3244634"/>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9" name="Google Shape;219;p1"/>
            <p:cNvSpPr/>
            <p:nvPr/>
          </p:nvSpPr>
          <p:spPr>
            <a:xfrm>
              <a:off x="6385279" y="3244634"/>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0" name="Google Shape;220;p1"/>
            <p:cNvSpPr/>
            <p:nvPr/>
          </p:nvSpPr>
          <p:spPr>
            <a:xfrm>
              <a:off x="6444429" y="324463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1" name="Google Shape;221;p1"/>
            <p:cNvSpPr/>
            <p:nvPr/>
          </p:nvSpPr>
          <p:spPr>
            <a:xfrm>
              <a:off x="6148487" y="3303786"/>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2" name="Google Shape;222;p1"/>
            <p:cNvSpPr/>
            <p:nvPr/>
          </p:nvSpPr>
          <p:spPr>
            <a:xfrm>
              <a:off x="6207638" y="330378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3" name="Google Shape;223;p1"/>
            <p:cNvSpPr/>
            <p:nvPr/>
          </p:nvSpPr>
          <p:spPr>
            <a:xfrm>
              <a:off x="6266883" y="3303786"/>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4" name="Google Shape;224;p1"/>
            <p:cNvSpPr/>
            <p:nvPr/>
          </p:nvSpPr>
          <p:spPr>
            <a:xfrm>
              <a:off x="6326033" y="330378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5" name="Google Shape;225;p1"/>
            <p:cNvSpPr/>
            <p:nvPr/>
          </p:nvSpPr>
          <p:spPr>
            <a:xfrm>
              <a:off x="6385279" y="330378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6" name="Google Shape;226;p1"/>
            <p:cNvSpPr/>
            <p:nvPr/>
          </p:nvSpPr>
          <p:spPr>
            <a:xfrm>
              <a:off x="6444429" y="330378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7" name="Google Shape;227;p1"/>
            <p:cNvSpPr/>
            <p:nvPr/>
          </p:nvSpPr>
          <p:spPr>
            <a:xfrm>
              <a:off x="6148487" y="3363028"/>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8" name="Google Shape;228;p1"/>
            <p:cNvSpPr/>
            <p:nvPr/>
          </p:nvSpPr>
          <p:spPr>
            <a:xfrm>
              <a:off x="6207638" y="3363028"/>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9" name="Google Shape;229;p1"/>
            <p:cNvSpPr/>
            <p:nvPr/>
          </p:nvSpPr>
          <p:spPr>
            <a:xfrm>
              <a:off x="6266883" y="3363028"/>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0" name="Google Shape;230;p1"/>
            <p:cNvSpPr/>
            <p:nvPr/>
          </p:nvSpPr>
          <p:spPr>
            <a:xfrm>
              <a:off x="6326033" y="3363028"/>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1" name="Google Shape;231;p1"/>
            <p:cNvSpPr/>
            <p:nvPr/>
          </p:nvSpPr>
          <p:spPr>
            <a:xfrm>
              <a:off x="6385279" y="3363027"/>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2" name="Google Shape;232;p1"/>
            <p:cNvSpPr/>
            <p:nvPr/>
          </p:nvSpPr>
          <p:spPr>
            <a:xfrm>
              <a:off x="6444429" y="3363029"/>
              <a:ext cx="14096" cy="14097"/>
            </a:xfrm>
            <a:custGeom>
              <a:rect b="b" l="l" r="r" t="t"/>
              <a:pathLst>
                <a:path extrusionOk="0" h="14097"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3" name="Google Shape;233;p1"/>
            <p:cNvSpPr/>
            <p:nvPr/>
          </p:nvSpPr>
          <p:spPr>
            <a:xfrm>
              <a:off x="6148487" y="3422179"/>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4" name="Google Shape;234;p1"/>
            <p:cNvSpPr/>
            <p:nvPr/>
          </p:nvSpPr>
          <p:spPr>
            <a:xfrm>
              <a:off x="6207638" y="342217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5" name="Google Shape;235;p1"/>
            <p:cNvSpPr/>
            <p:nvPr/>
          </p:nvSpPr>
          <p:spPr>
            <a:xfrm>
              <a:off x="6266883" y="3422179"/>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6" name="Google Shape;236;p1"/>
            <p:cNvSpPr/>
            <p:nvPr/>
          </p:nvSpPr>
          <p:spPr>
            <a:xfrm>
              <a:off x="6326033" y="3422178"/>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7" name="Google Shape;237;p1"/>
            <p:cNvSpPr/>
            <p:nvPr/>
          </p:nvSpPr>
          <p:spPr>
            <a:xfrm>
              <a:off x="6385279" y="342218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8" name="Google Shape;238;p1"/>
            <p:cNvSpPr/>
            <p:nvPr/>
          </p:nvSpPr>
          <p:spPr>
            <a:xfrm>
              <a:off x="6444429" y="34221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9" name="Google Shape;239;p1"/>
            <p:cNvSpPr/>
            <p:nvPr/>
          </p:nvSpPr>
          <p:spPr>
            <a:xfrm>
              <a:off x="5734055" y="3481330"/>
              <a:ext cx="14192" cy="14096"/>
            </a:xfrm>
            <a:custGeom>
              <a:rect b="b" l="l" r="r" t="t"/>
              <a:pathLst>
                <a:path extrusionOk="0" h="14096" w="14192">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0" name="Google Shape;240;p1"/>
            <p:cNvSpPr/>
            <p:nvPr/>
          </p:nvSpPr>
          <p:spPr>
            <a:xfrm>
              <a:off x="5793300" y="3481330"/>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1" name="Google Shape;241;p1"/>
            <p:cNvSpPr/>
            <p:nvPr/>
          </p:nvSpPr>
          <p:spPr>
            <a:xfrm>
              <a:off x="5852450" y="3481330"/>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2" name="Google Shape;242;p1"/>
            <p:cNvSpPr/>
            <p:nvPr/>
          </p:nvSpPr>
          <p:spPr>
            <a:xfrm>
              <a:off x="5911695" y="3481330"/>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3" name="Google Shape;243;p1"/>
            <p:cNvSpPr/>
            <p:nvPr/>
          </p:nvSpPr>
          <p:spPr>
            <a:xfrm>
              <a:off x="5970846" y="3481330"/>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4" name="Google Shape;244;p1"/>
            <p:cNvSpPr/>
            <p:nvPr/>
          </p:nvSpPr>
          <p:spPr>
            <a:xfrm>
              <a:off x="6030092" y="3481330"/>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5" name="Google Shape;245;p1"/>
            <p:cNvSpPr/>
            <p:nvPr/>
          </p:nvSpPr>
          <p:spPr>
            <a:xfrm>
              <a:off x="6089242" y="3481330"/>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6" name="Google Shape;246;p1"/>
            <p:cNvSpPr/>
            <p:nvPr/>
          </p:nvSpPr>
          <p:spPr>
            <a:xfrm>
              <a:off x="5734055" y="3540575"/>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7" name="Google Shape;247;p1"/>
            <p:cNvSpPr/>
            <p:nvPr/>
          </p:nvSpPr>
          <p:spPr>
            <a:xfrm>
              <a:off x="5793300" y="3540575"/>
              <a:ext cx="14097" cy="14097"/>
            </a:xfrm>
            <a:custGeom>
              <a:rect b="b" l="l" r="r" t="t"/>
              <a:pathLst>
                <a:path extrusionOk="0" h="14097"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8" name="Google Shape;248;p1"/>
            <p:cNvSpPr/>
            <p:nvPr/>
          </p:nvSpPr>
          <p:spPr>
            <a:xfrm>
              <a:off x="5852450" y="354057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9" name="Google Shape;249;p1"/>
            <p:cNvSpPr/>
            <p:nvPr/>
          </p:nvSpPr>
          <p:spPr>
            <a:xfrm>
              <a:off x="5911695" y="354057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0" name="Google Shape;250;p1"/>
            <p:cNvSpPr/>
            <p:nvPr/>
          </p:nvSpPr>
          <p:spPr>
            <a:xfrm>
              <a:off x="5970846" y="354057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1" name="Google Shape;251;p1"/>
            <p:cNvSpPr/>
            <p:nvPr/>
          </p:nvSpPr>
          <p:spPr>
            <a:xfrm>
              <a:off x="6030092" y="3540575"/>
              <a:ext cx="14097" cy="14097"/>
            </a:xfrm>
            <a:custGeom>
              <a:rect b="b" l="l" r="r" t="t"/>
              <a:pathLst>
                <a:path extrusionOk="0" h="14097"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2" name="Google Shape;252;p1"/>
            <p:cNvSpPr/>
            <p:nvPr/>
          </p:nvSpPr>
          <p:spPr>
            <a:xfrm>
              <a:off x="6089242" y="354057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3" name="Google Shape;253;p1"/>
            <p:cNvSpPr/>
            <p:nvPr/>
          </p:nvSpPr>
          <p:spPr>
            <a:xfrm>
              <a:off x="5734055" y="3599725"/>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4" name="Google Shape;254;p1"/>
            <p:cNvSpPr/>
            <p:nvPr/>
          </p:nvSpPr>
          <p:spPr>
            <a:xfrm>
              <a:off x="5793300" y="3599725"/>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5" name="Google Shape;255;p1"/>
            <p:cNvSpPr/>
            <p:nvPr/>
          </p:nvSpPr>
          <p:spPr>
            <a:xfrm>
              <a:off x="5852450" y="35997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6" name="Google Shape;256;p1"/>
            <p:cNvSpPr/>
            <p:nvPr/>
          </p:nvSpPr>
          <p:spPr>
            <a:xfrm>
              <a:off x="5911695" y="35997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7" name="Google Shape;257;p1"/>
            <p:cNvSpPr/>
            <p:nvPr/>
          </p:nvSpPr>
          <p:spPr>
            <a:xfrm>
              <a:off x="5970846" y="35997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8" name="Google Shape;258;p1"/>
            <p:cNvSpPr/>
            <p:nvPr/>
          </p:nvSpPr>
          <p:spPr>
            <a:xfrm>
              <a:off x="6030091" y="3599725"/>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9" name="Google Shape;259;p1"/>
            <p:cNvSpPr/>
            <p:nvPr/>
          </p:nvSpPr>
          <p:spPr>
            <a:xfrm>
              <a:off x="6089242" y="35997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0" name="Google Shape;260;p1"/>
            <p:cNvSpPr/>
            <p:nvPr/>
          </p:nvSpPr>
          <p:spPr>
            <a:xfrm>
              <a:off x="5734053" y="3658968"/>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1" name="Google Shape;261;p1"/>
            <p:cNvSpPr/>
            <p:nvPr/>
          </p:nvSpPr>
          <p:spPr>
            <a:xfrm>
              <a:off x="5793299" y="3658968"/>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2" name="Google Shape;262;p1"/>
            <p:cNvSpPr/>
            <p:nvPr/>
          </p:nvSpPr>
          <p:spPr>
            <a:xfrm>
              <a:off x="5852449" y="3658968"/>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3" name="Google Shape;263;p1"/>
            <p:cNvSpPr/>
            <p:nvPr/>
          </p:nvSpPr>
          <p:spPr>
            <a:xfrm>
              <a:off x="5911695" y="3658968"/>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4" name="Google Shape;264;p1"/>
            <p:cNvSpPr/>
            <p:nvPr/>
          </p:nvSpPr>
          <p:spPr>
            <a:xfrm>
              <a:off x="5970845" y="3658968"/>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5" name="Google Shape;265;p1"/>
            <p:cNvSpPr/>
            <p:nvPr/>
          </p:nvSpPr>
          <p:spPr>
            <a:xfrm>
              <a:off x="6030090" y="3658968"/>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6" name="Google Shape;266;p1"/>
            <p:cNvSpPr/>
            <p:nvPr/>
          </p:nvSpPr>
          <p:spPr>
            <a:xfrm>
              <a:off x="6089242" y="3658968"/>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7" name="Google Shape;267;p1"/>
            <p:cNvSpPr/>
            <p:nvPr/>
          </p:nvSpPr>
          <p:spPr>
            <a:xfrm>
              <a:off x="5734055" y="3718118"/>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8" name="Google Shape;268;p1"/>
            <p:cNvSpPr/>
            <p:nvPr/>
          </p:nvSpPr>
          <p:spPr>
            <a:xfrm>
              <a:off x="5793300" y="3718118"/>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9" name="Google Shape;269;p1"/>
            <p:cNvSpPr/>
            <p:nvPr/>
          </p:nvSpPr>
          <p:spPr>
            <a:xfrm>
              <a:off x="5852450" y="3718118"/>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0" name="Google Shape;270;p1"/>
            <p:cNvSpPr/>
            <p:nvPr/>
          </p:nvSpPr>
          <p:spPr>
            <a:xfrm>
              <a:off x="5911696" y="3718118"/>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1" name="Google Shape;271;p1"/>
            <p:cNvSpPr/>
            <p:nvPr/>
          </p:nvSpPr>
          <p:spPr>
            <a:xfrm>
              <a:off x="5970846" y="3718118"/>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2" name="Google Shape;272;p1"/>
            <p:cNvSpPr/>
            <p:nvPr/>
          </p:nvSpPr>
          <p:spPr>
            <a:xfrm>
              <a:off x="6030091" y="3718118"/>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3" name="Google Shape;273;p1"/>
            <p:cNvSpPr/>
            <p:nvPr/>
          </p:nvSpPr>
          <p:spPr>
            <a:xfrm>
              <a:off x="6089242" y="3718118"/>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4" name="Google Shape;274;p1"/>
            <p:cNvSpPr/>
            <p:nvPr/>
          </p:nvSpPr>
          <p:spPr>
            <a:xfrm>
              <a:off x="5734057" y="3777362"/>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5" name="Google Shape;275;p1"/>
            <p:cNvSpPr/>
            <p:nvPr/>
          </p:nvSpPr>
          <p:spPr>
            <a:xfrm>
              <a:off x="5793301" y="3777362"/>
              <a:ext cx="14097" cy="14096"/>
            </a:xfrm>
            <a:custGeom>
              <a:rect b="b" l="l" r="r" t="t"/>
              <a:pathLst>
                <a:path extrusionOk="0" h="14096"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6" name="Google Shape;276;p1"/>
            <p:cNvSpPr/>
            <p:nvPr/>
          </p:nvSpPr>
          <p:spPr>
            <a:xfrm>
              <a:off x="5852453" y="3777360"/>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7" name="Google Shape;277;p1"/>
            <p:cNvSpPr/>
            <p:nvPr/>
          </p:nvSpPr>
          <p:spPr>
            <a:xfrm>
              <a:off x="5911701" y="3777360"/>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8" name="Google Shape;278;p1"/>
            <p:cNvSpPr/>
            <p:nvPr/>
          </p:nvSpPr>
          <p:spPr>
            <a:xfrm>
              <a:off x="5970854" y="3777360"/>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9" name="Google Shape;279;p1"/>
            <p:cNvSpPr/>
            <p:nvPr/>
          </p:nvSpPr>
          <p:spPr>
            <a:xfrm>
              <a:off x="6030102" y="3777362"/>
              <a:ext cx="14097" cy="14096"/>
            </a:xfrm>
            <a:custGeom>
              <a:rect b="b" l="l" r="r" t="t"/>
              <a:pathLst>
                <a:path extrusionOk="0" h="14096"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0" name="Google Shape;280;p1"/>
            <p:cNvSpPr/>
            <p:nvPr/>
          </p:nvSpPr>
          <p:spPr>
            <a:xfrm>
              <a:off x="6089250" y="3777360"/>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1" name="Google Shape;281;p1"/>
            <p:cNvSpPr/>
            <p:nvPr/>
          </p:nvSpPr>
          <p:spPr>
            <a:xfrm>
              <a:off x="6148495" y="3481330"/>
              <a:ext cx="14097" cy="14096"/>
            </a:xfrm>
            <a:custGeom>
              <a:rect b="b" l="l" r="r" t="t"/>
              <a:pathLst>
                <a:path extrusionOk="0" h="14096" w="14097">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2" name="Google Shape;282;p1"/>
            <p:cNvSpPr/>
            <p:nvPr/>
          </p:nvSpPr>
          <p:spPr>
            <a:xfrm>
              <a:off x="6207646" y="3481330"/>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3" name="Google Shape;283;p1"/>
            <p:cNvSpPr/>
            <p:nvPr/>
          </p:nvSpPr>
          <p:spPr>
            <a:xfrm>
              <a:off x="6266891" y="3481330"/>
              <a:ext cx="14096" cy="14096"/>
            </a:xfrm>
            <a:custGeom>
              <a:rect b="b" l="l" r="r" t="t"/>
              <a:pathLst>
                <a:path extrusionOk="0" h="14096" w="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4" name="Google Shape;284;p1"/>
            <p:cNvSpPr/>
            <p:nvPr/>
          </p:nvSpPr>
          <p:spPr>
            <a:xfrm>
              <a:off x="6326042" y="3481330"/>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5" name="Google Shape;285;p1"/>
            <p:cNvSpPr/>
            <p:nvPr/>
          </p:nvSpPr>
          <p:spPr>
            <a:xfrm>
              <a:off x="6385288" y="3481330"/>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6" name="Google Shape;286;p1"/>
            <p:cNvSpPr/>
            <p:nvPr/>
          </p:nvSpPr>
          <p:spPr>
            <a:xfrm>
              <a:off x="6444437" y="3481329"/>
              <a:ext cx="14096" cy="14097"/>
            </a:xfrm>
            <a:custGeom>
              <a:rect b="b" l="l" r="r" t="t"/>
              <a:pathLst>
                <a:path extrusionOk="0" h="14097" w="14096">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7" name="Google Shape;287;p1"/>
            <p:cNvSpPr/>
            <p:nvPr/>
          </p:nvSpPr>
          <p:spPr>
            <a:xfrm>
              <a:off x="6148495" y="3540578"/>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8" name="Google Shape;288;p1"/>
            <p:cNvSpPr/>
            <p:nvPr/>
          </p:nvSpPr>
          <p:spPr>
            <a:xfrm>
              <a:off x="6207646" y="35405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9" name="Google Shape;289;p1"/>
            <p:cNvSpPr/>
            <p:nvPr/>
          </p:nvSpPr>
          <p:spPr>
            <a:xfrm>
              <a:off x="6266891" y="3540584"/>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0" name="Google Shape;290;p1"/>
            <p:cNvSpPr/>
            <p:nvPr/>
          </p:nvSpPr>
          <p:spPr>
            <a:xfrm>
              <a:off x="6326042" y="354058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1" name="Google Shape;291;p1"/>
            <p:cNvSpPr/>
            <p:nvPr/>
          </p:nvSpPr>
          <p:spPr>
            <a:xfrm>
              <a:off x="6385288" y="354058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2" name="Google Shape;292;p1"/>
            <p:cNvSpPr/>
            <p:nvPr/>
          </p:nvSpPr>
          <p:spPr>
            <a:xfrm>
              <a:off x="6444437" y="3540588"/>
              <a:ext cx="14096" cy="14097"/>
            </a:xfrm>
            <a:custGeom>
              <a:rect b="b" l="l" r="r" t="t"/>
              <a:pathLst>
                <a:path extrusionOk="0" h="14097" w="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3" name="Google Shape;293;p1"/>
            <p:cNvSpPr/>
            <p:nvPr/>
          </p:nvSpPr>
          <p:spPr>
            <a:xfrm>
              <a:off x="6148495" y="3599737"/>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4" name="Google Shape;294;p1"/>
            <p:cNvSpPr/>
            <p:nvPr/>
          </p:nvSpPr>
          <p:spPr>
            <a:xfrm>
              <a:off x="6207646" y="3599737"/>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1"/>
            <p:cNvSpPr/>
            <p:nvPr/>
          </p:nvSpPr>
          <p:spPr>
            <a:xfrm>
              <a:off x="6266891" y="3599737"/>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6" name="Google Shape;296;p1"/>
            <p:cNvSpPr/>
            <p:nvPr/>
          </p:nvSpPr>
          <p:spPr>
            <a:xfrm>
              <a:off x="6326042" y="3599737"/>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7" name="Google Shape;297;p1"/>
            <p:cNvSpPr/>
            <p:nvPr/>
          </p:nvSpPr>
          <p:spPr>
            <a:xfrm>
              <a:off x="6385288" y="359973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8" name="Google Shape;298;p1"/>
            <p:cNvSpPr/>
            <p:nvPr/>
          </p:nvSpPr>
          <p:spPr>
            <a:xfrm>
              <a:off x="6444437" y="3599737"/>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9" name="Google Shape;299;p1"/>
            <p:cNvSpPr/>
            <p:nvPr/>
          </p:nvSpPr>
          <p:spPr>
            <a:xfrm>
              <a:off x="6148495" y="3658981"/>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0" name="Google Shape;300;p1"/>
            <p:cNvSpPr/>
            <p:nvPr/>
          </p:nvSpPr>
          <p:spPr>
            <a:xfrm>
              <a:off x="6207646" y="36589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1" name="Google Shape;301;p1"/>
            <p:cNvSpPr/>
            <p:nvPr/>
          </p:nvSpPr>
          <p:spPr>
            <a:xfrm>
              <a:off x="6266891" y="3658981"/>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1"/>
            <p:cNvSpPr/>
            <p:nvPr/>
          </p:nvSpPr>
          <p:spPr>
            <a:xfrm>
              <a:off x="6326042" y="36589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3" name="Google Shape;303;p1"/>
            <p:cNvSpPr/>
            <p:nvPr/>
          </p:nvSpPr>
          <p:spPr>
            <a:xfrm>
              <a:off x="6385288" y="36589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4" name="Google Shape;304;p1"/>
            <p:cNvSpPr/>
            <p:nvPr/>
          </p:nvSpPr>
          <p:spPr>
            <a:xfrm>
              <a:off x="6444441" y="365897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5" name="Google Shape;305;p1"/>
            <p:cNvSpPr/>
            <p:nvPr/>
          </p:nvSpPr>
          <p:spPr>
            <a:xfrm>
              <a:off x="6148499" y="3718130"/>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6" name="Google Shape;306;p1"/>
            <p:cNvSpPr/>
            <p:nvPr/>
          </p:nvSpPr>
          <p:spPr>
            <a:xfrm>
              <a:off x="6207650" y="371813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7" name="Google Shape;307;p1"/>
            <p:cNvSpPr/>
            <p:nvPr/>
          </p:nvSpPr>
          <p:spPr>
            <a:xfrm>
              <a:off x="6266895" y="3718130"/>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8" name="Google Shape;308;p1"/>
            <p:cNvSpPr/>
            <p:nvPr/>
          </p:nvSpPr>
          <p:spPr>
            <a:xfrm>
              <a:off x="6326045" y="371813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9" name="Google Shape;309;p1"/>
            <p:cNvSpPr/>
            <p:nvPr/>
          </p:nvSpPr>
          <p:spPr>
            <a:xfrm>
              <a:off x="6385292" y="3718128"/>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0" name="Google Shape;310;p1"/>
            <p:cNvSpPr/>
            <p:nvPr/>
          </p:nvSpPr>
          <p:spPr>
            <a:xfrm>
              <a:off x="6444440" y="371813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1" name="Google Shape;311;p1"/>
            <p:cNvSpPr/>
            <p:nvPr/>
          </p:nvSpPr>
          <p:spPr>
            <a:xfrm>
              <a:off x="6148495" y="3777375"/>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2" name="Google Shape;312;p1"/>
            <p:cNvSpPr/>
            <p:nvPr/>
          </p:nvSpPr>
          <p:spPr>
            <a:xfrm>
              <a:off x="6207650" y="3777375"/>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3" name="Google Shape;313;p1"/>
            <p:cNvSpPr/>
            <p:nvPr/>
          </p:nvSpPr>
          <p:spPr>
            <a:xfrm>
              <a:off x="6266896" y="3777375"/>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4" name="Google Shape;314;p1"/>
            <p:cNvSpPr/>
            <p:nvPr/>
          </p:nvSpPr>
          <p:spPr>
            <a:xfrm>
              <a:off x="6326055" y="3777354"/>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5" name="Google Shape;315;p1"/>
            <p:cNvSpPr/>
            <p:nvPr/>
          </p:nvSpPr>
          <p:spPr>
            <a:xfrm>
              <a:off x="6385314" y="3777450"/>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6" name="Google Shape;316;p1"/>
            <p:cNvSpPr/>
            <p:nvPr/>
          </p:nvSpPr>
          <p:spPr>
            <a:xfrm>
              <a:off x="6444424" y="3777424"/>
              <a:ext cx="14096" cy="14096"/>
            </a:xfrm>
            <a:custGeom>
              <a:rect b="b" l="l" r="r" t="t"/>
              <a:pathLst>
                <a:path extrusionOk="0" h="14096" w="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pic>
        <p:nvPicPr>
          <p:cNvPr descr="Fish outline" id="317" name="Google Shape;317;p1"/>
          <p:cNvPicPr preferRelativeResize="0"/>
          <p:nvPr/>
        </p:nvPicPr>
        <p:blipFill rotWithShape="1">
          <a:blip r:embed="rId3">
            <a:alphaModFix/>
          </a:blip>
          <a:srcRect b="0" l="0" r="0" t="0"/>
          <a:stretch/>
        </p:blipFill>
        <p:spPr>
          <a:xfrm>
            <a:off x="9748019" y="3055883"/>
            <a:ext cx="914400" cy="914400"/>
          </a:xfrm>
          <a:prstGeom prst="rect">
            <a:avLst/>
          </a:prstGeom>
          <a:noFill/>
          <a:ln>
            <a:noFill/>
          </a:ln>
        </p:spPr>
      </p:pic>
      <p:pic>
        <p:nvPicPr>
          <p:cNvPr descr="Fish outline" id="318" name="Google Shape;318;p1"/>
          <p:cNvPicPr preferRelativeResize="0"/>
          <p:nvPr/>
        </p:nvPicPr>
        <p:blipFill rotWithShape="1">
          <a:blip r:embed="rId3">
            <a:alphaModFix/>
          </a:blip>
          <a:srcRect b="0" l="0" r="0" t="0"/>
          <a:stretch/>
        </p:blipFill>
        <p:spPr>
          <a:xfrm flipH="1">
            <a:off x="2818269" y="4585165"/>
            <a:ext cx="914400" cy="91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2af4dbd1a65_0_71"/>
          <p:cNvSpPr/>
          <p:nvPr/>
        </p:nvSpPr>
        <p:spPr>
          <a:xfrm rot="-5400000">
            <a:off x="2738850" y="723717"/>
            <a:ext cx="6862233" cy="5431200"/>
          </a:xfrm>
          <a:prstGeom prst="flowChartOffpageConnector">
            <a:avLst/>
          </a:prstGeom>
          <a:solidFill>
            <a:schemeClr val="lt1"/>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highlight>
                <a:schemeClr val="lt1"/>
              </a:highlight>
            </a:endParaRPr>
          </a:p>
        </p:txBody>
      </p:sp>
      <p:sp>
        <p:nvSpPr>
          <p:cNvPr id="460" name="Google Shape;460;g2af4dbd1a65_0_71"/>
          <p:cNvSpPr/>
          <p:nvPr/>
        </p:nvSpPr>
        <p:spPr>
          <a:xfrm rot="-5400000">
            <a:off x="-1290333" y="1234467"/>
            <a:ext cx="6853467" cy="4400933"/>
          </a:xfrm>
          <a:prstGeom prst="flowChartOffpageConnector">
            <a:avLst/>
          </a:prstGeom>
          <a:solidFill>
            <a:schemeClr val="lt1"/>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highlight>
                <a:schemeClr val="lt1"/>
              </a:highlight>
            </a:endParaRPr>
          </a:p>
        </p:txBody>
      </p:sp>
      <p:sp>
        <p:nvSpPr>
          <p:cNvPr id="461" name="Google Shape;461;g2af4dbd1a65_0_71"/>
          <p:cNvSpPr txBox="1"/>
          <p:nvPr/>
        </p:nvSpPr>
        <p:spPr>
          <a:xfrm>
            <a:off x="713533" y="544733"/>
            <a:ext cx="2791500" cy="1337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u="sng">
                <a:solidFill>
                  <a:schemeClr val="dk2"/>
                </a:solidFill>
              </a:rPr>
              <a:t>Inputs</a:t>
            </a:r>
            <a:endParaRPr b="1" sz="2400" u="sng">
              <a:solidFill>
                <a:schemeClr val="dk2"/>
              </a:solidFill>
            </a:endParaRPr>
          </a:p>
        </p:txBody>
      </p:sp>
      <p:sp>
        <p:nvSpPr>
          <p:cNvPr id="462" name="Google Shape;462;g2af4dbd1a65_0_71"/>
          <p:cNvSpPr txBox="1"/>
          <p:nvPr/>
        </p:nvSpPr>
        <p:spPr>
          <a:xfrm>
            <a:off x="5333100" y="544733"/>
            <a:ext cx="2791500" cy="684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u="sng">
                <a:solidFill>
                  <a:schemeClr val="dk2"/>
                </a:solidFill>
              </a:rPr>
              <a:t>Outputs</a:t>
            </a:r>
            <a:endParaRPr b="1" sz="2400" u="sng">
              <a:solidFill>
                <a:schemeClr val="dk2"/>
              </a:solidFill>
            </a:endParaRPr>
          </a:p>
        </p:txBody>
      </p:sp>
      <p:sp>
        <p:nvSpPr>
          <p:cNvPr id="463" name="Google Shape;463;g2af4dbd1a65_0_71"/>
          <p:cNvSpPr txBox="1"/>
          <p:nvPr/>
        </p:nvSpPr>
        <p:spPr>
          <a:xfrm>
            <a:off x="9120933" y="544733"/>
            <a:ext cx="2791500" cy="1337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u="sng">
                <a:solidFill>
                  <a:schemeClr val="dk2"/>
                </a:solidFill>
              </a:rPr>
              <a:t>Outcome</a:t>
            </a:r>
            <a:endParaRPr b="1" sz="2400" u="sng">
              <a:solidFill>
                <a:schemeClr val="dk2"/>
              </a:solidFill>
            </a:endParaRPr>
          </a:p>
        </p:txBody>
      </p:sp>
      <p:sp>
        <p:nvSpPr>
          <p:cNvPr id="464" name="Google Shape;464;g2af4dbd1a65_0_71"/>
          <p:cNvSpPr txBox="1"/>
          <p:nvPr/>
        </p:nvSpPr>
        <p:spPr>
          <a:xfrm>
            <a:off x="-56800" y="1072900"/>
            <a:ext cx="3693300" cy="5696100"/>
          </a:xfrm>
          <a:prstGeom prst="rect">
            <a:avLst/>
          </a:prstGeom>
          <a:noFill/>
          <a:ln>
            <a:noFill/>
          </a:ln>
        </p:spPr>
        <p:txBody>
          <a:bodyPr anchorCtr="0" anchor="t" bIns="121900" lIns="121900" spcFirstLastPara="1" rIns="121900" wrap="square" tIns="121900">
            <a:noAutofit/>
          </a:bodyPr>
          <a:lstStyle/>
          <a:p>
            <a:pPr indent="-381000" lvl="0" marL="381000" rtl="0" algn="l">
              <a:spcBef>
                <a:spcPts val="0"/>
              </a:spcBef>
              <a:spcAft>
                <a:spcPts val="0"/>
              </a:spcAft>
              <a:buClr>
                <a:schemeClr val="dk1"/>
              </a:buClr>
              <a:buSzPts val="1200"/>
              <a:buChar char="●"/>
            </a:pPr>
            <a:r>
              <a:rPr lang="en-US" sz="1200">
                <a:solidFill>
                  <a:schemeClr val="dk1"/>
                </a:solidFill>
              </a:rPr>
              <a:t>More granular timeline of stream conditions. Have a more robust suite of metrics that will create a clear picture of whether a stream can be classified as conducive for thriving shallow water living resources.</a:t>
            </a:r>
            <a:endParaRPr sz="1200">
              <a:solidFill>
                <a:schemeClr val="dk1"/>
              </a:solidFill>
            </a:endParaRPr>
          </a:p>
          <a:p>
            <a:pPr indent="-381000" lvl="1" marL="685800" rtl="0" algn="l">
              <a:spcBef>
                <a:spcPts val="0"/>
              </a:spcBef>
              <a:spcAft>
                <a:spcPts val="0"/>
              </a:spcAft>
              <a:buClr>
                <a:schemeClr val="dk1"/>
              </a:buClr>
              <a:buSzPts val="1200"/>
              <a:buChar char="○"/>
            </a:pPr>
            <a:r>
              <a:rPr lang="en-US" sz="1200">
                <a:solidFill>
                  <a:schemeClr val="dk1"/>
                </a:solidFill>
              </a:rPr>
              <a:t>Establish more frequent and widely reported stream health metrics to complement Chessie BIBI.</a:t>
            </a:r>
            <a:endParaRPr sz="1200">
              <a:solidFill>
                <a:schemeClr val="dk1"/>
              </a:solidFill>
            </a:endParaRPr>
          </a:p>
          <a:p>
            <a:pPr indent="-381000" lvl="1" marL="685800" rtl="0" algn="l">
              <a:spcBef>
                <a:spcPts val="0"/>
              </a:spcBef>
              <a:spcAft>
                <a:spcPts val="0"/>
              </a:spcAft>
              <a:buClr>
                <a:schemeClr val="dk1"/>
              </a:buClr>
              <a:buSzPts val="1200"/>
              <a:buChar char="○"/>
            </a:pPr>
            <a:r>
              <a:rPr lang="en-US" sz="1200">
                <a:solidFill>
                  <a:schemeClr val="dk1"/>
                </a:solidFill>
              </a:rPr>
              <a:t>ACTION 1.2: : Identify additional parameters/metrics to describe and quantify stream health and its stressors to complement, but not replace, existing biological indicators (e.g., Chessie BIBI).</a:t>
            </a:r>
            <a:endParaRPr sz="1200">
              <a:solidFill>
                <a:schemeClr val="dk1"/>
              </a:solidFill>
            </a:endParaRPr>
          </a:p>
          <a:p>
            <a:pPr indent="0" lvl="0" marL="609600" rtl="0" algn="l">
              <a:spcBef>
                <a:spcPts val="0"/>
              </a:spcBef>
              <a:spcAft>
                <a:spcPts val="0"/>
              </a:spcAft>
              <a:buNone/>
            </a:pPr>
            <a:r>
              <a:t/>
            </a:r>
            <a:endParaRPr sz="1200">
              <a:solidFill>
                <a:schemeClr val="dk1"/>
              </a:solidFill>
            </a:endParaRPr>
          </a:p>
          <a:p>
            <a:pPr indent="-381000" lvl="0" marL="381000" rtl="0" algn="l">
              <a:spcBef>
                <a:spcPts val="0"/>
              </a:spcBef>
              <a:spcAft>
                <a:spcPts val="0"/>
              </a:spcAft>
              <a:buClr>
                <a:schemeClr val="dk1"/>
              </a:buClr>
              <a:buSzPts val="1200"/>
              <a:buChar char="●"/>
            </a:pPr>
            <a:r>
              <a:rPr lang="en-US" sz="1200">
                <a:solidFill>
                  <a:schemeClr val="dk1"/>
                </a:solidFill>
              </a:rPr>
              <a:t>Greater understanding of the state of streams within the watershed which can inform future management actions within jurisdictions and where to concentrate financial resources.</a:t>
            </a:r>
            <a:endParaRPr sz="1200">
              <a:solidFill>
                <a:schemeClr val="dk1"/>
              </a:solidFill>
            </a:endParaRPr>
          </a:p>
          <a:p>
            <a:pPr indent="-381000" lvl="1" marL="685800" rtl="0" algn="l">
              <a:spcBef>
                <a:spcPts val="0"/>
              </a:spcBef>
              <a:spcAft>
                <a:spcPts val="0"/>
              </a:spcAft>
              <a:buClr>
                <a:schemeClr val="dk1"/>
              </a:buClr>
              <a:buSzPts val="1200"/>
              <a:buChar char="○"/>
            </a:pPr>
            <a:r>
              <a:rPr lang="en-US" sz="1200">
                <a:solidFill>
                  <a:schemeClr val="dk1"/>
                </a:solidFill>
              </a:rPr>
              <a:t>ACTION 2.1: Support pooled monitoring approach and other monitoring efforts throughout Chesapeake Bay watershed to inform watershed best management practices that demonstrate stream and riparian ecosystem improvement.</a:t>
            </a:r>
            <a:endParaRPr sz="1200">
              <a:solidFill>
                <a:schemeClr val="dk1"/>
              </a:solidFill>
            </a:endParaRPr>
          </a:p>
          <a:p>
            <a:pPr indent="-381000" lvl="1" marL="685800" rtl="0" algn="l">
              <a:spcBef>
                <a:spcPts val="0"/>
              </a:spcBef>
              <a:spcAft>
                <a:spcPts val="0"/>
              </a:spcAft>
              <a:buClr>
                <a:schemeClr val="dk1"/>
              </a:buClr>
              <a:buSzPts val="1200"/>
              <a:buChar char="○"/>
            </a:pPr>
            <a:r>
              <a:rPr lang="en-US" sz="1200">
                <a:solidFill>
                  <a:schemeClr val="dk1"/>
                </a:solidFill>
              </a:rPr>
              <a:t>ACTION 2.2: Create an understanding of the effects and implications of population growth, land use change, and continued development of climate change.</a:t>
            </a:r>
            <a:endParaRPr sz="1200">
              <a:solidFill>
                <a:schemeClr val="dk1"/>
              </a:solidFill>
            </a:endParaRPr>
          </a:p>
        </p:txBody>
      </p:sp>
      <p:sp>
        <p:nvSpPr>
          <p:cNvPr id="465" name="Google Shape;465;g2af4dbd1a65_0_71"/>
          <p:cNvSpPr txBox="1"/>
          <p:nvPr/>
        </p:nvSpPr>
        <p:spPr>
          <a:xfrm>
            <a:off x="4700633" y="1174500"/>
            <a:ext cx="3224700" cy="5178300"/>
          </a:xfrm>
          <a:prstGeom prst="rect">
            <a:avLst/>
          </a:prstGeom>
          <a:noFill/>
          <a:ln>
            <a:noFill/>
          </a:ln>
        </p:spPr>
        <p:txBody>
          <a:bodyPr anchorCtr="0" anchor="t" bIns="121900" lIns="121900" spcFirstLastPara="1" rIns="121900" wrap="square" tIns="121900">
            <a:noAutofit/>
          </a:bodyPr>
          <a:lstStyle/>
          <a:p>
            <a:pPr indent="-387350" lvl="0" marL="304800" rtl="0" algn="l">
              <a:spcBef>
                <a:spcPts val="0"/>
              </a:spcBef>
              <a:spcAft>
                <a:spcPts val="0"/>
              </a:spcAft>
              <a:buClr>
                <a:schemeClr val="dk1"/>
              </a:buClr>
              <a:buSzPts val="1300"/>
              <a:buChar char="●"/>
            </a:pPr>
            <a:r>
              <a:rPr lang="en-US" sz="1300">
                <a:solidFill>
                  <a:schemeClr val="dk1"/>
                </a:solidFill>
              </a:rPr>
              <a:t>Resource managers are more able to adapt implementation to specific conditions.</a:t>
            </a:r>
            <a:endParaRPr sz="1300">
              <a:solidFill>
                <a:schemeClr val="dk1"/>
              </a:solidFill>
            </a:endParaRPr>
          </a:p>
          <a:p>
            <a:pPr indent="-387350" lvl="1" marL="685800" rtl="0" algn="l">
              <a:spcBef>
                <a:spcPts val="0"/>
              </a:spcBef>
              <a:spcAft>
                <a:spcPts val="0"/>
              </a:spcAft>
              <a:buClr>
                <a:schemeClr val="dk1"/>
              </a:buClr>
              <a:buSzPts val="1300"/>
              <a:buChar char="○"/>
            </a:pPr>
            <a:r>
              <a:rPr lang="en-US" sz="1300">
                <a:solidFill>
                  <a:schemeClr val="dk1"/>
                </a:solidFill>
              </a:rPr>
              <a:t>SMART goal - x% of watershed best management practices incorporate holistic practices</a:t>
            </a:r>
            <a:endParaRPr sz="13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466" name="Google Shape;466;g2af4dbd1a65_0_71"/>
          <p:cNvSpPr/>
          <p:nvPr/>
        </p:nvSpPr>
        <p:spPr>
          <a:xfrm>
            <a:off x="-64067" y="-46767"/>
            <a:ext cx="12255900" cy="53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467" name="Google Shape;467;g2af4dbd1a65_0_71"/>
          <p:cNvSpPr txBox="1"/>
          <p:nvPr/>
        </p:nvSpPr>
        <p:spPr>
          <a:xfrm>
            <a:off x="1016733" y="-46767"/>
            <a:ext cx="10636800" cy="4356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400">
                <a:solidFill>
                  <a:srgbClr val="3C78D8"/>
                </a:solidFill>
              </a:rPr>
              <a:t>Stream Health Workgroup</a:t>
            </a:r>
            <a:endParaRPr b="1" sz="2400">
              <a:solidFill>
                <a:srgbClr val="3C78D8"/>
              </a:solidFill>
            </a:endParaRPr>
          </a:p>
        </p:txBody>
      </p:sp>
      <p:sp>
        <p:nvSpPr>
          <p:cNvPr id="468" name="Google Shape;468;g2af4dbd1a65_0_71"/>
          <p:cNvSpPr txBox="1"/>
          <p:nvPr/>
        </p:nvSpPr>
        <p:spPr>
          <a:xfrm>
            <a:off x="8973000" y="1431133"/>
            <a:ext cx="3224700" cy="5349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chemeClr val="dk1"/>
                </a:solidFill>
              </a:rPr>
              <a:t>Current: Continually improve stream health and function throughout the watershed. Improve health and function of ten percent of stream miles above the 2008 baseline for the watershed.</a:t>
            </a:r>
            <a:endParaRPr sz="1600">
              <a:solidFill>
                <a:schemeClr val="dk1"/>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rgbClr val="6AA84F"/>
                </a:solidFill>
              </a:rPr>
              <a:t>Update:</a:t>
            </a:r>
            <a:r>
              <a:rPr lang="en-US" sz="1600">
                <a:solidFill>
                  <a:schemeClr val="dk1"/>
                </a:solidFill>
              </a:rPr>
              <a:t> Continually improve stream health and function throughout the watershed. </a:t>
            </a:r>
            <a:endParaRPr sz="1600">
              <a:solidFill>
                <a:schemeClr val="dk1"/>
              </a:solidFill>
            </a:endParaRPr>
          </a:p>
          <a:p>
            <a:pPr indent="0" lvl="0" marL="0" rtl="0" algn="l">
              <a:spcBef>
                <a:spcPts val="0"/>
              </a:spcBef>
              <a:spcAft>
                <a:spcPts val="0"/>
              </a:spcAft>
              <a:buNone/>
            </a:pPr>
            <a:r>
              <a:rPr lang="en-US" sz="1600">
                <a:solidFill>
                  <a:srgbClr val="38761D"/>
                </a:solidFill>
              </a:rPr>
              <a:t>Improve health and function of &lt;X%&gt; of stream miles for &lt;Y timeframe&gt; for the watershed.</a:t>
            </a:r>
            <a:endParaRPr sz="1600">
              <a:solidFill>
                <a:srgbClr val="38761D"/>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300">
                <a:solidFill>
                  <a:schemeClr val="dk2"/>
                </a:solidFill>
              </a:rPr>
              <a:t>Specific outcome language will be discussed in Feb SHWG meeting, due in April.</a:t>
            </a:r>
            <a:endParaRPr sz="1300">
              <a:solidFill>
                <a:schemeClr val="dk2"/>
              </a:solidFill>
            </a:endParaRPr>
          </a:p>
          <a:p>
            <a:pPr indent="0" lvl="0" marL="0" rtl="0" algn="l">
              <a:spcBef>
                <a:spcPts val="0"/>
              </a:spcBef>
              <a:spcAft>
                <a:spcPts val="0"/>
              </a:spcAft>
              <a:buClr>
                <a:schemeClr val="dk1"/>
              </a:buClr>
              <a:buSzPts val="1500"/>
              <a:buFont typeface="Arial"/>
              <a:buNone/>
            </a:pPr>
            <a:r>
              <a:t/>
            </a:r>
            <a:endParaRPr sz="1600">
              <a:solidFill>
                <a:schemeClr val="dk2"/>
              </a:solidFill>
            </a:endParaRPr>
          </a:p>
          <a:p>
            <a:pPr indent="0" lvl="0" marL="0" rtl="0" algn="l">
              <a:spcBef>
                <a:spcPts val="0"/>
              </a:spcBef>
              <a:spcAft>
                <a:spcPts val="0"/>
              </a:spcAft>
              <a:buNone/>
            </a:pPr>
            <a:r>
              <a:t/>
            </a:r>
            <a:endParaRPr sz="16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af4dbd1a65_0_84"/>
          <p:cNvSpPr/>
          <p:nvPr/>
        </p:nvSpPr>
        <p:spPr>
          <a:xfrm rot="-5400000">
            <a:off x="2738850" y="723717"/>
            <a:ext cx="6862233" cy="5431200"/>
          </a:xfrm>
          <a:prstGeom prst="flowChartOffpageConnector">
            <a:avLst/>
          </a:prstGeom>
          <a:solidFill>
            <a:schemeClr val="lt1"/>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highlight>
                <a:schemeClr val="lt1"/>
              </a:highlight>
            </a:endParaRPr>
          </a:p>
        </p:txBody>
      </p:sp>
      <p:sp>
        <p:nvSpPr>
          <p:cNvPr id="474" name="Google Shape;474;g2af4dbd1a65_0_84"/>
          <p:cNvSpPr/>
          <p:nvPr/>
        </p:nvSpPr>
        <p:spPr>
          <a:xfrm rot="-5400000">
            <a:off x="-1290333" y="1234467"/>
            <a:ext cx="6853467" cy="4400933"/>
          </a:xfrm>
          <a:prstGeom prst="flowChartOffpageConnector">
            <a:avLst/>
          </a:prstGeom>
          <a:solidFill>
            <a:schemeClr val="lt1"/>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highlight>
                <a:schemeClr val="lt1"/>
              </a:highlight>
            </a:endParaRPr>
          </a:p>
        </p:txBody>
      </p:sp>
      <p:sp>
        <p:nvSpPr>
          <p:cNvPr id="475" name="Google Shape;475;g2af4dbd1a65_0_84"/>
          <p:cNvSpPr txBox="1"/>
          <p:nvPr/>
        </p:nvSpPr>
        <p:spPr>
          <a:xfrm>
            <a:off x="713533" y="544733"/>
            <a:ext cx="2791500" cy="1337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u="sng">
                <a:solidFill>
                  <a:schemeClr val="dk2"/>
                </a:solidFill>
              </a:rPr>
              <a:t>Inputs</a:t>
            </a:r>
            <a:endParaRPr b="1" sz="2400" u="sng">
              <a:solidFill>
                <a:schemeClr val="dk2"/>
              </a:solidFill>
            </a:endParaRPr>
          </a:p>
        </p:txBody>
      </p:sp>
      <p:sp>
        <p:nvSpPr>
          <p:cNvPr id="476" name="Google Shape;476;g2af4dbd1a65_0_84"/>
          <p:cNvSpPr txBox="1"/>
          <p:nvPr/>
        </p:nvSpPr>
        <p:spPr>
          <a:xfrm>
            <a:off x="5333100" y="544733"/>
            <a:ext cx="2791500" cy="684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u="sng">
                <a:solidFill>
                  <a:schemeClr val="dk2"/>
                </a:solidFill>
              </a:rPr>
              <a:t>Outputs</a:t>
            </a:r>
            <a:endParaRPr b="1" sz="2400" u="sng">
              <a:solidFill>
                <a:schemeClr val="dk2"/>
              </a:solidFill>
            </a:endParaRPr>
          </a:p>
        </p:txBody>
      </p:sp>
      <p:sp>
        <p:nvSpPr>
          <p:cNvPr id="477" name="Google Shape;477;g2af4dbd1a65_0_84"/>
          <p:cNvSpPr txBox="1"/>
          <p:nvPr/>
        </p:nvSpPr>
        <p:spPr>
          <a:xfrm>
            <a:off x="9120933" y="544733"/>
            <a:ext cx="2791500" cy="1337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u="sng">
                <a:solidFill>
                  <a:schemeClr val="dk2"/>
                </a:solidFill>
              </a:rPr>
              <a:t>Outcome</a:t>
            </a:r>
            <a:endParaRPr b="1" sz="2400" u="sng">
              <a:solidFill>
                <a:schemeClr val="dk2"/>
              </a:solidFill>
            </a:endParaRPr>
          </a:p>
        </p:txBody>
      </p:sp>
      <p:sp>
        <p:nvSpPr>
          <p:cNvPr id="478" name="Google Shape;478;g2af4dbd1a65_0_84"/>
          <p:cNvSpPr txBox="1"/>
          <p:nvPr/>
        </p:nvSpPr>
        <p:spPr>
          <a:xfrm>
            <a:off x="-56800" y="1072900"/>
            <a:ext cx="3693300" cy="5696100"/>
          </a:xfrm>
          <a:prstGeom prst="rect">
            <a:avLst/>
          </a:prstGeom>
          <a:noFill/>
          <a:ln>
            <a:noFill/>
          </a:ln>
        </p:spPr>
        <p:txBody>
          <a:bodyPr anchorCtr="0" anchor="t" bIns="121900" lIns="121900" spcFirstLastPara="1" rIns="121900" wrap="square" tIns="121900">
            <a:noAutofit/>
          </a:bodyPr>
          <a:lstStyle/>
          <a:p>
            <a:pPr indent="0" lvl="0" marL="609600" rtl="0" algn="l">
              <a:spcBef>
                <a:spcPts val="0"/>
              </a:spcBef>
              <a:spcAft>
                <a:spcPts val="0"/>
              </a:spcAft>
              <a:buNone/>
            </a:pPr>
            <a:r>
              <a:t/>
            </a:r>
            <a:endParaRPr sz="1200">
              <a:solidFill>
                <a:schemeClr val="dk1"/>
              </a:solidFill>
            </a:endParaRPr>
          </a:p>
          <a:p>
            <a:pPr indent="-381000" lvl="0" marL="609600" rtl="0" algn="l">
              <a:spcBef>
                <a:spcPts val="0"/>
              </a:spcBef>
              <a:spcAft>
                <a:spcPts val="0"/>
              </a:spcAft>
              <a:buClr>
                <a:schemeClr val="dk1"/>
              </a:buClr>
              <a:buSzPts val="1200"/>
              <a:buChar char="●"/>
            </a:pPr>
            <a:r>
              <a:rPr lang="en-US" sz="1200">
                <a:solidFill>
                  <a:schemeClr val="dk1"/>
                </a:solidFill>
              </a:rPr>
              <a:t>Foster a culture of inclusive responsibility for the watershed where all people can benefit from it’s resources.</a:t>
            </a:r>
            <a:endParaRPr sz="1200">
              <a:solidFill>
                <a:schemeClr val="dk1"/>
              </a:solidFill>
            </a:endParaRPr>
          </a:p>
          <a:p>
            <a:pPr indent="-381000" lvl="1" marL="1066800" rtl="0" algn="l">
              <a:spcBef>
                <a:spcPts val="0"/>
              </a:spcBef>
              <a:spcAft>
                <a:spcPts val="0"/>
              </a:spcAft>
              <a:buClr>
                <a:schemeClr val="dk1"/>
              </a:buClr>
              <a:buSzPts val="1200"/>
              <a:buChar char="○"/>
            </a:pPr>
            <a:r>
              <a:rPr lang="en-US" sz="1200">
                <a:solidFill>
                  <a:schemeClr val="dk1"/>
                </a:solidFill>
              </a:rPr>
              <a:t>ACTION 3.1: Engage with local communities and include targeted engagement with under-served, overburdened communities to increase participation in stream health concerns.</a:t>
            </a:r>
            <a:endParaRPr sz="1200">
              <a:solidFill>
                <a:schemeClr val="dk1"/>
              </a:solidFill>
            </a:endParaRPr>
          </a:p>
          <a:p>
            <a:pPr indent="0" lvl="0" marL="609600" rtl="0" algn="l">
              <a:spcBef>
                <a:spcPts val="0"/>
              </a:spcBef>
              <a:spcAft>
                <a:spcPts val="0"/>
              </a:spcAft>
              <a:buNone/>
            </a:pPr>
            <a:r>
              <a:t/>
            </a:r>
            <a:endParaRPr sz="1200">
              <a:solidFill>
                <a:schemeClr val="dk1"/>
              </a:solidFill>
            </a:endParaRPr>
          </a:p>
          <a:p>
            <a:pPr indent="-381000" lvl="0" marL="609600" rtl="0" algn="l">
              <a:spcBef>
                <a:spcPts val="0"/>
              </a:spcBef>
              <a:spcAft>
                <a:spcPts val="0"/>
              </a:spcAft>
              <a:buClr>
                <a:schemeClr val="dk1"/>
              </a:buClr>
              <a:buSzPts val="1200"/>
              <a:buChar char="●"/>
            </a:pPr>
            <a:r>
              <a:rPr lang="en-US" sz="1200">
                <a:solidFill>
                  <a:schemeClr val="dk1"/>
                </a:solidFill>
              </a:rPr>
              <a:t>A space is created to share science and insights which would create clear understanding of cross-GIT/workgroup collaboration opportunities/challenges. The Stream Health Workgroup would share insights on stream restoration approaches and co-benefits of management approaches. </a:t>
            </a:r>
            <a:endParaRPr sz="1200">
              <a:solidFill>
                <a:schemeClr val="dk1"/>
              </a:solidFill>
            </a:endParaRPr>
          </a:p>
          <a:p>
            <a:pPr indent="-381000" lvl="1" marL="1066800" rtl="0" algn="l">
              <a:spcBef>
                <a:spcPts val="0"/>
              </a:spcBef>
              <a:spcAft>
                <a:spcPts val="0"/>
              </a:spcAft>
              <a:buClr>
                <a:schemeClr val="dk1"/>
              </a:buClr>
              <a:buSzPts val="1200"/>
              <a:buChar char="○"/>
            </a:pPr>
            <a:r>
              <a:rPr lang="en-US" sz="1200">
                <a:solidFill>
                  <a:schemeClr val="dk1"/>
                </a:solidFill>
              </a:rPr>
              <a:t>Action 4.1: Facilitate a series of meetings or workshops to summarize how different stream restoration approaches lead to different outcomes and tradeoffs associated with those approaches, as well as discuss ways to reduce unintended consequences.</a:t>
            </a:r>
            <a:endParaRPr sz="12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479" name="Google Shape;479;g2af4dbd1a65_0_84"/>
          <p:cNvSpPr txBox="1"/>
          <p:nvPr/>
        </p:nvSpPr>
        <p:spPr>
          <a:xfrm>
            <a:off x="4700633" y="1174500"/>
            <a:ext cx="3224700" cy="5178300"/>
          </a:xfrm>
          <a:prstGeom prst="rect">
            <a:avLst/>
          </a:prstGeom>
          <a:noFill/>
          <a:ln>
            <a:noFill/>
          </a:ln>
        </p:spPr>
        <p:txBody>
          <a:bodyPr anchorCtr="0" anchor="t" bIns="121900" lIns="121900" spcFirstLastPara="1" rIns="121900" wrap="square" tIns="121900">
            <a:noAutofit/>
          </a:bodyPr>
          <a:lstStyle/>
          <a:p>
            <a:pPr indent="-387350" lvl="0" marL="76200" rtl="0" algn="l">
              <a:spcBef>
                <a:spcPts val="0"/>
              </a:spcBef>
              <a:spcAft>
                <a:spcPts val="0"/>
              </a:spcAft>
              <a:buClr>
                <a:schemeClr val="dk1"/>
              </a:buClr>
              <a:buSzPts val="1300"/>
              <a:buChar char="●"/>
            </a:pPr>
            <a:r>
              <a:rPr lang="en-US" sz="1300">
                <a:solidFill>
                  <a:schemeClr val="dk1"/>
                </a:solidFill>
              </a:rPr>
              <a:t>Stream corridor improvements are completed in many different types of communities throughout the watershed.</a:t>
            </a:r>
            <a:endParaRPr sz="1300">
              <a:solidFill>
                <a:schemeClr val="dk1"/>
              </a:solidFill>
            </a:endParaRPr>
          </a:p>
          <a:p>
            <a:pPr indent="-387350" lvl="1" marL="457200" rtl="0" algn="l">
              <a:spcBef>
                <a:spcPts val="0"/>
              </a:spcBef>
              <a:spcAft>
                <a:spcPts val="0"/>
              </a:spcAft>
              <a:buClr>
                <a:schemeClr val="dk1"/>
              </a:buClr>
              <a:buSzPts val="1300"/>
              <a:buChar char="○"/>
            </a:pPr>
            <a:r>
              <a:rPr lang="en-US" sz="1300">
                <a:solidFill>
                  <a:schemeClr val="dk1"/>
                </a:solidFill>
              </a:rPr>
              <a:t>SMART goal: X% of stream corridor improvements are completed in EJ identified communities.</a:t>
            </a:r>
            <a:endParaRPr sz="1300">
              <a:solidFill>
                <a:schemeClr val="dk1"/>
              </a:solidFill>
            </a:endParaRPr>
          </a:p>
          <a:p>
            <a:pPr indent="-387350" lvl="1" marL="457200" rtl="0" algn="l">
              <a:spcBef>
                <a:spcPts val="0"/>
              </a:spcBef>
              <a:spcAft>
                <a:spcPts val="0"/>
              </a:spcAft>
              <a:buClr>
                <a:schemeClr val="dk1"/>
              </a:buClr>
              <a:buSzPts val="1300"/>
              <a:buChar char="○"/>
            </a:pPr>
            <a:r>
              <a:rPr lang="en-US" sz="1300">
                <a:solidFill>
                  <a:schemeClr val="dk1"/>
                </a:solidFill>
              </a:rPr>
              <a:t>SMART goal: X% of watershed improvements are completed in densely populated areas.</a:t>
            </a:r>
            <a:endParaRPr sz="1300">
              <a:solidFill>
                <a:schemeClr val="dk1"/>
              </a:solidFill>
            </a:endParaRPr>
          </a:p>
        </p:txBody>
      </p:sp>
      <p:sp>
        <p:nvSpPr>
          <p:cNvPr id="480" name="Google Shape;480;g2af4dbd1a65_0_84"/>
          <p:cNvSpPr/>
          <p:nvPr/>
        </p:nvSpPr>
        <p:spPr>
          <a:xfrm>
            <a:off x="-64067" y="-46767"/>
            <a:ext cx="12255900" cy="53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481" name="Google Shape;481;g2af4dbd1a65_0_84"/>
          <p:cNvSpPr txBox="1"/>
          <p:nvPr/>
        </p:nvSpPr>
        <p:spPr>
          <a:xfrm>
            <a:off x="1016733" y="-46767"/>
            <a:ext cx="10636800" cy="4356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400">
                <a:solidFill>
                  <a:srgbClr val="3C78D8"/>
                </a:solidFill>
              </a:rPr>
              <a:t>Stream Health Workgroup</a:t>
            </a:r>
            <a:endParaRPr b="1" sz="2400">
              <a:solidFill>
                <a:srgbClr val="3C78D8"/>
              </a:solidFill>
            </a:endParaRPr>
          </a:p>
        </p:txBody>
      </p:sp>
      <p:sp>
        <p:nvSpPr>
          <p:cNvPr id="482" name="Google Shape;482;g2af4dbd1a65_0_84"/>
          <p:cNvSpPr txBox="1"/>
          <p:nvPr/>
        </p:nvSpPr>
        <p:spPr>
          <a:xfrm>
            <a:off x="8973000" y="1431133"/>
            <a:ext cx="3224700" cy="5349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chemeClr val="dk1"/>
                </a:solidFill>
              </a:rPr>
              <a:t>Current: Continually improve stream health and function throughout the watershed. Improve health and function of ten percent of stream miles above the 2008 baseline for the watershed.</a:t>
            </a:r>
            <a:endParaRPr sz="1600">
              <a:solidFill>
                <a:schemeClr val="dk1"/>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rgbClr val="6AA84F"/>
                </a:solidFill>
              </a:rPr>
              <a:t>ADD: </a:t>
            </a:r>
            <a:r>
              <a:rPr lang="en-US" sz="1600"/>
              <a:t>Continually improve stream health and function throughout the watershed. </a:t>
            </a:r>
            <a:endParaRPr sz="1600"/>
          </a:p>
          <a:p>
            <a:pPr indent="0" lvl="0" marL="0" rtl="0" algn="l">
              <a:spcBef>
                <a:spcPts val="0"/>
              </a:spcBef>
              <a:spcAft>
                <a:spcPts val="0"/>
              </a:spcAft>
              <a:buNone/>
            </a:pPr>
            <a:r>
              <a:rPr lang="en-US" sz="1600">
                <a:solidFill>
                  <a:srgbClr val="38761D"/>
                </a:solidFill>
              </a:rPr>
              <a:t>X% of stream health improvements occur in EJ identified communities and densely populated areas.</a:t>
            </a:r>
            <a:endParaRPr sz="1600">
              <a:solidFill>
                <a:srgbClr val="38761D"/>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300">
                <a:solidFill>
                  <a:schemeClr val="dk2"/>
                </a:solidFill>
              </a:rPr>
              <a:t>Specific outcome language will be discussed in Feb SHWG meeting, due in April.</a:t>
            </a:r>
            <a:endParaRPr sz="1300">
              <a:solidFill>
                <a:schemeClr val="dk2"/>
              </a:solidFill>
            </a:endParaRPr>
          </a:p>
          <a:p>
            <a:pPr indent="0" lvl="0" marL="0" rtl="0" algn="l">
              <a:spcBef>
                <a:spcPts val="0"/>
              </a:spcBef>
              <a:spcAft>
                <a:spcPts val="0"/>
              </a:spcAft>
              <a:buClr>
                <a:schemeClr val="dk1"/>
              </a:buClr>
              <a:buSzPts val="1500"/>
              <a:buFont typeface="Arial"/>
              <a:buNone/>
            </a:pPr>
            <a:r>
              <a:t/>
            </a:r>
            <a:endParaRPr sz="1600">
              <a:solidFill>
                <a:schemeClr val="dk2"/>
              </a:solidFill>
            </a:endParaRPr>
          </a:p>
          <a:p>
            <a:pPr indent="0" lvl="0" marL="0" rtl="0" algn="l">
              <a:spcBef>
                <a:spcPts val="0"/>
              </a:spcBef>
              <a:spcAft>
                <a:spcPts val="0"/>
              </a:spcAft>
              <a:buNone/>
            </a:pPr>
            <a:r>
              <a:t/>
            </a:r>
            <a:endParaRPr sz="16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
          <p:cNvSpPr/>
          <p:nvPr/>
        </p:nvSpPr>
        <p:spPr>
          <a:xfrm>
            <a:off x="294968" y="1032735"/>
            <a:ext cx="11818143" cy="5690794"/>
          </a:xfrm>
          <a:prstGeom prst="rect">
            <a:avLst/>
          </a:prstGeom>
          <a:solidFill>
            <a:srgbClr val="0A304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5" name="Google Shape;325;p2"/>
          <p:cNvSpPr txBox="1"/>
          <p:nvPr>
            <p:ph type="title"/>
          </p:nvPr>
        </p:nvSpPr>
        <p:spPr>
          <a:xfrm>
            <a:off x="294969" y="311096"/>
            <a:ext cx="8448982" cy="6676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Play"/>
              <a:buNone/>
            </a:pPr>
            <a:r>
              <a:rPr lang="en-US" sz="3600" u="sng"/>
              <a:t>Draft Outcome Review Process</a:t>
            </a:r>
            <a:endParaRPr/>
          </a:p>
        </p:txBody>
      </p:sp>
      <p:grpSp>
        <p:nvGrpSpPr>
          <p:cNvPr id="326" name="Google Shape;326;p2"/>
          <p:cNvGrpSpPr/>
          <p:nvPr/>
        </p:nvGrpSpPr>
        <p:grpSpPr>
          <a:xfrm>
            <a:off x="452284" y="1129555"/>
            <a:ext cx="11287432" cy="3915781"/>
            <a:chOff x="0" y="0"/>
            <a:chExt cx="11287432" cy="3915781"/>
          </a:xfrm>
        </p:grpSpPr>
        <p:cxnSp>
          <p:nvCxnSpPr>
            <p:cNvPr id="327" name="Google Shape;327;p2"/>
            <p:cNvCxnSpPr/>
            <p:nvPr/>
          </p:nvCxnSpPr>
          <p:spPr>
            <a:xfrm>
              <a:off x="0" y="1957891"/>
              <a:ext cx="11287432" cy="0"/>
            </a:xfrm>
            <a:prstGeom prst="straightConnector1">
              <a:avLst/>
            </a:prstGeom>
            <a:solidFill>
              <a:srgbClr val="CAD1D8">
                <a:alpha val="89411"/>
              </a:srgbClr>
            </a:solidFill>
            <a:ln cap="flat" cmpd="sng" w="63500">
              <a:solidFill>
                <a:schemeClr val="lt1">
                  <a:alpha val="89411"/>
                </a:schemeClr>
              </a:solidFill>
              <a:prstDash val="solid"/>
              <a:miter lim="800000"/>
              <a:headEnd len="sm" w="sm" type="none"/>
              <a:tailEnd len="lg" w="lg" type="triangle"/>
            </a:ln>
          </p:spPr>
        </p:cxnSp>
        <p:sp>
          <p:nvSpPr>
            <p:cNvPr id="328" name="Google Shape;328;p2"/>
            <p:cNvSpPr/>
            <p:nvPr/>
          </p:nvSpPr>
          <p:spPr>
            <a:xfrm>
              <a:off x="279794" y="2102774"/>
              <a:ext cx="1377419" cy="4424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
            <p:cNvSpPr txBox="1"/>
            <p:nvPr/>
          </p:nvSpPr>
          <p:spPr>
            <a:xfrm>
              <a:off x="279794" y="2102774"/>
              <a:ext cx="1377419" cy="442483"/>
            </a:xfrm>
            <a:prstGeom prst="rect">
              <a:avLst/>
            </a:prstGeom>
            <a:noFill/>
            <a:ln>
              <a:noFill/>
            </a:ln>
          </p:spPr>
          <p:txBody>
            <a:bodyPr anchorCtr="1" anchor="t" bIns="0" lIns="0" spcFirstLastPara="1" rIns="0" wrap="square" tIns="0">
              <a:noAutofit/>
            </a:bodyPr>
            <a:lstStyle/>
            <a:p>
              <a:pPr indent="0" lvl="0" marL="0" marR="0" rtl="0" algn="ctr">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Jan 16 </a:t>
              </a:r>
              <a:endParaRPr b="0" i="0" sz="1400" u="none" cap="none" strike="noStrike">
                <a:solidFill>
                  <a:srgbClr val="000000"/>
                </a:solidFill>
                <a:latin typeface="Arial"/>
                <a:ea typeface="Arial"/>
                <a:cs typeface="Arial"/>
                <a:sym typeface="Arial"/>
              </a:endParaRPr>
            </a:p>
          </p:txBody>
        </p:sp>
        <p:sp>
          <p:nvSpPr>
            <p:cNvPr id="330" name="Google Shape;330;p2"/>
            <p:cNvSpPr/>
            <p:nvPr/>
          </p:nvSpPr>
          <p:spPr>
            <a:xfrm>
              <a:off x="6619" y="149839"/>
              <a:ext cx="1923769" cy="1064052"/>
            </a:xfrm>
            <a:prstGeom prst="roundRect">
              <a:avLst>
                <a:gd fmla="val 16667" name="adj"/>
              </a:avLst>
            </a:prstGeom>
            <a:solidFill>
              <a:srgbClr val="D8F2CF">
                <a:alpha val="89411"/>
              </a:srgbClr>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
            <p:cNvSpPr txBox="1"/>
            <p:nvPr/>
          </p:nvSpPr>
          <p:spPr>
            <a:xfrm>
              <a:off x="58562" y="201782"/>
              <a:ext cx="1819883" cy="960166"/>
            </a:xfrm>
            <a:prstGeom prst="rect">
              <a:avLst/>
            </a:prstGeom>
            <a:noFill/>
            <a:ln>
              <a:noFill/>
            </a:ln>
          </p:spPr>
          <p:txBody>
            <a:bodyPr anchorCtr="0" anchor="ctr" bIns="142225" lIns="142225" spcFirstLastPara="1" rIns="142225" wrap="square" tIns="142225">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MB meeting. Refine and approve process</a:t>
              </a:r>
              <a:endParaRPr b="0" i="0" sz="1600" u="none" cap="none" strike="noStrike">
                <a:solidFill>
                  <a:schemeClr val="lt1"/>
                </a:solidFill>
                <a:latin typeface="Arial"/>
                <a:ea typeface="Arial"/>
                <a:cs typeface="Arial"/>
                <a:sym typeface="Arial"/>
              </a:endParaRPr>
            </a:p>
          </p:txBody>
        </p:sp>
        <p:cxnSp>
          <p:nvCxnSpPr>
            <p:cNvPr id="332" name="Google Shape;332;p2"/>
            <p:cNvCxnSpPr/>
            <p:nvPr/>
          </p:nvCxnSpPr>
          <p:spPr>
            <a:xfrm>
              <a:off x="968503" y="1213892"/>
              <a:ext cx="0" cy="743998"/>
            </a:xfrm>
            <a:prstGeom prst="straightConnector1">
              <a:avLst/>
            </a:prstGeom>
            <a:noFill/>
            <a:ln cap="flat" cmpd="sng" w="19050">
              <a:solidFill>
                <a:schemeClr val="lt1"/>
              </a:solidFill>
              <a:prstDash val="dash"/>
              <a:miter lim="800000"/>
              <a:headEnd len="sm" w="sm" type="none"/>
              <a:tailEnd len="sm" w="sm" type="none"/>
            </a:ln>
          </p:spPr>
        </p:cxnSp>
        <p:sp>
          <p:nvSpPr>
            <p:cNvPr id="333" name="Google Shape;333;p2"/>
            <p:cNvSpPr/>
            <p:nvPr/>
          </p:nvSpPr>
          <p:spPr>
            <a:xfrm>
              <a:off x="1366899" y="1370523"/>
              <a:ext cx="1377419" cy="4424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
            <p:cNvSpPr txBox="1"/>
            <p:nvPr/>
          </p:nvSpPr>
          <p:spPr>
            <a:xfrm>
              <a:off x="1366899" y="1370523"/>
              <a:ext cx="1377419" cy="442483"/>
            </a:xfrm>
            <a:prstGeom prst="rect">
              <a:avLst/>
            </a:prstGeom>
            <a:noFill/>
            <a:ln>
              <a:noFill/>
            </a:ln>
          </p:spPr>
          <p:txBody>
            <a:bodyPr anchorCtr="1" anchor="b" bIns="0" lIns="0" spcFirstLastPara="1" rIns="0" wrap="square" tIns="0">
              <a:noAutofit/>
            </a:bodyPr>
            <a:lstStyle/>
            <a:p>
              <a:pPr indent="0" lvl="0" marL="0" marR="0" rtl="0" algn="ctr">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13 Feb.</a:t>
              </a:r>
              <a:endParaRPr b="0" i="0" sz="1400" u="none" cap="none" strike="noStrike">
                <a:solidFill>
                  <a:srgbClr val="000000"/>
                </a:solidFill>
                <a:latin typeface="Arial"/>
                <a:ea typeface="Arial"/>
                <a:cs typeface="Arial"/>
                <a:sym typeface="Arial"/>
              </a:endParaRPr>
            </a:p>
          </p:txBody>
        </p:sp>
        <p:sp>
          <p:nvSpPr>
            <p:cNvPr id="335" name="Google Shape;335;p2"/>
            <p:cNvSpPr/>
            <p:nvPr/>
          </p:nvSpPr>
          <p:spPr>
            <a:xfrm>
              <a:off x="939135" y="1928522"/>
              <a:ext cx="58736" cy="58736"/>
            </a:xfrm>
            <a:prstGeom prst="ellipse">
              <a:avLst/>
            </a:prstGeom>
            <a:solidFill>
              <a:srgbClr val="126082"/>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
            <p:cNvSpPr/>
            <p:nvPr/>
          </p:nvSpPr>
          <p:spPr>
            <a:xfrm>
              <a:off x="1294084" y="2701889"/>
              <a:ext cx="1479644" cy="1213892"/>
            </a:xfrm>
            <a:prstGeom prst="roundRect">
              <a:avLst>
                <a:gd fmla="val 16667" name="adj"/>
              </a:avLst>
            </a:prstGeom>
            <a:solidFill>
              <a:srgbClr val="D8F2CF">
                <a:alpha val="89411"/>
              </a:srgbClr>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
            <p:cNvSpPr txBox="1"/>
            <p:nvPr/>
          </p:nvSpPr>
          <p:spPr>
            <a:xfrm>
              <a:off x="1353341" y="2761146"/>
              <a:ext cx="1361130" cy="1095378"/>
            </a:xfrm>
            <a:prstGeom prst="rect">
              <a:avLst/>
            </a:prstGeom>
            <a:noFill/>
            <a:ln>
              <a:noFill/>
            </a:ln>
          </p:spPr>
          <p:txBody>
            <a:bodyPr anchorCtr="0" anchor="ctr" bIns="142225" lIns="142225" spcFirstLastPara="1" rIns="142225" wrap="square" tIns="142225">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MB meeting on First round GIT responses</a:t>
              </a:r>
              <a:endParaRPr b="0" i="0" sz="1400" u="none" cap="none" strike="noStrike">
                <a:solidFill>
                  <a:srgbClr val="000000"/>
                </a:solidFill>
                <a:latin typeface="Arial"/>
                <a:ea typeface="Arial"/>
                <a:cs typeface="Arial"/>
                <a:sym typeface="Arial"/>
              </a:endParaRPr>
            </a:p>
          </p:txBody>
        </p:sp>
        <p:cxnSp>
          <p:nvCxnSpPr>
            <p:cNvPr id="338" name="Google Shape;338;p2"/>
            <p:cNvCxnSpPr/>
            <p:nvPr/>
          </p:nvCxnSpPr>
          <p:spPr>
            <a:xfrm>
              <a:off x="2055608" y="1957890"/>
              <a:ext cx="0" cy="743998"/>
            </a:xfrm>
            <a:prstGeom prst="straightConnector1">
              <a:avLst/>
            </a:prstGeom>
            <a:noFill/>
            <a:ln cap="flat" cmpd="sng" w="19050">
              <a:solidFill>
                <a:schemeClr val="lt1"/>
              </a:solidFill>
              <a:prstDash val="dash"/>
              <a:miter lim="800000"/>
              <a:headEnd len="sm" w="sm" type="none"/>
              <a:tailEnd len="sm" w="sm" type="none"/>
            </a:ln>
          </p:spPr>
        </p:cxnSp>
        <p:sp>
          <p:nvSpPr>
            <p:cNvPr id="339" name="Google Shape;339;p2"/>
            <p:cNvSpPr/>
            <p:nvPr/>
          </p:nvSpPr>
          <p:spPr>
            <a:xfrm>
              <a:off x="2274743" y="2102774"/>
              <a:ext cx="1377419" cy="4424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
            <p:cNvSpPr txBox="1"/>
            <p:nvPr/>
          </p:nvSpPr>
          <p:spPr>
            <a:xfrm>
              <a:off x="2274743" y="2102774"/>
              <a:ext cx="1377419" cy="442483"/>
            </a:xfrm>
            <a:prstGeom prst="rect">
              <a:avLst/>
            </a:prstGeom>
            <a:noFill/>
            <a:ln>
              <a:noFill/>
            </a:ln>
          </p:spPr>
          <p:txBody>
            <a:bodyPr anchorCtr="1" anchor="t" bIns="0" lIns="0" spcFirstLastPara="1" rIns="0" wrap="square" tIns="0">
              <a:noAutofit/>
            </a:bodyPr>
            <a:lstStyle/>
            <a:p>
              <a:pPr indent="0" lvl="0" marL="0" marR="0" rtl="0" algn="ctr">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27 Feb.</a:t>
              </a:r>
              <a:endParaRPr b="0" i="0" sz="1400" u="none" cap="none" strike="noStrike">
                <a:solidFill>
                  <a:srgbClr val="000000"/>
                </a:solidFill>
                <a:latin typeface="Arial"/>
                <a:ea typeface="Arial"/>
                <a:cs typeface="Arial"/>
                <a:sym typeface="Arial"/>
              </a:endParaRPr>
            </a:p>
          </p:txBody>
        </p:sp>
        <p:sp>
          <p:nvSpPr>
            <p:cNvPr id="341" name="Google Shape;341;p2"/>
            <p:cNvSpPr/>
            <p:nvPr/>
          </p:nvSpPr>
          <p:spPr>
            <a:xfrm>
              <a:off x="2026240" y="1928522"/>
              <a:ext cx="58736" cy="58736"/>
            </a:xfrm>
            <a:prstGeom prst="ellipse">
              <a:avLst/>
            </a:prstGeom>
            <a:solidFill>
              <a:srgbClr val="126082"/>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
            <p:cNvSpPr/>
            <p:nvPr/>
          </p:nvSpPr>
          <p:spPr>
            <a:xfrm>
              <a:off x="2180828" y="0"/>
              <a:ext cx="1565249" cy="1213892"/>
            </a:xfrm>
            <a:prstGeom prst="roundRect">
              <a:avLst>
                <a:gd fmla="val 16667" name="adj"/>
              </a:avLst>
            </a:prstGeom>
            <a:solidFill>
              <a:srgbClr val="D8F2CF">
                <a:alpha val="89411"/>
              </a:srgbClr>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
            <p:cNvSpPr txBox="1"/>
            <p:nvPr/>
          </p:nvSpPr>
          <p:spPr>
            <a:xfrm>
              <a:off x="2240085" y="59257"/>
              <a:ext cx="1446735" cy="1095378"/>
            </a:xfrm>
            <a:prstGeom prst="rect">
              <a:avLst/>
            </a:prstGeom>
            <a:noFill/>
            <a:ln>
              <a:noFill/>
            </a:ln>
          </p:spPr>
          <p:txBody>
            <a:bodyPr anchorCtr="0" anchor="ctr" bIns="142225" lIns="142225" spcFirstLastPara="1" rIns="142225" wrap="square" tIns="142225">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MB meeting on Second round GIT responses</a:t>
              </a:r>
              <a:endParaRPr b="0" i="0" sz="1400" u="none" cap="none" strike="noStrike">
                <a:solidFill>
                  <a:srgbClr val="000000"/>
                </a:solidFill>
                <a:latin typeface="Arial"/>
                <a:ea typeface="Arial"/>
                <a:cs typeface="Arial"/>
                <a:sym typeface="Arial"/>
              </a:endParaRPr>
            </a:p>
          </p:txBody>
        </p:sp>
        <p:cxnSp>
          <p:nvCxnSpPr>
            <p:cNvPr id="344" name="Google Shape;344;p2"/>
            <p:cNvCxnSpPr/>
            <p:nvPr/>
          </p:nvCxnSpPr>
          <p:spPr>
            <a:xfrm>
              <a:off x="2963453" y="1213892"/>
              <a:ext cx="0" cy="743998"/>
            </a:xfrm>
            <a:prstGeom prst="straightConnector1">
              <a:avLst/>
            </a:prstGeom>
            <a:noFill/>
            <a:ln cap="flat" cmpd="sng" w="19050">
              <a:solidFill>
                <a:schemeClr val="lt1"/>
              </a:solidFill>
              <a:prstDash val="dash"/>
              <a:miter lim="800000"/>
              <a:headEnd len="sm" w="sm" type="none"/>
              <a:tailEnd len="sm" w="sm" type="none"/>
            </a:ln>
          </p:spPr>
        </p:cxnSp>
        <p:sp>
          <p:nvSpPr>
            <p:cNvPr id="345" name="Google Shape;345;p2"/>
            <p:cNvSpPr/>
            <p:nvPr/>
          </p:nvSpPr>
          <p:spPr>
            <a:xfrm>
              <a:off x="3182588" y="1370523"/>
              <a:ext cx="1377419" cy="4424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
            <p:cNvSpPr txBox="1"/>
            <p:nvPr/>
          </p:nvSpPr>
          <p:spPr>
            <a:xfrm>
              <a:off x="3182588" y="1370523"/>
              <a:ext cx="1377419" cy="442483"/>
            </a:xfrm>
            <a:prstGeom prst="rect">
              <a:avLst/>
            </a:prstGeom>
            <a:noFill/>
            <a:ln>
              <a:noFill/>
            </a:ln>
          </p:spPr>
          <p:txBody>
            <a:bodyPr anchorCtr="1" anchor="b" bIns="0" lIns="0" spcFirstLastPara="1" rIns="0" wrap="square" tIns="0">
              <a:noAutofit/>
            </a:bodyPr>
            <a:lstStyle/>
            <a:p>
              <a:pPr indent="0" lvl="0" marL="0" marR="0" rtl="0" algn="ctr">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13 Mar.</a:t>
              </a:r>
              <a:endParaRPr b="0" i="0" sz="1400" u="none" cap="none" strike="noStrike">
                <a:solidFill>
                  <a:srgbClr val="000000"/>
                </a:solidFill>
                <a:latin typeface="Arial"/>
                <a:ea typeface="Arial"/>
                <a:cs typeface="Arial"/>
                <a:sym typeface="Arial"/>
              </a:endParaRPr>
            </a:p>
          </p:txBody>
        </p:sp>
        <p:sp>
          <p:nvSpPr>
            <p:cNvPr id="347" name="Google Shape;347;p2"/>
            <p:cNvSpPr/>
            <p:nvPr/>
          </p:nvSpPr>
          <p:spPr>
            <a:xfrm>
              <a:off x="2934085" y="1928522"/>
              <a:ext cx="58736" cy="58736"/>
            </a:xfrm>
            <a:prstGeom prst="ellipse">
              <a:avLst/>
            </a:prstGeom>
            <a:solidFill>
              <a:srgbClr val="126082"/>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
            <p:cNvSpPr/>
            <p:nvPr/>
          </p:nvSpPr>
          <p:spPr>
            <a:xfrm>
              <a:off x="3088673" y="2701889"/>
              <a:ext cx="1565249" cy="1213892"/>
            </a:xfrm>
            <a:prstGeom prst="roundRect">
              <a:avLst>
                <a:gd fmla="val 16667" name="adj"/>
              </a:avLst>
            </a:prstGeom>
            <a:solidFill>
              <a:srgbClr val="D8F2CF">
                <a:alpha val="89411"/>
              </a:srgbClr>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
            <p:cNvSpPr txBox="1"/>
            <p:nvPr/>
          </p:nvSpPr>
          <p:spPr>
            <a:xfrm>
              <a:off x="3147930" y="2761146"/>
              <a:ext cx="1446735" cy="1095378"/>
            </a:xfrm>
            <a:prstGeom prst="rect">
              <a:avLst/>
            </a:prstGeom>
            <a:noFill/>
            <a:ln>
              <a:noFill/>
            </a:ln>
          </p:spPr>
          <p:txBody>
            <a:bodyPr anchorCtr="0" anchor="ctr" bIns="142225" lIns="142225" spcFirstLastPara="1" rIns="142225" wrap="square" tIns="142225">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MB meeting on Third round GIT responses</a:t>
              </a:r>
              <a:endParaRPr b="0" i="0" sz="1400" u="none" cap="none" strike="noStrike">
                <a:solidFill>
                  <a:srgbClr val="000000"/>
                </a:solidFill>
                <a:latin typeface="Arial"/>
                <a:ea typeface="Arial"/>
                <a:cs typeface="Arial"/>
                <a:sym typeface="Arial"/>
              </a:endParaRPr>
            </a:p>
          </p:txBody>
        </p:sp>
        <p:cxnSp>
          <p:nvCxnSpPr>
            <p:cNvPr id="350" name="Google Shape;350;p2"/>
            <p:cNvCxnSpPr/>
            <p:nvPr/>
          </p:nvCxnSpPr>
          <p:spPr>
            <a:xfrm>
              <a:off x="3871298" y="1957890"/>
              <a:ext cx="0" cy="743998"/>
            </a:xfrm>
            <a:prstGeom prst="straightConnector1">
              <a:avLst/>
            </a:prstGeom>
            <a:noFill/>
            <a:ln cap="flat" cmpd="sng" w="19050">
              <a:solidFill>
                <a:schemeClr val="lt1"/>
              </a:solidFill>
              <a:prstDash val="dash"/>
              <a:miter lim="800000"/>
              <a:headEnd len="sm" w="sm" type="none"/>
              <a:tailEnd len="sm" w="sm" type="none"/>
            </a:ln>
          </p:spPr>
        </p:cxnSp>
        <p:sp>
          <p:nvSpPr>
            <p:cNvPr id="351" name="Google Shape;351;p2"/>
            <p:cNvSpPr/>
            <p:nvPr/>
          </p:nvSpPr>
          <p:spPr>
            <a:xfrm>
              <a:off x="4431923" y="2102774"/>
              <a:ext cx="1377419" cy="4424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
            <p:cNvSpPr txBox="1"/>
            <p:nvPr/>
          </p:nvSpPr>
          <p:spPr>
            <a:xfrm>
              <a:off x="4431923" y="2102774"/>
              <a:ext cx="1377419" cy="442483"/>
            </a:xfrm>
            <a:prstGeom prst="rect">
              <a:avLst/>
            </a:prstGeom>
            <a:noFill/>
            <a:ln>
              <a:noFill/>
            </a:ln>
          </p:spPr>
          <p:txBody>
            <a:bodyPr anchorCtr="1" anchor="t" bIns="0" lIns="0" spcFirstLastPara="1" rIns="0" wrap="square" tIns="0">
              <a:noAutofit/>
            </a:bodyPr>
            <a:lstStyle/>
            <a:p>
              <a:pPr indent="0" lvl="0" marL="0" marR="0" rtl="0" algn="ctr">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27 Mar. </a:t>
              </a:r>
              <a:endParaRPr b="0" i="0" sz="1400" u="none" cap="none" strike="noStrike">
                <a:solidFill>
                  <a:srgbClr val="000000"/>
                </a:solidFill>
                <a:latin typeface="Arial"/>
                <a:ea typeface="Arial"/>
                <a:cs typeface="Arial"/>
                <a:sym typeface="Arial"/>
              </a:endParaRPr>
            </a:p>
          </p:txBody>
        </p:sp>
        <p:sp>
          <p:nvSpPr>
            <p:cNvPr id="353" name="Google Shape;353;p2"/>
            <p:cNvSpPr/>
            <p:nvPr/>
          </p:nvSpPr>
          <p:spPr>
            <a:xfrm>
              <a:off x="3841929" y="1928522"/>
              <a:ext cx="58736" cy="58736"/>
            </a:xfrm>
            <a:prstGeom prst="ellipse">
              <a:avLst/>
            </a:prstGeom>
            <a:solidFill>
              <a:srgbClr val="126082"/>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
            <p:cNvSpPr/>
            <p:nvPr/>
          </p:nvSpPr>
          <p:spPr>
            <a:xfrm>
              <a:off x="3996518" y="149839"/>
              <a:ext cx="2248230" cy="1064052"/>
            </a:xfrm>
            <a:prstGeom prst="roundRect">
              <a:avLst>
                <a:gd fmla="val 16667" name="adj"/>
              </a:avLst>
            </a:prstGeom>
            <a:solidFill>
              <a:srgbClr val="D8F2CF"/>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
            <p:cNvSpPr txBox="1"/>
            <p:nvPr/>
          </p:nvSpPr>
          <p:spPr>
            <a:xfrm>
              <a:off x="4048461" y="201782"/>
              <a:ext cx="2144344" cy="960166"/>
            </a:xfrm>
            <a:prstGeom prst="rect">
              <a:avLst/>
            </a:prstGeom>
            <a:noFill/>
            <a:ln>
              <a:noFill/>
            </a:ln>
          </p:spPr>
          <p:txBody>
            <a:bodyPr anchorCtr="0" anchor="ctr" bIns="142225" lIns="142225" spcFirstLastPara="1" rIns="142225" wrap="square" tIns="142225">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MB Meeting. Further discussion of Outcome</a:t>
              </a:r>
              <a:endParaRPr b="0" i="0" sz="1600" u="none" cap="none" strike="noStrike">
                <a:solidFill>
                  <a:schemeClr val="lt1"/>
                </a:solidFill>
                <a:latin typeface="Arial"/>
                <a:ea typeface="Arial"/>
                <a:cs typeface="Arial"/>
                <a:sym typeface="Arial"/>
              </a:endParaRPr>
            </a:p>
          </p:txBody>
        </p:sp>
        <p:cxnSp>
          <p:nvCxnSpPr>
            <p:cNvPr id="356" name="Google Shape;356;p2"/>
            <p:cNvCxnSpPr/>
            <p:nvPr/>
          </p:nvCxnSpPr>
          <p:spPr>
            <a:xfrm>
              <a:off x="5120633" y="1213892"/>
              <a:ext cx="0" cy="743998"/>
            </a:xfrm>
            <a:prstGeom prst="straightConnector1">
              <a:avLst/>
            </a:prstGeom>
            <a:noFill/>
            <a:ln cap="flat" cmpd="sng" w="15875">
              <a:solidFill>
                <a:schemeClr val="lt1"/>
              </a:solidFill>
              <a:prstDash val="dash"/>
              <a:miter lim="800000"/>
              <a:headEnd len="sm" w="sm" type="none"/>
              <a:tailEnd len="sm" w="sm" type="none"/>
            </a:ln>
          </p:spPr>
        </p:cxnSp>
        <p:sp>
          <p:nvSpPr>
            <p:cNvPr id="357" name="Google Shape;357;p2"/>
            <p:cNvSpPr/>
            <p:nvPr/>
          </p:nvSpPr>
          <p:spPr>
            <a:xfrm>
              <a:off x="6300658" y="1370523"/>
              <a:ext cx="1377419" cy="4424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
            <p:cNvSpPr txBox="1"/>
            <p:nvPr/>
          </p:nvSpPr>
          <p:spPr>
            <a:xfrm>
              <a:off x="6300658" y="1370523"/>
              <a:ext cx="1377419" cy="442483"/>
            </a:xfrm>
            <a:prstGeom prst="rect">
              <a:avLst/>
            </a:prstGeom>
            <a:noFill/>
            <a:ln>
              <a:noFill/>
            </a:ln>
          </p:spPr>
          <p:txBody>
            <a:bodyPr anchorCtr="1" anchor="b" bIns="0" lIns="0" spcFirstLastPara="1" rIns="0" wrap="square" tIns="0">
              <a:noAutofit/>
            </a:bodyPr>
            <a:lstStyle/>
            <a:p>
              <a:pPr indent="0" lvl="0" marL="0" marR="0" rtl="0" algn="ctr">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10 Apr.</a:t>
              </a:r>
              <a:endParaRPr b="0" i="0" sz="1400" u="none" cap="none" strike="noStrike">
                <a:solidFill>
                  <a:srgbClr val="000000"/>
                </a:solidFill>
                <a:latin typeface="Arial"/>
                <a:ea typeface="Arial"/>
                <a:cs typeface="Arial"/>
                <a:sym typeface="Arial"/>
              </a:endParaRPr>
            </a:p>
          </p:txBody>
        </p:sp>
        <p:sp>
          <p:nvSpPr>
            <p:cNvPr id="359" name="Google Shape;359;p2"/>
            <p:cNvSpPr/>
            <p:nvPr/>
          </p:nvSpPr>
          <p:spPr>
            <a:xfrm>
              <a:off x="5091264" y="1928522"/>
              <a:ext cx="58736" cy="58736"/>
            </a:xfrm>
            <a:prstGeom prst="ellipse">
              <a:avLst/>
            </a:prstGeom>
            <a:solidFill>
              <a:srgbClr val="126082"/>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
            <p:cNvSpPr/>
            <p:nvPr/>
          </p:nvSpPr>
          <p:spPr>
            <a:xfrm>
              <a:off x="5587343" y="2701889"/>
              <a:ext cx="2804050" cy="813687"/>
            </a:xfrm>
            <a:prstGeom prst="roundRect">
              <a:avLst>
                <a:gd fmla="val 16667" name="adj"/>
              </a:avLst>
            </a:prstGeom>
            <a:solidFill>
              <a:srgbClr val="D8F2CF">
                <a:alpha val="89411"/>
              </a:srgbClr>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
            <p:cNvSpPr txBox="1"/>
            <p:nvPr/>
          </p:nvSpPr>
          <p:spPr>
            <a:xfrm>
              <a:off x="5627064" y="2741610"/>
              <a:ext cx="2724608" cy="734245"/>
            </a:xfrm>
            <a:prstGeom prst="rect">
              <a:avLst/>
            </a:prstGeom>
            <a:noFill/>
            <a:ln>
              <a:noFill/>
            </a:ln>
          </p:spPr>
          <p:txBody>
            <a:bodyPr anchorCtr="0" anchor="ctr" bIns="142225" lIns="142225" spcFirstLastPara="1" rIns="142225" wrap="square" tIns="142225">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MB Meeting. Further discussion of Outcome</a:t>
              </a:r>
              <a:endParaRPr b="0" i="0" sz="1400" u="none" cap="none" strike="noStrike">
                <a:solidFill>
                  <a:srgbClr val="000000"/>
                </a:solidFill>
                <a:latin typeface="Arial"/>
                <a:ea typeface="Arial"/>
                <a:cs typeface="Arial"/>
                <a:sym typeface="Arial"/>
              </a:endParaRPr>
            </a:p>
          </p:txBody>
        </p:sp>
        <p:cxnSp>
          <p:nvCxnSpPr>
            <p:cNvPr id="362" name="Google Shape;362;p2"/>
            <p:cNvCxnSpPr/>
            <p:nvPr/>
          </p:nvCxnSpPr>
          <p:spPr>
            <a:xfrm>
              <a:off x="6989368" y="1957890"/>
              <a:ext cx="0" cy="743998"/>
            </a:xfrm>
            <a:prstGeom prst="straightConnector1">
              <a:avLst/>
            </a:prstGeom>
            <a:noFill/>
            <a:ln cap="flat" cmpd="sng" w="15875">
              <a:solidFill>
                <a:schemeClr val="lt1"/>
              </a:solidFill>
              <a:prstDash val="dash"/>
              <a:miter lim="800000"/>
              <a:headEnd len="sm" w="sm" type="none"/>
              <a:tailEnd len="sm" w="sm" type="none"/>
            </a:ln>
          </p:spPr>
        </p:cxnSp>
        <p:sp>
          <p:nvSpPr>
            <p:cNvPr id="363" name="Google Shape;363;p2"/>
            <p:cNvSpPr/>
            <p:nvPr/>
          </p:nvSpPr>
          <p:spPr>
            <a:xfrm>
              <a:off x="8265195" y="2102774"/>
              <a:ext cx="1377419" cy="4424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
            <p:cNvSpPr txBox="1"/>
            <p:nvPr/>
          </p:nvSpPr>
          <p:spPr>
            <a:xfrm>
              <a:off x="8265195" y="2102774"/>
              <a:ext cx="1377419" cy="442483"/>
            </a:xfrm>
            <a:prstGeom prst="rect">
              <a:avLst/>
            </a:prstGeom>
            <a:noFill/>
            <a:ln>
              <a:noFill/>
            </a:ln>
          </p:spPr>
          <p:txBody>
            <a:bodyPr anchorCtr="1" anchor="t" bIns="0" lIns="0" spcFirstLastPara="1" rIns="0" wrap="square" tIns="0">
              <a:noAutofit/>
            </a:bodyPr>
            <a:lstStyle/>
            <a:p>
              <a:pPr indent="0" lvl="0" marL="0" marR="0" rtl="0" algn="ctr">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May</a:t>
              </a:r>
              <a:endParaRPr b="0" i="0" sz="1400" u="none" cap="none" strike="noStrike">
                <a:solidFill>
                  <a:srgbClr val="000000"/>
                </a:solidFill>
                <a:latin typeface="Arial"/>
                <a:ea typeface="Arial"/>
                <a:cs typeface="Arial"/>
                <a:sym typeface="Arial"/>
              </a:endParaRPr>
            </a:p>
          </p:txBody>
        </p:sp>
        <p:sp>
          <p:nvSpPr>
            <p:cNvPr id="365" name="Google Shape;365;p2"/>
            <p:cNvSpPr/>
            <p:nvPr/>
          </p:nvSpPr>
          <p:spPr>
            <a:xfrm>
              <a:off x="6960000" y="1928522"/>
              <a:ext cx="58736" cy="58736"/>
            </a:xfrm>
            <a:prstGeom prst="ellipse">
              <a:avLst/>
            </a:prstGeom>
            <a:solidFill>
              <a:srgbClr val="126082"/>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
            <p:cNvSpPr/>
            <p:nvPr/>
          </p:nvSpPr>
          <p:spPr>
            <a:xfrm>
              <a:off x="7134936" y="67872"/>
              <a:ext cx="2439832" cy="1177107"/>
            </a:xfrm>
            <a:prstGeom prst="roundRect">
              <a:avLst>
                <a:gd fmla="val 16667" name="adj"/>
              </a:avLst>
            </a:prstGeom>
            <a:solidFill>
              <a:srgbClr val="FAE2D5">
                <a:alpha val="89411"/>
              </a:srgbClr>
            </a:solidFill>
            <a:ln cap="flat" cmpd="sng" w="19050">
              <a:solidFill>
                <a:srgbClr val="FAE2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
            <p:cNvSpPr txBox="1"/>
            <p:nvPr/>
          </p:nvSpPr>
          <p:spPr>
            <a:xfrm>
              <a:off x="7192398" y="125334"/>
              <a:ext cx="2324908" cy="1062183"/>
            </a:xfrm>
            <a:prstGeom prst="rect">
              <a:avLst/>
            </a:prstGeom>
            <a:noFill/>
            <a:ln>
              <a:noFill/>
            </a:ln>
          </p:spPr>
          <p:txBody>
            <a:bodyPr anchorCtr="0" anchor="ctr" bIns="142225" lIns="142225" spcFirstLastPara="1" rIns="142225" wrap="square" tIns="142225">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Finalize outcome assessment.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56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Outcome consideration by PSC </a:t>
              </a:r>
              <a:endParaRPr b="0" i="0" sz="1400" u="none" cap="none" strike="noStrike">
                <a:solidFill>
                  <a:srgbClr val="000000"/>
                </a:solidFill>
                <a:latin typeface="Arial"/>
                <a:ea typeface="Arial"/>
                <a:cs typeface="Arial"/>
                <a:sym typeface="Arial"/>
              </a:endParaRPr>
            </a:p>
          </p:txBody>
        </p:sp>
        <p:cxnSp>
          <p:nvCxnSpPr>
            <p:cNvPr id="368" name="Google Shape;368;p2"/>
            <p:cNvCxnSpPr/>
            <p:nvPr/>
          </p:nvCxnSpPr>
          <p:spPr>
            <a:xfrm>
              <a:off x="8953905" y="1213892"/>
              <a:ext cx="0" cy="743998"/>
            </a:xfrm>
            <a:prstGeom prst="straightConnector1">
              <a:avLst/>
            </a:prstGeom>
            <a:noFill/>
            <a:ln cap="flat" cmpd="sng" w="15875">
              <a:solidFill>
                <a:schemeClr val="lt1"/>
              </a:solidFill>
              <a:prstDash val="dash"/>
              <a:miter lim="800000"/>
              <a:headEnd len="sm" w="sm" type="none"/>
              <a:tailEnd len="sm" w="sm" type="none"/>
            </a:ln>
          </p:spPr>
        </p:cxnSp>
        <p:sp>
          <p:nvSpPr>
            <p:cNvPr id="369" name="Google Shape;369;p2"/>
            <p:cNvSpPr/>
            <p:nvPr/>
          </p:nvSpPr>
          <p:spPr>
            <a:xfrm>
              <a:off x="9709905" y="1370523"/>
              <a:ext cx="1377419" cy="4424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
            <p:cNvSpPr txBox="1"/>
            <p:nvPr/>
          </p:nvSpPr>
          <p:spPr>
            <a:xfrm>
              <a:off x="9709905" y="1370523"/>
              <a:ext cx="1377419" cy="442483"/>
            </a:xfrm>
            <a:prstGeom prst="rect">
              <a:avLst/>
            </a:prstGeom>
            <a:noFill/>
            <a:ln>
              <a:noFill/>
            </a:ln>
          </p:spPr>
          <p:txBody>
            <a:bodyPr anchorCtr="1" anchor="b" bIns="0" lIns="0" spcFirstLastPara="1" rIns="0" wrap="square" tIns="0">
              <a:noAutofit/>
            </a:bodyPr>
            <a:lstStyle/>
            <a:p>
              <a:pPr indent="0" lvl="0" marL="0" marR="0" rtl="0" algn="ctr">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June</a:t>
              </a:r>
              <a:endParaRPr b="0" i="0" sz="1400" u="none" cap="none" strike="noStrike">
                <a:solidFill>
                  <a:srgbClr val="000000"/>
                </a:solidFill>
                <a:latin typeface="Arial"/>
                <a:ea typeface="Arial"/>
                <a:cs typeface="Arial"/>
                <a:sym typeface="Arial"/>
              </a:endParaRPr>
            </a:p>
          </p:txBody>
        </p:sp>
        <p:sp>
          <p:nvSpPr>
            <p:cNvPr id="371" name="Google Shape;371;p2"/>
            <p:cNvSpPr/>
            <p:nvPr/>
          </p:nvSpPr>
          <p:spPr>
            <a:xfrm>
              <a:off x="8924536" y="1928522"/>
              <a:ext cx="58736" cy="58736"/>
            </a:xfrm>
            <a:prstGeom prst="ellipse">
              <a:avLst/>
            </a:prstGeom>
            <a:solidFill>
              <a:srgbClr val="126082"/>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
            <p:cNvSpPr/>
            <p:nvPr/>
          </p:nvSpPr>
          <p:spPr>
            <a:xfrm>
              <a:off x="9516416" y="2701889"/>
              <a:ext cx="1764396" cy="813687"/>
            </a:xfrm>
            <a:prstGeom prst="roundRect">
              <a:avLst>
                <a:gd fmla="val 16667" name="adj"/>
              </a:avLst>
            </a:prstGeom>
            <a:solidFill>
              <a:srgbClr val="C7EDFC">
                <a:alpha val="89411"/>
              </a:srgbClr>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
            <p:cNvSpPr txBox="1"/>
            <p:nvPr/>
          </p:nvSpPr>
          <p:spPr>
            <a:xfrm>
              <a:off x="9556137" y="2741610"/>
              <a:ext cx="1684954" cy="734245"/>
            </a:xfrm>
            <a:prstGeom prst="rect">
              <a:avLst/>
            </a:prstGeom>
            <a:noFill/>
            <a:ln>
              <a:noFill/>
            </a:ln>
          </p:spPr>
          <p:txBody>
            <a:bodyPr anchorCtr="0" anchor="ctr" bIns="142225" lIns="142225" spcFirstLastPara="1" rIns="142225" wrap="square" tIns="142225">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Public Consideration</a:t>
              </a:r>
              <a:endParaRPr b="0" i="0" sz="1400" u="none" cap="none" strike="noStrike">
                <a:solidFill>
                  <a:srgbClr val="000000"/>
                </a:solidFill>
                <a:latin typeface="Arial"/>
                <a:ea typeface="Arial"/>
                <a:cs typeface="Arial"/>
                <a:sym typeface="Arial"/>
              </a:endParaRPr>
            </a:p>
          </p:txBody>
        </p:sp>
        <p:cxnSp>
          <p:nvCxnSpPr>
            <p:cNvPr id="374" name="Google Shape;374;p2"/>
            <p:cNvCxnSpPr/>
            <p:nvPr/>
          </p:nvCxnSpPr>
          <p:spPr>
            <a:xfrm>
              <a:off x="10398614" y="1957890"/>
              <a:ext cx="0" cy="743998"/>
            </a:xfrm>
            <a:prstGeom prst="straightConnector1">
              <a:avLst/>
            </a:prstGeom>
            <a:noFill/>
            <a:ln cap="flat" cmpd="sng" w="15875">
              <a:solidFill>
                <a:schemeClr val="lt1"/>
              </a:solidFill>
              <a:prstDash val="dash"/>
              <a:miter lim="800000"/>
              <a:headEnd len="sm" w="sm" type="none"/>
              <a:tailEnd len="sm" w="sm" type="none"/>
            </a:ln>
          </p:spPr>
        </p:cxnSp>
        <p:sp>
          <p:nvSpPr>
            <p:cNvPr id="375" name="Google Shape;375;p2"/>
            <p:cNvSpPr/>
            <p:nvPr/>
          </p:nvSpPr>
          <p:spPr>
            <a:xfrm>
              <a:off x="10369246" y="1928522"/>
              <a:ext cx="58736" cy="58736"/>
            </a:xfrm>
            <a:prstGeom prst="ellipse">
              <a:avLst/>
            </a:prstGeom>
            <a:solidFill>
              <a:srgbClr val="126082"/>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6" name="Google Shape;376;p2"/>
          <p:cNvSpPr txBox="1"/>
          <p:nvPr/>
        </p:nvSpPr>
        <p:spPr>
          <a:xfrm>
            <a:off x="688490" y="5174439"/>
            <a:ext cx="9789458" cy="646331"/>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STAR and STAC meetings to discuss connections and collaboration.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7" name="Google Shape;377;p2"/>
          <p:cNvSpPr txBox="1"/>
          <p:nvPr/>
        </p:nvSpPr>
        <p:spPr>
          <a:xfrm>
            <a:off x="688491" y="5900573"/>
            <a:ext cx="5407510"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Outcome Workgroup meetings and Office hours. </a:t>
            </a:r>
            <a:endParaRPr b="0"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378" name="Google Shape;378;p2"/>
          <p:cNvCxnSpPr/>
          <p:nvPr/>
        </p:nvCxnSpPr>
        <p:spPr>
          <a:xfrm>
            <a:off x="871369" y="6239436"/>
            <a:ext cx="5224631" cy="0"/>
          </a:xfrm>
          <a:prstGeom prst="straightConnector1">
            <a:avLst/>
          </a:prstGeom>
          <a:noFill/>
          <a:ln cap="flat" cmpd="sng" w="44450">
            <a:solidFill>
              <a:srgbClr val="0A3041"/>
            </a:solidFill>
            <a:prstDash val="solid"/>
            <a:miter lim="800000"/>
            <a:headEnd len="sm" w="sm" type="none"/>
            <a:tailEnd len="med" w="med" type="triangle"/>
          </a:ln>
        </p:spPr>
      </p:cxnSp>
      <p:cxnSp>
        <p:nvCxnSpPr>
          <p:cNvPr id="379" name="Google Shape;379;p2"/>
          <p:cNvCxnSpPr/>
          <p:nvPr/>
        </p:nvCxnSpPr>
        <p:spPr>
          <a:xfrm>
            <a:off x="871369" y="5531229"/>
            <a:ext cx="9445215" cy="0"/>
          </a:xfrm>
          <a:prstGeom prst="straightConnector1">
            <a:avLst/>
          </a:prstGeom>
          <a:noFill/>
          <a:ln cap="flat" cmpd="sng" w="44450">
            <a:solidFill>
              <a:srgbClr val="0A3041"/>
            </a:solidFill>
            <a:prstDash val="solid"/>
            <a:miter lim="800000"/>
            <a:headEnd len="sm" w="sm" type="none"/>
            <a:tailEnd len="med" w="med" type="triangle"/>
          </a:ln>
        </p:spPr>
      </p:cxnSp>
      <p:sp>
        <p:nvSpPr>
          <p:cNvPr id="380" name="Google Shape;380;p2"/>
          <p:cNvSpPr/>
          <p:nvPr/>
        </p:nvSpPr>
        <p:spPr>
          <a:xfrm>
            <a:off x="9373150" y="-2171700"/>
            <a:ext cx="3659624" cy="378142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81" name="Google Shape;381;p2"/>
          <p:cNvPicPr preferRelativeResize="0"/>
          <p:nvPr/>
        </p:nvPicPr>
        <p:blipFill rotWithShape="1">
          <a:blip r:embed="rId3">
            <a:alphaModFix/>
          </a:blip>
          <a:srcRect b="0" l="0" r="0" t="0"/>
          <a:stretch/>
        </p:blipFill>
        <p:spPr>
          <a:xfrm>
            <a:off x="10316584" y="-31295"/>
            <a:ext cx="1651017" cy="1352392"/>
          </a:xfrm>
          <a:prstGeom prst="rect">
            <a:avLst/>
          </a:prstGeom>
          <a:noFill/>
          <a:ln>
            <a:noFill/>
          </a:ln>
        </p:spPr>
      </p:pic>
      <p:sp>
        <p:nvSpPr>
          <p:cNvPr id="382" name="Google Shape;382;p2"/>
          <p:cNvSpPr/>
          <p:nvPr/>
        </p:nvSpPr>
        <p:spPr>
          <a:xfrm>
            <a:off x="2451396" y="804077"/>
            <a:ext cx="1956300" cy="3097500"/>
          </a:xfrm>
          <a:prstGeom prst="ellipse">
            <a:avLst/>
          </a:prstGeom>
          <a:no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8" name="Google Shape;388;p3"/>
          <p:cNvSpPr/>
          <p:nvPr/>
        </p:nvSpPr>
        <p:spPr>
          <a:xfrm>
            <a:off x="1114425" y="0"/>
            <a:ext cx="9963150"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cap="flat" cmpd="sng" w="9525">
            <a:solidFill>
              <a:srgbClr val="EFEFEF"/>
            </a:solidFill>
            <a:prstDash val="solid"/>
            <a:miter lim="800000"/>
            <a:headEnd len="sm" w="sm" type="none"/>
            <a:tailEnd len="sm" w="sm" type="none"/>
          </a:ln>
          <a:effectLst>
            <a:outerShdw blurRad="139700" sx="102000" rotWithShape="0" algn="ctr" sy="102000">
              <a:srgbClr val="D8D8D8">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9" name="Google Shape;389;p3"/>
          <p:cNvSpPr/>
          <p:nvPr/>
        </p:nvSpPr>
        <p:spPr>
          <a:xfrm>
            <a:off x="1121664" y="0"/>
            <a:ext cx="9948672"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90" name="Google Shape;390;p3"/>
          <p:cNvSpPr txBox="1"/>
          <p:nvPr>
            <p:ph type="title"/>
          </p:nvPr>
        </p:nvSpPr>
        <p:spPr>
          <a:xfrm>
            <a:off x="1524003" y="1999615"/>
            <a:ext cx="9144000" cy="276402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900"/>
              <a:buFont typeface="Play"/>
              <a:buNone/>
            </a:pPr>
            <a:r>
              <a:rPr lang="en-US" sz="2900">
                <a:latin typeface="Play"/>
                <a:ea typeface="Play"/>
                <a:cs typeface="Play"/>
                <a:sym typeface="Play"/>
              </a:rPr>
              <a:t>Big Question: What advice do you have for the Management </a:t>
            </a:r>
            <a:br>
              <a:rPr lang="en-US" sz="2900">
                <a:latin typeface="Play"/>
                <a:ea typeface="Play"/>
                <a:cs typeface="Play"/>
                <a:sym typeface="Play"/>
              </a:rPr>
            </a:br>
            <a:r>
              <a:rPr lang="en-US" sz="2900">
                <a:latin typeface="Play"/>
                <a:ea typeface="Play"/>
                <a:cs typeface="Play"/>
                <a:sym typeface="Play"/>
              </a:rPr>
              <a:t>Board on how to consolidate, reduce, update, remove, replace or add new outcomes within your GIT?​</a:t>
            </a:r>
            <a:br>
              <a:rPr lang="en-US" sz="2900">
                <a:latin typeface="Play"/>
                <a:ea typeface="Play"/>
                <a:cs typeface="Play"/>
                <a:sym typeface="Play"/>
              </a:rPr>
            </a:br>
            <a:br>
              <a:rPr lang="en-US" sz="2900">
                <a:latin typeface="Play"/>
                <a:ea typeface="Play"/>
                <a:cs typeface="Play"/>
                <a:sym typeface="Play"/>
              </a:rPr>
            </a:br>
            <a:r>
              <a:rPr lang="en-US" sz="2900"/>
              <a:t>(More discussion to follow as part of this meeting)</a:t>
            </a:r>
            <a:br>
              <a:rPr lang="en-US" sz="2900">
                <a:latin typeface="Play"/>
                <a:ea typeface="Play"/>
                <a:cs typeface="Play"/>
                <a:sym typeface="Play"/>
              </a:rPr>
            </a:br>
            <a:endParaRPr sz="2900">
              <a:latin typeface="Play"/>
              <a:ea typeface="Play"/>
              <a:cs typeface="Play"/>
              <a:sym typeface="Play"/>
            </a:endParaRPr>
          </a:p>
        </p:txBody>
      </p:sp>
      <p:sp>
        <p:nvSpPr>
          <p:cNvPr id="391" name="Google Shape;391;p3"/>
          <p:cNvSpPr/>
          <p:nvPr/>
        </p:nvSpPr>
        <p:spPr>
          <a:xfrm>
            <a:off x="3718560" y="5524786"/>
            <a:ext cx="4754880" cy="27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sp>
        <p:nvSpPr>
          <p:cNvPr id="396" name="Google Shape;396;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7" name="Google Shape;397;p4"/>
          <p:cNvSpPr/>
          <p:nvPr/>
        </p:nvSpPr>
        <p:spPr>
          <a:xfrm flipH="1" rot="10800000">
            <a:off x="2" y="0"/>
            <a:ext cx="12191998" cy="1575955"/>
          </a:xfrm>
          <a:prstGeom prst="rect">
            <a:avLst/>
          </a:prstGeom>
          <a:gradFill>
            <a:gsLst>
              <a:gs pos="0">
                <a:srgbClr val="000000">
                  <a:alpha val="95294"/>
                </a:srgbClr>
              </a:gs>
              <a:gs pos="100000">
                <a:srgbClr val="0F4861"/>
              </a:gs>
            </a:gsLst>
            <a:lin ang="6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8" name="Google Shape;398;p4"/>
          <p:cNvSpPr/>
          <p:nvPr/>
        </p:nvSpPr>
        <p:spPr>
          <a:xfrm>
            <a:off x="0" y="0"/>
            <a:ext cx="8128856" cy="1575461"/>
          </a:xfrm>
          <a:prstGeom prst="rect">
            <a:avLst/>
          </a:prstGeom>
          <a:gradFill>
            <a:gsLst>
              <a:gs pos="0">
                <a:srgbClr val="156082">
                  <a:alpha val="40392"/>
                </a:srgbClr>
              </a:gs>
              <a:gs pos="74000">
                <a:srgbClr val="43AFE2">
                  <a:alpha val="0"/>
                </a:srgbClr>
              </a:gs>
              <a:gs pos="100000">
                <a:srgbClr val="43AFE2">
                  <a:alpha val="0"/>
                </a:srgbClr>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9" name="Google Shape;399;p4"/>
          <p:cNvSpPr/>
          <p:nvPr/>
        </p:nvSpPr>
        <p:spPr>
          <a:xfrm flipH="1">
            <a:off x="-3" y="-1"/>
            <a:ext cx="12192002" cy="1574311"/>
          </a:xfrm>
          <a:prstGeom prst="rect">
            <a:avLst/>
          </a:prstGeom>
          <a:gradFill>
            <a:gsLst>
              <a:gs pos="0">
                <a:srgbClr val="000000">
                  <a:alpha val="62352"/>
                </a:srgbClr>
              </a:gs>
              <a:gs pos="78000">
                <a:srgbClr val="156082">
                  <a:alpha val="14509"/>
                </a:srgbClr>
              </a:gs>
              <a:gs pos="100000">
                <a:srgbClr val="156082">
                  <a:alpha val="14509"/>
                </a:srgbClr>
              </a:gs>
            </a:gsLst>
            <a:lin ang="15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0" name="Google Shape;400;p4"/>
          <p:cNvSpPr txBox="1"/>
          <p:nvPr>
            <p:ph type="ctrTitle"/>
          </p:nvPr>
        </p:nvSpPr>
        <p:spPr>
          <a:xfrm>
            <a:off x="699713" y="248038"/>
            <a:ext cx="7063721" cy="1159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Play"/>
              <a:buNone/>
            </a:pPr>
            <a:r>
              <a:rPr lang="en-US" sz="4000">
                <a:solidFill>
                  <a:srgbClr val="FFFFFF"/>
                </a:solidFill>
              </a:rPr>
              <a:t>A Simple Logic Model</a:t>
            </a:r>
            <a:endParaRPr/>
          </a:p>
        </p:txBody>
      </p:sp>
      <p:pic>
        <p:nvPicPr>
          <p:cNvPr id="401" name="Google Shape;401;p4"/>
          <p:cNvPicPr preferRelativeResize="0"/>
          <p:nvPr/>
        </p:nvPicPr>
        <p:blipFill rotWithShape="1">
          <a:blip r:embed="rId3">
            <a:alphaModFix/>
          </a:blip>
          <a:srcRect b="0" l="0" r="0" t="14064"/>
          <a:stretch/>
        </p:blipFill>
        <p:spPr>
          <a:xfrm>
            <a:off x="381837" y="1821572"/>
            <a:ext cx="11662567" cy="49109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
          <p:cNvSpPr txBox="1"/>
          <p:nvPr/>
        </p:nvSpPr>
        <p:spPr>
          <a:xfrm>
            <a:off x="1905000" y="414338"/>
            <a:ext cx="8305800" cy="457200"/>
          </a:xfrm>
          <a:prstGeom prst="rect">
            <a:avLst/>
          </a:prstGeom>
          <a:solidFill>
            <a:schemeClr val="lt1">
              <a:alpha val="69411"/>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Logic Model format (modified from Kellogg Foundation)</a:t>
            </a:r>
            <a:endParaRPr b="0" i="0" sz="1400" u="none" cap="none" strike="noStrike">
              <a:solidFill>
                <a:srgbClr val="000000"/>
              </a:solidFill>
              <a:latin typeface="Arial"/>
              <a:ea typeface="Arial"/>
              <a:cs typeface="Arial"/>
              <a:sym typeface="Arial"/>
            </a:endParaRPr>
          </a:p>
        </p:txBody>
      </p:sp>
      <p:sp>
        <p:nvSpPr>
          <p:cNvPr id="408" name="Google Shape;408;p5"/>
          <p:cNvSpPr/>
          <p:nvPr/>
        </p:nvSpPr>
        <p:spPr>
          <a:xfrm rot="5400000">
            <a:off x="5943600" y="1673761"/>
            <a:ext cx="304800" cy="8686800"/>
          </a:xfrm>
          <a:prstGeom prst="rightBrace">
            <a:avLst>
              <a:gd fmla="val 237500" name="adj1"/>
              <a:gd fmla="val 50215"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Poppins"/>
              <a:ea typeface="Poppins"/>
              <a:cs typeface="Poppins"/>
              <a:sym typeface="Poppins"/>
            </a:endParaRPr>
          </a:p>
        </p:txBody>
      </p:sp>
      <p:sp>
        <p:nvSpPr>
          <p:cNvPr id="409" name="Google Shape;409;p5"/>
          <p:cNvSpPr txBox="1"/>
          <p:nvPr/>
        </p:nvSpPr>
        <p:spPr>
          <a:xfrm>
            <a:off x="4403725" y="6169562"/>
            <a:ext cx="33845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Use data to construct indicators</a:t>
            </a:r>
            <a:endParaRPr b="0" i="0" sz="1400" u="none" cap="none" strike="noStrike">
              <a:solidFill>
                <a:srgbClr val="000000"/>
              </a:solidFill>
              <a:latin typeface="Arial"/>
              <a:ea typeface="Arial"/>
              <a:cs typeface="Arial"/>
              <a:sym typeface="Arial"/>
            </a:endParaRPr>
          </a:p>
        </p:txBody>
      </p:sp>
      <p:sp>
        <p:nvSpPr>
          <p:cNvPr id="410" name="Google Shape;410;p5"/>
          <p:cNvSpPr txBox="1"/>
          <p:nvPr/>
        </p:nvSpPr>
        <p:spPr>
          <a:xfrm>
            <a:off x="734834" y="1020135"/>
            <a:ext cx="1099538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 logic model is a systematic and visual way to present and share your understanding of the relationships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among the resources you have to operate your program, the activities you plan,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and the changes or results you hope to achieve. </a:t>
            </a:r>
            <a:endParaRPr b="0" i="0" sz="1400" u="none" cap="none" strike="noStrike">
              <a:solidFill>
                <a:srgbClr val="000000"/>
              </a:solidFill>
              <a:latin typeface="Arial"/>
              <a:ea typeface="Arial"/>
              <a:cs typeface="Arial"/>
              <a:sym typeface="Arial"/>
            </a:endParaRPr>
          </a:p>
        </p:txBody>
      </p:sp>
      <p:graphicFrame>
        <p:nvGraphicFramePr>
          <p:cNvPr id="411" name="Google Shape;411;p5"/>
          <p:cNvGraphicFramePr/>
          <p:nvPr/>
        </p:nvGraphicFramePr>
        <p:xfrm>
          <a:off x="1290916" y="1943465"/>
          <a:ext cx="3000000" cy="3000000"/>
        </p:xfrm>
        <a:graphic>
          <a:graphicData uri="http://schemas.openxmlformats.org/drawingml/2006/table">
            <a:tbl>
              <a:tblPr>
                <a:noFill/>
                <a:tableStyleId>{CBBDE836-F8E5-4F1F-9657-E9360CE54FF4}</a:tableStyleId>
              </a:tblPr>
              <a:tblGrid>
                <a:gridCol w="1205400"/>
                <a:gridCol w="1060800"/>
                <a:gridCol w="1487150"/>
                <a:gridCol w="1517900"/>
                <a:gridCol w="1223150"/>
                <a:gridCol w="1362325"/>
                <a:gridCol w="1358975"/>
              </a:tblGrid>
              <a:tr h="1666350">
                <a:tc>
                  <a:txBody>
                    <a:bodyPr/>
                    <a:lstStyle/>
                    <a:p>
                      <a:pPr indent="0" lvl="0" marL="0" marR="0" rtl="0" algn="l">
                        <a:lnSpc>
                          <a:spcPct val="100000"/>
                        </a:lnSpc>
                        <a:spcBef>
                          <a:spcPts val="0"/>
                        </a:spcBef>
                        <a:spcAft>
                          <a:spcPts val="0"/>
                        </a:spcAft>
                        <a:buClr>
                          <a:srgbClr val="CC3300"/>
                        </a:buClr>
                        <a:buSzPts val="1200"/>
                        <a:buFont typeface="Arial"/>
                        <a:buNone/>
                      </a:pPr>
                      <a:r>
                        <a:rPr b="1" i="0" lang="en-US" sz="1200" u="none" cap="none" strike="noStrike">
                          <a:solidFill>
                            <a:srgbClr val="CC3300"/>
                          </a:solidFill>
                          <a:latin typeface="Arial"/>
                          <a:ea typeface="Arial"/>
                          <a:cs typeface="Arial"/>
                          <a:sym typeface="Arial"/>
                        </a:rPr>
                        <a:t>Baseline</a:t>
                      </a:r>
                      <a:r>
                        <a:rPr b="0" i="0" lang="en-US" sz="1200" u="none" cap="none" strike="noStrike">
                          <a:solidFill>
                            <a:srgbClr val="CC3300"/>
                          </a:solidFill>
                          <a:latin typeface="Arial"/>
                          <a:ea typeface="Arial"/>
                          <a:cs typeface="Arial"/>
                          <a:sym typeface="Arial"/>
                        </a:rPr>
                        <a:t> </a:t>
                      </a:r>
                      <a:endParaRPr b="0" i="0" sz="1200" u="none" cap="none" strike="noStrike">
                        <a:solidFill>
                          <a:srgbClr val="CC33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CC3300"/>
                        </a:buClr>
                        <a:buSzPts val="900"/>
                        <a:buFont typeface="Arial"/>
                        <a:buNone/>
                      </a:pPr>
                      <a:r>
                        <a:rPr b="0" i="1" lang="en-US" sz="900" u="none" cap="none" strike="noStrike">
                          <a:solidFill>
                            <a:srgbClr val="CC3300"/>
                          </a:solidFill>
                          <a:latin typeface="Arial"/>
                          <a:ea typeface="Arial"/>
                          <a:cs typeface="Arial"/>
                          <a:sym typeface="Arial"/>
                        </a:rPr>
                        <a:t>What is the condition of the things we care about?</a:t>
                      </a:r>
                      <a:endParaRPr b="0" i="0" sz="900" u="none" cap="none" strike="noStrike">
                        <a:solidFill>
                          <a:srgbClr val="CC33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rgbClr val="FFFF00"/>
                        </a:buClr>
                        <a:buSzPts val="900"/>
                        <a:buFont typeface="Arial"/>
                        <a:buNone/>
                      </a:pPr>
                      <a:r>
                        <a:rPr b="0" i="1" lang="en-US" sz="900" u="none" cap="none" strike="noStrike">
                          <a:solidFill>
                            <a:srgbClr val="FFFF00"/>
                          </a:solidFill>
                          <a:latin typeface="Arial"/>
                          <a:ea typeface="Arial"/>
                          <a:cs typeface="Arial"/>
                          <a:sym typeface="Arial"/>
                        </a:rPr>
                        <a:t>:</a:t>
                      </a:r>
                      <a:r>
                        <a:rPr b="1" i="0" lang="en-US" sz="1200" u="none" cap="none" strike="noStrike">
                          <a:solidFill>
                            <a:srgbClr val="CC3300"/>
                          </a:solidFill>
                          <a:latin typeface="Arial"/>
                          <a:ea typeface="Arial"/>
                          <a:cs typeface="Arial"/>
                          <a:sym typeface="Arial"/>
                        </a:rPr>
                        <a:t>Stressors</a:t>
                      </a:r>
                      <a:endParaRPr b="0" i="0" sz="1200" u="none" cap="none" strike="noStrike">
                        <a:solidFill>
                          <a:srgbClr val="CC33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CC3300"/>
                        </a:buClr>
                        <a:buSzPts val="900"/>
                        <a:buFont typeface="Arial"/>
                        <a:buNone/>
                      </a:pPr>
                      <a:r>
                        <a:rPr b="0" i="1" lang="en-US" sz="900" u="none" cap="none" strike="noStrike">
                          <a:solidFill>
                            <a:srgbClr val="CC3300"/>
                          </a:solidFill>
                          <a:latin typeface="Arial"/>
                          <a:ea typeface="Arial"/>
                          <a:cs typeface="Arial"/>
                          <a:sym typeface="Arial"/>
                        </a:rPr>
                        <a:t>In order of importance what are the stressors and causes of stressors and where are they most prevalent? </a:t>
                      </a:r>
                      <a:endParaRPr b="0" i="0" sz="1800" u="none" cap="none" strike="noStrike">
                        <a:solidFill>
                          <a:srgbClr val="CC33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t/>
                      </a:r>
                      <a:endParaRPr b="0" i="0" sz="900" u="none" cap="none" strike="noStrike">
                        <a:solidFill>
                          <a:srgbClr val="FFFF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Resources/Inputs</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900"/>
                        <a:buFont typeface="Arial"/>
                        <a:buNone/>
                      </a:pPr>
                      <a:r>
                        <a:rPr b="0" i="1" lang="en-US" sz="900" u="none" cap="none" strike="noStrike">
                          <a:solidFill>
                            <a:schemeClr val="dk1"/>
                          </a:solidFill>
                          <a:latin typeface="Arial"/>
                          <a:ea typeface="Arial"/>
                          <a:cs typeface="Arial"/>
                          <a:sym typeface="Arial"/>
                        </a:rPr>
                        <a:t>In order to</a:t>
                      </a:r>
                      <a:r>
                        <a:rPr b="0" i="1" lang="en-US" sz="600" u="none" cap="none" strike="noStrike">
                          <a:solidFill>
                            <a:schemeClr val="dk1"/>
                          </a:solidFill>
                          <a:latin typeface="Arial"/>
                          <a:ea typeface="Arial"/>
                          <a:cs typeface="Arial"/>
                          <a:sym typeface="Arial"/>
                        </a:rPr>
                        <a:t> </a:t>
                      </a:r>
                      <a:r>
                        <a:rPr b="0" i="1" lang="en-US" sz="900" u="none" cap="none" strike="noStrike">
                          <a:solidFill>
                            <a:schemeClr val="dk1"/>
                          </a:solidFill>
                          <a:latin typeface="Arial"/>
                          <a:ea typeface="Arial"/>
                          <a:cs typeface="Arial"/>
                          <a:sym typeface="Arial"/>
                        </a:rPr>
                        <a:t>accomplish our set of activities we will need the following</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Activities (Inputs)</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900"/>
                        <a:buFont typeface="Arial"/>
                        <a:buNone/>
                      </a:pPr>
                      <a:r>
                        <a:rPr b="0" i="1" lang="en-US" sz="900" u="none" cap="none" strike="noStrike">
                          <a:solidFill>
                            <a:schemeClr val="dk1"/>
                          </a:solidFill>
                          <a:latin typeface="Arial"/>
                          <a:ea typeface="Arial"/>
                          <a:cs typeface="Arial"/>
                          <a:sym typeface="Arial"/>
                        </a:rPr>
                        <a:t>In order to address our problems or asset we will accomplish the following activities</a:t>
                      </a:r>
                      <a:endParaRPr b="0" i="0" sz="9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Outputs</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900"/>
                        <a:buFont typeface="Arial"/>
                        <a:buNone/>
                      </a:pPr>
                      <a:r>
                        <a:rPr b="0" i="1" lang="en-US" sz="900" u="none" cap="none" strike="noStrike">
                          <a:solidFill>
                            <a:schemeClr val="dk1"/>
                          </a:solidFill>
                          <a:latin typeface="Arial"/>
                          <a:ea typeface="Arial"/>
                          <a:cs typeface="Arial"/>
                          <a:sym typeface="Arial"/>
                        </a:rPr>
                        <a:t>We expect that once accomplished these activities will produce the following evidence or service delivery. </a:t>
                      </a:r>
                      <a:endParaRPr b="0" i="0" sz="9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Short Term Outcomes</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900"/>
                        <a:buFont typeface="Arial"/>
                        <a:buNone/>
                      </a:pPr>
                      <a:r>
                        <a:rPr b="0" i="1" lang="en-US" sz="900" u="none" cap="none" strike="noStrike">
                          <a:solidFill>
                            <a:schemeClr val="dk1"/>
                          </a:solidFill>
                          <a:latin typeface="Arial"/>
                          <a:ea typeface="Arial"/>
                          <a:cs typeface="Arial"/>
                          <a:sym typeface="Arial"/>
                        </a:rPr>
                        <a:t>We expect that if accomplished these activities will lead to the following changes in 1-5 years</a:t>
                      </a:r>
                      <a:endParaRPr b="0" i="0" sz="9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Long Term Outcomes - Impacts</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900"/>
                        <a:buFont typeface="Arial"/>
                        <a:buNone/>
                      </a:pPr>
                      <a:r>
                        <a:rPr b="0" i="1" lang="en-US" sz="900" u="none" cap="none" strike="noStrike">
                          <a:solidFill>
                            <a:schemeClr val="dk1"/>
                          </a:solidFill>
                          <a:latin typeface="Arial"/>
                          <a:ea typeface="Arial"/>
                          <a:cs typeface="Arial"/>
                          <a:sym typeface="Arial"/>
                        </a:rPr>
                        <a:t>We expect that if accomplished these activities will lead to the following changes in 6+ years</a:t>
                      </a:r>
                      <a:endParaRPr b="0" i="0" sz="9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r>
              <a:tr h="1073875">
                <a:tc>
                  <a:txBody>
                    <a:bodyPr/>
                    <a:lstStyle/>
                    <a:p>
                      <a:pPr indent="0" lvl="0" marL="0" marR="0" rtl="0" algn="l">
                        <a:lnSpc>
                          <a:spcPct val="100000"/>
                        </a:lnSpc>
                        <a:spcBef>
                          <a:spcPts val="0"/>
                        </a:spcBef>
                        <a:spcAft>
                          <a:spcPts val="0"/>
                        </a:spcAft>
                        <a:buClr>
                          <a:srgbClr val="0F4861"/>
                        </a:buClr>
                        <a:buSzPts val="1200"/>
                        <a:buFont typeface="Noto Sans Symbols"/>
                        <a:buNone/>
                      </a:pPr>
                      <a:r>
                        <a:rPr b="0" i="0" lang="en-US" sz="1200" u="none" cap="none" strike="noStrike">
                          <a:solidFill>
                            <a:srgbClr val="0F4861"/>
                          </a:solidFill>
                          <a:latin typeface="Arial"/>
                          <a:ea typeface="Arial"/>
                          <a:cs typeface="Arial"/>
                          <a:sym typeface="Arial"/>
                        </a:rPr>
                        <a:t>Indicator(s)</a:t>
                      </a:r>
                      <a:endParaRPr sz="1400" u="none" cap="none" strike="noStrike"/>
                    </a:p>
                    <a:p>
                      <a:pPr indent="0" lvl="0" marL="0" marR="0" rtl="0" algn="l">
                        <a:lnSpc>
                          <a:spcPct val="100000"/>
                        </a:lnSpc>
                        <a:spcBef>
                          <a:spcPts val="0"/>
                        </a:spcBef>
                        <a:spcAft>
                          <a:spcPts val="0"/>
                        </a:spcAft>
                        <a:buClr>
                          <a:schemeClr val="dk1"/>
                        </a:buClr>
                        <a:buSzPts val="800"/>
                        <a:buFont typeface="Noto Sans Symbols"/>
                        <a:buNone/>
                      </a:pPr>
                      <a:r>
                        <a:t/>
                      </a:r>
                      <a:endParaRPr b="0" i="0" sz="800" u="none" cap="none" strike="noStrike">
                        <a:solidFill>
                          <a:srgbClr val="FFFF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800"/>
                        <a:buFont typeface="Noto Sans Symbols"/>
                        <a:buNone/>
                      </a:pPr>
                      <a:r>
                        <a:t/>
                      </a:r>
                      <a:endParaRPr b="0" i="0" sz="800" u="none" cap="none" strike="noStrike">
                        <a:solidFill>
                          <a:srgbClr val="FFFF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800"/>
                        <a:buFont typeface="Noto Sans Symbols"/>
                        <a:buNone/>
                      </a:pPr>
                      <a:r>
                        <a:t/>
                      </a:r>
                      <a:endParaRPr b="0" i="0" sz="800" u="none" cap="none" strike="noStrike">
                        <a:solidFill>
                          <a:srgbClr val="FFFF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800"/>
                        <a:buFont typeface="Noto Sans Symbols"/>
                        <a:buNone/>
                      </a:pPr>
                      <a:r>
                        <a:t/>
                      </a:r>
                      <a:endParaRPr b="0" i="0" sz="800" u="none" cap="none" strike="noStrike">
                        <a:solidFill>
                          <a:srgbClr val="FFFF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800"/>
                        <a:buFont typeface="Noto Sans Symbols"/>
                        <a:buNone/>
                      </a:pPr>
                      <a:r>
                        <a:t/>
                      </a:r>
                      <a:endParaRPr b="0" i="0" sz="800" u="none" cap="none" strike="noStrike">
                        <a:solidFill>
                          <a:srgbClr val="FFFF00"/>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rgbClr val="2D2DB9"/>
                        </a:buClr>
                        <a:buSzPts val="1200"/>
                        <a:buFont typeface="Noto Sans Symbols"/>
                        <a:buNone/>
                      </a:pPr>
                      <a:r>
                        <a:rPr b="0" i="0" lang="en-US" sz="1200" u="none" cap="none" strike="noStrike">
                          <a:solidFill>
                            <a:srgbClr val="2D2DB9"/>
                          </a:solidFill>
                          <a:latin typeface="Arial"/>
                          <a:ea typeface="Arial"/>
                          <a:cs typeface="Arial"/>
                          <a:sym typeface="Arial"/>
                        </a:rPr>
                        <a:t>Indicator(s)</a:t>
                      </a:r>
                      <a:endParaRPr sz="1400" u="none" cap="none" strike="noStrike"/>
                    </a:p>
                    <a:p>
                      <a:pPr indent="0" lvl="0" marL="0" marR="0" rtl="0" algn="l">
                        <a:lnSpc>
                          <a:spcPct val="100000"/>
                        </a:lnSpc>
                        <a:spcBef>
                          <a:spcPts val="0"/>
                        </a:spcBef>
                        <a:spcAft>
                          <a:spcPts val="0"/>
                        </a:spcAft>
                        <a:buClr>
                          <a:schemeClr val="dk1"/>
                        </a:buClr>
                        <a:buSzPts val="800"/>
                        <a:buFont typeface="Noto Sans Symbols"/>
                        <a:buNone/>
                      </a:pPr>
                      <a:r>
                        <a:t/>
                      </a:r>
                      <a:endParaRPr b="0" i="0" sz="800" u="none" cap="none" strike="noStrike">
                        <a:solidFill>
                          <a:srgbClr val="FFFF00"/>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rgbClr val="2D2DB9"/>
                        </a:buClr>
                        <a:buSzPts val="1200"/>
                        <a:buFont typeface="Noto Sans Symbols"/>
                        <a:buNone/>
                      </a:pPr>
                      <a:r>
                        <a:rPr b="0" i="0" lang="en-US" sz="1200" u="none" cap="none" strike="noStrike">
                          <a:solidFill>
                            <a:srgbClr val="2D2DB9"/>
                          </a:solidFill>
                          <a:latin typeface="Arial"/>
                          <a:ea typeface="Arial"/>
                          <a:cs typeface="Arial"/>
                          <a:sym typeface="Arial"/>
                        </a:rPr>
                        <a:t>Indicator(s)</a:t>
                      </a:r>
                      <a:endParaRPr sz="1400" u="none" cap="none" strike="noStrike"/>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FF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rgbClr val="2D2DB9"/>
                        </a:buClr>
                        <a:buSzPts val="1200"/>
                        <a:buFont typeface="Noto Sans Symbols"/>
                        <a:buNone/>
                      </a:pPr>
                      <a:r>
                        <a:rPr b="0" i="0" lang="en-US" sz="1200" u="none" cap="none" strike="noStrike">
                          <a:solidFill>
                            <a:srgbClr val="2D2DB9"/>
                          </a:solidFill>
                          <a:latin typeface="Arial"/>
                          <a:ea typeface="Arial"/>
                          <a:cs typeface="Arial"/>
                          <a:sym typeface="Arial"/>
                        </a:rPr>
                        <a:t>Indicator(s)</a:t>
                      </a:r>
                      <a:endParaRPr sz="1400" u="none" cap="none" strike="noStrike"/>
                    </a:p>
                    <a:p>
                      <a:pPr indent="0" lvl="0" marL="0" marR="0" rtl="0" algn="l">
                        <a:lnSpc>
                          <a:spcPct val="100000"/>
                        </a:lnSpc>
                        <a:spcBef>
                          <a:spcPts val="0"/>
                        </a:spcBef>
                        <a:spcAft>
                          <a:spcPts val="0"/>
                        </a:spcAft>
                        <a:buClr>
                          <a:schemeClr val="dk1"/>
                        </a:buClr>
                        <a:buSzPts val="800"/>
                        <a:buFont typeface="Noto Sans Symbols"/>
                        <a:buNone/>
                      </a:pPr>
                      <a:r>
                        <a:t/>
                      </a:r>
                      <a:endParaRPr b="0" i="0" sz="800" u="none" cap="none" strike="noStrike">
                        <a:solidFill>
                          <a:srgbClr val="FFFF00"/>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rgbClr val="2D2DB9"/>
                        </a:buClr>
                        <a:buSzPts val="1200"/>
                        <a:buFont typeface="Noto Sans Symbols"/>
                        <a:buNone/>
                      </a:pPr>
                      <a:r>
                        <a:rPr b="0" i="0" lang="en-US" sz="1200" u="none" cap="none" strike="noStrike">
                          <a:solidFill>
                            <a:srgbClr val="2D2DB9"/>
                          </a:solidFill>
                          <a:latin typeface="Arial"/>
                          <a:ea typeface="Arial"/>
                          <a:cs typeface="Arial"/>
                          <a:sym typeface="Arial"/>
                        </a:rPr>
                        <a:t>Indicator(s)</a:t>
                      </a:r>
                      <a:endParaRPr sz="1400" u="none" cap="none" strike="noStrike"/>
                    </a:p>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FFFF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rgbClr val="2D2DB9"/>
                        </a:buClr>
                        <a:buSzPts val="1200"/>
                        <a:buFont typeface="Noto Sans Symbols"/>
                        <a:buNone/>
                      </a:pPr>
                      <a:r>
                        <a:rPr b="0" i="0" lang="en-US" sz="1200" u="none" cap="none" strike="noStrike">
                          <a:solidFill>
                            <a:srgbClr val="2D2DB9"/>
                          </a:solidFill>
                          <a:latin typeface="Arial"/>
                          <a:ea typeface="Arial"/>
                          <a:cs typeface="Arial"/>
                          <a:sym typeface="Arial"/>
                        </a:rPr>
                        <a:t>Indicator(s)</a:t>
                      </a:r>
                      <a:endParaRPr sz="1400" u="none" cap="none" strike="noStrike"/>
                    </a:p>
                    <a:p>
                      <a:pPr indent="0" lvl="0" marL="0" marR="0" rtl="0" algn="l">
                        <a:lnSpc>
                          <a:spcPct val="100000"/>
                        </a:lnSpc>
                        <a:spcBef>
                          <a:spcPts val="0"/>
                        </a:spcBef>
                        <a:spcAft>
                          <a:spcPts val="0"/>
                        </a:spcAft>
                        <a:buClr>
                          <a:schemeClr val="dk1"/>
                        </a:buClr>
                        <a:buSzPts val="800"/>
                        <a:buFont typeface="Noto Sans Symbols"/>
                        <a:buNone/>
                      </a:pPr>
                      <a:r>
                        <a:t/>
                      </a:r>
                      <a:endParaRPr b="0" i="0" sz="800" u="none" cap="none" strike="noStrike">
                        <a:solidFill>
                          <a:srgbClr val="FFFF00"/>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rgbClr val="2D2DB9"/>
                        </a:buClr>
                        <a:buSzPts val="1200"/>
                        <a:buFont typeface="Noto Sans Symbols"/>
                        <a:buNone/>
                      </a:pPr>
                      <a:r>
                        <a:rPr b="0" i="0" lang="en-US" sz="1200" u="none" cap="none" strike="noStrike">
                          <a:solidFill>
                            <a:srgbClr val="2D2DB9"/>
                          </a:solidFill>
                          <a:latin typeface="Arial"/>
                          <a:ea typeface="Arial"/>
                          <a:cs typeface="Arial"/>
                          <a:sym typeface="Arial"/>
                        </a:rPr>
                        <a:t>Indicator(s)</a:t>
                      </a:r>
                      <a:endParaRPr sz="1400" u="none" cap="none" strike="noStrike"/>
                    </a:p>
                    <a:p>
                      <a:pPr indent="0" lvl="0" marL="0" marR="0" rtl="0" algn="l">
                        <a:lnSpc>
                          <a:spcPct val="100000"/>
                        </a:lnSpc>
                        <a:spcBef>
                          <a:spcPts val="0"/>
                        </a:spcBef>
                        <a:spcAft>
                          <a:spcPts val="0"/>
                        </a:spcAft>
                        <a:buClr>
                          <a:schemeClr val="dk1"/>
                        </a:buClr>
                        <a:buSzPts val="800"/>
                        <a:buFont typeface="Noto Sans Symbols"/>
                        <a:buNone/>
                      </a:pPr>
                      <a:r>
                        <a:t/>
                      </a:r>
                      <a:endParaRPr b="0" i="0" sz="800" u="none" cap="none" strike="noStrike">
                        <a:solidFill>
                          <a:srgbClr val="FFFF00"/>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r>
              <a:tr h="1062675">
                <a:tc>
                  <a:txBody>
                    <a:bodyPr/>
                    <a:lstStyle/>
                    <a:p>
                      <a:pPr indent="0" lvl="0" marL="0" marR="0" rtl="0" algn="l">
                        <a:lnSpc>
                          <a:spcPct val="100000"/>
                        </a:lnSpc>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Data Source(s)</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Data Source(s)</a:t>
                      </a:r>
                      <a:endParaRPr sz="1400" u="none" cap="none" strike="noStrike"/>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Data Source(s)</a:t>
                      </a:r>
                      <a:endParaRPr sz="1400" u="none" cap="none" strike="noStrike"/>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FF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Data Source(s)</a:t>
                      </a:r>
                      <a:endParaRPr sz="1400" u="none" cap="none" strike="noStrike"/>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FF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Data Source(s)</a:t>
                      </a:r>
                      <a:endParaRPr sz="1400" u="none" cap="none" strike="noStrike"/>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Data</a:t>
                      </a:r>
                      <a:r>
                        <a:rPr b="0" i="0" lang="en-US" sz="900" u="none" cap="none" strike="noStrike">
                          <a:solidFill>
                            <a:srgbClr val="FFFF00"/>
                          </a:solidFill>
                          <a:latin typeface="Arial"/>
                          <a:ea typeface="Arial"/>
                          <a:cs typeface="Arial"/>
                          <a:sym typeface="Arial"/>
                        </a:rPr>
                        <a:t> </a:t>
                      </a:r>
                      <a:r>
                        <a:rPr b="0" i="0" lang="en-US" sz="900" u="none" cap="none" strike="noStrike">
                          <a:solidFill>
                            <a:schemeClr val="dk1"/>
                          </a:solidFill>
                          <a:latin typeface="Arial"/>
                          <a:ea typeface="Arial"/>
                          <a:cs typeface="Arial"/>
                          <a:sym typeface="Arial"/>
                        </a:rPr>
                        <a:t>Source(s)</a:t>
                      </a:r>
                      <a:endParaRPr sz="1400" u="none" cap="none" strike="noStrike"/>
                    </a:p>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Data Source(s)</a:t>
                      </a:r>
                      <a:endParaRPr sz="1400" u="none" cap="none" strike="noStrike"/>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FF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alpha val="49411"/>
                      </a:srgb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
          <p:cNvSpPr txBox="1"/>
          <p:nvPr/>
        </p:nvSpPr>
        <p:spPr>
          <a:xfrm>
            <a:off x="308273" y="2770195"/>
            <a:ext cx="11435100" cy="3435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Outputs</a:t>
            </a:r>
            <a:endParaRPr b="0" i="0" sz="2000" u="none" cap="none" strike="noStrike">
              <a:solidFill>
                <a:schemeClr val="dk1"/>
              </a:solidFill>
              <a:latin typeface="Arial"/>
              <a:ea typeface="Arial"/>
              <a:cs typeface="Arial"/>
              <a:sym typeface="Arial"/>
            </a:endParaRPr>
          </a:p>
          <a:p>
            <a:pPr indent="-342900" lvl="0" marL="457200" marR="0" rtl="0" algn="l">
              <a:lnSpc>
                <a:spcPct val="115000"/>
              </a:lnSpc>
              <a:spcBef>
                <a:spcPts val="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The tangible or observable results of an action, project, or process (i.e. Inputs/activities). Outputs are more immediate deliverables that can be measured and assessed. Outcomes answer the question “So what?“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Outcomes</a:t>
            </a:r>
            <a:endParaRPr b="0" i="0" sz="2000" u="none" cap="none" strike="noStrike">
              <a:solidFill>
                <a:schemeClr val="dk1"/>
              </a:solidFill>
              <a:latin typeface="Arial"/>
              <a:ea typeface="Arial"/>
              <a:cs typeface="Arial"/>
              <a:sym typeface="Arial"/>
            </a:endParaRPr>
          </a:p>
          <a:p>
            <a:pPr indent="-342900" lvl="0" marL="457200" marR="0" rtl="0" algn="l">
              <a:lnSpc>
                <a:spcPct val="115000"/>
              </a:lnSpc>
              <a:spcBef>
                <a:spcPts val="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Outcomes are the results of the Inputs/activities and Outputs that help achieve the desired result. </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Outcomes measure the long-term effects of a process, task or activity, such as a change in the environment or in people's behavior. Outcomes are often more complex and more difficult to measure than outputs, and can take a long time to manifest. Measures can be qualitative and overall trends. </a:t>
            </a:r>
            <a:endParaRPr b="0" i="0" sz="1800" u="none" cap="none" strike="noStrike">
              <a:solidFill>
                <a:schemeClr val="dk1"/>
              </a:solidFill>
              <a:latin typeface="Arial"/>
              <a:ea typeface="Arial"/>
              <a:cs typeface="Arial"/>
              <a:sym typeface="Arial"/>
            </a:endParaRPr>
          </a:p>
        </p:txBody>
      </p:sp>
      <p:sp>
        <p:nvSpPr>
          <p:cNvPr id="417" name="Google Shape;417;p6"/>
          <p:cNvSpPr txBox="1"/>
          <p:nvPr/>
        </p:nvSpPr>
        <p:spPr>
          <a:xfrm>
            <a:off x="449407" y="147821"/>
            <a:ext cx="11152909" cy="78277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The main difference between an output and an outcome is that an output is what is produced or accomplished, while an outcome is the effect of that output on the desired result.</a:t>
            </a:r>
            <a:endParaRPr b="1" i="0" sz="2000" u="none" cap="none" strike="noStrike">
              <a:solidFill>
                <a:schemeClr val="dk1"/>
              </a:solidFill>
              <a:latin typeface="Arial"/>
              <a:ea typeface="Arial"/>
              <a:cs typeface="Arial"/>
              <a:sym typeface="Arial"/>
            </a:endParaRPr>
          </a:p>
        </p:txBody>
      </p:sp>
      <p:grpSp>
        <p:nvGrpSpPr>
          <p:cNvPr id="418" name="Google Shape;418;p6"/>
          <p:cNvGrpSpPr/>
          <p:nvPr/>
        </p:nvGrpSpPr>
        <p:grpSpPr>
          <a:xfrm>
            <a:off x="1441767" y="869789"/>
            <a:ext cx="9142875" cy="2116651"/>
            <a:chOff x="1467" y="1559706"/>
            <a:chExt cx="9142875" cy="2116651"/>
          </a:xfrm>
        </p:grpSpPr>
        <p:sp>
          <p:nvSpPr>
            <p:cNvPr id="419" name="Google Shape;419;p6"/>
            <p:cNvSpPr/>
            <p:nvPr/>
          </p:nvSpPr>
          <p:spPr>
            <a:xfrm>
              <a:off x="609508" y="1622074"/>
              <a:ext cx="2350099" cy="2054283"/>
            </a:xfrm>
            <a:prstGeom prst="rightArrow">
              <a:avLst>
                <a:gd fmla="val 70000" name="adj1"/>
                <a:gd fmla="val 50000" name="adj2"/>
              </a:avLst>
            </a:prstGeom>
            <a:solidFill>
              <a:srgbClr val="CAD1D8">
                <a:alpha val="89411"/>
              </a:srgbClr>
            </a:solidFill>
            <a:ln cap="flat" cmpd="sng" w="19050">
              <a:solidFill>
                <a:srgbClr val="CAD1D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6"/>
            <p:cNvSpPr txBox="1"/>
            <p:nvPr/>
          </p:nvSpPr>
          <p:spPr>
            <a:xfrm>
              <a:off x="1197033" y="1930216"/>
              <a:ext cx="1145673" cy="1437999"/>
            </a:xfrm>
            <a:prstGeom prst="rect">
              <a:avLst/>
            </a:prstGeom>
            <a:noFill/>
            <a:ln>
              <a:noFill/>
            </a:ln>
          </p:spPr>
          <p:txBody>
            <a:bodyPr anchorCtr="0" anchor="ctr" bIns="9525" lIns="38100" spcFirstLastPara="1" rIns="19050" wrap="square" tIns="9525">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Measurable</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25"/>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More tangible</a:t>
              </a:r>
              <a:endParaRPr b="0" i="0" sz="1400" u="none" cap="none" strike="noStrike">
                <a:solidFill>
                  <a:srgbClr val="000000"/>
                </a:solidFill>
                <a:latin typeface="Arial"/>
                <a:ea typeface="Arial"/>
                <a:cs typeface="Arial"/>
                <a:sym typeface="Arial"/>
              </a:endParaRPr>
            </a:p>
          </p:txBody>
        </p:sp>
        <p:sp>
          <p:nvSpPr>
            <p:cNvPr id="421" name="Google Shape;421;p6"/>
            <p:cNvSpPr/>
            <p:nvPr/>
          </p:nvSpPr>
          <p:spPr>
            <a:xfrm>
              <a:off x="1467" y="2017003"/>
              <a:ext cx="1216082" cy="1264424"/>
            </a:xfrm>
            <a:prstGeom prst="ellipse">
              <a:avLst/>
            </a:prstGeom>
            <a:solidFill>
              <a:srgbClr val="0A304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6"/>
            <p:cNvSpPr txBox="1"/>
            <p:nvPr/>
          </p:nvSpPr>
          <p:spPr>
            <a:xfrm>
              <a:off x="179558" y="2202174"/>
              <a:ext cx="859900" cy="894082"/>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Outputs</a:t>
              </a:r>
              <a:endParaRPr b="0" i="0" sz="1400" u="none" cap="none" strike="noStrike">
                <a:solidFill>
                  <a:srgbClr val="000000"/>
                </a:solidFill>
                <a:latin typeface="Arial"/>
                <a:ea typeface="Arial"/>
                <a:cs typeface="Arial"/>
                <a:sym typeface="Arial"/>
              </a:endParaRPr>
            </a:p>
          </p:txBody>
        </p:sp>
        <p:sp>
          <p:nvSpPr>
            <p:cNvPr id="423" name="Google Shape;423;p6"/>
            <p:cNvSpPr/>
            <p:nvPr/>
          </p:nvSpPr>
          <p:spPr>
            <a:xfrm>
              <a:off x="3714531" y="1622074"/>
              <a:ext cx="2350099" cy="2054283"/>
            </a:xfrm>
            <a:prstGeom prst="rightArrow">
              <a:avLst>
                <a:gd fmla="val 70000" name="adj1"/>
                <a:gd fmla="val 50000" name="adj2"/>
              </a:avLst>
            </a:prstGeom>
            <a:solidFill>
              <a:srgbClr val="CAD1D8">
                <a:alpha val="89411"/>
              </a:srgbClr>
            </a:solidFill>
            <a:ln cap="flat" cmpd="sng" w="19050">
              <a:solidFill>
                <a:srgbClr val="CAD1D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6"/>
            <p:cNvSpPr txBox="1"/>
            <p:nvPr/>
          </p:nvSpPr>
          <p:spPr>
            <a:xfrm>
              <a:off x="4302056" y="1930216"/>
              <a:ext cx="1145673" cy="1437999"/>
            </a:xfrm>
            <a:prstGeom prst="rect">
              <a:avLst/>
            </a:prstGeom>
            <a:noFill/>
            <a:ln>
              <a:noFill/>
            </a:ln>
          </p:spPr>
          <p:txBody>
            <a:bodyPr anchorCtr="0" anchor="ctr" bIns="9525" lIns="38100" spcFirstLastPara="1" rIns="19050" wrap="square" tIns="9525">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More complex</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25"/>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Long term effects of outputs</a:t>
              </a:r>
              <a:endParaRPr b="0" i="0" sz="1400" u="none" cap="none" strike="noStrike">
                <a:solidFill>
                  <a:srgbClr val="000000"/>
                </a:solidFill>
                <a:latin typeface="Arial"/>
                <a:ea typeface="Arial"/>
                <a:cs typeface="Arial"/>
                <a:sym typeface="Arial"/>
              </a:endParaRPr>
            </a:p>
          </p:txBody>
        </p:sp>
        <p:sp>
          <p:nvSpPr>
            <p:cNvPr id="425" name="Google Shape;425;p6"/>
            <p:cNvSpPr/>
            <p:nvPr/>
          </p:nvSpPr>
          <p:spPr>
            <a:xfrm>
              <a:off x="3106489" y="2017003"/>
              <a:ext cx="1216082" cy="1264424"/>
            </a:xfrm>
            <a:prstGeom prst="ellipse">
              <a:avLst/>
            </a:prstGeom>
            <a:solidFill>
              <a:srgbClr val="0A304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6"/>
            <p:cNvSpPr txBox="1"/>
            <p:nvPr/>
          </p:nvSpPr>
          <p:spPr>
            <a:xfrm>
              <a:off x="3284580" y="2202174"/>
              <a:ext cx="859900" cy="894082"/>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Outcome</a:t>
              </a:r>
              <a:endParaRPr b="0" i="0" sz="1400" u="none" cap="none" strike="noStrike">
                <a:solidFill>
                  <a:srgbClr val="000000"/>
                </a:solidFill>
                <a:latin typeface="Arial"/>
                <a:ea typeface="Arial"/>
                <a:cs typeface="Arial"/>
                <a:sym typeface="Arial"/>
              </a:endParaRPr>
            </a:p>
          </p:txBody>
        </p:sp>
        <p:sp>
          <p:nvSpPr>
            <p:cNvPr id="427" name="Google Shape;427;p6"/>
            <p:cNvSpPr/>
            <p:nvPr/>
          </p:nvSpPr>
          <p:spPr>
            <a:xfrm rot="10800000">
              <a:off x="6192922" y="1559706"/>
              <a:ext cx="2350099" cy="2054283"/>
            </a:xfrm>
            <a:prstGeom prst="rightArrow">
              <a:avLst>
                <a:gd fmla="val 70000" name="adj1"/>
                <a:gd fmla="val 50000" name="adj2"/>
              </a:avLst>
            </a:prstGeom>
            <a:solidFill>
              <a:srgbClr val="CAD1D8">
                <a:alpha val="89411"/>
              </a:srgbClr>
            </a:solidFill>
            <a:ln cap="flat" cmpd="sng" w="19050">
              <a:solidFill>
                <a:srgbClr val="CAD1D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6"/>
            <p:cNvSpPr txBox="1"/>
            <p:nvPr/>
          </p:nvSpPr>
          <p:spPr>
            <a:xfrm rot="10800000">
              <a:off x="6809822" y="1867848"/>
              <a:ext cx="1145673" cy="1437999"/>
            </a:xfrm>
            <a:prstGeom prst="rect">
              <a:avLst/>
            </a:prstGeom>
            <a:noFill/>
            <a:ln>
              <a:noFill/>
            </a:ln>
          </p:spPr>
          <p:txBody>
            <a:bodyPr anchorCtr="0" anchor="ctr" bIns="10150" lIns="40625" spcFirstLastPara="1" rIns="20300" wrap="square" tIns="10150">
              <a:noAutofit/>
            </a:bodyPr>
            <a:lstStyle/>
            <a:p>
              <a:pPr indent="0" lvl="0" marL="0" marR="0" rtl="0" algn="ctr">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29" name="Google Shape;429;p6"/>
            <p:cNvSpPr/>
            <p:nvPr/>
          </p:nvSpPr>
          <p:spPr>
            <a:xfrm>
              <a:off x="7928260" y="2028860"/>
              <a:ext cx="1216082" cy="1264424"/>
            </a:xfrm>
            <a:prstGeom prst="ellipse">
              <a:avLst/>
            </a:prstGeom>
            <a:solidFill>
              <a:srgbClr val="0A304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6"/>
            <p:cNvSpPr txBox="1"/>
            <p:nvPr/>
          </p:nvSpPr>
          <p:spPr>
            <a:xfrm>
              <a:off x="8106351" y="2214031"/>
              <a:ext cx="859900" cy="894082"/>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Goals</a:t>
              </a:r>
              <a:endParaRPr b="0" i="0" sz="1400" u="none" cap="none" strike="noStrike">
                <a:solidFill>
                  <a:srgbClr val="000000"/>
                </a:solidFill>
                <a:latin typeface="Arial"/>
                <a:ea typeface="Arial"/>
                <a:cs typeface="Arial"/>
                <a:sym typeface="Arial"/>
              </a:endParaRPr>
            </a:p>
          </p:txBody>
        </p:sp>
      </p:grpSp>
      <p:sp>
        <p:nvSpPr>
          <p:cNvPr id="431" name="Google Shape;431;p6"/>
          <p:cNvSpPr txBox="1"/>
          <p:nvPr/>
        </p:nvSpPr>
        <p:spPr>
          <a:xfrm>
            <a:off x="8039585" y="1346387"/>
            <a:ext cx="1413207"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Drives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Inputs,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Outputs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and Outcomes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8"/>
          <p:cNvSpPr/>
          <p:nvPr/>
        </p:nvSpPr>
        <p:spPr>
          <a:xfrm>
            <a:off x="0" y="0"/>
            <a:ext cx="4056993" cy="6858000"/>
          </a:xfrm>
          <a:prstGeom prst="rect">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7" name="Google Shape;437;p8"/>
          <p:cNvSpPr txBox="1"/>
          <p:nvPr>
            <p:ph type="title"/>
          </p:nvPr>
        </p:nvSpPr>
        <p:spPr>
          <a:xfrm>
            <a:off x="418225" y="2850075"/>
            <a:ext cx="3201366" cy="338749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3200"/>
              <a:buFont typeface="Arial"/>
              <a:buNone/>
            </a:pPr>
            <a:r>
              <a:rPr lang="en-US" sz="3200">
                <a:solidFill>
                  <a:srgbClr val="FFFFFF"/>
                </a:solidFill>
                <a:latin typeface="Arial"/>
                <a:ea typeface="Arial"/>
                <a:cs typeface="Arial"/>
                <a:sym typeface="Arial"/>
              </a:rPr>
              <a:t>Big Question: What advice do you have for the Management </a:t>
            </a:r>
            <a:br>
              <a:rPr lang="en-US" sz="3200">
                <a:solidFill>
                  <a:srgbClr val="FFFFFF"/>
                </a:solidFill>
                <a:latin typeface="Arial"/>
                <a:ea typeface="Arial"/>
                <a:cs typeface="Arial"/>
                <a:sym typeface="Arial"/>
              </a:rPr>
            </a:br>
            <a:r>
              <a:rPr lang="en-US" sz="3200">
                <a:solidFill>
                  <a:srgbClr val="FFFFFF"/>
                </a:solidFill>
                <a:latin typeface="Arial"/>
                <a:ea typeface="Arial"/>
                <a:cs typeface="Arial"/>
                <a:sym typeface="Arial"/>
              </a:rPr>
              <a:t>Board on how to consolidate, reduce, update, remove, replace or add new outcomes within your GIT?​</a:t>
            </a:r>
            <a:br>
              <a:rPr lang="en-US" sz="3200">
                <a:solidFill>
                  <a:srgbClr val="FFFFFF"/>
                </a:solidFill>
                <a:latin typeface="Times New Roman"/>
                <a:ea typeface="Times New Roman"/>
                <a:cs typeface="Times New Roman"/>
                <a:sym typeface="Times New Roman"/>
              </a:rPr>
            </a:br>
            <a:endParaRPr sz="3200">
              <a:solidFill>
                <a:srgbClr val="FFFFFF"/>
              </a:solidFill>
            </a:endParaRPr>
          </a:p>
        </p:txBody>
      </p:sp>
      <p:sp>
        <p:nvSpPr>
          <p:cNvPr id="438" name="Google Shape;438;p8"/>
          <p:cNvSpPr txBox="1"/>
          <p:nvPr>
            <p:ph idx="1" type="body"/>
          </p:nvPr>
        </p:nvSpPr>
        <p:spPr>
          <a:xfrm>
            <a:off x="4139115" y="115613"/>
            <a:ext cx="7991788" cy="650590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700"/>
              <a:buNone/>
            </a:pPr>
            <a:r>
              <a:rPr b="1" lang="en-US" sz="1700"/>
              <a:t>Guidelines:​ You do not have to answer all these questions, but the first two are necessary.</a:t>
            </a:r>
            <a:endParaRPr b="1" sz="1700"/>
          </a:p>
          <a:p>
            <a:pPr indent="-342900" lvl="0" marL="342900" marR="0" rtl="0" algn="l">
              <a:lnSpc>
                <a:spcPct val="90000"/>
              </a:lnSpc>
              <a:spcBef>
                <a:spcPts val="1000"/>
              </a:spcBef>
              <a:spcAft>
                <a:spcPts val="0"/>
              </a:spcAft>
              <a:buClr>
                <a:schemeClr val="dk1"/>
              </a:buClr>
              <a:buSzPts val="1700"/>
              <a:buFont typeface="Play"/>
              <a:buAutoNum type="arabicPeriod"/>
            </a:pPr>
            <a:r>
              <a:rPr lang="en-US" sz="1700"/>
              <a:t>In reviewing your outcome, provide advice to the Management Board on whether "to consolidate, reduce, update, remove, replace or add new outcomes". ​</a:t>
            </a:r>
            <a:endParaRPr sz="1700"/>
          </a:p>
          <a:p>
            <a:pPr indent="-285750" lvl="1" marL="742950" marR="0" rtl="0" algn="l">
              <a:lnSpc>
                <a:spcPct val="90000"/>
              </a:lnSpc>
              <a:spcBef>
                <a:spcPts val="500"/>
              </a:spcBef>
              <a:spcAft>
                <a:spcPts val="0"/>
              </a:spcAft>
              <a:buClr>
                <a:schemeClr val="dk1"/>
              </a:buClr>
              <a:buSzPts val="1700"/>
              <a:buFont typeface="Play"/>
              <a:buAutoNum type="alphaLcPeriod"/>
            </a:pPr>
            <a:r>
              <a:rPr lang="en-US" sz="1700"/>
              <a:t>Don’t need to provide updated Outcome language at this point in the process.​</a:t>
            </a:r>
            <a:endParaRPr sz="1700"/>
          </a:p>
          <a:p>
            <a:pPr indent="-285750" lvl="1" marL="742950" marR="0" rtl="0" algn="l">
              <a:lnSpc>
                <a:spcPct val="90000"/>
              </a:lnSpc>
              <a:spcBef>
                <a:spcPts val="500"/>
              </a:spcBef>
              <a:spcAft>
                <a:spcPts val="0"/>
              </a:spcAft>
              <a:buClr>
                <a:schemeClr val="dk1"/>
              </a:buClr>
              <a:buSzPts val="1700"/>
              <a:buFont typeface="Play"/>
              <a:buAutoNum type="alphaLcPeriod"/>
            </a:pPr>
            <a:r>
              <a:rPr lang="en-US" sz="1700"/>
              <a:t>If consolidation is recommended, which outcome(s) do you advise combining with?​</a:t>
            </a:r>
            <a:endParaRPr sz="1700"/>
          </a:p>
          <a:p>
            <a:pPr indent="-285750" lvl="1" marL="742950" marR="0" rtl="0" algn="l">
              <a:lnSpc>
                <a:spcPct val="90000"/>
              </a:lnSpc>
              <a:spcBef>
                <a:spcPts val="500"/>
              </a:spcBef>
              <a:spcAft>
                <a:spcPts val="0"/>
              </a:spcAft>
              <a:buClr>
                <a:schemeClr val="dk1"/>
              </a:buClr>
              <a:buSzPts val="1700"/>
              <a:buFont typeface="Play"/>
              <a:buAutoNum type="alphaLcPeriod"/>
            </a:pPr>
            <a:r>
              <a:rPr lang="en-US" sz="1700"/>
              <a:t>Should the outcome be moved or restructured? </a:t>
            </a:r>
            <a:endParaRPr sz="1700"/>
          </a:p>
          <a:p>
            <a:pPr indent="-342900" lvl="0" marL="342900" marR="0" rtl="0" algn="l">
              <a:lnSpc>
                <a:spcPct val="90000"/>
              </a:lnSpc>
              <a:spcBef>
                <a:spcPts val="1000"/>
              </a:spcBef>
              <a:spcAft>
                <a:spcPts val="0"/>
              </a:spcAft>
              <a:buClr>
                <a:schemeClr val="dk1"/>
              </a:buClr>
              <a:buSzPts val="1700"/>
              <a:buFont typeface="Play"/>
              <a:buAutoNum type="arabicPeriod"/>
            </a:pPr>
            <a:r>
              <a:rPr lang="en-US" sz="1700"/>
              <a:t>Consider if the Outcome is SMART, and specifically, whether the current outcome meets the definition of an outcome, as described in the 2014 Chesapeake Bay Watershed Agreement (“Agreement”), or if that outcome is an output or indicator.​</a:t>
            </a:r>
            <a:endParaRPr sz="1700"/>
          </a:p>
          <a:p>
            <a:pPr indent="-285750" lvl="1" marL="742950" marR="0" rtl="0" algn="l">
              <a:lnSpc>
                <a:spcPct val="90000"/>
              </a:lnSpc>
              <a:spcBef>
                <a:spcPts val="500"/>
              </a:spcBef>
              <a:spcAft>
                <a:spcPts val="0"/>
              </a:spcAft>
              <a:buClr>
                <a:schemeClr val="dk1"/>
              </a:buClr>
              <a:buSzPts val="1700"/>
              <a:buFont typeface="Play"/>
              <a:buAutoNum type="alphaLcPeriod"/>
            </a:pPr>
            <a:r>
              <a:rPr lang="en-US" sz="1700"/>
              <a:t>Review ERG’s Beyond 2025 Report for existing assessment of </a:t>
            </a:r>
            <a:r>
              <a:rPr b="1" lang="en-US" sz="1700" u="sng"/>
              <a:t>S</a:t>
            </a:r>
            <a:r>
              <a:rPr lang="en-US" sz="1700"/>
              <a:t>pecific, </a:t>
            </a:r>
            <a:r>
              <a:rPr b="1" lang="en-US" sz="1700" u="sng"/>
              <a:t>M</a:t>
            </a:r>
            <a:r>
              <a:rPr lang="en-US" sz="1700"/>
              <a:t>easurement, and </a:t>
            </a:r>
            <a:r>
              <a:rPr b="1" lang="en-US" sz="1700" u="sng"/>
              <a:t>T</a:t>
            </a:r>
            <a:r>
              <a:rPr lang="en-US" sz="1700"/>
              <a:t>imebound. </a:t>
            </a:r>
            <a:endParaRPr sz="1700"/>
          </a:p>
          <a:p>
            <a:pPr indent="-285750" lvl="1" marL="742950" marR="0" rtl="0" algn="l">
              <a:lnSpc>
                <a:spcPct val="90000"/>
              </a:lnSpc>
              <a:spcBef>
                <a:spcPts val="500"/>
              </a:spcBef>
              <a:spcAft>
                <a:spcPts val="0"/>
              </a:spcAft>
              <a:buClr>
                <a:schemeClr val="dk1"/>
              </a:buClr>
              <a:buSzPts val="1700"/>
              <a:buFont typeface="Play"/>
              <a:buAutoNum type="alphaLcPeriod"/>
            </a:pPr>
            <a:r>
              <a:rPr lang="en-US" sz="1700"/>
              <a:t>Consider the Secret Sauce</a:t>
            </a:r>
            <a:endParaRPr sz="1700"/>
          </a:p>
          <a:p>
            <a:pPr indent="-342900" lvl="0" marL="342900" marR="0" rtl="0" algn="l">
              <a:lnSpc>
                <a:spcPct val="90000"/>
              </a:lnSpc>
              <a:spcBef>
                <a:spcPts val="1000"/>
              </a:spcBef>
              <a:spcAft>
                <a:spcPts val="0"/>
              </a:spcAft>
              <a:buClr>
                <a:schemeClr val="dk1"/>
              </a:buClr>
              <a:buSzPts val="1700"/>
              <a:buFont typeface="Play"/>
              <a:buAutoNum type="arabicPeriod"/>
            </a:pPr>
            <a:r>
              <a:rPr lang="en-US" sz="1700"/>
              <a:t>Consider the challenges to and opportunities for achieving the outcome. You are encouraged to leverage past documentation and learnings from the Strategy Review System process, as well as Charting a Course to 2025 report and Beyond 2025 Small Group recommendations as they pertain to the outcome.​</a:t>
            </a:r>
            <a:endParaRPr sz="1700"/>
          </a:p>
          <a:p>
            <a:pPr indent="-342900" lvl="0" marL="342900" marR="0" rtl="0" algn="l">
              <a:lnSpc>
                <a:spcPct val="90000"/>
              </a:lnSpc>
              <a:spcBef>
                <a:spcPts val="1000"/>
              </a:spcBef>
              <a:spcAft>
                <a:spcPts val="0"/>
              </a:spcAft>
              <a:buClr>
                <a:schemeClr val="dk1"/>
              </a:buClr>
              <a:buSzPts val="1700"/>
              <a:buFont typeface="Play"/>
              <a:buAutoNum type="arabicPeriod"/>
            </a:pPr>
            <a:r>
              <a:rPr lang="en-US" sz="1700"/>
              <a:t>Consider how the outcome relates or could relate to the Bay Agreement mission, vision, and themes/pillars</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9"/>
          <p:cNvSpPr/>
          <p:nvPr/>
        </p:nvSpPr>
        <p:spPr>
          <a:xfrm>
            <a:off x="0" y="0"/>
            <a:ext cx="4046483" cy="6858000"/>
          </a:xfrm>
          <a:prstGeom prst="rect">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4" name="Google Shape;444;p9"/>
          <p:cNvSpPr txBox="1"/>
          <p:nvPr>
            <p:ph type="title"/>
          </p:nvPr>
        </p:nvSpPr>
        <p:spPr>
          <a:xfrm>
            <a:off x="418225" y="747253"/>
            <a:ext cx="3337698" cy="559936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3200"/>
              <a:buFont typeface="Arial"/>
              <a:buNone/>
            </a:pPr>
            <a:r>
              <a:rPr lang="en-US" sz="3200">
                <a:solidFill>
                  <a:srgbClr val="FFFFFF"/>
                </a:solidFill>
                <a:latin typeface="Arial"/>
                <a:ea typeface="Arial"/>
                <a:cs typeface="Arial"/>
                <a:sym typeface="Arial"/>
              </a:rPr>
              <a:t>Big Question: What advice do you have for the Management </a:t>
            </a:r>
            <a:br>
              <a:rPr lang="en-US" sz="3200">
                <a:solidFill>
                  <a:srgbClr val="FFFFFF"/>
                </a:solidFill>
                <a:latin typeface="Arial"/>
                <a:ea typeface="Arial"/>
                <a:cs typeface="Arial"/>
                <a:sym typeface="Arial"/>
              </a:rPr>
            </a:br>
            <a:r>
              <a:rPr lang="en-US" sz="3200">
                <a:solidFill>
                  <a:srgbClr val="FFFFFF"/>
                </a:solidFill>
                <a:latin typeface="Arial"/>
                <a:ea typeface="Arial"/>
                <a:cs typeface="Arial"/>
                <a:sym typeface="Arial"/>
              </a:rPr>
              <a:t>Board on how to consolidate, reduce, update, remove, replace or add new outcomes within your GIT?​</a:t>
            </a:r>
            <a:br>
              <a:rPr lang="en-US" sz="3200">
                <a:solidFill>
                  <a:srgbClr val="FFFFFF"/>
                </a:solidFill>
                <a:latin typeface="Times New Roman"/>
                <a:ea typeface="Times New Roman"/>
                <a:cs typeface="Times New Roman"/>
                <a:sym typeface="Times New Roman"/>
              </a:rPr>
            </a:br>
            <a:endParaRPr sz="3200">
              <a:solidFill>
                <a:srgbClr val="FFFFFF"/>
              </a:solidFill>
            </a:endParaRPr>
          </a:p>
        </p:txBody>
      </p:sp>
      <p:sp>
        <p:nvSpPr>
          <p:cNvPr id="445" name="Google Shape;445;p9"/>
          <p:cNvSpPr txBox="1"/>
          <p:nvPr>
            <p:ph idx="1" type="body"/>
          </p:nvPr>
        </p:nvSpPr>
        <p:spPr>
          <a:xfrm>
            <a:off x="4288221" y="84083"/>
            <a:ext cx="7788165" cy="664253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None/>
            </a:pPr>
            <a:r>
              <a:rPr b="1" lang="en-US" sz="1800"/>
              <a:t>Guidelines:​ You do not have to answer all these questions, but the first two are necessary.</a:t>
            </a:r>
            <a:endParaRPr sz="1800"/>
          </a:p>
          <a:p>
            <a:pPr indent="-342900" lvl="0" marL="342900" rtl="0" algn="l">
              <a:lnSpc>
                <a:spcPct val="90000"/>
              </a:lnSpc>
              <a:spcBef>
                <a:spcPts val="1000"/>
              </a:spcBef>
              <a:spcAft>
                <a:spcPts val="0"/>
              </a:spcAft>
              <a:buClr>
                <a:schemeClr val="dk1"/>
              </a:buClr>
              <a:buSzPts val="1800"/>
              <a:buFont typeface="Play"/>
              <a:buAutoNum type="arabicPeriod" startAt="5"/>
            </a:pPr>
            <a:r>
              <a:rPr lang="en-US" sz="1800"/>
              <a:t>Consider the timescale for completing the outcome (5, 10, 15 years). Determine if achieving the outcome is an incremental step or is it a final outcome.​</a:t>
            </a:r>
            <a:endParaRPr sz="1800"/>
          </a:p>
          <a:p>
            <a:pPr indent="-342900" lvl="0" marL="342900" marR="0" rtl="0" algn="l">
              <a:lnSpc>
                <a:spcPct val="90000"/>
              </a:lnSpc>
              <a:spcBef>
                <a:spcPts val="1000"/>
              </a:spcBef>
              <a:spcAft>
                <a:spcPts val="0"/>
              </a:spcAft>
              <a:buClr>
                <a:schemeClr val="dk1"/>
              </a:buClr>
              <a:buSzPts val="1800"/>
              <a:buFont typeface="Play"/>
              <a:buAutoNum type="arabicPeriod" startAt="5"/>
            </a:pPr>
            <a:r>
              <a:rPr lang="en-US" sz="1800"/>
              <a:t>Consider resource needs and availability (high, medium, low).​</a:t>
            </a:r>
            <a:endParaRPr sz="1800"/>
          </a:p>
          <a:p>
            <a:pPr indent="-342900" lvl="0" marL="342900" marR="0" rtl="0" algn="l">
              <a:lnSpc>
                <a:spcPct val="90000"/>
              </a:lnSpc>
              <a:spcBef>
                <a:spcPts val="1000"/>
              </a:spcBef>
              <a:spcAft>
                <a:spcPts val="0"/>
              </a:spcAft>
              <a:buClr>
                <a:schemeClr val="dk1"/>
              </a:buClr>
              <a:buSzPts val="1800"/>
              <a:buFont typeface="Play"/>
              <a:buAutoNum type="arabicPeriod" startAt="5"/>
            </a:pPr>
            <a:r>
              <a:rPr lang="en-US" sz="1800"/>
              <a:t>Consider the risk or unintended consequences of removing the Outcome.</a:t>
            </a:r>
            <a:endParaRPr sz="1800"/>
          </a:p>
          <a:p>
            <a:pPr indent="-342900" lvl="0" marL="342900" marR="0" rtl="0" algn="l">
              <a:lnSpc>
                <a:spcPct val="90000"/>
              </a:lnSpc>
              <a:spcBef>
                <a:spcPts val="1000"/>
              </a:spcBef>
              <a:spcAft>
                <a:spcPts val="0"/>
              </a:spcAft>
              <a:buClr>
                <a:schemeClr val="dk1"/>
              </a:buClr>
              <a:buSzPts val="1800"/>
              <a:buFont typeface="Play"/>
              <a:buAutoNum type="arabicPeriod" startAt="5"/>
            </a:pPr>
            <a:r>
              <a:rPr lang="en-US" sz="1800"/>
              <a:t>What value is added by having the Chesapeake Bay Program work on the outcome?</a:t>
            </a:r>
            <a:endParaRPr sz="1800"/>
          </a:p>
          <a:p>
            <a:pPr indent="-342900" lvl="0" marL="342900" marR="0" rtl="0" algn="l">
              <a:lnSpc>
                <a:spcPct val="90000"/>
              </a:lnSpc>
              <a:spcBef>
                <a:spcPts val="1000"/>
              </a:spcBef>
              <a:spcAft>
                <a:spcPts val="0"/>
              </a:spcAft>
              <a:buClr>
                <a:schemeClr val="dk1"/>
              </a:buClr>
              <a:buSzPts val="1800"/>
              <a:buFont typeface="Play"/>
              <a:buAutoNum type="arabicPeriod" startAt="5"/>
            </a:pPr>
            <a:r>
              <a:rPr lang="en-US" sz="1800"/>
              <a:t>Consider how the Outcome, as written, benefits the public. Does the outcome reflect public input already received and have the potential to galvanize public support/engagement? </a:t>
            </a:r>
            <a:endParaRPr sz="1800"/>
          </a:p>
          <a:p>
            <a:pPr indent="-342900" lvl="0" marL="342900" marR="0" rtl="0" algn="l">
              <a:lnSpc>
                <a:spcPct val="90000"/>
              </a:lnSpc>
              <a:spcBef>
                <a:spcPts val="1000"/>
              </a:spcBef>
              <a:spcAft>
                <a:spcPts val="0"/>
              </a:spcAft>
              <a:buClr>
                <a:schemeClr val="dk1"/>
              </a:buClr>
              <a:buSzPts val="1800"/>
              <a:buFont typeface="Play"/>
              <a:buAutoNum type="arabicPeriod" startAt="5"/>
            </a:pPr>
            <a:r>
              <a:rPr lang="en-US" sz="1800"/>
              <a:t>We will provide links to the supplemental information, including:</a:t>
            </a:r>
            <a:endParaRPr sz="1800"/>
          </a:p>
          <a:p>
            <a:pPr indent="-285750" lvl="1" marL="742950" marR="0" rtl="0" algn="l">
              <a:lnSpc>
                <a:spcPct val="90000"/>
              </a:lnSpc>
              <a:spcBef>
                <a:spcPts val="500"/>
              </a:spcBef>
              <a:spcAft>
                <a:spcPts val="0"/>
              </a:spcAft>
              <a:buClr>
                <a:schemeClr val="dk1"/>
              </a:buClr>
              <a:buSzPts val="1800"/>
              <a:buFont typeface="Play"/>
              <a:buAutoNum type="alphaLcPeriod"/>
            </a:pPr>
            <a:r>
              <a:rPr lang="en-US" sz="1800"/>
              <a:t>2014 Chesapeake Bay Watershed Agreement</a:t>
            </a:r>
            <a:endParaRPr sz="1800"/>
          </a:p>
          <a:p>
            <a:pPr indent="-285750" lvl="1" marL="742950" marR="0" rtl="0" algn="l">
              <a:lnSpc>
                <a:spcPct val="90000"/>
              </a:lnSpc>
              <a:spcBef>
                <a:spcPts val="500"/>
              </a:spcBef>
              <a:spcAft>
                <a:spcPts val="0"/>
              </a:spcAft>
              <a:buClr>
                <a:schemeClr val="dk1"/>
              </a:buClr>
              <a:buSzPts val="1800"/>
              <a:buFont typeface="Play"/>
              <a:buAutoNum type="alphaLcPeriod"/>
            </a:pPr>
            <a:r>
              <a:rPr lang="en-US" sz="1800"/>
              <a:t>Secret Sauce </a:t>
            </a:r>
            <a:endParaRPr sz="1800"/>
          </a:p>
          <a:p>
            <a:pPr indent="-285750" lvl="1" marL="742950" marR="0" rtl="0" algn="l">
              <a:lnSpc>
                <a:spcPct val="90000"/>
              </a:lnSpc>
              <a:spcBef>
                <a:spcPts val="500"/>
              </a:spcBef>
              <a:spcAft>
                <a:spcPts val="0"/>
              </a:spcAft>
              <a:buClr>
                <a:schemeClr val="dk1"/>
              </a:buClr>
              <a:buSzPts val="1800"/>
              <a:buFont typeface="Play"/>
              <a:buAutoNum type="alphaLcPeriod"/>
            </a:pPr>
            <a:r>
              <a:rPr lang="en-US" sz="1800"/>
              <a:t>Beyond 2025 Recommendations</a:t>
            </a:r>
            <a:endParaRPr sz="1800"/>
          </a:p>
          <a:p>
            <a:pPr indent="-285750" lvl="1" marL="742950" marR="0" rtl="0" algn="l">
              <a:lnSpc>
                <a:spcPct val="90000"/>
              </a:lnSpc>
              <a:spcBef>
                <a:spcPts val="500"/>
              </a:spcBef>
              <a:spcAft>
                <a:spcPts val="0"/>
              </a:spcAft>
              <a:buClr>
                <a:schemeClr val="dk1"/>
              </a:buClr>
              <a:buSzPts val="1800"/>
              <a:buFont typeface="Play"/>
              <a:buAutoNum type="alphaLcPeriod"/>
            </a:pPr>
            <a:r>
              <a:rPr lang="en-US" sz="1800"/>
              <a:t>Charting a Course to 2025 report</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10"/>
          <p:cNvSpPr txBox="1"/>
          <p:nvPr>
            <p:ph idx="1" type="body"/>
          </p:nvPr>
        </p:nvSpPr>
        <p:spPr>
          <a:xfrm>
            <a:off x="202571" y="1646194"/>
            <a:ext cx="6439967" cy="4943792"/>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sz="3700"/>
              <a:t>A good outcome is: (Secret Sauce)</a:t>
            </a:r>
            <a:endParaRPr/>
          </a:p>
          <a:p>
            <a:pPr indent="-228600" lvl="1" marL="685800" rtl="0" algn="l">
              <a:lnSpc>
                <a:spcPct val="90000"/>
              </a:lnSpc>
              <a:spcBef>
                <a:spcPts val="500"/>
              </a:spcBef>
              <a:spcAft>
                <a:spcPts val="0"/>
              </a:spcAft>
              <a:buClr>
                <a:schemeClr val="dk1"/>
              </a:buClr>
              <a:buSzPct val="100000"/>
              <a:buChar char="•"/>
            </a:pPr>
            <a:r>
              <a:rPr lang="en-US" sz="3300"/>
              <a:t>Clear in its objective</a:t>
            </a:r>
            <a:endParaRPr/>
          </a:p>
          <a:p>
            <a:pPr indent="-228600" lvl="1" marL="685800" rtl="0" algn="l">
              <a:lnSpc>
                <a:spcPct val="90000"/>
              </a:lnSpc>
              <a:spcBef>
                <a:spcPts val="500"/>
              </a:spcBef>
              <a:spcAft>
                <a:spcPts val="0"/>
              </a:spcAft>
              <a:buClr>
                <a:schemeClr val="dk1"/>
              </a:buClr>
              <a:buSzPct val="100000"/>
              <a:buChar char="•"/>
            </a:pPr>
            <a:r>
              <a:rPr lang="en-US" sz="3300"/>
              <a:t>Measurable</a:t>
            </a:r>
            <a:endParaRPr/>
          </a:p>
          <a:p>
            <a:pPr indent="-228600" lvl="1" marL="685800" rtl="0" algn="l">
              <a:lnSpc>
                <a:spcPct val="90000"/>
              </a:lnSpc>
              <a:spcBef>
                <a:spcPts val="500"/>
              </a:spcBef>
              <a:spcAft>
                <a:spcPts val="0"/>
              </a:spcAft>
              <a:buClr>
                <a:schemeClr val="dk1"/>
              </a:buClr>
              <a:buSzPct val="100000"/>
              <a:buChar char="•"/>
            </a:pPr>
            <a:r>
              <a:rPr lang="en-US" sz="3300"/>
              <a:t>Has a monitoring program that supports and reinforces the outcome</a:t>
            </a:r>
            <a:endParaRPr/>
          </a:p>
          <a:p>
            <a:pPr indent="-228600" lvl="1" marL="685800" rtl="0" algn="l">
              <a:lnSpc>
                <a:spcPct val="90000"/>
              </a:lnSpc>
              <a:spcBef>
                <a:spcPts val="500"/>
              </a:spcBef>
              <a:spcAft>
                <a:spcPts val="0"/>
              </a:spcAft>
              <a:buClr>
                <a:schemeClr val="dk1"/>
              </a:buClr>
              <a:buSzPct val="100000"/>
              <a:buChar char="•"/>
            </a:pPr>
            <a:r>
              <a:rPr lang="en-US" sz="3300"/>
              <a:t>Has partner commitment</a:t>
            </a:r>
            <a:endParaRPr/>
          </a:p>
          <a:p>
            <a:pPr indent="-228600" lvl="1" marL="685800" rtl="0" algn="l">
              <a:lnSpc>
                <a:spcPct val="90000"/>
              </a:lnSpc>
              <a:spcBef>
                <a:spcPts val="500"/>
              </a:spcBef>
              <a:spcAft>
                <a:spcPts val="0"/>
              </a:spcAft>
              <a:buClr>
                <a:schemeClr val="dk1"/>
              </a:buClr>
              <a:buSzPct val="100000"/>
              <a:buChar char="•"/>
            </a:pPr>
            <a:r>
              <a:rPr lang="en-US" sz="3300"/>
              <a:t>Resources identified and/or available to support the efforts necessary to achieve  the outcome.</a:t>
            </a:r>
            <a:endParaRPr/>
          </a:p>
          <a:p>
            <a:pPr indent="-228600" lvl="1" marL="685800" rtl="0" algn="l">
              <a:lnSpc>
                <a:spcPct val="90000"/>
              </a:lnSpc>
              <a:spcBef>
                <a:spcPts val="500"/>
              </a:spcBef>
              <a:spcAft>
                <a:spcPts val="0"/>
              </a:spcAft>
              <a:buClr>
                <a:schemeClr val="dk1"/>
              </a:buClr>
              <a:buSzPct val="100000"/>
              <a:buChar char="•"/>
            </a:pPr>
            <a:r>
              <a:rPr lang="en-US" sz="3300"/>
              <a:t>Centering the work on benefits to people and living resources, not solely water quality.</a:t>
            </a:r>
            <a:endParaRPr/>
          </a:p>
        </p:txBody>
      </p:sp>
      <p:sp>
        <p:nvSpPr>
          <p:cNvPr id="452" name="Google Shape;452;p10"/>
          <p:cNvSpPr txBox="1"/>
          <p:nvPr/>
        </p:nvSpPr>
        <p:spPr>
          <a:xfrm>
            <a:off x="229677" y="142786"/>
            <a:ext cx="10921181" cy="85497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A3041"/>
              </a:buClr>
              <a:buSzPts val="4000"/>
              <a:buFont typeface="Play"/>
              <a:buNone/>
            </a:pPr>
            <a:r>
              <a:rPr b="0" i="0" lang="en-US" sz="4000" u="none" cap="none" strike="noStrike">
                <a:solidFill>
                  <a:srgbClr val="0A3041"/>
                </a:solidFill>
                <a:latin typeface="Play"/>
                <a:ea typeface="Play"/>
                <a:cs typeface="Play"/>
                <a:sym typeface="Play"/>
              </a:rPr>
              <a:t>The secret sauce of a good outcome</a:t>
            </a:r>
            <a:endParaRPr b="0" i="0" sz="1400" u="none" cap="none" strike="noStrike">
              <a:solidFill>
                <a:srgbClr val="000000"/>
              </a:solidFill>
              <a:latin typeface="Arial"/>
              <a:ea typeface="Arial"/>
              <a:cs typeface="Arial"/>
              <a:sym typeface="Arial"/>
            </a:endParaRPr>
          </a:p>
        </p:txBody>
      </p:sp>
      <p:sp>
        <p:nvSpPr>
          <p:cNvPr id="453" name="Google Shape;453;p10"/>
          <p:cNvSpPr txBox="1"/>
          <p:nvPr/>
        </p:nvSpPr>
        <p:spPr>
          <a:xfrm>
            <a:off x="202571" y="731059"/>
            <a:ext cx="1132676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Excerpt from </a:t>
            </a:r>
            <a:r>
              <a:rPr b="0" i="1" lang="en-US" sz="1800" u="none" cap="none" strike="noStrike">
                <a:solidFill>
                  <a:schemeClr val="dk1"/>
                </a:solidFill>
                <a:latin typeface="Arial"/>
                <a:ea typeface="Arial"/>
                <a:cs typeface="Arial"/>
                <a:sym typeface="Arial"/>
              </a:rPr>
              <a:t>Retrospective on Lessons Learned from the Chesapeake Bay Program Strategy Review System’s 3rd Cycle with Suggested Adaptations to Address the Issues </a:t>
            </a:r>
            <a:endParaRPr b="0" i="0" sz="1400" u="none" cap="none" strike="noStrike">
              <a:solidFill>
                <a:srgbClr val="000000"/>
              </a:solidFill>
              <a:latin typeface="Arial"/>
              <a:ea typeface="Arial"/>
              <a:cs typeface="Arial"/>
              <a:sym typeface="Arial"/>
            </a:endParaRPr>
          </a:p>
        </p:txBody>
      </p:sp>
      <p:pic>
        <p:nvPicPr>
          <p:cNvPr id="454" name="Google Shape;454;p10"/>
          <p:cNvPicPr preferRelativeResize="0"/>
          <p:nvPr/>
        </p:nvPicPr>
        <p:blipFill rotWithShape="1">
          <a:blip r:embed="rId3">
            <a:alphaModFix/>
          </a:blip>
          <a:srcRect b="0" l="15542" r="15535" t="0"/>
          <a:stretch/>
        </p:blipFill>
        <p:spPr>
          <a:xfrm>
            <a:off x="6607350" y="1646200"/>
            <a:ext cx="4618800" cy="4456800"/>
          </a:xfrm>
          <a:prstGeom prst="ellipse">
            <a:avLst/>
          </a:prstGeom>
          <a:noFill/>
          <a:ln>
            <a:noFill/>
          </a:ln>
          <a:effectLst>
            <a:outerShdw blurRad="257175" rotWithShape="0" algn="bl" dir="3180000" dist="209550">
              <a:srgbClr val="000000">
                <a:alpha val="49803"/>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2024-11-15T18:04:27Z</dcterms:created>
  <dc:creator>Gina Hunt</dc:creator>
</cp:coreProperties>
</file>