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526" r:id="rId3"/>
    <p:sldId id="527" r:id="rId4"/>
    <p:sldId id="454" r:id="rId5"/>
    <p:sldId id="528" r:id="rId6"/>
    <p:sldId id="529" r:id="rId7"/>
    <p:sldId id="530" r:id="rId8"/>
    <p:sldId id="531" r:id="rId9"/>
    <p:sldId id="496" r:id="rId10"/>
    <p:sldId id="532" r:id="rId11"/>
    <p:sldId id="511" r:id="rId12"/>
    <p:sldId id="543" r:id="rId13"/>
    <p:sldId id="513" r:id="rId14"/>
    <p:sldId id="514" r:id="rId15"/>
    <p:sldId id="512" r:id="rId16"/>
    <p:sldId id="541" r:id="rId17"/>
    <p:sldId id="515" r:id="rId18"/>
    <p:sldId id="521" r:id="rId19"/>
    <p:sldId id="542" r:id="rId20"/>
    <p:sldId id="503" r:id="rId21"/>
    <p:sldId id="533" r:id="rId22"/>
    <p:sldId id="522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 Brush" initials="MJB" lastIdx="1" clrIdx="0">
    <p:extLst>
      <p:ext uri="{19B8F6BF-5375-455C-9EA6-DF929625EA0E}">
        <p15:presenceInfo xmlns:p15="http://schemas.microsoft.com/office/powerpoint/2012/main" userId="S-1-5-21-1681795361-362820174-452798024-2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B"/>
    <a:srgbClr val="0000A3"/>
    <a:srgbClr val="0000B7"/>
    <a:srgbClr val="EEEEEA"/>
    <a:srgbClr val="1D1D9D"/>
    <a:srgbClr val="57FFA7"/>
    <a:srgbClr val="00CC00"/>
    <a:srgbClr val="00FF00"/>
    <a:srgbClr val="0000FF"/>
    <a:srgbClr val="DB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0" autoAdjust="0"/>
    <p:restoredTop sz="94588" autoAdjust="0"/>
  </p:normalViewPr>
  <p:slideViewPr>
    <p:cSldViewPr>
      <p:cViewPr varScale="1">
        <p:scale>
          <a:sx n="65" d="100"/>
          <a:sy n="65" d="100"/>
        </p:scale>
        <p:origin x="7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2AD70A-0808-46F8-A69C-69FB9EC4BEB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091592-0C63-4EDA-B4EE-BF5ACBC9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0B4-5E41-4515-ABA9-9DC4C5655A4B}" type="datetime1">
              <a:rPr lang="en-US" smtClean="0"/>
              <a:t>9/21/2023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0AD8-1D9E-448C-A6F9-66265F289178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8A39-55A7-4A40-B3F3-B29332857D67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A6AB-A2E7-489C-89C2-41A6A4B97D98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7B84-3A90-4E5C-8A14-B9EB2562A565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685C-1006-4424-A8DA-48D1A5C188FE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E84B-9897-4119-BC2A-E30307EE5C0B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8D3-0D36-4B0F-9BEF-FAACEB346381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C3AB-D0DA-4BEC-B45D-DD158C64FB03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CF70-C94E-492A-9226-FE814499633A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F8AA-DDD2-45A3-BAB8-5611A1D3E71F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59D22-CA48-418C-B020-BF484C89A347}" type="datetime1">
              <a:rPr lang="en-US" smtClean="0"/>
              <a:t>9/21/2023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75" y="5527552"/>
            <a:ext cx="3162976" cy="86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2424" y="1244600"/>
            <a:ext cx="81870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Can Seagrass Meadows Mitigate Ocean Acidification Thresholds for Eastern Oysters in the Chesapeake Bay?</a:t>
            </a:r>
          </a:p>
          <a:p>
            <a:pPr algn="ctr"/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+mj-lt"/>
                <a:cs typeface="Arial" panose="020B0604020202020204" pitchFamily="34" charset="0"/>
              </a:rPr>
              <a:t>Mark Brush, Sara Blachman, Emily Rivest, Richard Zimmerman, &amp; Victoria Hill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2A953F-C792-B545-A239-C94AFB18F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r="31250"/>
          <a:stretch/>
        </p:blipFill>
        <p:spPr>
          <a:xfrm>
            <a:off x="8905240" y="5088536"/>
            <a:ext cx="1453972" cy="151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072" y="4343400"/>
            <a:ext cx="6323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Sustainable Fisheries GIT Fall 2023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CC613-6C34-4090-82B0-3DD543E8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31" y1="61009" x2="6731" y2="61009"/>
                        <a14:foregroundMark x1="12500" y1="61927" x2="12500" y2="61927"/>
                        <a14:foregroundMark x1="19615" y1="62385" x2="19615" y2="62385"/>
                        <a14:foregroundMark x1="31731" y1="59633" x2="31731" y2="59633"/>
                        <a14:foregroundMark x1="43269" y1="61927" x2="43269" y2="61927"/>
                        <a14:foregroundMark x1="63846" y1="64220" x2="63846" y2="64220"/>
                        <a14:foregroundMark x1="68846" y1="63303" x2="68846" y2="63303"/>
                        <a14:foregroundMark x1="78077" y1="63303" x2="78077" y2="63303"/>
                        <a14:foregroundMark x1="82500" y1="65596" x2="82500" y2="65596"/>
                        <a14:foregroundMark x1="93654" y1="63303" x2="93654" y2="63303"/>
                        <a14:foregroundMark x1="53846" y1="37156" x2="53846" y2="37156"/>
                        <a14:foregroundMark x1="58269" y1="22936" x2="58269" y2="22936"/>
                        <a14:foregroundMark x1="52885" y1="13761" x2="52885" y2="13761"/>
                        <a14:foregroundMark x1="45000" y1="13761" x2="45000" y2="13761"/>
                        <a14:foregroundMark x1="39615" y1="14220" x2="39615" y2="14220"/>
                        <a14:foregroundMark x1="49808" y1="3211" x2="49808" y2="3211"/>
                        <a14:foregroundMark x1="20000" y1="93119" x2="20000" y2="93119"/>
                        <a14:foregroundMark x1="25962" y1="91743" x2="25962" y2="91743"/>
                        <a14:foregroundMark x1="33077" y1="89908" x2="33077" y2="89908"/>
                        <a14:foregroundMark x1="37885" y1="89908" x2="37885" y2="89908"/>
                        <a14:foregroundMark x1="41154" y1="90826" x2="41154" y2="90826"/>
                        <a14:foregroundMark x1="46154" y1="88991" x2="46154" y2="88991"/>
                        <a14:foregroundMark x1="53654" y1="88532" x2="53654" y2="88532"/>
                        <a14:foregroundMark x1="61538" y1="88073" x2="61538" y2="88073"/>
                        <a14:foregroundMark x1="66923" y1="88532" x2="66923" y2="88532"/>
                        <a14:foregroundMark x1="73077" y1="89450" x2="73077" y2="89450"/>
                        <a14:foregroundMark x1="79808" y1="90826" x2="79808" y2="90826"/>
                        <a14:foregroundMark x1="78846" y1="88073" x2="78846" y2="88073"/>
                        <a14:foregroundMark x1="82692" y1="88073" x2="82692" y2="88073"/>
                        <a14:foregroundMark x1="83077" y1="87156" x2="83077" y2="87156"/>
                        <a14:foregroundMark x1="75192" y1="87615" x2="75192" y2="87615"/>
                        <a14:foregroundMark x1="75385" y1="88532" x2="75385" y2="88532"/>
                        <a14:foregroundMark x1="72115" y1="88532" x2="72115" y2="88532"/>
                        <a14:foregroundMark x1="71154" y1="88532" x2="71154" y2="88532"/>
                        <a14:foregroundMark x1="75577" y1="89450" x2="75577" y2="89450"/>
                        <a14:foregroundMark x1="75385" y1="89908" x2="75385" y2="89908"/>
                        <a14:foregroundMark x1="62500" y1="88991" x2="62500" y2="88991"/>
                        <a14:foregroundMark x1="60385" y1="98624" x2="60385" y2="98624"/>
                        <a14:foregroundMark x1="60000" y1="97706" x2="60000" y2="97706"/>
                        <a14:foregroundMark x1="47692" y1="88073" x2="47692" y2="88073"/>
                        <a14:foregroundMark x1="48462" y1="88073" x2="48462" y2="88073"/>
                        <a14:foregroundMark x1="48077" y1="93119" x2="48077" y2="93119"/>
                        <a14:foregroundMark x1="49038" y1="97706" x2="49038" y2="97706"/>
                        <a14:foregroundMark x1="41923" y1="87615" x2="41923" y2="87615"/>
                        <a14:backgroundMark x1="75000" y1="89908" x2="75000" y2="89908"/>
                        <a14:backgroundMark x1="75577" y1="90826" x2="75577" y2="90826"/>
                        <a14:backgroundMark x1="75577" y1="89908" x2="75577" y2="89908"/>
                        <a14:backgroundMark x1="54231" y1="91284" x2="54231" y2="91284"/>
                        <a14:backgroundMark x1="54231" y1="97248" x2="54231" y2="972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5301456"/>
            <a:ext cx="2606563" cy="10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7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F883D-2E23-44DC-A221-2E14FF819AA7}"/>
              </a:ext>
            </a:extLst>
          </p:cNvPr>
          <p:cNvSpPr txBox="1"/>
          <p:nvPr/>
        </p:nvSpPr>
        <p:spPr>
          <a:xfrm>
            <a:off x="615333" y="1897559"/>
            <a:ext cx="3885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Simulation of OA Thresholds for </a:t>
            </a:r>
          </a:p>
          <a:p>
            <a:pPr algn="ctr"/>
            <a:r>
              <a:rPr lang="en-US" sz="2200" dirty="0">
                <a:latin typeface="+mj-lt"/>
              </a:rPr>
              <a:t>Shell Growth (York River)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F4C1A-63CC-45A6-9E6F-5B871F352FC5}"/>
              </a:ext>
            </a:extLst>
          </p:cNvPr>
          <p:cNvSpPr txBox="1"/>
          <p:nvPr/>
        </p:nvSpPr>
        <p:spPr>
          <a:xfrm>
            <a:off x="739307" y="1222494"/>
            <a:ext cx="37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Simulation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346CA-AE3E-4A43-8F70-7E0922220C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2" t="52333" r="2224" b="3165"/>
          <a:stretch/>
        </p:blipFill>
        <p:spPr>
          <a:xfrm>
            <a:off x="5105399" y="1285240"/>
            <a:ext cx="7086601" cy="525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9C094-9F44-45A6-8FC7-DB96C59FEDAC}"/>
              </a:ext>
            </a:extLst>
          </p:cNvPr>
          <p:cNvSpPr txBox="1"/>
          <p:nvPr/>
        </p:nvSpPr>
        <p:spPr>
          <a:xfrm>
            <a:off x="381000" y="319024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Zero growth is identified in white</a:t>
            </a:r>
          </a:p>
          <a:p>
            <a:endParaRPr lang="en-AU" sz="2000" dirty="0">
              <a:latin typeface="+mj-lt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Shell loss accelerates at low 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Nonlinear interaction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341557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C602BB-A034-48A2-91DD-F7F99ADDBC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60" y="990600"/>
            <a:ext cx="7419340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92968-15FE-40B5-8DEA-CDF611DBCD7E}"/>
              </a:ext>
            </a:extLst>
          </p:cNvPr>
          <p:cNvSpPr txBox="1"/>
          <p:nvPr/>
        </p:nvSpPr>
        <p:spPr>
          <a:xfrm>
            <a:off x="615333" y="1897559"/>
            <a:ext cx="3885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Simulation of OA Thresholds for </a:t>
            </a:r>
          </a:p>
          <a:p>
            <a:pPr algn="ctr"/>
            <a:r>
              <a:rPr lang="en-US" sz="2200" dirty="0">
                <a:latin typeface="+mj-lt"/>
              </a:rPr>
              <a:t>Shell Growth (York River)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07B39-743C-4403-B4B7-1E2A1F0F3BAE}"/>
              </a:ext>
            </a:extLst>
          </p:cNvPr>
          <p:cNvSpPr txBox="1"/>
          <p:nvPr/>
        </p:nvSpPr>
        <p:spPr>
          <a:xfrm>
            <a:off x="739307" y="1222494"/>
            <a:ext cx="37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AF6C4-AD6B-4F9E-AA49-542808AB933B}"/>
              </a:ext>
            </a:extLst>
          </p:cNvPr>
          <p:cNvSpPr txBox="1"/>
          <p:nvPr/>
        </p:nvSpPr>
        <p:spPr>
          <a:xfrm>
            <a:off x="381000" y="319024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Zero growth is identified in white</a:t>
            </a:r>
          </a:p>
          <a:p>
            <a:endParaRPr lang="en-AU" sz="2000" dirty="0">
              <a:latin typeface="+mj-lt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A greater range of conditions lead to shell loss as salinity decreases</a:t>
            </a:r>
          </a:p>
        </p:txBody>
      </p:sp>
    </p:spTree>
    <p:extLst>
      <p:ext uri="{BB962C8B-B14F-4D97-AF65-F5344CB8AC3E}">
        <p14:creationId xmlns:p14="http://schemas.microsoft.com/office/powerpoint/2010/main" val="23155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A7229-903A-4EE2-96BD-C053D2BF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49680"/>
            <a:ext cx="3344654" cy="38431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26899C-D15E-4477-9BFA-24DBF4F4DFFA}"/>
              </a:ext>
            </a:extLst>
          </p:cNvPr>
          <p:cNvSpPr/>
          <p:nvPr/>
        </p:nvSpPr>
        <p:spPr>
          <a:xfrm>
            <a:off x="457200" y="4048761"/>
            <a:ext cx="5100232" cy="2362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9BA73-1989-4CB9-AA50-9DF0F6EA1D0D}"/>
              </a:ext>
            </a:extLst>
          </p:cNvPr>
          <p:cNvSpPr txBox="1"/>
          <p:nvPr/>
        </p:nvSpPr>
        <p:spPr>
          <a:xfrm>
            <a:off x="640701" y="1897559"/>
            <a:ext cx="3834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Simulation of OA Thresholds for</a:t>
            </a:r>
          </a:p>
          <a:p>
            <a:pPr algn="ctr"/>
            <a:r>
              <a:rPr lang="en-US" sz="2200" dirty="0">
                <a:latin typeface="+mj-lt"/>
              </a:rPr>
              <a:t>all Bay systems and the E. Shore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1F713-4220-4D29-BEE7-41D229E09C2C}"/>
              </a:ext>
            </a:extLst>
          </p:cNvPr>
          <p:cNvSpPr txBox="1"/>
          <p:nvPr/>
        </p:nvSpPr>
        <p:spPr>
          <a:xfrm>
            <a:off x="739307" y="1222494"/>
            <a:ext cx="37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Simulation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A29ED-CCFD-4D03-8381-30519F8B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14" y="1259840"/>
            <a:ext cx="3159026" cy="292850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26DB96-651A-41BF-A147-1C3395066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72163"/>
              </p:ext>
            </p:extLst>
          </p:nvPr>
        </p:nvGraphicFramePr>
        <p:xfrm>
          <a:off x="457200" y="4048761"/>
          <a:ext cx="5100232" cy="2362199"/>
        </p:xfrm>
        <a:graphic>
          <a:graphicData uri="http://schemas.openxmlformats.org/drawingml/2006/table">
            <a:tbl>
              <a:tblPr/>
              <a:tblGrid>
                <a:gridCol w="1650473">
                  <a:extLst>
                    <a:ext uri="{9D8B030D-6E8A-4147-A177-3AD203B41FA5}">
                      <a16:colId xmlns:a16="http://schemas.microsoft.com/office/drawing/2014/main" val="1864803954"/>
                    </a:ext>
                  </a:extLst>
                </a:gridCol>
                <a:gridCol w="3449759">
                  <a:extLst>
                    <a:ext uri="{9D8B030D-6E8A-4147-A177-3AD203B41FA5}">
                      <a16:colId xmlns:a16="http://schemas.microsoft.com/office/drawing/2014/main" val="2090546119"/>
                    </a:ext>
                  </a:extLst>
                </a:gridCol>
              </a:tblGrid>
              <a:tr h="5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Variable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Scenarios Analyzed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39359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 temperature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0 - 35 °C  (in 1°C increments)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8472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 salinity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0 - 35 ppt (in 1 ppt increments)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89450"/>
                  </a:ext>
                </a:extLst>
              </a:tr>
              <a:tr h="484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 pH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7.00 - 8.40 (in 0.01 pH increments)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65288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 CO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constants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Cai &amp; Wang, 1998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9785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DFA01C-0289-4E1A-A766-477100B1E228}"/>
              </a:ext>
            </a:extLst>
          </p:cNvPr>
          <p:cNvSpPr txBox="1"/>
          <p:nvPr/>
        </p:nvSpPr>
        <p:spPr>
          <a:xfrm>
            <a:off x="685800" y="308356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i="1" dirty="0">
                <a:latin typeface="+mj-lt"/>
                <a:cs typeface="Helvetica" panose="020B0604020202020204" pitchFamily="34" charset="0"/>
              </a:rPr>
              <a:t>EcoOyster</a:t>
            </a:r>
            <a:r>
              <a:rPr lang="en-AU" sz="2000" dirty="0">
                <a:latin typeface="+mj-lt"/>
                <a:cs typeface="Helvetica" panose="020B0604020202020204" pitchFamily="34" charset="0"/>
              </a:rPr>
              <a:t> was run across all possible combinations of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D142E-DF78-44D0-974F-7CE066F35383}"/>
              </a:ext>
            </a:extLst>
          </p:cNvPr>
          <p:cNvSpPr txBox="1"/>
          <p:nvPr/>
        </p:nvSpPr>
        <p:spPr>
          <a:xfrm>
            <a:off x="6253568" y="5395297"/>
            <a:ext cx="547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Helvetica" panose="020B0604020202020204" pitchFamily="34" charset="0"/>
              </a:rPr>
              <a:t>… 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using salinity–alkalinity relationships from Najjar et al. (2020) and E. Rivest (unpublished)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8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703E99-A531-4D49-BD26-C884A56AB2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9" y="3114040"/>
            <a:ext cx="7696200" cy="3574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A2ECA77-9F19-4915-BF0A-5A0E74EB7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487" y="1907232"/>
                <a:ext cx="989171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𝑡h𝑟𝑒𝑠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A2ECA77-9F19-4915-BF0A-5A0E74EB7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87" y="1907232"/>
                <a:ext cx="9891713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9A7F9DE-3D3E-4117-9F7C-90DAE2BE9123}"/>
              </a:ext>
            </a:extLst>
          </p:cNvPr>
          <p:cNvSpPr txBox="1"/>
          <p:nvPr/>
        </p:nvSpPr>
        <p:spPr>
          <a:xfrm>
            <a:off x="579120" y="1676400"/>
            <a:ext cx="11094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  <a:cs typeface="Helvetica" panose="020B0604020202020204" pitchFamily="34" charset="0"/>
              </a:rPr>
              <a:t>Result:  system-specific regressions to identify the threshold pH for shell growth:</a:t>
            </a:r>
            <a:endParaRPr lang="en-US" sz="22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C338B-A45A-4094-8E95-D868DF603F93}"/>
              </a:ext>
            </a:extLst>
          </p:cNvPr>
          <p:cNvSpPr txBox="1"/>
          <p:nvPr/>
        </p:nvSpPr>
        <p:spPr>
          <a:xfrm>
            <a:off x="4389120" y="939225"/>
            <a:ext cx="37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155419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B3CE2E-60F2-4AFC-84F7-A8E3F9DC30DE}"/>
              </a:ext>
            </a:extLst>
          </p:cNvPr>
          <p:cNvSpPr txBox="1"/>
          <p:nvPr/>
        </p:nvSpPr>
        <p:spPr>
          <a:xfrm>
            <a:off x="2277960" y="1066801"/>
            <a:ext cx="764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+mj-lt"/>
              </a:rPr>
              <a:t>Potential of Seagrass to Mitigate OA Impacts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73D2-E3B7-4417-B99F-204D352E3E85}"/>
              </a:ext>
            </a:extLst>
          </p:cNvPr>
          <p:cNvSpPr txBox="1"/>
          <p:nvPr/>
        </p:nvSpPr>
        <p:spPr>
          <a:xfrm>
            <a:off x="3733366" y="1741866"/>
            <a:ext cx="466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Coupling of </a:t>
            </a:r>
            <a:r>
              <a:rPr lang="en-US" sz="2400" i="1" dirty="0">
                <a:latin typeface="+mj-lt"/>
              </a:rPr>
              <a:t>EcoOyster</a:t>
            </a:r>
            <a:r>
              <a:rPr lang="en-US" sz="2400" dirty="0">
                <a:latin typeface="+mj-lt"/>
              </a:rPr>
              <a:t> &amp; </a:t>
            </a:r>
            <a:r>
              <a:rPr lang="en-US" sz="2400" i="1" dirty="0" err="1">
                <a:latin typeface="+mj-lt"/>
              </a:rPr>
              <a:t>GrassLight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A1B02-1D3F-4B43-BED6-1489865DEBD6}"/>
              </a:ext>
            </a:extLst>
          </p:cNvPr>
          <p:cNvSpPr txBox="1"/>
          <p:nvPr/>
        </p:nvSpPr>
        <p:spPr>
          <a:xfrm>
            <a:off x="10814304" y="595385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+mj-lt"/>
              </a:rPr>
              <a:t>GrassLight</a:t>
            </a:r>
            <a:r>
              <a:rPr lang="en-US" sz="1600" i="1" dirty="0">
                <a:latin typeface="+mj-lt"/>
              </a:rPr>
              <a:t>:</a:t>
            </a:r>
          </a:p>
          <a:p>
            <a:pPr algn="ctr"/>
            <a:r>
              <a:rPr lang="en-US" sz="1600" dirty="0">
                <a:latin typeface="+mj-lt"/>
              </a:rPr>
              <a:t>Zimmerman et al. (2015)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26115-2DD2-4AFF-B2BF-BC4A6F81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48" y="2210915"/>
            <a:ext cx="8676266" cy="45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0DC665-6672-49C2-BA51-210D7EFC4A9C}"/>
              </a:ext>
            </a:extLst>
          </p:cNvPr>
          <p:cNvSpPr txBox="1"/>
          <p:nvPr/>
        </p:nvSpPr>
        <p:spPr>
          <a:xfrm>
            <a:off x="2917149" y="854055"/>
            <a:ext cx="637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Coupled </a:t>
            </a:r>
            <a:r>
              <a:rPr lang="en-US" sz="3200" i="1" dirty="0">
                <a:latin typeface="+mj-lt"/>
              </a:rPr>
              <a:t>EcoOyster-</a:t>
            </a:r>
            <a:r>
              <a:rPr lang="en-US" sz="3200" i="1" dirty="0" err="1">
                <a:latin typeface="+mj-lt"/>
              </a:rPr>
              <a:t>GrassLight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D0956-5980-4924-99F9-48E7F3A68677}"/>
              </a:ext>
            </a:extLst>
          </p:cNvPr>
          <p:cNvSpPr txBox="1"/>
          <p:nvPr/>
        </p:nvSpPr>
        <p:spPr>
          <a:xfrm>
            <a:off x="2882198" y="1554480"/>
            <a:ext cx="6469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+mj-lt"/>
              </a:rPr>
              <a:t>Simulation Analysis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4F4636-0C69-4D34-90FA-148FB6760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70017"/>
              </p:ext>
            </p:extLst>
          </p:nvPr>
        </p:nvGraphicFramePr>
        <p:xfrm>
          <a:off x="2529839" y="2362200"/>
          <a:ext cx="7202422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1">
                  <a:extLst>
                    <a:ext uri="{9D8B030D-6E8A-4147-A177-3AD203B41FA5}">
                      <a16:colId xmlns:a16="http://schemas.microsoft.com/office/drawing/2014/main" val="529258630"/>
                    </a:ext>
                  </a:extLst>
                </a:gridCol>
                <a:gridCol w="4642101">
                  <a:extLst>
                    <a:ext uri="{9D8B030D-6E8A-4147-A177-3AD203B41FA5}">
                      <a16:colId xmlns:a16="http://schemas.microsoft.com/office/drawing/2014/main" val="4253688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Scenarios Analyzed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2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 20, 25, 30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26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Oyster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 15, 30, 50 m</a:t>
                      </a:r>
                      <a:r>
                        <a:rPr lang="en-US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9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Seagrass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 10, 25, 50, 100, 200, 300, 400, 500, 600, 700, 800, 900, 1000 shoots m</a:t>
                      </a:r>
                      <a:r>
                        <a:rPr kumimoji="0"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7.0, 7.2, 7.4, 7.6, 7.8, 8.0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00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Flushing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2.5, 5, 7.5, 10 days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550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Salinity, CHLA, TSM, CDOM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values per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219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0333D8-D279-4829-A5DD-4CE83C8C6AC4}"/>
              </a:ext>
            </a:extLst>
          </p:cNvPr>
          <p:cNvSpPr txBox="1"/>
          <p:nvPr/>
        </p:nvSpPr>
        <p:spPr>
          <a:xfrm>
            <a:off x="3017520" y="5706715"/>
            <a:ext cx="612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Results for Salinity = 20, Oysters of 1 g tissue DW, and relatively clear water (CHLA = 3 ug/l, TSM = 10 mg/l, CDOM = 0.5 m</a:t>
            </a:r>
            <a:r>
              <a:rPr lang="en-US" sz="1600" baseline="30000" dirty="0"/>
              <a:t>-1</a:t>
            </a:r>
            <a:r>
              <a:rPr lang="en-US" sz="1600" dirty="0"/>
              <a:t>) 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34150-B5CE-40CD-BD0D-B6342289AA9F}"/>
              </a:ext>
            </a:extLst>
          </p:cNvPr>
          <p:cNvSpPr txBox="1"/>
          <p:nvPr/>
        </p:nvSpPr>
        <p:spPr>
          <a:xfrm>
            <a:off x="10134600" y="4913639"/>
            <a:ext cx="144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= 6,720 simulations</a:t>
            </a:r>
          </a:p>
        </p:txBody>
      </p:sp>
    </p:spTree>
    <p:extLst>
      <p:ext uri="{BB962C8B-B14F-4D97-AF65-F5344CB8AC3E}">
        <p14:creationId xmlns:p14="http://schemas.microsoft.com/office/powerpoint/2010/main" val="211351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E59A0E6-7D52-430F-B303-22B765FC1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2914" r="7652" b="4876"/>
          <a:stretch/>
        </p:blipFill>
        <p:spPr>
          <a:xfrm>
            <a:off x="3684896" y="-21425"/>
            <a:ext cx="8507104" cy="68218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5C3E4A-901F-4EE2-9B78-09DE5D4A6265}"/>
              </a:ext>
            </a:extLst>
          </p:cNvPr>
          <p:cNvSpPr/>
          <p:nvPr/>
        </p:nvSpPr>
        <p:spPr>
          <a:xfrm>
            <a:off x="8154259" y="163774"/>
            <a:ext cx="4037741" cy="663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7CDD7-8AB1-4132-A6D9-10FF8303F301}"/>
              </a:ext>
            </a:extLst>
          </p:cNvPr>
          <p:cNvSpPr/>
          <p:nvPr/>
        </p:nvSpPr>
        <p:spPr>
          <a:xfrm>
            <a:off x="3522323" y="3544826"/>
            <a:ext cx="5147353" cy="314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C63F19B-2CDA-41FE-A3DE-7D4E389F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165542"/>
            <a:ext cx="3490915" cy="5113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sz="3100" dirty="0">
                <a:latin typeface="+mj-lt"/>
              </a:rPr>
              <a:t>Oyster metabolism lowers pH</a:t>
            </a:r>
          </a:p>
          <a:p>
            <a:pPr lvl="1">
              <a:buClr>
                <a:schemeClr val="tx1"/>
              </a:buClr>
            </a:pPr>
            <a:r>
              <a:rPr lang="en-US" sz="2600" dirty="0">
                <a:latin typeface="+mj-lt"/>
              </a:rPr>
              <a:t>Respiration increases [CO</a:t>
            </a:r>
            <a:r>
              <a:rPr lang="en-US" sz="2600" baseline="-25000" dirty="0">
                <a:latin typeface="+mj-lt"/>
              </a:rPr>
              <a:t>2</a:t>
            </a:r>
            <a:r>
              <a:rPr lang="en-US" sz="2600" dirty="0">
                <a:latin typeface="+mj-lt"/>
              </a:rPr>
              <a:t>]</a:t>
            </a:r>
          </a:p>
          <a:p>
            <a:pPr lvl="1">
              <a:buClr>
                <a:schemeClr val="tx1"/>
              </a:buClr>
            </a:pPr>
            <a:r>
              <a:rPr lang="en-US" sz="2600" dirty="0">
                <a:latin typeface="+mj-lt"/>
              </a:rPr>
              <a:t>Calcification decreases alkalinity</a:t>
            </a:r>
          </a:p>
          <a:p>
            <a:pPr lvl="1">
              <a:buClr>
                <a:schemeClr val="tx1"/>
              </a:buClr>
            </a:pPr>
            <a:r>
              <a:rPr lang="en-US" sz="2600" dirty="0">
                <a:latin typeface="+mj-lt"/>
              </a:rPr>
              <a:t>pH drop depends on </a:t>
            </a:r>
          </a:p>
          <a:p>
            <a:pPr lvl="2">
              <a:buClr>
                <a:schemeClr val="tx1"/>
              </a:buClr>
            </a:pPr>
            <a:r>
              <a:rPr lang="en-US" sz="2300" dirty="0">
                <a:latin typeface="+mj-lt"/>
              </a:rPr>
              <a:t>pH (more calcification)</a:t>
            </a:r>
          </a:p>
          <a:p>
            <a:pPr lvl="2">
              <a:buClr>
                <a:schemeClr val="tx1"/>
              </a:buClr>
            </a:pPr>
            <a:r>
              <a:rPr lang="en-US" sz="2300" dirty="0">
                <a:latin typeface="+mj-lt"/>
              </a:rPr>
              <a:t>oyster density (more respiration &amp; calcification)</a:t>
            </a:r>
          </a:p>
          <a:p>
            <a:pPr>
              <a:buClr>
                <a:schemeClr val="tx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Seagrass metabolism raises pH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Net photosynthesis decreases [CO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0B6CA-D096-45DF-B2D8-7AC33E8594BB}"/>
              </a:ext>
            </a:extLst>
          </p:cNvPr>
          <p:cNvSpPr txBox="1"/>
          <p:nvPr/>
        </p:nvSpPr>
        <p:spPr>
          <a:xfrm>
            <a:off x="2055" y="-10160"/>
            <a:ext cx="421942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  </a:t>
            </a:r>
          </a:p>
          <a:p>
            <a:pPr algn="ctr"/>
            <a:r>
              <a:rPr lang="en-US" sz="3200" dirty="0">
                <a:latin typeface="+mj-lt"/>
              </a:rPr>
              <a:t>  Coupled Model Output</a:t>
            </a:r>
          </a:p>
          <a:p>
            <a:pPr algn="ctr"/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71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BF179D1-D8CF-45E8-9A47-5DAD3CC74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2786" r="7416" b="6287"/>
          <a:stretch/>
        </p:blipFill>
        <p:spPr>
          <a:xfrm>
            <a:off x="3573387" y="1"/>
            <a:ext cx="8585495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3887D3-E3A9-4EEE-AC92-01050760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" y="1171544"/>
            <a:ext cx="3741308" cy="4675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>
                <a:latin typeface="+mj-lt"/>
              </a:rPr>
              <a:t>Oyster metabolism without eelgrass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Lowers </a:t>
            </a:r>
            <a:r>
              <a:rPr lang="en-US" dirty="0" err="1">
                <a:latin typeface="+mj-lt"/>
              </a:rPr>
              <a:t>W</a:t>
            </a:r>
            <a:r>
              <a:rPr lang="en-US" baseline="-25000" dirty="0" err="1">
                <a:latin typeface="+mj-lt"/>
              </a:rPr>
              <a:t>Ca</a:t>
            </a:r>
            <a:endParaRPr lang="en-US" baseline="-25000" dirty="0"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Effect is density-dependent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Eelgrass removal of CO</a:t>
            </a:r>
            <a:r>
              <a:rPr lang="en-US" baseline="-25000" dirty="0">
                <a:latin typeface="+mj-lt"/>
              </a:rPr>
              <a:t>2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Raises </a:t>
            </a:r>
            <a:r>
              <a:rPr lang="en-US" dirty="0" err="1">
                <a:latin typeface="+mj-lt"/>
              </a:rPr>
              <a:t>W</a:t>
            </a:r>
            <a:r>
              <a:rPr lang="en-US" baseline="-25000" dirty="0" err="1">
                <a:latin typeface="+mj-lt"/>
              </a:rPr>
              <a:t>ca</a:t>
            </a:r>
            <a:endParaRPr lang="en-US" dirty="0"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Reduces effects of Oyster density</a:t>
            </a:r>
          </a:p>
          <a:p>
            <a:pPr lvl="1">
              <a:buClr>
                <a:schemeClr val="tx1"/>
              </a:buClr>
            </a:pPr>
            <a:endParaRPr lang="en-US" dirty="0">
              <a:latin typeface="+mj-lt"/>
            </a:endParaRPr>
          </a:p>
          <a:p>
            <a:pPr lvl="2">
              <a:buClr>
                <a:schemeClr val="tx1"/>
              </a:buClr>
            </a:pPr>
            <a:endParaRPr lang="en-US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EB029-D390-4BDA-9746-8D000B31D1E7}"/>
              </a:ext>
            </a:extLst>
          </p:cNvPr>
          <p:cNvSpPr/>
          <p:nvPr/>
        </p:nvSpPr>
        <p:spPr>
          <a:xfrm>
            <a:off x="7944987" y="368490"/>
            <a:ext cx="4213895" cy="648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0CF7F-A830-4CAB-B22A-029D7CA6E04A}"/>
              </a:ext>
            </a:extLst>
          </p:cNvPr>
          <p:cNvSpPr txBox="1"/>
          <p:nvPr/>
        </p:nvSpPr>
        <p:spPr>
          <a:xfrm>
            <a:off x="2055" y="-10160"/>
            <a:ext cx="421942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  </a:t>
            </a:r>
          </a:p>
          <a:p>
            <a:pPr algn="ctr"/>
            <a:r>
              <a:rPr lang="en-US" sz="3200" dirty="0">
                <a:latin typeface="+mj-lt"/>
              </a:rPr>
              <a:t>  Coupled Model Output</a:t>
            </a:r>
          </a:p>
          <a:p>
            <a:pPr algn="ctr"/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5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47E18CCE-0849-42EA-BAC9-36FFE5A9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402" r="6455" b="5671"/>
          <a:stretch/>
        </p:blipFill>
        <p:spPr>
          <a:xfrm>
            <a:off x="3216253" y="0"/>
            <a:ext cx="8975748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44F526-1922-472A-A410-FC841FFA9CE6}"/>
              </a:ext>
            </a:extLst>
          </p:cNvPr>
          <p:cNvSpPr/>
          <p:nvPr/>
        </p:nvSpPr>
        <p:spPr>
          <a:xfrm>
            <a:off x="7697337" y="354843"/>
            <a:ext cx="4494663" cy="6503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3D87DC-644B-4511-9CD8-99C087DB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2" y="1122680"/>
            <a:ext cx="3021181" cy="528957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Without Eelgrass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Oysters lose shell below initial pH 7.5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Loss increases with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latin typeface="+mj-lt"/>
              </a:rPr>
              <a:t>Oyster density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latin typeface="+mj-lt"/>
              </a:rPr>
              <a:t>Residence time</a:t>
            </a:r>
          </a:p>
          <a:p>
            <a:pPr marL="914400" lvl="2" indent="0">
              <a:buNone/>
            </a:pPr>
            <a:endParaRPr lang="en-US" dirty="0"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With Eelgrass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Oysters gain shell over most of the initial pH range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Reduced effects of oyster density &amp; residence time</a:t>
            </a:r>
          </a:p>
          <a:p>
            <a:pPr lvl="2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E29BD-8356-4B21-B091-39FBA501E44D}"/>
              </a:ext>
            </a:extLst>
          </p:cNvPr>
          <p:cNvSpPr txBox="1"/>
          <p:nvPr/>
        </p:nvSpPr>
        <p:spPr>
          <a:xfrm>
            <a:off x="2055" y="-10160"/>
            <a:ext cx="421942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  </a:t>
            </a:r>
          </a:p>
          <a:p>
            <a:pPr algn="ctr"/>
            <a:r>
              <a:rPr lang="en-US" sz="3200" dirty="0">
                <a:latin typeface="+mj-lt"/>
              </a:rPr>
              <a:t>  Coupled Model Output</a:t>
            </a:r>
          </a:p>
          <a:p>
            <a:pPr algn="ctr"/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7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EF983-DD23-4F30-9986-2B2F5EA92BEC}"/>
              </a:ext>
            </a:extLst>
          </p:cNvPr>
          <p:cNvSpPr/>
          <p:nvPr/>
        </p:nvSpPr>
        <p:spPr>
          <a:xfrm>
            <a:off x="1143000" y="-10160"/>
            <a:ext cx="11046945" cy="100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95138B6E-05DC-45CA-BB7B-95A190C3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3383" r="6558" b="5474"/>
          <a:stretch/>
        </p:blipFill>
        <p:spPr>
          <a:xfrm>
            <a:off x="3976048" y="607325"/>
            <a:ext cx="8215952" cy="625067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98FF0A1-B288-4703-B577-72B57EC1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10" y="1122680"/>
            <a:ext cx="3624618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Eelgrass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net</a:t>
            </a:r>
            <a:r>
              <a:rPr lang="en-US" dirty="0">
                <a:latin typeface="+mj-lt"/>
              </a:rPr>
              <a:t> increases with oyster density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Oyster metabolism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Increases [CO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]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Removes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latin typeface="+mj-lt"/>
              </a:rPr>
              <a:t>Phytoplankton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latin typeface="+mj-lt"/>
              </a:rPr>
              <a:t>Suspended matter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Improves water clarity for light penetration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B90E1-759A-4E11-AC26-6101F1569A58}"/>
              </a:ext>
            </a:extLst>
          </p:cNvPr>
          <p:cNvSpPr txBox="1"/>
          <p:nvPr/>
        </p:nvSpPr>
        <p:spPr>
          <a:xfrm>
            <a:off x="9895840" y="2123440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50 Oysters m</a:t>
            </a:r>
            <a:r>
              <a:rPr lang="en-US" baseline="30000" dirty="0">
                <a:latin typeface="+mj-lt"/>
              </a:rPr>
              <a:t>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68BD5-F046-4C32-8FD4-A5869826758E}"/>
              </a:ext>
            </a:extLst>
          </p:cNvPr>
          <p:cNvSpPr txBox="1"/>
          <p:nvPr/>
        </p:nvSpPr>
        <p:spPr>
          <a:xfrm>
            <a:off x="9992360" y="5150133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15 Oysters m</a:t>
            </a:r>
            <a:r>
              <a:rPr lang="en-US" baseline="30000" dirty="0">
                <a:latin typeface="+mj-lt"/>
              </a:rPr>
              <a:t>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B1824-00A7-4EAF-944B-C40276CC082F}"/>
              </a:ext>
            </a:extLst>
          </p:cNvPr>
          <p:cNvSpPr txBox="1"/>
          <p:nvPr/>
        </p:nvSpPr>
        <p:spPr>
          <a:xfrm>
            <a:off x="2055" y="-10160"/>
            <a:ext cx="421942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  </a:t>
            </a:r>
          </a:p>
          <a:p>
            <a:pPr algn="ctr"/>
            <a:r>
              <a:rPr lang="en-US" sz="3200" dirty="0">
                <a:latin typeface="+mj-lt"/>
              </a:rPr>
              <a:t>  Coupled Model Output</a:t>
            </a:r>
          </a:p>
          <a:p>
            <a:pPr algn="ctr"/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20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0036F-ECDE-4EAF-B7A3-59BD16FFF1E2}"/>
              </a:ext>
            </a:extLst>
          </p:cNvPr>
          <p:cNvSpPr txBox="1"/>
          <p:nvPr/>
        </p:nvSpPr>
        <p:spPr>
          <a:xfrm>
            <a:off x="533400" y="1905000"/>
            <a:ext cx="7010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200" dirty="0">
                <a:latin typeface="+mj-lt"/>
              </a:rPr>
              <a:t>Restored and cultured oysters in the Chesapeake are subject to ocean acidification (OA) and a myriad of co-stressors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Co-restoration of seagrasses has been proposed as a means of mitigating the negative impacts of OA on oysters</a:t>
            </a:r>
            <a:endParaRPr lang="en-AU" sz="2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7EDB6-0647-4DA6-A57F-581221A1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36" y="4430296"/>
            <a:ext cx="3426004" cy="191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5B614-E8A3-41FA-9F73-A55209A3E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20" y="1587787"/>
            <a:ext cx="3815080" cy="2129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58715C-9006-4F25-9749-D81B13A25362}"/>
              </a:ext>
            </a:extLst>
          </p:cNvPr>
          <p:cNvSpPr txBox="1"/>
          <p:nvPr/>
        </p:nvSpPr>
        <p:spPr>
          <a:xfrm>
            <a:off x="9218676" y="3750846"/>
            <a:ext cx="171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Brush et al. (2021)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2B616-577D-440D-B37C-84525677B213}"/>
              </a:ext>
            </a:extLst>
          </p:cNvPr>
          <p:cNvSpPr txBox="1"/>
          <p:nvPr/>
        </p:nvSpPr>
        <p:spPr>
          <a:xfrm>
            <a:off x="7556956" y="6448326"/>
            <a:ext cx="134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Photos:  VIMS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997A6-69E5-421B-ACF5-62F5DF977FD7}"/>
              </a:ext>
            </a:extLst>
          </p:cNvPr>
          <p:cNvSpPr txBox="1"/>
          <p:nvPr/>
        </p:nvSpPr>
        <p:spPr>
          <a:xfrm>
            <a:off x="5052208" y="1112540"/>
            <a:ext cx="226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5316B-37D4-4858-8F7D-870022204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517" y="4440456"/>
            <a:ext cx="3058159" cy="1911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2B2784-979A-4CEC-9335-30CC32EB51DF}"/>
              </a:ext>
            </a:extLst>
          </p:cNvPr>
          <p:cNvSpPr txBox="1"/>
          <p:nvPr/>
        </p:nvSpPr>
        <p:spPr>
          <a:xfrm>
            <a:off x="533400" y="4528568"/>
            <a:ext cx="41240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200" dirty="0">
                <a:latin typeface="+mj-lt"/>
              </a:rPr>
              <a:t>Predictive models are required to quantify impacts of OA on oysters, the ability of SAV to mitigate those impacts, and reciprocal benefits to SAV</a:t>
            </a:r>
          </a:p>
        </p:txBody>
      </p:sp>
    </p:spTree>
    <p:extLst>
      <p:ext uri="{BB962C8B-B14F-4D97-AF65-F5344CB8AC3E}">
        <p14:creationId xmlns:p14="http://schemas.microsoft.com/office/powerpoint/2010/main" val="262575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B64DF8-7C2B-4F0F-A16C-303753A6E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r="1897"/>
          <a:stretch/>
        </p:blipFill>
        <p:spPr>
          <a:xfrm>
            <a:off x="9517383" y="3429000"/>
            <a:ext cx="2644137" cy="183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ED4AD-65B3-4A85-B0AC-F0EE83FF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44" y="5187819"/>
            <a:ext cx="2644137" cy="167596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71A24-E9DC-490C-9EB7-B998C9A585B6}"/>
              </a:ext>
            </a:extLst>
          </p:cNvPr>
          <p:cNvSpPr txBox="1"/>
          <p:nvPr/>
        </p:nvSpPr>
        <p:spPr>
          <a:xfrm>
            <a:off x="699687" y="1990904"/>
            <a:ext cx="82157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We expanded </a:t>
            </a:r>
            <a:r>
              <a:rPr lang="en-US" sz="2200" i="1" dirty="0">
                <a:latin typeface="+mj-lt"/>
              </a:rPr>
              <a:t>EcoOyster</a:t>
            </a:r>
            <a:r>
              <a:rPr lang="en-US" sz="2200" dirty="0">
                <a:latin typeface="+mj-lt"/>
              </a:rPr>
              <a:t> to include the impacts of OA on oysters, and coupled it to the seagrass model </a:t>
            </a:r>
            <a:r>
              <a:rPr lang="en-US" sz="2200" i="1" dirty="0" err="1">
                <a:latin typeface="+mj-lt"/>
              </a:rPr>
              <a:t>GrassLight</a:t>
            </a:r>
            <a:r>
              <a:rPr lang="en-US" sz="2200" i="1" dirty="0">
                <a:latin typeface="+mj-lt"/>
              </a:rPr>
              <a:t>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OA has a strong effect on net calcification, and interacts strongly with environmental conditions including temperature and salinity.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OA thresholds (tipping points) for net shell growth are estuary-specific functions of temperature and salinity.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Seagrass restoration has the potential to offset the negative impacts of OA on oysters, with reciprocal benefits to seagrass.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F2D33-97D1-4050-954A-25EB5D724EDE}"/>
              </a:ext>
            </a:extLst>
          </p:cNvPr>
          <p:cNvSpPr txBox="1"/>
          <p:nvPr/>
        </p:nvSpPr>
        <p:spPr>
          <a:xfrm>
            <a:off x="3840480" y="1124713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B686F-FB0E-4B9E-903D-B131E91C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150" y="1767840"/>
            <a:ext cx="2652108" cy="1657568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3A7C2-A231-40EE-AF8E-A80DA52BF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-14154"/>
            <a:ext cx="2646680" cy="1756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3E14F2-614C-4C7D-9BB3-EF3A4CB24781}"/>
              </a:ext>
            </a:extLst>
          </p:cNvPr>
          <p:cNvSpPr/>
          <p:nvPr/>
        </p:nvSpPr>
        <p:spPr>
          <a:xfrm>
            <a:off x="9519920" y="-14154"/>
            <a:ext cx="2661920" cy="6882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6B8ED-2E81-48DB-9B5A-89C582E72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96" y="1097914"/>
            <a:ext cx="7789697" cy="5607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62E13-69ED-4EA3-9E70-53BE97CF17C7}"/>
              </a:ext>
            </a:extLst>
          </p:cNvPr>
          <p:cNvSpPr txBox="1"/>
          <p:nvPr/>
        </p:nvSpPr>
        <p:spPr>
          <a:xfrm>
            <a:off x="350520" y="1447800"/>
            <a:ext cx="358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Stay Tuned … </a:t>
            </a:r>
          </a:p>
          <a:p>
            <a:pPr algn="ctr"/>
            <a:r>
              <a:rPr lang="en-US" sz="3200" dirty="0">
                <a:latin typeface="+mj-lt"/>
              </a:rPr>
              <a:t>Online Decision Support Model:</a:t>
            </a:r>
          </a:p>
        </p:txBody>
      </p:sp>
    </p:spTree>
    <p:extLst>
      <p:ext uri="{BB962C8B-B14F-4D97-AF65-F5344CB8AC3E}">
        <p14:creationId xmlns:p14="http://schemas.microsoft.com/office/powerpoint/2010/main" val="82902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F3649-AD58-49F2-808D-7FEFD8B97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3453"/>
            <a:ext cx="3562460" cy="976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D86BF-08BF-49EE-BBE5-DF8ED7CCE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r="31250"/>
          <a:stretch/>
        </p:blipFill>
        <p:spPr>
          <a:xfrm>
            <a:off x="9161455" y="5029200"/>
            <a:ext cx="1637609" cy="1710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F66440-BCB1-43A6-B270-1FE1041CD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31" y1="61009" x2="6731" y2="61009"/>
                        <a14:foregroundMark x1="12500" y1="61927" x2="12500" y2="61927"/>
                        <a14:foregroundMark x1="19615" y1="62385" x2="19615" y2="62385"/>
                        <a14:foregroundMark x1="31731" y1="59633" x2="31731" y2="59633"/>
                        <a14:foregroundMark x1="43269" y1="61927" x2="43269" y2="61927"/>
                        <a14:foregroundMark x1="63846" y1="64220" x2="63846" y2="64220"/>
                        <a14:foregroundMark x1="68846" y1="63303" x2="68846" y2="63303"/>
                        <a14:foregroundMark x1="78077" y1="63303" x2="78077" y2="63303"/>
                        <a14:foregroundMark x1="82500" y1="65596" x2="82500" y2="65596"/>
                        <a14:foregroundMark x1="93654" y1="63303" x2="93654" y2="63303"/>
                        <a14:foregroundMark x1="53846" y1="37156" x2="53846" y2="37156"/>
                        <a14:foregroundMark x1="58269" y1="22936" x2="58269" y2="22936"/>
                        <a14:foregroundMark x1="52885" y1="13761" x2="52885" y2="13761"/>
                        <a14:foregroundMark x1="45000" y1="13761" x2="45000" y2="13761"/>
                        <a14:foregroundMark x1="39615" y1="14220" x2="39615" y2="14220"/>
                        <a14:foregroundMark x1="49808" y1="3211" x2="49808" y2="3211"/>
                        <a14:foregroundMark x1="20000" y1="93119" x2="20000" y2="93119"/>
                        <a14:foregroundMark x1="25962" y1="91743" x2="25962" y2="91743"/>
                        <a14:foregroundMark x1="33077" y1="89908" x2="33077" y2="89908"/>
                        <a14:foregroundMark x1="37885" y1="89908" x2="37885" y2="89908"/>
                        <a14:foregroundMark x1="41154" y1="90826" x2="41154" y2="90826"/>
                        <a14:foregroundMark x1="46154" y1="88991" x2="46154" y2="88991"/>
                        <a14:foregroundMark x1="53654" y1="88532" x2="53654" y2="88532"/>
                        <a14:foregroundMark x1="61538" y1="88073" x2="61538" y2="88073"/>
                        <a14:foregroundMark x1="66923" y1="88532" x2="66923" y2="88532"/>
                        <a14:foregroundMark x1="73077" y1="89450" x2="73077" y2="89450"/>
                        <a14:foregroundMark x1="79808" y1="90826" x2="79808" y2="90826"/>
                        <a14:foregroundMark x1="78846" y1="88073" x2="78846" y2="88073"/>
                        <a14:foregroundMark x1="82692" y1="88073" x2="82692" y2="88073"/>
                        <a14:foregroundMark x1="83077" y1="87156" x2="83077" y2="87156"/>
                        <a14:foregroundMark x1="75192" y1="87615" x2="75192" y2="87615"/>
                        <a14:foregroundMark x1="75385" y1="88532" x2="75385" y2="88532"/>
                        <a14:foregroundMark x1="72115" y1="88532" x2="72115" y2="88532"/>
                        <a14:foregroundMark x1="71154" y1="88532" x2="71154" y2="88532"/>
                        <a14:foregroundMark x1="75577" y1="89450" x2="75577" y2="89450"/>
                        <a14:foregroundMark x1="75385" y1="89908" x2="75385" y2="89908"/>
                        <a14:foregroundMark x1="62500" y1="88991" x2="62500" y2="88991"/>
                        <a14:foregroundMark x1="60385" y1="98624" x2="60385" y2="98624"/>
                        <a14:foregroundMark x1="60000" y1="97706" x2="60000" y2="97706"/>
                        <a14:foregroundMark x1="47692" y1="88073" x2="47692" y2="88073"/>
                        <a14:foregroundMark x1="48462" y1="88073" x2="48462" y2="88073"/>
                        <a14:foregroundMark x1="48077" y1="93119" x2="48077" y2="93119"/>
                        <a14:foregroundMark x1="49038" y1="97706" x2="49038" y2="97706"/>
                        <a14:foregroundMark x1="41923" y1="87615" x2="41923" y2="87615"/>
                        <a14:backgroundMark x1="75000" y1="89908" x2="75000" y2="89908"/>
                        <a14:backgroundMark x1="75577" y1="90826" x2="75577" y2="90826"/>
                        <a14:backgroundMark x1="75577" y1="89908" x2="75577" y2="89908"/>
                        <a14:backgroundMark x1="54231" y1="91284" x2="54231" y2="91284"/>
                        <a14:backgroundMark x1="54231" y1="97248" x2="54231" y2="972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240" y="5374640"/>
            <a:ext cx="2495550" cy="1046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006BE-A486-4869-B960-A36E7B34F07D}"/>
              </a:ext>
            </a:extLst>
          </p:cNvPr>
          <p:cNvSpPr txBox="1"/>
          <p:nvPr/>
        </p:nvSpPr>
        <p:spPr>
          <a:xfrm>
            <a:off x="2418080" y="2011680"/>
            <a:ext cx="764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Co-authors Sara Blachman, Emily Rivest, Richard Zimmerman, and Victoria Hill</a:t>
            </a:r>
            <a:endParaRPr lang="en-US" sz="2200" i="1" dirty="0">
              <a:latin typeface="+mj-lt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Lab colleagues Christina Rarick, Abbey Sisti, </a:t>
            </a:r>
            <a:r>
              <a:rPr lang="en-US" sz="2200" dirty="0" err="1">
                <a:latin typeface="+mj-lt"/>
              </a:rPr>
              <a:t>Arien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Widrick</a:t>
            </a:r>
            <a:r>
              <a:rPr lang="en-US" sz="2200" dirty="0">
                <a:latin typeface="+mj-lt"/>
              </a:rPr>
              <a:t>, and Megan </a:t>
            </a:r>
            <a:r>
              <a:rPr lang="en-US" sz="2200" dirty="0" err="1">
                <a:latin typeface="+mj-lt"/>
              </a:rPr>
              <a:t>Constidine</a:t>
            </a:r>
            <a:endParaRPr lang="en-US" sz="2200" dirty="0">
              <a:latin typeface="+mj-lt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Our NOAA OAT Advisory Committee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NOAA CS-COR and OA Program funding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4A568-4473-4CD3-BE61-071FB8872859}"/>
              </a:ext>
            </a:extLst>
          </p:cNvPr>
          <p:cNvSpPr txBox="1"/>
          <p:nvPr/>
        </p:nvSpPr>
        <p:spPr>
          <a:xfrm>
            <a:off x="5089627" y="1027176"/>
            <a:ext cx="2445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i="1" dirty="0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555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0177B-2D9A-4F90-8F5B-16207D486CB2}"/>
              </a:ext>
            </a:extLst>
          </p:cNvPr>
          <p:cNvSpPr txBox="1"/>
          <p:nvPr/>
        </p:nvSpPr>
        <p:spPr>
          <a:xfrm>
            <a:off x="1849120" y="200152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Expand an existing oyster bioenergetics model, </a:t>
            </a:r>
            <a:r>
              <a:rPr lang="en-US" sz="2200" i="1" dirty="0">
                <a:latin typeface="+mj-lt"/>
              </a:rPr>
              <a:t>EcoOyster</a:t>
            </a:r>
            <a:r>
              <a:rPr lang="en-US" sz="2200" dirty="0">
                <a:latin typeface="+mj-lt"/>
              </a:rPr>
              <a:t>, to </a:t>
            </a:r>
            <a:r>
              <a:rPr lang="en-US" sz="2200" dirty="0" smtClean="0">
                <a:latin typeface="+mj-lt"/>
              </a:rPr>
              <a:t>include </a:t>
            </a:r>
            <a:r>
              <a:rPr lang="en-US" sz="2200" dirty="0">
                <a:latin typeface="+mj-lt"/>
              </a:rPr>
              <a:t>the impacts of pH and OA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Quantify the potential impacts of OA on oysters in the Chesapeake Bay, with a focus on multiple stressors and </a:t>
            </a:r>
            <a:r>
              <a:rPr lang="en-US" sz="2200" i="1" u="sng" dirty="0">
                <a:latin typeface="+mj-lt"/>
              </a:rPr>
              <a:t>OA thresholds</a:t>
            </a:r>
            <a:endParaRPr lang="en-US" sz="2200" i="1" dirty="0">
              <a:latin typeface="+mj-lt"/>
            </a:endParaRPr>
          </a:p>
          <a:p>
            <a:pPr marL="731520">
              <a:spcAft>
                <a:spcPts val="2400"/>
              </a:spcAft>
            </a:pPr>
            <a:r>
              <a:rPr lang="en-US" i="1" dirty="0">
                <a:latin typeface="+mj-lt"/>
              </a:rPr>
              <a:t>(i.e., future values of pH below which oyster metrics such as shell growth slow or become negative)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Explore the potential for co-restoration of seagrasses to mitigate the negative impacts of OA on oysters, as well as reciprocal benefits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398C4-269E-46C1-99F1-A4E1F22BE915}"/>
              </a:ext>
            </a:extLst>
          </p:cNvPr>
          <p:cNvSpPr txBox="1"/>
          <p:nvPr/>
        </p:nvSpPr>
        <p:spPr>
          <a:xfrm>
            <a:off x="5160302" y="1112540"/>
            <a:ext cx="192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2967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615926" y="1066800"/>
            <a:ext cx="651659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</a:t>
            </a:r>
            <a:r>
              <a:rPr lang="en-US" sz="3200" dirty="0">
                <a:latin typeface="+mj-lt"/>
              </a:rPr>
              <a:t>:</a:t>
            </a:r>
          </a:p>
          <a:p>
            <a:pPr algn="ctr"/>
            <a:r>
              <a:rPr lang="en-US" sz="3200" dirty="0">
                <a:latin typeface="+mj-lt"/>
              </a:rPr>
              <a:t>A model of individual oyster growth 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B6362-0368-4DF9-851A-A52A7AB80FA2}"/>
              </a:ext>
            </a:extLst>
          </p:cNvPr>
          <p:cNvSpPr txBox="1"/>
          <p:nvPr/>
        </p:nvSpPr>
        <p:spPr>
          <a:xfrm>
            <a:off x="130426" y="6223020"/>
            <a:ext cx="20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Brush &amp; Kellogg (2018) Kellogg et al. (2018)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4B3A7B-8445-46A2-ADB4-D7A87B154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3528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74E971-89EC-4BB3-9D09-DFE23F18FF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/>
          <a:stretch/>
        </p:blipFill>
        <p:spPr bwMode="auto">
          <a:xfrm>
            <a:off x="6705600" y="2920064"/>
            <a:ext cx="4879860" cy="3556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49A80-7291-4FA0-A4D9-122D00BD1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8" y="2707640"/>
            <a:ext cx="5931262" cy="2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8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1B7A72-A15E-4A3F-86F9-65840CC78E1B}"/>
              </a:ext>
            </a:extLst>
          </p:cNvPr>
          <p:cNvSpPr/>
          <p:nvPr/>
        </p:nvSpPr>
        <p:spPr>
          <a:xfrm>
            <a:off x="5437007" y="4245165"/>
            <a:ext cx="1066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Tissue ind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31096A-C59E-4E9D-A671-6BEF6A2E9234}"/>
              </a:ext>
            </a:extLst>
          </p:cNvPr>
          <p:cNvSpPr/>
          <p:nvPr/>
        </p:nvSpPr>
        <p:spPr>
          <a:xfrm>
            <a:off x="7788060" y="371176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CI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389C9C1-B4CA-4816-921D-F15D5E71FE7E}"/>
              </a:ext>
            </a:extLst>
          </p:cNvPr>
          <p:cNvSpPr/>
          <p:nvPr/>
        </p:nvSpPr>
        <p:spPr>
          <a:xfrm>
            <a:off x="6952745" y="3653927"/>
            <a:ext cx="826265" cy="308473"/>
          </a:xfrm>
          <a:custGeom>
            <a:avLst/>
            <a:gdLst>
              <a:gd name="connsiteX0" fmla="*/ 0 w 826265"/>
              <a:gd name="connsiteY0" fmla="*/ 0 h 308473"/>
              <a:gd name="connsiteX1" fmla="*/ 297456 w 826265"/>
              <a:gd name="connsiteY1" fmla="*/ 187287 h 308473"/>
              <a:gd name="connsiteX2" fmla="*/ 826265 w 826265"/>
              <a:gd name="connsiteY2" fmla="*/ 308473 h 30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265" h="308473">
                <a:moveTo>
                  <a:pt x="0" y="0"/>
                </a:moveTo>
                <a:cubicBezTo>
                  <a:pt x="79872" y="67937"/>
                  <a:pt x="159745" y="135875"/>
                  <a:pt x="297456" y="187287"/>
                </a:cubicBezTo>
                <a:cubicBezTo>
                  <a:pt x="435167" y="238699"/>
                  <a:pt x="630716" y="273586"/>
                  <a:pt x="826265" y="308473"/>
                </a:cubicBez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F63D140-B136-40FF-9E6D-31B75AB116F0}"/>
              </a:ext>
            </a:extLst>
          </p:cNvPr>
          <p:cNvSpPr/>
          <p:nvPr/>
        </p:nvSpPr>
        <p:spPr>
          <a:xfrm>
            <a:off x="6501054" y="4017483"/>
            <a:ext cx="1288973" cy="407624"/>
          </a:xfrm>
          <a:custGeom>
            <a:avLst/>
            <a:gdLst>
              <a:gd name="connsiteX0" fmla="*/ 0 w 1288973"/>
              <a:gd name="connsiteY0" fmla="*/ 407624 h 407624"/>
              <a:gd name="connsiteX1" fmla="*/ 462708 w 1288973"/>
              <a:gd name="connsiteY1" fmla="*/ 165253 h 407624"/>
              <a:gd name="connsiteX2" fmla="*/ 1288973 w 1288973"/>
              <a:gd name="connsiteY2" fmla="*/ 0 h 4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973" h="407624">
                <a:moveTo>
                  <a:pt x="0" y="407624"/>
                </a:moveTo>
                <a:cubicBezTo>
                  <a:pt x="123939" y="320407"/>
                  <a:pt x="247879" y="233190"/>
                  <a:pt x="462708" y="165253"/>
                </a:cubicBezTo>
                <a:cubicBezTo>
                  <a:pt x="677537" y="97316"/>
                  <a:pt x="983255" y="48658"/>
                  <a:pt x="1288973" y="0"/>
                </a:cubicBez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BF915-827F-4C25-BDF8-884B9B5840A1}"/>
              </a:ext>
            </a:extLst>
          </p:cNvPr>
          <p:cNvCxnSpPr/>
          <p:nvPr/>
        </p:nvCxnSpPr>
        <p:spPr>
          <a:xfrm>
            <a:off x="3205173" y="4626165"/>
            <a:ext cx="22098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56DE0C-2EEE-4FFF-8C5B-8E6F880CCE27}"/>
              </a:ext>
            </a:extLst>
          </p:cNvPr>
          <p:cNvCxnSpPr/>
          <p:nvPr/>
        </p:nvCxnSpPr>
        <p:spPr>
          <a:xfrm flipH="1">
            <a:off x="4816391" y="3635565"/>
            <a:ext cx="1056593" cy="0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4AD772-5289-4D9A-88CB-777C824AC8B6}"/>
              </a:ext>
            </a:extLst>
          </p:cNvPr>
          <p:cNvSpPr txBox="1"/>
          <p:nvPr/>
        </p:nvSpPr>
        <p:spPr>
          <a:xfrm>
            <a:off x="4751208" y="3123281"/>
            <a:ext cx="11716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Calcification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B6D18-BD04-4B86-881E-F91411CB1F75}"/>
              </a:ext>
            </a:extLst>
          </p:cNvPr>
          <p:cNvSpPr txBox="1"/>
          <p:nvPr/>
        </p:nvSpPr>
        <p:spPr>
          <a:xfrm>
            <a:off x="4811859" y="367665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Dissolution</a:t>
            </a: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DDEFB83-D4C3-4645-940F-ADBF24DDD1E7}"/>
              </a:ext>
            </a:extLst>
          </p:cNvPr>
          <p:cNvSpPr/>
          <p:nvPr/>
        </p:nvSpPr>
        <p:spPr>
          <a:xfrm>
            <a:off x="6143005" y="3929348"/>
            <a:ext cx="132202" cy="308472"/>
          </a:xfrm>
          <a:custGeom>
            <a:avLst/>
            <a:gdLst>
              <a:gd name="connsiteX0" fmla="*/ 0 w 132202"/>
              <a:gd name="connsiteY0" fmla="*/ 308472 h 308472"/>
              <a:gd name="connsiteX1" fmla="*/ 132202 w 132202"/>
              <a:gd name="connsiteY1" fmla="*/ 0 h 3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02" h="308472">
                <a:moveTo>
                  <a:pt x="0" y="308472"/>
                </a:moveTo>
                <a:lnTo>
                  <a:pt x="132202" y="0"/>
                </a:ln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24758-B72A-4A9F-BDEE-3037890DC8F7}"/>
              </a:ext>
            </a:extLst>
          </p:cNvPr>
          <p:cNvSpPr txBox="1"/>
          <p:nvPr/>
        </p:nvSpPr>
        <p:spPr>
          <a:xfrm>
            <a:off x="3922137" y="4666338"/>
            <a:ext cx="91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Ingestion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134814-DCAB-4185-A0E6-A5C1599559EB}"/>
              </a:ext>
            </a:extLst>
          </p:cNvPr>
          <p:cNvCxnSpPr/>
          <p:nvPr/>
        </p:nvCxnSpPr>
        <p:spPr>
          <a:xfrm>
            <a:off x="6503807" y="4659216"/>
            <a:ext cx="22098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A168CE-4926-49F9-AF82-AE5D9D11F88A}"/>
              </a:ext>
            </a:extLst>
          </p:cNvPr>
          <p:cNvSpPr txBox="1"/>
          <p:nvPr/>
        </p:nvSpPr>
        <p:spPr>
          <a:xfrm>
            <a:off x="7138889" y="4699389"/>
            <a:ext cx="1076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Respiration</a:t>
            </a: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E3135C6-6C1B-4C76-90A0-B1CEF543C588}"/>
              </a:ext>
            </a:extLst>
          </p:cNvPr>
          <p:cNvSpPr/>
          <p:nvPr/>
        </p:nvSpPr>
        <p:spPr>
          <a:xfrm>
            <a:off x="4740191" y="4986968"/>
            <a:ext cx="2489813" cy="436381"/>
          </a:xfrm>
          <a:custGeom>
            <a:avLst/>
            <a:gdLst>
              <a:gd name="connsiteX0" fmla="*/ 0 w 2489813"/>
              <a:gd name="connsiteY0" fmla="*/ 0 h 436381"/>
              <a:gd name="connsiteX1" fmla="*/ 594911 w 2489813"/>
              <a:gd name="connsiteY1" fmla="*/ 363557 h 436381"/>
              <a:gd name="connsiteX2" fmla="*/ 1531345 w 2489813"/>
              <a:gd name="connsiteY2" fmla="*/ 429658 h 436381"/>
              <a:gd name="connsiteX3" fmla="*/ 2126256 w 2489813"/>
              <a:gd name="connsiteY3" fmla="*/ 264405 h 436381"/>
              <a:gd name="connsiteX4" fmla="*/ 2489813 w 2489813"/>
              <a:gd name="connsiteY4" fmla="*/ 11017 h 43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13" h="436381">
                <a:moveTo>
                  <a:pt x="0" y="0"/>
                </a:moveTo>
                <a:cubicBezTo>
                  <a:pt x="169843" y="145973"/>
                  <a:pt x="339687" y="291947"/>
                  <a:pt x="594911" y="363557"/>
                </a:cubicBezTo>
                <a:cubicBezTo>
                  <a:pt x="850135" y="435167"/>
                  <a:pt x="1276121" y="446183"/>
                  <a:pt x="1531345" y="429658"/>
                </a:cubicBezTo>
                <a:cubicBezTo>
                  <a:pt x="1786569" y="413133"/>
                  <a:pt x="1966511" y="334178"/>
                  <a:pt x="2126256" y="264405"/>
                </a:cubicBezTo>
                <a:cubicBezTo>
                  <a:pt x="2286001" y="194632"/>
                  <a:pt x="2387907" y="102824"/>
                  <a:pt x="2489813" y="11017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60F7389-ECC0-45FB-8D32-713596BC60EC}"/>
              </a:ext>
            </a:extLst>
          </p:cNvPr>
          <p:cNvSpPr/>
          <p:nvPr/>
        </p:nvSpPr>
        <p:spPr>
          <a:xfrm rot="10800000">
            <a:off x="7951383" y="4751035"/>
            <a:ext cx="1762923" cy="533400"/>
          </a:xfrm>
          <a:prstGeom prst="arc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D703B-2BE5-422B-8CB0-563B49D71B66}"/>
              </a:ext>
            </a:extLst>
          </p:cNvPr>
          <p:cNvSpPr txBox="1"/>
          <p:nvPr/>
        </p:nvSpPr>
        <p:spPr>
          <a:xfrm>
            <a:off x="8828923" y="5126515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Excretion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6B9F14-4CAA-41A4-A2F2-2703F8C9DE90}"/>
              </a:ext>
            </a:extLst>
          </p:cNvPr>
          <p:cNvCxnSpPr/>
          <p:nvPr/>
        </p:nvCxnSpPr>
        <p:spPr>
          <a:xfrm>
            <a:off x="6041833" y="6052850"/>
            <a:ext cx="22098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21BAE4-FDAF-4752-A291-33C36CA7B2B9}"/>
              </a:ext>
            </a:extLst>
          </p:cNvPr>
          <p:cNvSpPr txBox="1"/>
          <p:nvPr/>
        </p:nvSpPr>
        <p:spPr>
          <a:xfrm>
            <a:off x="6789253" y="6093023"/>
            <a:ext cx="85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Egestion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070D35-4B3E-43F2-9867-8351A018498A}"/>
              </a:ext>
            </a:extLst>
          </p:cNvPr>
          <p:cNvCxnSpPr/>
          <p:nvPr/>
        </p:nvCxnSpPr>
        <p:spPr>
          <a:xfrm>
            <a:off x="6051932" y="5007166"/>
            <a:ext cx="0" cy="106382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F3092A-7515-4D09-BFA5-2A912B9C2807}"/>
              </a:ext>
            </a:extLst>
          </p:cNvPr>
          <p:cNvCxnSpPr/>
          <p:nvPr/>
        </p:nvCxnSpPr>
        <p:spPr>
          <a:xfrm>
            <a:off x="6342119" y="5017736"/>
            <a:ext cx="0" cy="521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52C9F3-EEA1-4D80-B594-0EBF842DE63F}"/>
              </a:ext>
            </a:extLst>
          </p:cNvPr>
          <p:cNvCxnSpPr/>
          <p:nvPr/>
        </p:nvCxnSpPr>
        <p:spPr>
          <a:xfrm>
            <a:off x="6335616" y="5540565"/>
            <a:ext cx="22098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5EF09A-C163-46E0-9E72-7C1B18447A73}"/>
              </a:ext>
            </a:extLst>
          </p:cNvPr>
          <p:cNvSpPr txBox="1"/>
          <p:nvPr/>
        </p:nvSpPr>
        <p:spPr>
          <a:xfrm>
            <a:off x="7037737" y="5580738"/>
            <a:ext cx="94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Spawning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F470BD-497F-416D-8503-8CE00B88CBD5}"/>
              </a:ext>
            </a:extLst>
          </p:cNvPr>
          <p:cNvSpPr txBox="1"/>
          <p:nvPr/>
        </p:nvSpPr>
        <p:spPr>
          <a:xfrm>
            <a:off x="3584976" y="4931883"/>
            <a:ext cx="1657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 (W, T, S, TSS, </a:t>
            </a:r>
            <a:r>
              <a:rPr lang="en-US" sz="1400" b="1" dirty="0">
                <a:solidFill>
                  <a:srgbClr val="0000FF"/>
                </a:solidFill>
              </a:rPr>
              <a:t>O2</a:t>
            </a:r>
            <a:r>
              <a:rPr lang="en-US" sz="14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E533FC-4F6E-4721-81ED-8BFAF7328CD6}"/>
              </a:ext>
            </a:extLst>
          </p:cNvPr>
          <p:cNvSpPr txBox="1"/>
          <p:nvPr/>
        </p:nvSpPr>
        <p:spPr>
          <a:xfrm>
            <a:off x="2504434" y="3741784"/>
            <a:ext cx="6651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f (pH)</a:t>
            </a: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CDA5B3B4-C743-4CF1-AED3-061B25FA7EFD}"/>
              </a:ext>
            </a:extLst>
          </p:cNvPr>
          <p:cNvSpPr/>
          <p:nvPr/>
        </p:nvSpPr>
        <p:spPr>
          <a:xfrm>
            <a:off x="3244466" y="3923841"/>
            <a:ext cx="804232" cy="705079"/>
          </a:xfrm>
          <a:custGeom>
            <a:avLst/>
            <a:gdLst>
              <a:gd name="connsiteX0" fmla="*/ 0 w 804232"/>
              <a:gd name="connsiteY0" fmla="*/ 0 h 705079"/>
              <a:gd name="connsiteX1" fmla="*/ 319490 w 804232"/>
              <a:gd name="connsiteY1" fmla="*/ 165253 h 705079"/>
              <a:gd name="connsiteX2" fmla="*/ 627962 w 804232"/>
              <a:gd name="connsiteY2" fmla="*/ 451692 h 705079"/>
              <a:gd name="connsiteX3" fmla="*/ 804232 w 804232"/>
              <a:gd name="connsiteY3" fmla="*/ 705079 h 7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232" h="705079">
                <a:moveTo>
                  <a:pt x="0" y="0"/>
                </a:moveTo>
                <a:cubicBezTo>
                  <a:pt x="107415" y="44985"/>
                  <a:pt x="214830" y="89971"/>
                  <a:pt x="319490" y="165253"/>
                </a:cubicBezTo>
                <a:cubicBezTo>
                  <a:pt x="424150" y="240535"/>
                  <a:pt x="547172" y="361721"/>
                  <a:pt x="627962" y="451692"/>
                </a:cubicBezTo>
                <a:cubicBezTo>
                  <a:pt x="708752" y="541663"/>
                  <a:pt x="756492" y="623371"/>
                  <a:pt x="804232" y="705079"/>
                </a:cubicBez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11A61-5F5B-4EB6-A96F-A5CEBF778F0F}"/>
              </a:ext>
            </a:extLst>
          </p:cNvPr>
          <p:cNvSpPr txBox="1"/>
          <p:nvPr/>
        </p:nvSpPr>
        <p:spPr>
          <a:xfrm>
            <a:off x="7057004" y="4996151"/>
            <a:ext cx="10933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 (W, T, </a:t>
            </a:r>
            <a:r>
              <a:rPr lang="en-US" sz="1400" b="1" dirty="0">
                <a:solidFill>
                  <a:srgbClr val="0000FF"/>
                </a:solidFill>
              </a:rPr>
              <a:t>O2</a:t>
            </a:r>
            <a:r>
              <a:rPr lang="en-US" sz="1400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577C35-9345-402A-9F06-56E12E074E22}"/>
              </a:ext>
            </a:extLst>
          </p:cNvPr>
          <p:cNvSpPr txBox="1"/>
          <p:nvPr/>
        </p:nvSpPr>
        <p:spPr>
          <a:xfrm>
            <a:off x="9040731" y="3792165"/>
            <a:ext cx="66511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f (pH)</a:t>
            </a: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F2D383BC-2347-464D-A7D6-638B70C8767B}"/>
              </a:ext>
            </a:extLst>
          </p:cNvPr>
          <p:cNvSpPr/>
          <p:nvPr/>
        </p:nvSpPr>
        <p:spPr>
          <a:xfrm flipH="1">
            <a:off x="8251081" y="3943121"/>
            <a:ext cx="804232" cy="705079"/>
          </a:xfrm>
          <a:custGeom>
            <a:avLst/>
            <a:gdLst>
              <a:gd name="connsiteX0" fmla="*/ 0 w 804232"/>
              <a:gd name="connsiteY0" fmla="*/ 0 h 705079"/>
              <a:gd name="connsiteX1" fmla="*/ 319490 w 804232"/>
              <a:gd name="connsiteY1" fmla="*/ 165253 h 705079"/>
              <a:gd name="connsiteX2" fmla="*/ 627962 w 804232"/>
              <a:gd name="connsiteY2" fmla="*/ 451692 h 705079"/>
              <a:gd name="connsiteX3" fmla="*/ 804232 w 804232"/>
              <a:gd name="connsiteY3" fmla="*/ 705079 h 7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232" h="705079">
                <a:moveTo>
                  <a:pt x="0" y="0"/>
                </a:moveTo>
                <a:cubicBezTo>
                  <a:pt x="107415" y="44985"/>
                  <a:pt x="214830" y="89971"/>
                  <a:pt x="319490" y="165253"/>
                </a:cubicBezTo>
                <a:cubicBezTo>
                  <a:pt x="424150" y="240535"/>
                  <a:pt x="547172" y="361721"/>
                  <a:pt x="627962" y="451692"/>
                </a:cubicBezTo>
                <a:cubicBezTo>
                  <a:pt x="708752" y="541663"/>
                  <a:pt x="756492" y="623371"/>
                  <a:pt x="804232" y="705079"/>
                </a:cubicBez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DE97F3-07AA-4CD9-93EE-F92C784D943C}"/>
              </a:ext>
            </a:extLst>
          </p:cNvPr>
          <p:cNvCxnSpPr/>
          <p:nvPr/>
        </p:nvCxnSpPr>
        <p:spPr>
          <a:xfrm>
            <a:off x="4827408" y="3461131"/>
            <a:ext cx="1056593" cy="0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F204453-8D69-43E5-9F83-786EAAA45A8D}"/>
              </a:ext>
            </a:extLst>
          </p:cNvPr>
          <p:cNvSpPr/>
          <p:nvPr/>
        </p:nvSpPr>
        <p:spPr>
          <a:xfrm>
            <a:off x="5884000" y="3178365"/>
            <a:ext cx="10668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g Shell ind</a:t>
            </a:r>
            <a:r>
              <a:rPr lang="en-US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0F4A2-D109-49AC-B264-0029623954FD}"/>
              </a:ext>
            </a:extLst>
          </p:cNvPr>
          <p:cNvSpPr txBox="1"/>
          <p:nvPr/>
        </p:nvSpPr>
        <p:spPr>
          <a:xfrm>
            <a:off x="3319473" y="2917648"/>
            <a:ext cx="65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sz="1400" baseline="-25000" dirty="0">
                <a:solidFill>
                  <a:srgbClr val="0000FF"/>
                </a:solidFill>
              </a:rPr>
              <a:t>calcite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C36D6B-5EF6-4E90-BD52-21481BA181AD}"/>
              </a:ext>
            </a:extLst>
          </p:cNvPr>
          <p:cNvCxnSpPr/>
          <p:nvPr/>
        </p:nvCxnSpPr>
        <p:spPr>
          <a:xfrm flipV="1">
            <a:off x="2971799" y="3233482"/>
            <a:ext cx="400188" cy="443174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57">
            <a:extLst>
              <a:ext uri="{FF2B5EF4-FFF2-40B4-BE49-F238E27FC236}">
                <a16:creationId xmlns:a16="http://schemas.microsoft.com/office/drawing/2014/main" id="{190F8F1E-72EB-4DA9-83AC-8C1525375DC2}"/>
              </a:ext>
            </a:extLst>
          </p:cNvPr>
          <p:cNvSpPr/>
          <p:nvPr/>
        </p:nvSpPr>
        <p:spPr>
          <a:xfrm>
            <a:off x="3941468" y="3062068"/>
            <a:ext cx="798723" cy="491107"/>
          </a:xfrm>
          <a:custGeom>
            <a:avLst/>
            <a:gdLst>
              <a:gd name="connsiteX0" fmla="*/ 0 w 804232"/>
              <a:gd name="connsiteY0" fmla="*/ 0 h 705079"/>
              <a:gd name="connsiteX1" fmla="*/ 319490 w 804232"/>
              <a:gd name="connsiteY1" fmla="*/ 165253 h 705079"/>
              <a:gd name="connsiteX2" fmla="*/ 627962 w 804232"/>
              <a:gd name="connsiteY2" fmla="*/ 451692 h 705079"/>
              <a:gd name="connsiteX3" fmla="*/ 804232 w 804232"/>
              <a:gd name="connsiteY3" fmla="*/ 705079 h 7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232" h="705079">
                <a:moveTo>
                  <a:pt x="0" y="0"/>
                </a:moveTo>
                <a:cubicBezTo>
                  <a:pt x="107415" y="44985"/>
                  <a:pt x="214830" y="89971"/>
                  <a:pt x="319490" y="165253"/>
                </a:cubicBezTo>
                <a:cubicBezTo>
                  <a:pt x="424150" y="240535"/>
                  <a:pt x="547172" y="361721"/>
                  <a:pt x="627962" y="451692"/>
                </a:cubicBezTo>
                <a:cubicBezTo>
                  <a:pt x="708752" y="541663"/>
                  <a:pt x="756492" y="623371"/>
                  <a:pt x="804232" y="705079"/>
                </a:cubicBezTo>
              </a:path>
            </a:pathLst>
          </a:cu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65">
            <a:extLst>
              <a:ext uri="{FF2B5EF4-FFF2-40B4-BE49-F238E27FC236}">
                <a16:creationId xmlns:a16="http://schemas.microsoft.com/office/drawing/2014/main" id="{38E494FB-36F4-4955-AA4E-6EE0BBEDAAAA}"/>
              </a:ext>
            </a:extLst>
          </p:cNvPr>
          <p:cNvSpPr/>
          <p:nvPr/>
        </p:nvSpPr>
        <p:spPr>
          <a:xfrm rot="16200000" flipH="1" flipV="1">
            <a:off x="4753809" y="3966581"/>
            <a:ext cx="1073345" cy="3494509"/>
          </a:xfrm>
          <a:custGeom>
            <a:avLst/>
            <a:gdLst>
              <a:gd name="connsiteX0" fmla="*/ 0 w 804232"/>
              <a:gd name="connsiteY0" fmla="*/ 0 h 705079"/>
              <a:gd name="connsiteX1" fmla="*/ 319490 w 804232"/>
              <a:gd name="connsiteY1" fmla="*/ 165253 h 705079"/>
              <a:gd name="connsiteX2" fmla="*/ 627962 w 804232"/>
              <a:gd name="connsiteY2" fmla="*/ 451692 h 705079"/>
              <a:gd name="connsiteX3" fmla="*/ 804232 w 804232"/>
              <a:gd name="connsiteY3" fmla="*/ 705079 h 7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232" h="705079">
                <a:moveTo>
                  <a:pt x="0" y="0"/>
                </a:moveTo>
                <a:cubicBezTo>
                  <a:pt x="107415" y="44985"/>
                  <a:pt x="214830" y="89971"/>
                  <a:pt x="319490" y="165253"/>
                </a:cubicBezTo>
                <a:cubicBezTo>
                  <a:pt x="424150" y="240535"/>
                  <a:pt x="547172" y="361721"/>
                  <a:pt x="627962" y="451692"/>
                </a:cubicBezTo>
                <a:cubicBezTo>
                  <a:pt x="708752" y="541663"/>
                  <a:pt x="756492" y="623371"/>
                  <a:pt x="804232" y="705079"/>
                </a:cubicBezTo>
              </a:path>
            </a:pathLst>
          </a:cu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C8DFCD-86C5-4748-8D05-F77B8637BA5C}"/>
              </a:ext>
            </a:extLst>
          </p:cNvPr>
          <p:cNvSpPr/>
          <p:nvPr/>
        </p:nvSpPr>
        <p:spPr>
          <a:xfrm>
            <a:off x="7567854" y="2630114"/>
            <a:ext cx="1145753" cy="79804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Shell H, mm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D623DCEA-0CA6-4533-AB79-45866485D4C3}"/>
              </a:ext>
            </a:extLst>
          </p:cNvPr>
          <p:cNvSpPr/>
          <p:nvPr/>
        </p:nvSpPr>
        <p:spPr>
          <a:xfrm>
            <a:off x="6934498" y="3093594"/>
            <a:ext cx="633356" cy="310696"/>
          </a:xfrm>
          <a:custGeom>
            <a:avLst/>
            <a:gdLst>
              <a:gd name="connsiteX0" fmla="*/ 0 w 132202"/>
              <a:gd name="connsiteY0" fmla="*/ 308472 h 308472"/>
              <a:gd name="connsiteX1" fmla="*/ 132202 w 132202"/>
              <a:gd name="connsiteY1" fmla="*/ 0 h 3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02" h="308472">
                <a:moveTo>
                  <a:pt x="0" y="308472"/>
                </a:moveTo>
                <a:lnTo>
                  <a:pt x="132202" y="0"/>
                </a:ln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FABA397-1372-4116-9E88-3303D2597A23}"/>
              </a:ext>
            </a:extLst>
          </p:cNvPr>
          <p:cNvSpPr/>
          <p:nvPr/>
        </p:nvSpPr>
        <p:spPr>
          <a:xfrm>
            <a:off x="4082482" y="4171986"/>
            <a:ext cx="470596" cy="4601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71EA117B-1E15-455F-9C4C-3D2425F79621}"/>
              </a:ext>
            </a:extLst>
          </p:cNvPr>
          <p:cNvSpPr/>
          <p:nvPr/>
        </p:nvSpPr>
        <p:spPr>
          <a:xfrm>
            <a:off x="7401316" y="4247998"/>
            <a:ext cx="470596" cy="4601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59887C58-3CC9-4EF5-81A0-D43960E9EAC0}"/>
              </a:ext>
            </a:extLst>
          </p:cNvPr>
          <p:cNvSpPr/>
          <p:nvPr/>
        </p:nvSpPr>
        <p:spPr>
          <a:xfrm>
            <a:off x="9028059" y="4666338"/>
            <a:ext cx="470596" cy="4601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0E899A1-DA4C-43D0-8438-041D0AF0962C}"/>
              </a:ext>
            </a:extLst>
          </p:cNvPr>
          <p:cNvSpPr/>
          <p:nvPr/>
        </p:nvSpPr>
        <p:spPr>
          <a:xfrm>
            <a:off x="5138055" y="2600460"/>
            <a:ext cx="470596" cy="4601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A3E69D-8DE1-4BB0-A736-11478D6F1B8F}"/>
              </a:ext>
            </a:extLst>
          </p:cNvPr>
          <p:cNvSpPr txBox="1"/>
          <p:nvPr/>
        </p:nvSpPr>
        <p:spPr>
          <a:xfrm>
            <a:off x="2692267" y="1066800"/>
            <a:ext cx="703865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</a:t>
            </a:r>
          </a:p>
          <a:p>
            <a:pPr algn="ctr"/>
            <a:r>
              <a:rPr lang="en-US" sz="3200" i="1" dirty="0">
                <a:latin typeface="+mj-lt"/>
              </a:rPr>
              <a:t>…</a:t>
            </a:r>
            <a:r>
              <a:rPr lang="en-US" sz="3200" dirty="0">
                <a:latin typeface="+mj-lt"/>
              </a:rPr>
              <a:t> expanded to include the impacts of OA</a:t>
            </a:r>
          </a:p>
        </p:txBody>
      </p:sp>
    </p:spTree>
    <p:extLst>
      <p:ext uri="{BB962C8B-B14F-4D97-AF65-F5344CB8AC3E}">
        <p14:creationId xmlns:p14="http://schemas.microsoft.com/office/powerpoint/2010/main" val="397023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46CCB-BF63-4C52-94F1-56A7264047ED}"/>
              </a:ext>
            </a:extLst>
          </p:cNvPr>
          <p:cNvSpPr txBox="1"/>
          <p:nvPr/>
        </p:nvSpPr>
        <p:spPr>
          <a:xfrm>
            <a:off x="1867524" y="1066800"/>
            <a:ext cx="361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B7B34-25B7-4C89-82DE-91224DA9F705}"/>
              </a:ext>
            </a:extLst>
          </p:cNvPr>
          <p:cNvSpPr txBox="1"/>
          <p:nvPr/>
        </p:nvSpPr>
        <p:spPr>
          <a:xfrm>
            <a:off x="984669" y="2022781"/>
            <a:ext cx="51062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Literature synthesis of existing data 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Filtration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Respiration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Excretion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Calcification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Two-month controlled tank experiment with: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Two age/size classes (6 </a:t>
            </a:r>
            <a:r>
              <a:rPr lang="en-US" sz="2200" dirty="0" err="1">
                <a:latin typeface="+mj-lt"/>
              </a:rPr>
              <a:t>mo</a:t>
            </a:r>
            <a:r>
              <a:rPr lang="en-US" sz="2200" dirty="0">
                <a:latin typeface="+mj-lt"/>
              </a:rPr>
              <a:t>; 2 </a:t>
            </a:r>
            <a:r>
              <a:rPr lang="en-US" sz="2200" dirty="0" err="1">
                <a:latin typeface="+mj-lt"/>
              </a:rPr>
              <a:t>yr</a:t>
            </a:r>
            <a:r>
              <a:rPr lang="en-US" sz="2200" dirty="0">
                <a:latin typeface="+mj-lt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Four target pH treatments:                 7.4, 7.6, 7.8, and 8.0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4263D-F08A-4E18-AB92-79B0C668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93" y="3531153"/>
            <a:ext cx="3945084" cy="29537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32633-F941-4EB2-BF50-5B3E1B4C5CD5}"/>
              </a:ext>
            </a:extLst>
          </p:cNvPr>
          <p:cNvSpPr txBox="1"/>
          <p:nvPr/>
        </p:nvSpPr>
        <p:spPr>
          <a:xfrm>
            <a:off x="5480752" y="6223000"/>
            <a:ext cx="170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E. Rivest, VIMS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7CBC1-A9DB-4492-ADC0-E214801A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65" y="909415"/>
            <a:ext cx="2968975" cy="2226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255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6D30C-ECA1-4514-8B09-31FB1204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72" y="1981200"/>
            <a:ext cx="5660517" cy="44958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A43644-A08F-4212-AC65-578F1A633F7C}"/>
              </a:ext>
            </a:extLst>
          </p:cNvPr>
          <p:cNvSpPr txBox="1"/>
          <p:nvPr/>
        </p:nvSpPr>
        <p:spPr>
          <a:xfrm>
            <a:off x="4458324" y="1066800"/>
            <a:ext cx="361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9550B-4EA1-46AF-BD2E-54C74727765B}"/>
              </a:ext>
            </a:extLst>
          </p:cNvPr>
          <p:cNvSpPr txBox="1"/>
          <p:nvPr/>
        </p:nvSpPr>
        <p:spPr>
          <a:xfrm>
            <a:off x="838200" y="2209800"/>
            <a:ext cx="457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 consistent, significant impacts of pH on filtration, respiration, or excretion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Significant impact on net calcification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Threshold </a:t>
            </a:r>
            <a:r>
              <a:rPr lang="en-US" sz="2200" dirty="0" err="1">
                <a:latin typeface="Symbol" panose="05050102010706020507" pitchFamily="18" charset="2"/>
              </a:rPr>
              <a:t>W</a:t>
            </a:r>
            <a:r>
              <a:rPr lang="en-US" sz="2200" baseline="-25000" dirty="0" err="1">
                <a:latin typeface="+mj-lt"/>
              </a:rPr>
              <a:t>calcite</a:t>
            </a:r>
            <a:r>
              <a:rPr lang="en-US" sz="2200" dirty="0">
                <a:latin typeface="+mj-lt"/>
              </a:rPr>
              <a:t> = 0.93</a:t>
            </a:r>
          </a:p>
        </p:txBody>
      </p:sp>
    </p:spTree>
    <p:extLst>
      <p:ext uri="{BB962C8B-B14F-4D97-AF65-F5344CB8AC3E}">
        <p14:creationId xmlns:p14="http://schemas.microsoft.com/office/powerpoint/2010/main" val="341692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AD281-9088-4505-A5B7-9EE984774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1935480" y="3685309"/>
            <a:ext cx="4343400" cy="30710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6BA88-2592-4021-845C-4A0BD15BC796}"/>
              </a:ext>
            </a:extLst>
          </p:cNvPr>
          <p:cNvGrpSpPr/>
          <p:nvPr/>
        </p:nvGrpSpPr>
        <p:grpSpPr>
          <a:xfrm>
            <a:off x="6710285" y="3401239"/>
            <a:ext cx="3378595" cy="3426281"/>
            <a:chOff x="6420307" y="2371725"/>
            <a:chExt cx="3838119" cy="36548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1BE175-C263-4D3A-B8BC-35929A172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723"/>
            <a:stretch/>
          </p:blipFill>
          <p:spPr>
            <a:xfrm>
              <a:off x="6420307" y="2371725"/>
              <a:ext cx="3838119" cy="365488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E2BAB6-5AE8-4583-84B7-5E13572B6CED}"/>
                </a:ext>
              </a:extLst>
            </p:cNvPr>
            <p:cNvSpPr/>
            <p:nvPr/>
          </p:nvSpPr>
          <p:spPr>
            <a:xfrm>
              <a:off x="8991600" y="3048000"/>
              <a:ext cx="965200" cy="243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4E30CD8-216C-4410-9F23-0922116E78AE}"/>
              </a:ext>
            </a:extLst>
          </p:cNvPr>
          <p:cNvSpPr txBox="1"/>
          <p:nvPr/>
        </p:nvSpPr>
        <p:spPr>
          <a:xfrm>
            <a:off x="1808480" y="1981200"/>
            <a:ext cx="8859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Experimental results were consistent with literature synthesis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Net calcification was formulated as a function of tissue weight, </a:t>
            </a:r>
            <a:r>
              <a:rPr lang="en-US" sz="2200" dirty="0" err="1">
                <a:latin typeface="Symbol" panose="05050102010706020507" pitchFamily="18" charset="2"/>
              </a:rPr>
              <a:t>W</a:t>
            </a:r>
            <a:r>
              <a:rPr lang="en-US" sz="2200" baseline="-25000" dirty="0" err="1">
                <a:latin typeface="+mj-lt"/>
              </a:rPr>
              <a:t>calcite</a:t>
            </a:r>
            <a:r>
              <a:rPr lang="en-US" sz="2200" dirty="0">
                <a:latin typeface="+mj-lt"/>
              </a:rPr>
              <a:t>, and water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13220-E962-4F8A-95A4-1219F0686E88}"/>
              </a:ext>
            </a:extLst>
          </p:cNvPr>
          <p:cNvSpPr txBox="1"/>
          <p:nvPr/>
        </p:nvSpPr>
        <p:spPr>
          <a:xfrm>
            <a:off x="4458324" y="1066800"/>
            <a:ext cx="361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407673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5209" y="931129"/>
            <a:ext cx="695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+mj-lt"/>
              </a:rPr>
              <a:t>EcoOyster </a:t>
            </a:r>
            <a:r>
              <a:rPr lang="en-US" sz="3200" dirty="0">
                <a:latin typeface="+mj-lt"/>
              </a:rPr>
              <a:t>Application to Bay Time 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063"/>
          <a:stretch/>
        </p:blipFill>
        <p:spPr>
          <a:xfrm>
            <a:off x="6226846" y="1884045"/>
            <a:ext cx="5729655" cy="3394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6" t="22223" r="51667" b="52087"/>
          <a:stretch/>
        </p:blipFill>
        <p:spPr>
          <a:xfrm>
            <a:off x="6760246" y="5352190"/>
            <a:ext cx="2609738" cy="1149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6FAB54-C3B3-4CF8-9665-F26394608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6" t="43754" r="51667" b="30557"/>
          <a:stretch/>
        </p:blipFill>
        <p:spPr>
          <a:xfrm>
            <a:off x="9148642" y="5510519"/>
            <a:ext cx="2609738" cy="1149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0BD9D-220A-4FC9-92F2-249FF446E338}"/>
              </a:ext>
            </a:extLst>
          </p:cNvPr>
          <p:cNvSpPr txBox="1"/>
          <p:nvPr/>
        </p:nvSpPr>
        <p:spPr>
          <a:xfrm rot="-5400000">
            <a:off x="4919876" y="3450118"/>
            <a:ext cx="22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g CaCO</a:t>
            </a:r>
            <a:r>
              <a:rPr lang="it-IT" baseline="-25000" dirty="0">
                <a:latin typeface="+mj-lt"/>
              </a:rPr>
              <a:t>3</a:t>
            </a:r>
            <a:r>
              <a:rPr lang="it-IT" dirty="0">
                <a:latin typeface="+mj-lt"/>
              </a:rPr>
              <a:t> g</a:t>
            </a:r>
            <a:r>
              <a:rPr lang="it-IT" baseline="30000" dirty="0">
                <a:latin typeface="+mj-lt"/>
              </a:rPr>
              <a:t>-1</a:t>
            </a:r>
            <a:r>
              <a:rPr lang="it-IT" dirty="0">
                <a:latin typeface="+mj-lt"/>
              </a:rPr>
              <a:t> DW</a:t>
            </a:r>
            <a:r>
              <a:rPr lang="it-IT" baseline="-25000" dirty="0">
                <a:latin typeface="+mj-lt"/>
              </a:rPr>
              <a:t>tissue</a:t>
            </a:r>
            <a:r>
              <a:rPr lang="it-IT" dirty="0">
                <a:latin typeface="+mj-lt"/>
              </a:rPr>
              <a:t> d</a:t>
            </a:r>
            <a:r>
              <a:rPr lang="it-IT" baseline="30000" dirty="0"/>
              <a:t>-1</a:t>
            </a:r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14549-E6C2-4E93-806D-6068BEEE2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40" y="1859280"/>
            <a:ext cx="5057860" cy="4185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3120" y="43259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717507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2619</TotalTime>
  <Words>1020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Constantia</vt:lpstr>
      <vt:lpstr>Helvetica</vt:lpstr>
      <vt:lpstr>Symbol</vt:lpstr>
      <vt:lpstr>Wingdings</vt:lpstr>
      <vt:lpstr>Wingdings 2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Brush</dc:creator>
  <cp:lastModifiedBy>Bailey.Robertory</cp:lastModifiedBy>
  <cp:revision>540</cp:revision>
  <cp:lastPrinted>2022-01-05T22:20:27Z</cp:lastPrinted>
  <dcterms:created xsi:type="dcterms:W3CDTF">2014-03-09T23:34:44Z</dcterms:created>
  <dcterms:modified xsi:type="dcterms:W3CDTF">2023-09-21T10:40:05Z</dcterms:modified>
</cp:coreProperties>
</file>