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798" r:id="rId3"/>
    <p:sldId id="797" r:id="rId4"/>
    <p:sldId id="799" r:id="rId5"/>
    <p:sldId id="800" r:id="rId6"/>
    <p:sldId id="801" r:id="rId7"/>
    <p:sldId id="80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lomquist, Joel D." initials="" lastIdx="12" clrIdx="0"/>
  <p:cmAuthor id="1" name="Moyer, Douglas L.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FF"/>
    <a:srgbClr val="00CC00"/>
    <a:srgbClr val="20EA16"/>
    <a:srgbClr val="339933"/>
    <a:srgbClr val="000066"/>
    <a:srgbClr val="FF0000"/>
    <a:srgbClr val="BFBFB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97" autoAdjust="0"/>
    <p:restoredTop sz="94434" autoAdjust="0"/>
  </p:normalViewPr>
  <p:slideViewPr>
    <p:cSldViewPr>
      <p:cViewPr varScale="1">
        <p:scale>
          <a:sx n="73" d="100"/>
          <a:sy n="73" d="100"/>
        </p:scale>
        <p:origin x="-90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23" d="100"/>
          <a:sy n="123" d="100"/>
        </p:scale>
        <p:origin x="4062" y="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8778CAC-C488-48CE-A973-9D639DED0718}" type="datetimeFigureOut">
              <a:rPr lang="en-US"/>
              <a:pPr>
                <a:defRPr/>
              </a:pPr>
              <a:t>3/27/2017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E59E25C-3DED-4797-91F9-419FF9601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85A73F9-5485-46BC-A4B1-B44AE095F4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4F2F-1761-407E-8425-51C89E83D0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9D39D-CF6D-405E-938E-9C55FB9740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C81B-CC12-472A-BE11-EC3EB41FD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2C630-85B8-4891-B32D-9C95F98D29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AC769-5FFD-4FF3-9D71-73BE8212FBD7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5D1DB-46F2-4054-9803-901FDDD7B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2DBA2-0452-4770-BFC0-3F39A8881932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B0382-AA50-4CFB-A8D4-4B1C7D98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E3963-ADFF-4C3A-9FF6-314854605E23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84B63-3742-444A-B208-1907BEAF0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C24E9-436C-44D5-B02B-06D982E40077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A443B-FA2E-4302-9B8E-F536B4BA3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96B5-4F4D-4674-BF12-8E73C9998FC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A1EEC-1B7D-4C55-AB17-42B985357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0FAEB-4B76-4159-856B-70AEB82E1BF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CBFAC-7D22-48C3-9C22-D56383B92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D88F7-72DC-46EC-93B0-294AAFAAD00C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8D66F-FF1E-4A74-8E82-24BF4AC5B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72272-F75C-4C35-A778-BF0C6AFC9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48AD-E329-491B-A749-FD7FCBC1B50F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FC679-3153-43BD-915C-23AA2EBC7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407F1-7C47-44B3-B72E-538E71B1010F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8268-0E00-44B2-9756-94A21244B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A024D-DD94-4AB8-B606-C1332D9E3406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1702A-64D5-4651-A14F-70F39E92F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EEC04-645B-4380-AFA2-889262244217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1389D-DB94-44B5-9221-8B38705E7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3"/>
          <p:cNvSpPr/>
          <p:nvPr/>
        </p:nvSpPr>
        <p:spPr>
          <a:xfrm>
            <a:off x="371475" y="1550988"/>
            <a:ext cx="8401050" cy="5170487"/>
          </a:xfrm>
          <a:prstGeom prst="roundRect">
            <a:avLst>
              <a:gd name="adj" fmla="val 297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>
            <a:spAutoFit/>
          </a:bodyPr>
          <a:lstStyle/>
          <a:p>
            <a:pPr>
              <a:spcBef>
                <a:spcPts val="0"/>
              </a:spcBef>
              <a:defRPr/>
            </a:pPr>
            <a:endParaRPr>
              <a:solidFill>
                <a:prstClr val="black"/>
              </a:solidFill>
              <a:cs typeface="+mn-cs"/>
            </a:endParaRPr>
          </a:p>
        </p:txBody>
      </p:sp>
      <p:sp>
        <p:nvSpPr>
          <p:cNvPr id="5" name="Shape 14"/>
          <p:cNvSpPr/>
          <p:nvPr/>
        </p:nvSpPr>
        <p:spPr>
          <a:xfrm rot="10800000" flipH="1">
            <a:off x="371475" y="0"/>
            <a:ext cx="8401050" cy="1400175"/>
          </a:xfrm>
          <a:prstGeom prst="round2SameRect">
            <a:avLst>
              <a:gd name="adj1" fmla="val 1059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>
            <a:spAutoFit/>
          </a:bodyPr>
          <a:lstStyle/>
          <a:p>
            <a:pPr>
              <a:spcBef>
                <a:spcPts val="0"/>
              </a:spcBef>
              <a:defRPr/>
            </a:pPr>
            <a:endParaRPr>
              <a:solidFill>
                <a:prstClr val="black"/>
              </a:solidFill>
              <a:cs typeface="+mn-cs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1860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/>
          <a:lstStyle>
            <a:lvl1pPr rtl="0">
              <a:spcBef>
                <a:spcPts val="0"/>
              </a:spcBef>
              <a:defRPr>
                <a:solidFill>
                  <a:schemeClr val="dk2"/>
                </a:solidFill>
              </a:defRPr>
            </a:lvl1pPr>
            <a:lvl2pPr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states"/>
          <p:cNvPicPr>
            <a:picLocks noChangeAspect="1" noChangeArrowheads="1"/>
          </p:cNvPicPr>
          <p:nvPr userDrawn="1"/>
        </p:nvPicPr>
        <p:blipFill>
          <a:blip r:embed="rId2">
            <a:lum bright="78000" contrast="-66000"/>
          </a:blip>
          <a:srcRect l="3273" t="4234" r="51996" b="18469"/>
          <a:stretch>
            <a:fillRect/>
          </a:stretch>
        </p:blipFill>
        <p:spPr bwMode="auto">
          <a:xfrm>
            <a:off x="4572000" y="762000"/>
            <a:ext cx="457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3"/>
          <p:cNvSpPr>
            <a:spLocks noChangeArrowheads="1"/>
          </p:cNvSpPr>
          <p:nvPr userDrawn="1"/>
        </p:nvSpPr>
        <p:spPr bwMode="auto">
          <a:xfrm>
            <a:off x="228600" y="6537325"/>
            <a:ext cx="26193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prstClr val="black"/>
                </a:solidFill>
                <a:cs typeface="+mn-cs"/>
              </a:rPr>
              <a:t>Pre-decisional – not for release under FOIA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96F59-00AD-4136-A690-40EE83AAA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1074F-1A2E-4ED3-842E-0ED74175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1AA32-61B5-414E-85EA-39A9B93322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86039-DDD5-4EB6-9F7F-2E8170A3C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2624E-4851-429A-AA1A-9D4E6C817F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EBF42-6E93-4CFC-A51E-26F57EC50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54193-A6C4-4CBC-9FCB-C5DFE7C10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A41C6-7884-413B-9C8E-096B30A688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3BA76-7A6F-4727-839B-4837C8EB4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1A30716-3C51-443B-B6DC-DED3C0AB2A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47" descr="ident-small_4_onscreen_png"/>
          <p:cNvPicPr>
            <a:picLocks noChangeAspect="1" noChangeArrowheads="1"/>
          </p:cNvPicPr>
          <p:nvPr/>
        </p:nvPicPr>
        <p:blipFill>
          <a:blip r:embed="rId14">
            <a:lum bright="100000"/>
          </a:blip>
          <a:srcRect/>
          <a:stretch>
            <a:fillRect/>
          </a:stretch>
        </p:blipFill>
        <p:spPr bwMode="black">
          <a:xfrm>
            <a:off x="304800" y="6361113"/>
            <a:ext cx="11430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E73F79-10F6-412A-810E-96B57F7FF985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6B5B6F-7066-428E-AFF5-559A73C6C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85" r:id="rId12"/>
    <p:sldLayoutId id="2147483786" r:id="rId13"/>
    <p:sldLayoutId id="2147483787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260985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Arial" charset="0"/>
                <a:cs typeface="Arial" charset="0"/>
              </a:rPr>
              <a:t>Chesapeake Bay Program Partnership’s SAV Aerial and Ground Surveys Design Workshop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867400"/>
            <a:ext cx="6400800" cy="6159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March 29, 2017</a:t>
            </a:r>
          </a:p>
        </p:txBody>
      </p:sp>
      <p:pic>
        <p:nvPicPr>
          <p:cNvPr id="31747" name="Picture 4" descr="C:\Users\menloe\Pictures\cbplogoSRPPERIOD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57613" y="4111625"/>
            <a:ext cx="162877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0" y="457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00"/>
                </a:solidFill>
              </a:rPr>
              <a:t>Workshop Objectives</a:t>
            </a:r>
          </a:p>
        </p:txBody>
      </p:sp>
      <p:sp>
        <p:nvSpPr>
          <p:cNvPr id="32771" name="TextBox 2"/>
          <p:cNvSpPr txBox="1">
            <a:spLocks noChangeArrowheads="1"/>
          </p:cNvSpPr>
          <p:nvPr/>
        </p:nvSpPr>
        <p:spPr bwMode="auto">
          <a:xfrm>
            <a:off x="76200" y="1600200"/>
            <a:ext cx="8839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Agreement on collective management, regulatory and research needs for and uses of data and information generated by SAV aerial and ground surveys 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endParaRPr lang="en-US" sz="240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Agreement on aerial and ground survey designs which maximize addressing the Partnership’s collective data and information needs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endParaRPr lang="en-US" sz="240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Agreement on a diverse funding partners portfolio to recommend to the Partnership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rgbClr val="000000"/>
                </a:solidFill>
                <a:cs typeface="+mn-cs"/>
              </a:rPr>
              <a:t>Workshop Objectives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1600200"/>
            <a:ext cx="8839200" cy="4032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cs typeface="+mn-cs"/>
              </a:rPr>
              <a:t>Needs and uses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8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8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cs typeface="+mn-cs"/>
              </a:rPr>
              <a:t>Survey designs meeting those needs/uses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8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8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cs typeface="+mn-cs"/>
              </a:rPr>
              <a:t>Diverse funding portfolio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rgbClr val="000000"/>
                </a:solidFill>
                <a:cs typeface="+mn-cs"/>
              </a:rPr>
              <a:t>Workshop 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1600200"/>
            <a:ext cx="8839200" cy="4862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Overview of current SAV aerial and ground surveys’ design, operational logistics, and evolution of data and products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Ensure agreement on survey design requirements for each of the identified management, regulatory and research uses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Presentation of alternative aerial and ground survey designs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				LUNCH!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rgbClr val="000000"/>
                </a:solidFill>
                <a:cs typeface="+mn-cs"/>
              </a:rPr>
              <a:t>Workshop 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1600200"/>
            <a:ext cx="8839200" cy="4870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Breakout groups agree on how to best align their specific user needs with the presented aerial and ground survey designs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endParaRPr lang="en-US" sz="240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Presentation and discussion of each groups’ proposed survey designs, leading to consensus on survey designs to recommend to the larger Partnership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endParaRPr lang="en-US" sz="240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</a:rPr>
              <a:t>Discussion (and agreement) on a diverse funding partners portfolio to recommend to the larger Partnership</a:t>
            </a:r>
          </a:p>
          <a:p>
            <a:pPr marL="342900" indent="-342900"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</a:rPr>
              <a:t>				ADJOURN!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rgbClr val="000000"/>
                </a:solidFill>
                <a:cs typeface="+mn-cs"/>
              </a:rPr>
              <a:t>Workshop Follow-Through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1600200"/>
            <a:ext cx="88392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Circulate draft workshop proceedings and recommendations to workshop participants for review/comment (April)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Present workshop findings and recommendations up through the Partnership: SAV WG      Habitat GIT      WQ GIT     Management Board       Principals’ Staff Committee (May-October)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00000"/>
              </a:solidFill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+mn-cs"/>
              </a:rPr>
              <a:t>Seek Partnership decisions on recommended survey designs and 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diverse funding partners portfolio (Sept-October)</a:t>
            </a:r>
            <a:endParaRPr lang="en-US" sz="2400" kern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030663" y="3505200"/>
            <a:ext cx="381000" cy="228600"/>
          </a:xfrm>
          <a:prstGeom prst="rightArrow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6096000" y="3502025"/>
            <a:ext cx="381000" cy="228600"/>
          </a:xfrm>
          <a:prstGeom prst="rightArrow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7696200" y="3502025"/>
            <a:ext cx="381000" cy="228600"/>
          </a:xfrm>
          <a:prstGeom prst="rightArrow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276600" y="3886200"/>
            <a:ext cx="381000" cy="228600"/>
          </a:xfrm>
          <a:prstGeom prst="rightArrow">
            <a:avLst/>
          </a:prstGeom>
          <a:solidFill>
            <a:srgbClr val="333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22138</TotalTime>
  <Words>231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17</vt:i4>
      </vt:variant>
      <vt:variant>
        <vt:lpstr>Slide Titles</vt:lpstr>
      </vt:variant>
      <vt:variant>
        <vt:i4>6</vt:i4>
      </vt:variant>
    </vt:vector>
  </HeadingPairs>
  <TitlesOfParts>
    <vt:vector size="25" baseType="lpstr">
      <vt:lpstr>Arial</vt:lpstr>
      <vt:lpstr>Calibri</vt:lpstr>
      <vt:lpstr>Default Design</vt:lpstr>
      <vt:lpstr>Office Theme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Office Theme</vt:lpstr>
      <vt:lpstr>Office Theme</vt:lpstr>
      <vt:lpstr>Office Theme</vt:lpstr>
      <vt:lpstr>Chesapeake Bay Program Partnership’s SAV Aerial and Ground Surveys Design Workshop</vt:lpstr>
      <vt:lpstr>Slide 2</vt:lpstr>
      <vt:lpstr>Slide 3</vt:lpstr>
      <vt:lpstr>Slide 4</vt:lpstr>
      <vt:lpstr>Slide 5</vt:lpstr>
      <vt:lpstr>Slide 6</vt:lpstr>
    </vt:vector>
  </TitlesOfParts>
  <Company>Administrator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dlmoyer</dc:creator>
  <cp:lastModifiedBy>blandry</cp:lastModifiedBy>
  <cp:revision>967</cp:revision>
  <cp:lastPrinted>2016-05-18T12:29:55Z</cp:lastPrinted>
  <dcterms:created xsi:type="dcterms:W3CDTF">2008-06-12T14:18:54Z</dcterms:created>
  <dcterms:modified xsi:type="dcterms:W3CDTF">2017-03-27T23:28:56Z</dcterms:modified>
</cp:coreProperties>
</file>