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315" r:id="rId2"/>
    <p:sldId id="329" r:id="rId3"/>
    <p:sldId id="331" r:id="rId4"/>
    <p:sldId id="319" r:id="rId5"/>
    <p:sldId id="332" r:id="rId6"/>
    <p:sldId id="335" r:id="rId7"/>
    <p:sldId id="336" r:id="rId8"/>
    <p:sldId id="337" r:id="rId9"/>
    <p:sldId id="338" r:id="rId10"/>
    <p:sldId id="328" r:id="rId11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51A"/>
    <a:srgbClr val="94C600"/>
    <a:srgbClr val="BF4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 varScale="1">
        <p:scale>
          <a:sx n="57" d="100"/>
          <a:sy n="57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50" y="-84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B29FDBB2-7B97-4A1E-B33A-94DEA2664722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0EC1C847-5C09-43CA-9534-4AC47E9B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2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CA3259D1-851F-4A88-B1A0-506F8EFAA40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6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4A608C5D-98E4-4847-8CA5-24D80C8C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5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regional center, part of larger network – see examples from around the country; non-biased, non-partisan</a:t>
            </a:r>
          </a:p>
          <a:p>
            <a:r>
              <a:rPr lang="en-US" baseline="0" dirty="0" smtClean="0"/>
              <a:t>we exist to provide the direct TA to 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08C5D-98E4-4847-8CA5-24D80C8C8A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47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974">
              <a:defRPr/>
            </a:pPr>
            <a:endParaRPr lang="en-US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0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0460">
              <a:defRPr/>
            </a:pPr>
            <a:r>
              <a:rPr lang="en-US" dirty="0"/>
              <a:t>at EFC, we have done a variety of analyses – from a more basic analysis where we know that a utility fee is the way the community wants to go in and so we set up a pay-as-you-go system where the general fund and stormwater utility are the only sources (and grants</a:t>
            </a:r>
            <a:r>
              <a:rPr lang="en-US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Step 1: </a:t>
            </a:r>
            <a:r>
              <a:rPr lang="en-US" dirty="0" smtClean="0"/>
              <a:t>Evaluate existing program structure and current capacity</a:t>
            </a:r>
            <a:r>
              <a:rPr lang="en-US" baseline="0" dirty="0" smtClean="0"/>
              <a:t> &amp; </a:t>
            </a:r>
            <a:r>
              <a:rPr lang="en-US" dirty="0" smtClean="0"/>
              <a:t>Identify trends in funding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 3: evaluate costs of future and existing activities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 4: year 1 and then project 5-10 years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08C5D-98E4-4847-8CA5-24D80C8C8A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48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974">
              <a:defRPr/>
            </a:pPr>
            <a:endParaRPr lang="en-US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7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lot of this improved by participating in the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08C5D-98E4-4847-8CA5-24D80C8C8A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08C5D-98E4-4847-8CA5-24D80C8C8A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5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08C5D-98E4-4847-8CA5-24D80C8C8A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5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08C5D-98E4-4847-8CA5-24D80C8C8A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5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4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62125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0386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041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041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Book Antiqua" pitchFamily="18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686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62099"/>
            <a:ext cx="3200400" cy="8959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rgbClr val="0B451A"/>
          </a:solidFill>
          <a:latin typeface="Book Antiqua" pitchFamily="18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600" kern="1200">
          <a:solidFill>
            <a:srgbClr val="0B451A"/>
          </a:solidFill>
          <a:latin typeface="Book Antiqua" pitchFamily="18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0B451A"/>
          </a:solidFill>
          <a:latin typeface="Book Antiqua" pitchFamily="18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200" kern="1200">
          <a:solidFill>
            <a:srgbClr val="0B451A"/>
          </a:solidFill>
          <a:latin typeface="Book Antiqua" pitchFamily="18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rgbClr val="0B451A"/>
          </a:solidFill>
          <a:latin typeface="Book Antiqua" pitchFamily="18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rgbClr val="0B451A"/>
          </a:solidFill>
          <a:latin typeface="Book Antiqua" pitchFamily="18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fc.umd.edu/" TargetMode="External"/><Relationship Id="rId2" Type="http://schemas.openxmlformats.org/officeDocument/2006/relationships/hyperlink" Target="mailto:mbillig@umd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668">
            <a:off x="381000" y="3583502"/>
            <a:ext cx="2072640" cy="3108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848600" cy="2209799"/>
          </a:xfrm>
        </p:spPr>
        <p:txBody>
          <a:bodyPr anchor="t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smtClean="0"/>
              <a:t>The Lancaster County Municipal Stormwater Financing Feasibility Study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i="1" dirty="0" smtClean="0"/>
              <a:t>Sharing lessons learned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438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600" dirty="0" smtClean="0"/>
              <a:t>Monica Billig</a:t>
            </a:r>
          </a:p>
          <a:p>
            <a:pPr algn="ctr"/>
            <a:r>
              <a:rPr lang="en-US" sz="2600" dirty="0" smtClean="0"/>
              <a:t>Environmental Finance Center</a:t>
            </a:r>
          </a:p>
          <a:p>
            <a:pPr algn="ctr"/>
            <a:r>
              <a:rPr lang="en-US" sz="2600" dirty="0" smtClean="0"/>
              <a:t>University of Maryland</a:t>
            </a:r>
          </a:p>
          <a:p>
            <a:pPr algn="ctr"/>
            <a:endParaRPr lang="en-US" dirty="0" smtClean="0"/>
          </a:p>
          <a:p>
            <a:pPr algn="ctr"/>
            <a:r>
              <a:rPr lang="en-US" sz="2200" dirty="0" smtClean="0"/>
              <a:t>CAC/LGAC Meeting </a:t>
            </a:r>
          </a:p>
          <a:p>
            <a:pPr algn="ctr"/>
            <a:r>
              <a:rPr lang="en-US" sz="2200" dirty="0" smtClean="0"/>
              <a:t>December 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2013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66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Thank you!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1910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2400" dirty="0" smtClean="0"/>
              <a:t>For further information:</a:t>
            </a:r>
          </a:p>
          <a:p>
            <a:pPr marL="0" indent="0" algn="ctr">
              <a:buNone/>
            </a:pPr>
            <a:r>
              <a:rPr lang="en-US" sz="2400" dirty="0" smtClean="0"/>
              <a:t>Monica Billig</a:t>
            </a:r>
          </a:p>
          <a:p>
            <a:pPr marL="0" indent="0" algn="ctr">
              <a:buNone/>
            </a:pPr>
            <a:r>
              <a:rPr lang="en-US" sz="2400" dirty="0" smtClean="0"/>
              <a:t>Environmental Finance Center</a:t>
            </a:r>
          </a:p>
          <a:p>
            <a:pPr marL="0" indent="0" algn="ctr">
              <a:buNone/>
            </a:pPr>
            <a:r>
              <a:rPr lang="en-US" sz="2400" dirty="0" smtClean="0"/>
              <a:t>University of Maryland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240-786-8664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hlinkClick r:id="rId2"/>
              </a:rPr>
              <a:t>mbillig@umd.edu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hlinkClick r:id="rId3"/>
              </a:rPr>
              <a:t>http://efc.umd.edu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0080" y="3810000"/>
            <a:ext cx="7863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0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fc.muskie.usm.maine.edu/images/map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3FEFF"/>
              </a:clrFrom>
              <a:clrTo>
                <a:srgbClr val="F3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"/>
                    </a14:imgEffect>
                    <a14:imgEffect>
                      <a14:colorTemperature colorTemp="5300"/>
                    </a14:imgEffect>
                    <a14:imgEffect>
                      <a14:saturation sat="105000"/>
                    </a14:imgEffect>
                  </a14:imgLayer>
                </a14:imgProps>
              </a:ext>
            </a:extLst>
          </a:blip>
          <a:srcRect l="1517" t="7516" b="2311"/>
          <a:stretch/>
        </p:blipFill>
        <p:spPr>
          <a:xfrm>
            <a:off x="3400728" y="1132472"/>
            <a:ext cx="5667072" cy="39729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EFC: Who are we? 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7391400" y="1905000"/>
            <a:ext cx="1219200" cy="10668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491020"/>
            <a:ext cx="3429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800" dirty="0" smtClean="0">
                <a:solidFill>
                  <a:srgbClr val="0B451A"/>
                </a:solidFill>
                <a:latin typeface="Book Antiqua" pitchFamily="18" charset="0"/>
              </a:rPr>
              <a:t>Address the issue of </a:t>
            </a:r>
            <a:r>
              <a:rPr lang="en-US" sz="2800" i="1" dirty="0" smtClean="0">
                <a:solidFill>
                  <a:srgbClr val="0B451A"/>
                </a:solidFill>
                <a:latin typeface="Book Antiqua" pitchFamily="18" charset="0"/>
              </a:rPr>
              <a:t>“how to pay” </a:t>
            </a:r>
            <a:r>
              <a:rPr lang="en-US" sz="2800" dirty="0" smtClean="0">
                <a:solidFill>
                  <a:srgbClr val="0B451A"/>
                </a:solidFill>
                <a:latin typeface="Book Antiqua" pitchFamily="18" charset="0"/>
              </a:rPr>
              <a:t>by working across sectors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2800" dirty="0" smtClean="0">
              <a:solidFill>
                <a:srgbClr val="0B451A"/>
              </a:solidFill>
              <a:latin typeface="Book Antiqua" pitchFamily="18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800" dirty="0" smtClean="0">
                <a:solidFill>
                  <a:srgbClr val="0B451A"/>
                </a:solidFill>
                <a:latin typeface="Book Antiqua" pitchFamily="18" charset="0"/>
              </a:rPr>
              <a:t>Help local and state organizations meet environmental mandates in fiscally-sound manner  </a:t>
            </a:r>
            <a:endParaRPr lang="en-US" sz="2800" dirty="0">
              <a:solidFill>
                <a:srgbClr val="0B451A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2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3400"/>
            <a:ext cx="3513434" cy="527015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Project Background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066800"/>
            <a:ext cx="5562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B451A"/>
                </a:solidFill>
                <a:latin typeface="Book Antiqua" pitchFamily="18" charset="0"/>
              </a:rPr>
              <a:t>Drivers: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B451A"/>
                </a:solidFill>
                <a:latin typeface="Book Antiqua" pitchFamily="18" charset="0"/>
              </a:rPr>
              <a:t>MS4 </a:t>
            </a:r>
            <a:r>
              <a:rPr lang="en-US" sz="2400" dirty="0">
                <a:solidFill>
                  <a:srgbClr val="0B451A"/>
                </a:solidFill>
                <a:latin typeface="Book Antiqua" pitchFamily="18" charset="0"/>
              </a:rPr>
              <a:t>permit </a:t>
            </a:r>
            <a:r>
              <a:rPr lang="en-US" sz="2400" dirty="0" smtClean="0">
                <a:solidFill>
                  <a:srgbClr val="0B451A"/>
                </a:solidFill>
                <a:latin typeface="Book Antiqua" pitchFamily="18" charset="0"/>
              </a:rPr>
              <a:t>compliance/enforcement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B451A"/>
                </a:solidFill>
                <a:latin typeface="Book Antiqua" pitchFamily="18" charset="0"/>
              </a:rPr>
              <a:t>Need to develop </a:t>
            </a:r>
            <a:r>
              <a:rPr lang="en-US" sz="2400" dirty="0">
                <a:solidFill>
                  <a:srgbClr val="0B451A"/>
                </a:solidFill>
                <a:latin typeface="Book Antiqua" pitchFamily="18" charset="0"/>
              </a:rPr>
              <a:t>baseline </a:t>
            </a:r>
            <a:r>
              <a:rPr lang="en-US" sz="2400" dirty="0" smtClean="0">
                <a:solidFill>
                  <a:srgbClr val="0B451A"/>
                </a:solidFill>
                <a:latin typeface="Book Antiqua" pitchFamily="18" charset="0"/>
              </a:rPr>
              <a:t>stormwater program cost estimates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B451A"/>
                </a:solidFill>
                <a:latin typeface="Book Antiqua" pitchFamily="18" charset="0"/>
              </a:rPr>
              <a:t>Improve </a:t>
            </a:r>
            <a:r>
              <a:rPr lang="en-US" sz="2400" dirty="0">
                <a:solidFill>
                  <a:srgbClr val="0B451A"/>
                </a:solidFill>
                <a:latin typeface="Book Antiqua" pitchFamily="18" charset="0"/>
              </a:rPr>
              <a:t>efficiency through </a:t>
            </a:r>
            <a:r>
              <a:rPr lang="en-US" sz="2400" dirty="0" smtClean="0">
                <a:solidFill>
                  <a:srgbClr val="0B451A"/>
                </a:solidFill>
                <a:latin typeface="Book Antiqua" pitchFamily="18" charset="0"/>
              </a:rPr>
              <a:t>collaboration</a:t>
            </a:r>
          </a:p>
          <a:p>
            <a:endParaRPr lang="en-US" sz="2400" dirty="0" smtClean="0">
              <a:solidFill>
                <a:srgbClr val="0B451A"/>
              </a:solidFill>
              <a:latin typeface="Book Antiqua" pitchFamily="18" charset="0"/>
            </a:endParaRPr>
          </a:p>
          <a:p>
            <a:pPr lvl="0"/>
            <a:r>
              <a:rPr lang="en-US" sz="2400" dirty="0" smtClean="0">
                <a:solidFill>
                  <a:srgbClr val="0B451A"/>
                </a:solidFill>
                <a:latin typeface="Book Antiqua" pitchFamily="18" charset="0"/>
              </a:rPr>
              <a:t>Sponsored </a:t>
            </a:r>
            <a:r>
              <a:rPr lang="en-US" sz="2400" dirty="0">
                <a:solidFill>
                  <a:srgbClr val="0B451A"/>
                </a:solidFill>
                <a:latin typeface="Book Antiqua" pitchFamily="18" charset="0"/>
              </a:rPr>
              <a:t>by the Lancaster County Clean Water </a:t>
            </a:r>
            <a:r>
              <a:rPr lang="en-US" sz="2400" dirty="0" smtClean="0">
                <a:solidFill>
                  <a:srgbClr val="0B451A"/>
                </a:solidFill>
                <a:latin typeface="Book Antiqua" pitchFamily="18" charset="0"/>
              </a:rPr>
              <a:t>Consortium</a:t>
            </a:r>
          </a:p>
          <a:p>
            <a:pPr lvl="0"/>
            <a:endParaRPr lang="en-US" sz="2400" dirty="0">
              <a:solidFill>
                <a:srgbClr val="0B451A"/>
              </a:solidFill>
              <a:latin typeface="Book Antiqua" pitchFamily="18" charset="0"/>
            </a:endParaRPr>
          </a:p>
          <a:p>
            <a:pPr lvl="0"/>
            <a:r>
              <a:rPr lang="en-US" sz="2400" dirty="0">
                <a:solidFill>
                  <a:srgbClr val="0B451A"/>
                </a:solidFill>
                <a:latin typeface="Book Antiqua" pitchFamily="18" charset="0"/>
              </a:rPr>
              <a:t>Funded by the National Fish &amp; Wildlife </a:t>
            </a:r>
            <a:r>
              <a:rPr lang="en-US" sz="2400" dirty="0" smtClean="0">
                <a:solidFill>
                  <a:srgbClr val="0B451A"/>
                </a:solidFill>
                <a:latin typeface="Book Antiqua" pitchFamily="18" charset="0"/>
              </a:rPr>
              <a:t>Foundation’s Local Government Capacity Building Initiative </a:t>
            </a:r>
            <a:endParaRPr lang="en-US" sz="2400" dirty="0">
              <a:solidFill>
                <a:srgbClr val="0B451A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 smtClean="0"/>
              <a:t>Technical Analysis Methodology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71600"/>
            <a:ext cx="6534150" cy="4343400"/>
          </a:xfrm>
          <a:ln>
            <a:noFill/>
          </a:ln>
        </p:spPr>
        <p:txBody>
          <a:bodyPr anchor="ctr">
            <a:normAutofit lnSpcReduction="10000"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Assess each individual stormwater program 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Identify gaps in each existing program and evaluate future needs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Determine </a:t>
            </a:r>
            <a:r>
              <a:rPr lang="en-US" sz="2400" dirty="0"/>
              <a:t>where current program fits into </a:t>
            </a:r>
            <a:r>
              <a:rPr lang="en-US" sz="2400" dirty="0" smtClean="0"/>
              <a:t>the desired level </a:t>
            </a:r>
            <a:r>
              <a:rPr lang="en-US" sz="2400" dirty="0"/>
              <a:t>of service and evaluate costs </a:t>
            </a:r>
            <a:endParaRPr lang="en-US" sz="2400" dirty="0" smtClean="0"/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Develop and finalize proposed stormwater program budget </a:t>
            </a:r>
            <a:endParaRPr lang="en-US" sz="2400" dirty="0" smtClean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Develop a financing strategy to support budget 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25146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Identify opportunities to collaborate 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7010400" y="2514600"/>
            <a:ext cx="457200" cy="5078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7010400" y="3022432"/>
            <a:ext cx="457200" cy="1713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5924490"/>
            <a:ext cx="347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COMMUNITY OUTREACH 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22" name="Elbow Connector 21"/>
          <p:cNvCxnSpPr>
            <a:stCxn id="5" idx="1"/>
            <a:endCxn id="12" idx="1"/>
          </p:cNvCxnSpPr>
          <p:nvPr/>
        </p:nvCxnSpPr>
        <p:spPr>
          <a:xfrm rot="10800000" flipH="1" flipV="1">
            <a:off x="609600" y="3543299"/>
            <a:ext cx="1143000" cy="2581245"/>
          </a:xfrm>
          <a:prstGeom prst="bentConnector3">
            <a:avLst>
              <a:gd name="adj1" fmla="val -37931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8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152400" y="762000"/>
            <a:ext cx="8684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Greatest opportunity for collaboration is through education and </a:t>
            </a:r>
            <a:r>
              <a:rPr lang="en-US" sz="2400" b="1" dirty="0" smtClean="0">
                <a:latin typeface="Book Antiqua" pitchFamily="18" charset="0"/>
              </a:rPr>
              <a:t>outreach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-228600"/>
            <a:ext cx="62484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Lessons learned early on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454133"/>
            <a:ext cx="8684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Outreach </a:t>
            </a:r>
            <a:r>
              <a:rPr lang="en-US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is first step to putting long-term financing in place, projects on the ground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3195935"/>
            <a:ext cx="8684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Need to know the audience to frame message</a:t>
            </a:r>
          </a:p>
        </p:txBody>
      </p:sp>
    </p:spTree>
    <p:extLst>
      <p:ext uri="{BB962C8B-B14F-4D97-AF65-F5344CB8AC3E}">
        <p14:creationId xmlns:p14="http://schemas.microsoft.com/office/powerpoint/2010/main" val="45582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cintosh HD:Users:michelleweber:Dropbox:EFC:Lancaster NFWF:LGCBI Technical Assistance (Phase I):Outreach:Lititz_2nd_Friday_event pics_6.14.2013:photo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7" y="0"/>
            <a:ext cx="9147777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-76200"/>
            <a:ext cx="3657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Initial Findings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53000" y="5791200"/>
            <a:ext cx="3886200" cy="975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600" kern="120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200" kern="120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Long term planning for implementing stormwater projects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719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 smtClean="0">
                <a:latin typeface="Book Antiqua" panose="02040602050305030304" pitchFamily="18" charset="0"/>
              </a:rPr>
              <a:t>Access to available information &amp; resources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4200" y="678359"/>
            <a:ext cx="525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chemeClr val="bg1"/>
                </a:solidFill>
                <a:latin typeface="Book Antiqua" panose="02040602050305030304" pitchFamily="18" charset="0"/>
              </a:rPr>
              <a:t>Relaying the importance of </a:t>
            </a:r>
            <a:r>
              <a:rPr lang="en-US" sz="22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    stormwater </a:t>
            </a:r>
            <a:r>
              <a:rPr lang="en-US" sz="2200" b="1" dirty="0">
                <a:solidFill>
                  <a:schemeClr val="bg1"/>
                </a:solidFill>
                <a:latin typeface="Book Antiqua" panose="02040602050305030304" pitchFamily="18" charset="0"/>
              </a:rPr>
              <a:t>management to </a:t>
            </a:r>
            <a:r>
              <a:rPr lang="en-US" sz="22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community</a:t>
            </a:r>
            <a:endParaRPr lang="en-US" sz="2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05000" y="5730240"/>
            <a:ext cx="3009900" cy="1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600" kern="120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200" kern="120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Tracking, documentation, and record keeping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228600" y="5654040"/>
            <a:ext cx="2667000" cy="82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600" kern="120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200" kern="120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rgbClr val="0B451A"/>
                </a:solidFill>
                <a:latin typeface="Book Antiqua" pitchFamily="18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Municipal staff training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194137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 smtClean="0">
                <a:latin typeface="Book Antiqua" panose="02040602050305030304" pitchFamily="18" charset="0"/>
              </a:rPr>
              <a:t>Limited understanding of program requirements</a:t>
            </a:r>
            <a:endParaRPr lang="en-US" sz="2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2" grpId="0"/>
      <p:bldP spid="14" grpId="0" build="p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685800"/>
            <a:ext cx="36576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Most important element of study</a:t>
            </a:r>
          </a:p>
        </p:txBody>
      </p:sp>
      <p:sp>
        <p:nvSpPr>
          <p:cNvPr id="10" name="Oval 9"/>
          <p:cNvSpPr/>
          <p:nvPr/>
        </p:nvSpPr>
        <p:spPr>
          <a:xfrm>
            <a:off x="533400" y="2255520"/>
            <a:ext cx="3657600" cy="163068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Initial assumption: </a:t>
            </a:r>
          </a:p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Developing cost estimates</a:t>
            </a:r>
          </a:p>
        </p:txBody>
      </p:sp>
      <p:sp>
        <p:nvSpPr>
          <p:cNvPr id="11" name="Oval 10"/>
          <p:cNvSpPr/>
          <p:nvPr/>
        </p:nvSpPr>
        <p:spPr>
          <a:xfrm>
            <a:off x="533400" y="4114800"/>
            <a:ext cx="3657600" cy="1905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Finding: </a:t>
            </a:r>
          </a:p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Peer-to-peer exchange and information sharing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685800"/>
            <a:ext cx="36576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Biggest challenge</a:t>
            </a:r>
          </a:p>
        </p:txBody>
      </p:sp>
      <p:sp>
        <p:nvSpPr>
          <p:cNvPr id="13" name="Oval 12"/>
          <p:cNvSpPr/>
          <p:nvPr/>
        </p:nvSpPr>
        <p:spPr>
          <a:xfrm>
            <a:off x="4953000" y="2255520"/>
            <a:ext cx="3657600" cy="163068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Initial assumption: </a:t>
            </a:r>
          </a:p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Unknown</a:t>
            </a:r>
          </a:p>
        </p:txBody>
      </p:sp>
      <p:sp>
        <p:nvSpPr>
          <p:cNvPr id="14" name="Oval 13"/>
          <p:cNvSpPr/>
          <p:nvPr/>
        </p:nvSpPr>
        <p:spPr>
          <a:xfrm>
            <a:off x="4953000" y="4114800"/>
            <a:ext cx="3657600" cy="1905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Finding: </a:t>
            </a:r>
          </a:p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Existing data/baselines are unknown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66700" y="2133600"/>
            <a:ext cx="861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8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What makes a stormwater program successful? 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711" y="4572000"/>
            <a:ext cx="5247289" cy="228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First hand observation reveals…</a:t>
            </a:r>
          </a:p>
          <a:p>
            <a:pPr marL="457200" indent="-334963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Leadership</a:t>
            </a:r>
          </a:p>
          <a:p>
            <a:pPr marL="457200" indent="-334963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Extensive </a:t>
            </a:r>
            <a:r>
              <a:rPr lang="en-US" b="1" i="1" dirty="0" smtClean="0">
                <a:solidFill>
                  <a:schemeClr val="bg1"/>
                </a:solidFill>
              </a:rPr>
              <a:t>targeted</a:t>
            </a:r>
            <a:r>
              <a:rPr lang="en-US" b="1" dirty="0" smtClean="0">
                <a:solidFill>
                  <a:schemeClr val="bg1"/>
                </a:solidFill>
              </a:rPr>
              <a:t> outreach </a:t>
            </a:r>
          </a:p>
          <a:p>
            <a:pPr marL="457200" indent="-334963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Collaboration </a:t>
            </a:r>
          </a:p>
          <a:p>
            <a:pPr marL="457200" indent="-334963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Sound fiscal planning </a:t>
            </a:r>
          </a:p>
        </p:txBody>
      </p:sp>
    </p:spTree>
    <p:extLst>
      <p:ext uri="{BB962C8B-B14F-4D97-AF65-F5344CB8AC3E}">
        <p14:creationId xmlns:p14="http://schemas.microsoft.com/office/powerpoint/2010/main" val="32869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2600" y="4993608"/>
            <a:ext cx="3810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 smtClean="0">
                <a:solidFill>
                  <a:srgbClr val="0B451A"/>
                </a:solidFill>
                <a:latin typeface="Book Antiqua" panose="02040602050305030304" pitchFamily="18" charset="0"/>
              </a:rPr>
              <a:t>…</a:t>
            </a:r>
            <a:r>
              <a:rPr lang="en-US" sz="2600" b="1" dirty="0">
                <a:solidFill>
                  <a:srgbClr val="0B451A"/>
                </a:solidFill>
                <a:latin typeface="Book Antiqua" panose="02040602050305030304" pitchFamily="18" charset="0"/>
              </a:rPr>
              <a:t>All have in </a:t>
            </a:r>
            <a:r>
              <a:rPr lang="en-US" sz="2600" b="1" dirty="0" smtClean="0">
                <a:solidFill>
                  <a:srgbClr val="0B451A"/>
                </a:solidFill>
                <a:latin typeface="Book Antiqua" panose="02040602050305030304" pitchFamily="18" charset="0"/>
              </a:rPr>
              <a:t>common:</a:t>
            </a:r>
            <a:endParaRPr lang="en-US" sz="2600" b="1" dirty="0">
              <a:solidFill>
                <a:srgbClr val="0B451A"/>
              </a:solidFill>
              <a:latin typeface="Book Antiqua" panose="02040602050305030304" pitchFamily="18" charset="0"/>
            </a:endParaRP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600" b="1" dirty="0">
                <a:solidFill>
                  <a:srgbClr val="0B451A"/>
                </a:solidFill>
                <a:latin typeface="Book Antiqua" panose="02040602050305030304" pitchFamily="18" charset="0"/>
              </a:rPr>
              <a:t>Creativity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600" b="1" dirty="0">
                <a:solidFill>
                  <a:srgbClr val="0B451A"/>
                </a:solidFill>
                <a:latin typeface="Book Antiqua" panose="02040602050305030304" pitchFamily="18" charset="0"/>
              </a:rPr>
              <a:t>Hard work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572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B451A"/>
                </a:solidFill>
                <a:latin typeface="Book Antiqua" panose="02040602050305030304" pitchFamily="18" charset="0"/>
              </a:rPr>
              <a:t>No two programs look the same…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572000" cy="3429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572000" cy="3431837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4377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FC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EFCtheme</Template>
  <TotalTime>2498</TotalTime>
  <Words>439</Words>
  <Application>Microsoft Office PowerPoint</Application>
  <PresentationFormat>On-screen Show (4:3)</PresentationFormat>
  <Paragraphs>81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Wingdings</vt:lpstr>
      <vt:lpstr>EFCtheme</vt:lpstr>
      <vt:lpstr>The Lancaster County Municipal Stormwater Financing Feasibility Study   Sharing lessons learned</vt:lpstr>
      <vt:lpstr>The EFC: Who are we? </vt:lpstr>
      <vt:lpstr>Project Background</vt:lpstr>
      <vt:lpstr>Technical Analysis Methodology</vt:lpstr>
      <vt:lpstr>Lessons learned early on </vt:lpstr>
      <vt:lpstr>Initial Findings </vt:lpstr>
      <vt:lpstr>PowerPoint Presentation</vt:lpstr>
      <vt:lpstr>What makes a stormwater program successful? </vt:lpstr>
      <vt:lpstr>PowerPoint Presentation</vt:lpstr>
      <vt:lpstr>Thank you!</vt:lpstr>
    </vt:vector>
  </TitlesOfParts>
  <Company>School of Arch Plan Pres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Feasibility Study for Stormwater Management in Berlin, Maryland</dc:title>
  <dc:creator>Monica Billig</dc:creator>
  <cp:lastModifiedBy>arobins</cp:lastModifiedBy>
  <cp:revision>212</cp:revision>
  <cp:lastPrinted>2013-05-02T13:31:59Z</cp:lastPrinted>
  <dcterms:created xsi:type="dcterms:W3CDTF">2012-10-09T16:44:22Z</dcterms:created>
  <dcterms:modified xsi:type="dcterms:W3CDTF">2013-12-05T14:17:18Z</dcterms:modified>
</cp:coreProperties>
</file>