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50" r:id="rId1"/>
  </p:sldMasterIdLst>
  <p:notesMasterIdLst>
    <p:notesMasterId r:id="rId54"/>
  </p:notesMasterIdLst>
  <p:sldIdLst>
    <p:sldId id="256" r:id="rId2"/>
    <p:sldId id="257" r:id="rId3"/>
    <p:sldId id="261" r:id="rId4"/>
    <p:sldId id="263" r:id="rId5"/>
    <p:sldId id="299" r:id="rId6"/>
    <p:sldId id="258" r:id="rId7"/>
    <p:sldId id="269" r:id="rId8"/>
    <p:sldId id="287" r:id="rId9"/>
    <p:sldId id="270" r:id="rId10"/>
    <p:sldId id="275" r:id="rId11"/>
    <p:sldId id="276" r:id="rId12"/>
    <p:sldId id="279" r:id="rId13"/>
    <p:sldId id="272" r:id="rId14"/>
    <p:sldId id="273" r:id="rId15"/>
    <p:sldId id="274" r:id="rId16"/>
    <p:sldId id="301" r:id="rId17"/>
    <p:sldId id="313" r:id="rId18"/>
    <p:sldId id="314" r:id="rId19"/>
    <p:sldId id="280" r:id="rId20"/>
    <p:sldId id="302" r:id="rId21"/>
    <p:sldId id="304" r:id="rId22"/>
    <p:sldId id="305" r:id="rId23"/>
    <p:sldId id="306" r:id="rId24"/>
    <p:sldId id="307" r:id="rId25"/>
    <p:sldId id="309" r:id="rId26"/>
    <p:sldId id="310" r:id="rId27"/>
    <p:sldId id="311" r:id="rId28"/>
    <p:sldId id="303" r:id="rId29"/>
    <p:sldId id="264" r:id="rId30"/>
    <p:sldId id="265" r:id="rId31"/>
    <p:sldId id="278" r:id="rId32"/>
    <p:sldId id="266" r:id="rId33"/>
    <p:sldId id="316" r:id="rId34"/>
    <p:sldId id="281" r:id="rId35"/>
    <p:sldId id="282" r:id="rId36"/>
    <p:sldId id="285" r:id="rId37"/>
    <p:sldId id="288" r:id="rId38"/>
    <p:sldId id="315" r:id="rId39"/>
    <p:sldId id="289" r:id="rId40"/>
    <p:sldId id="293" r:id="rId41"/>
    <p:sldId id="292" r:id="rId42"/>
    <p:sldId id="291" r:id="rId43"/>
    <p:sldId id="295" r:id="rId44"/>
    <p:sldId id="294" r:id="rId45"/>
    <p:sldId id="296" r:id="rId46"/>
    <p:sldId id="297" r:id="rId47"/>
    <p:sldId id="298" r:id="rId48"/>
    <p:sldId id="319" r:id="rId49"/>
    <p:sldId id="318" r:id="rId50"/>
    <p:sldId id="286" r:id="rId51"/>
    <p:sldId id="320" r:id="rId52"/>
    <p:sldId id="32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16" autoAdjust="0"/>
    <p:restoredTop sz="66784" autoAdjust="0"/>
  </p:normalViewPr>
  <p:slideViewPr>
    <p:cSldViewPr snapToGrid="0">
      <p:cViewPr varScale="1">
        <p:scale>
          <a:sx n="74" d="100"/>
          <a:sy n="74" d="100"/>
        </p:scale>
        <p:origin x="1086" y="54"/>
      </p:cViewPr>
      <p:guideLst/>
    </p:cSldViewPr>
  </p:slideViewPr>
  <p:notesTextViewPr>
    <p:cViewPr>
      <p:scale>
        <a:sx n="3" d="2"/>
        <a:sy n="3" d="2"/>
      </p:scale>
      <p:origin x="0" y="0"/>
    </p:cViewPr>
  </p:notesTextViewPr>
  <p:sorterViewPr>
    <p:cViewPr varScale="1">
      <p:scale>
        <a:sx n="100" d="100"/>
        <a:sy n="100" d="100"/>
      </p:scale>
      <p:origin x="0" y="-94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306AC-616E-42AB-BDE2-C1CD4DFAA9AD}" type="datetimeFigureOut">
              <a:rPr lang="en-US" smtClean="0"/>
              <a:t>3/28/2017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159F2-6EFC-48D5-BDAE-EBAA38943670}" type="slidenum">
              <a:rPr lang="en-US" smtClean="0"/>
              <a:t>‹#›</a:t>
            </a:fld>
            <a:endParaRPr lang="en-US"/>
          </a:p>
        </p:txBody>
      </p:sp>
    </p:spTree>
    <p:extLst>
      <p:ext uri="{BB962C8B-B14F-4D97-AF65-F5344CB8AC3E}">
        <p14:creationId xmlns:p14="http://schemas.microsoft.com/office/powerpoint/2010/main" val="4173668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1</a:t>
            </a:fld>
            <a:endParaRPr lang="en-US"/>
          </a:p>
        </p:txBody>
      </p:sp>
    </p:spTree>
    <p:extLst>
      <p:ext uri="{BB962C8B-B14F-4D97-AF65-F5344CB8AC3E}">
        <p14:creationId xmlns:p14="http://schemas.microsoft.com/office/powerpoint/2010/main" val="518115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DCD871-93E1-4403-9E9E-35C2DA7DFCEA}" type="slidenum">
              <a:rPr lang="en-US" altLang="en-US"/>
              <a:pPr/>
              <a:t>11</a:t>
            </a:fld>
            <a:endParaRPr lang="en-US" alt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67504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12</a:t>
            </a:fld>
            <a:endParaRPr lang="en-US"/>
          </a:p>
        </p:txBody>
      </p:sp>
    </p:spTree>
    <p:extLst>
      <p:ext uri="{BB962C8B-B14F-4D97-AF65-F5344CB8AC3E}">
        <p14:creationId xmlns:p14="http://schemas.microsoft.com/office/powerpoint/2010/main" val="225468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E43A43-4826-4079-9871-EF08DDA9B494}" type="slidenum">
              <a:rPr lang="en-US" altLang="en-US"/>
              <a:pPr/>
              <a:t>13</a:t>
            </a:fld>
            <a:endParaRPr lang="en-US" alt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97559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C14E9-602C-4180-8ED8-40679074F42E}" type="slidenum">
              <a:rPr lang="en-US" altLang="en-US"/>
              <a:pPr/>
              <a:t>14</a:t>
            </a:fld>
            <a:endParaRPr lang="en-US" alt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6510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4E29E6-E487-4562-90A0-82C7465BEA80}" type="slidenum">
              <a:rPr lang="en-US" altLang="en-US"/>
              <a:pPr/>
              <a:t>15</a:t>
            </a:fld>
            <a:endParaRPr lang="en-US" alt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1069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17</a:t>
            </a:fld>
            <a:endParaRPr lang="en-US"/>
          </a:p>
        </p:txBody>
      </p:sp>
    </p:spTree>
    <p:extLst>
      <p:ext uri="{BB962C8B-B14F-4D97-AF65-F5344CB8AC3E}">
        <p14:creationId xmlns:p14="http://schemas.microsoft.com/office/powerpoint/2010/main" val="364364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19</a:t>
            </a:fld>
            <a:endParaRPr lang="en-US"/>
          </a:p>
        </p:txBody>
      </p:sp>
    </p:spTree>
    <p:extLst>
      <p:ext uri="{BB962C8B-B14F-4D97-AF65-F5344CB8AC3E}">
        <p14:creationId xmlns:p14="http://schemas.microsoft.com/office/powerpoint/2010/main" val="3944572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years after first major die off.</a:t>
            </a:r>
          </a:p>
          <a:p>
            <a:r>
              <a:rPr lang="en-US" dirty="0" smtClean="0"/>
              <a:t>Encompass</a:t>
            </a:r>
            <a:r>
              <a:rPr lang="en-US" baseline="0" dirty="0" smtClean="0"/>
              <a:t> 2010 die off</a:t>
            </a:r>
          </a:p>
          <a:p>
            <a:r>
              <a:rPr lang="en-US" dirty="0">
                <a:latin typeface="+mn-lt"/>
              </a:rPr>
              <a:t>June/July 2008 – 2015 </a:t>
            </a:r>
          </a:p>
          <a:p>
            <a:r>
              <a:rPr lang="en-US" dirty="0">
                <a:latin typeface="+mn-lt"/>
              </a:rPr>
              <a:t>% cover of two SAVs (1m</a:t>
            </a:r>
            <a:r>
              <a:rPr lang="en-US" baseline="30000" dirty="0">
                <a:latin typeface="+mn-lt"/>
              </a:rPr>
              <a:t>2</a:t>
            </a:r>
            <a:r>
              <a:rPr lang="en-US" dirty="0">
                <a:latin typeface="+mn-lt"/>
              </a:rPr>
              <a:t> quadrats)</a:t>
            </a:r>
          </a:p>
          <a:p>
            <a:r>
              <a:rPr lang="en-US" dirty="0">
                <a:latin typeface="+mn-lt"/>
              </a:rPr>
              <a:t>N = 25 sites GPS checked</a:t>
            </a:r>
          </a:p>
          <a:p>
            <a:r>
              <a:rPr lang="en-US" dirty="0">
                <a:latin typeface="+mn-lt"/>
              </a:rPr>
              <a:t>130 – 1500 meters in length</a:t>
            </a:r>
          </a:p>
          <a:p>
            <a:r>
              <a:rPr lang="en-US" dirty="0">
                <a:latin typeface="+mn-lt"/>
              </a:rPr>
              <a:t>(n = 10580 observations!)</a:t>
            </a:r>
          </a:p>
          <a:p>
            <a:endParaRPr lang="en-US" baseline="0" dirty="0" smtClean="0"/>
          </a:p>
        </p:txBody>
      </p:sp>
      <p:sp>
        <p:nvSpPr>
          <p:cNvPr id="4" name="Slide Number Placeholder 3"/>
          <p:cNvSpPr>
            <a:spLocks noGrp="1"/>
          </p:cNvSpPr>
          <p:nvPr>
            <p:ph type="sldNum" sz="quarter" idx="10"/>
          </p:nvPr>
        </p:nvSpPr>
        <p:spPr/>
        <p:txBody>
          <a:bodyPr/>
          <a:lstStyle/>
          <a:p>
            <a:fld id="{0D4C7BAB-95AD-4142-ADF2-F08AB32756C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98985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6D62D5-04FC-45F5-91F1-9377AF751B78}" type="slidenum">
              <a:rPr lang="en-US" altLang="en-US"/>
              <a:pPr/>
              <a:t>25</a:t>
            </a:fld>
            <a:endParaRPr lang="en-US" altLang="en-US"/>
          </a:p>
        </p:txBody>
      </p:sp>
      <p:sp>
        <p:nvSpPr>
          <p:cNvPr id="5122" name="Rectangle 2"/>
          <p:cNvSpPr>
            <a:spLocks noGrp="1" noRot="1" noChangeAspect="1" noChangeArrowheads="1" noTextEdit="1"/>
          </p:cNvSpPr>
          <p:nvPr>
            <p:ph type="sldImg"/>
          </p:nvPr>
        </p:nvSpPr>
        <p:spPr bwMode="auto">
          <a:xfrm>
            <a:off x="1303338" y="674688"/>
            <a:ext cx="4495800" cy="337185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47738" y="4270375"/>
            <a:ext cx="5207000" cy="4046538"/>
          </a:xfrm>
          <a:prstGeom prst="rect">
            <a:avLst/>
          </a:prstGeom>
          <a:solidFill>
            <a:srgbClr val="FFFFFF"/>
          </a:solidFill>
          <a:ln>
            <a:solidFill>
              <a:srgbClr val="000000"/>
            </a:solidFill>
            <a:miter lim="800000"/>
            <a:headEnd/>
            <a:tailEnd/>
          </a:ln>
        </p:spPr>
        <p:txBody>
          <a:bodyPr/>
          <a:lstStyle/>
          <a:p>
            <a:r>
              <a:rPr lang="en-US" altLang="en-US"/>
              <a:t>Hi!</a:t>
            </a:r>
          </a:p>
          <a:p>
            <a:r>
              <a:rPr lang="en-US" altLang="en-US"/>
              <a:t>I’m David Wilcox from VIMS and this is Jill Bieri who works for CBF. With help from the Va. CRM program, we’re working on an project that we hope will get more people excited about monitoring SAV in Chesapeake Bay. Before I jump into that project, let me give you a just a little background on the current SAV monitoring program. So, to start, let’s leave the water’s surface and I’ll take you to more than two miles over the Bay in a small plane.</a:t>
            </a:r>
          </a:p>
        </p:txBody>
      </p:sp>
    </p:spTree>
    <p:extLst>
      <p:ext uri="{BB962C8B-B14F-4D97-AF65-F5344CB8AC3E}">
        <p14:creationId xmlns:p14="http://schemas.microsoft.com/office/powerpoint/2010/main" val="112427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4F8EB9-07F8-49EB-A12B-2602BA188BB8}" type="slidenum">
              <a:rPr lang="en-US" altLang="en-US"/>
              <a:pPr/>
              <a:t>26</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en-US"/>
              <a:t>So, while the bay is being photographed from the air, people are out on the bay recording what’s out there. For this little area in Aquia Creek, we’ve had observations dating back to 1990 reporting a variety of species from milfoil and hydrilla to coontail and wild celery.</a:t>
            </a:r>
          </a:p>
        </p:txBody>
      </p:sp>
    </p:spTree>
    <p:extLst>
      <p:ext uri="{BB962C8B-B14F-4D97-AF65-F5344CB8AC3E}">
        <p14:creationId xmlns:p14="http://schemas.microsoft.com/office/powerpoint/2010/main" val="17167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2</a:t>
            </a:fld>
            <a:endParaRPr lang="en-US"/>
          </a:p>
        </p:txBody>
      </p:sp>
    </p:spTree>
    <p:extLst>
      <p:ext uri="{BB962C8B-B14F-4D97-AF65-F5344CB8AC3E}">
        <p14:creationId xmlns:p14="http://schemas.microsoft.com/office/powerpoint/2010/main" val="3070864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29</a:t>
            </a:fld>
            <a:endParaRPr lang="en-US"/>
          </a:p>
        </p:txBody>
      </p:sp>
    </p:spTree>
    <p:extLst>
      <p:ext uri="{BB962C8B-B14F-4D97-AF65-F5344CB8AC3E}">
        <p14:creationId xmlns:p14="http://schemas.microsoft.com/office/powerpoint/2010/main" val="106182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30</a:t>
            </a:fld>
            <a:endParaRPr lang="en-US"/>
          </a:p>
        </p:txBody>
      </p:sp>
    </p:spTree>
    <p:extLst>
      <p:ext uri="{BB962C8B-B14F-4D97-AF65-F5344CB8AC3E}">
        <p14:creationId xmlns:p14="http://schemas.microsoft.com/office/powerpoint/2010/main" val="3874125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32</a:t>
            </a:fld>
            <a:endParaRPr lang="en-US"/>
          </a:p>
        </p:txBody>
      </p:sp>
    </p:spTree>
    <p:extLst>
      <p:ext uri="{BB962C8B-B14F-4D97-AF65-F5344CB8AC3E}">
        <p14:creationId xmlns:p14="http://schemas.microsoft.com/office/powerpoint/2010/main" val="329249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34</a:t>
            </a:fld>
            <a:endParaRPr lang="en-US"/>
          </a:p>
        </p:txBody>
      </p:sp>
    </p:spTree>
    <p:extLst>
      <p:ext uri="{BB962C8B-B14F-4D97-AF65-F5344CB8AC3E}">
        <p14:creationId xmlns:p14="http://schemas.microsoft.com/office/powerpoint/2010/main" val="950748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35</a:t>
            </a:fld>
            <a:endParaRPr lang="en-US"/>
          </a:p>
        </p:txBody>
      </p:sp>
    </p:spTree>
    <p:extLst>
      <p:ext uri="{BB962C8B-B14F-4D97-AF65-F5344CB8AC3E}">
        <p14:creationId xmlns:p14="http://schemas.microsoft.com/office/powerpoint/2010/main" val="1153369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C7CD8AE-2225-4C5A-8CE6-EE0CEB406C56}" type="slidenum">
              <a:rPr lang="en-US" smtClean="0"/>
              <a:pPr/>
              <a:t>37</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960506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40</a:t>
            </a:fld>
            <a:endParaRPr lang="en-US"/>
          </a:p>
        </p:txBody>
      </p:sp>
    </p:spTree>
    <p:extLst>
      <p:ext uri="{BB962C8B-B14F-4D97-AF65-F5344CB8AC3E}">
        <p14:creationId xmlns:p14="http://schemas.microsoft.com/office/powerpoint/2010/main" val="65205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42</a:t>
            </a:fld>
            <a:endParaRPr lang="en-US"/>
          </a:p>
        </p:txBody>
      </p:sp>
    </p:spTree>
    <p:extLst>
      <p:ext uri="{BB962C8B-B14F-4D97-AF65-F5344CB8AC3E}">
        <p14:creationId xmlns:p14="http://schemas.microsoft.com/office/powerpoint/2010/main" val="296533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43</a:t>
            </a:fld>
            <a:endParaRPr lang="en-US"/>
          </a:p>
        </p:txBody>
      </p:sp>
    </p:spTree>
    <p:extLst>
      <p:ext uri="{BB962C8B-B14F-4D97-AF65-F5344CB8AC3E}">
        <p14:creationId xmlns:p14="http://schemas.microsoft.com/office/powerpoint/2010/main" val="402415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45</a:t>
            </a:fld>
            <a:endParaRPr lang="en-US"/>
          </a:p>
        </p:txBody>
      </p:sp>
    </p:spTree>
    <p:extLst>
      <p:ext uri="{BB962C8B-B14F-4D97-AF65-F5344CB8AC3E}">
        <p14:creationId xmlns:p14="http://schemas.microsoft.com/office/powerpoint/2010/main" val="2590166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3</a:t>
            </a:fld>
            <a:endParaRPr lang="en-US"/>
          </a:p>
        </p:txBody>
      </p:sp>
    </p:spTree>
    <p:extLst>
      <p:ext uri="{BB962C8B-B14F-4D97-AF65-F5344CB8AC3E}">
        <p14:creationId xmlns:p14="http://schemas.microsoft.com/office/powerpoint/2010/main" val="610551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46</a:t>
            </a:fld>
            <a:endParaRPr lang="en-US"/>
          </a:p>
        </p:txBody>
      </p:sp>
    </p:spTree>
    <p:extLst>
      <p:ext uri="{BB962C8B-B14F-4D97-AF65-F5344CB8AC3E}">
        <p14:creationId xmlns:p14="http://schemas.microsoft.com/office/powerpoint/2010/main" val="1783473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47</a:t>
            </a:fld>
            <a:endParaRPr lang="en-US"/>
          </a:p>
        </p:txBody>
      </p:sp>
    </p:spTree>
    <p:extLst>
      <p:ext uri="{BB962C8B-B14F-4D97-AF65-F5344CB8AC3E}">
        <p14:creationId xmlns:p14="http://schemas.microsoft.com/office/powerpoint/2010/main" val="3722904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50</a:t>
            </a:fld>
            <a:endParaRPr lang="en-US"/>
          </a:p>
        </p:txBody>
      </p:sp>
    </p:spTree>
    <p:extLst>
      <p:ext uri="{BB962C8B-B14F-4D97-AF65-F5344CB8AC3E}">
        <p14:creationId xmlns:p14="http://schemas.microsoft.com/office/powerpoint/2010/main" val="3433140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9C0D222-BCA7-4A46-A844-E0E36DA7DFA1}" type="slidenum">
              <a:rPr lang="en-US" smtClean="0"/>
              <a:pPr/>
              <a:t>52</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5503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4</a:t>
            </a:fld>
            <a:endParaRPr lang="en-US"/>
          </a:p>
        </p:txBody>
      </p:sp>
    </p:spTree>
    <p:extLst>
      <p:ext uri="{BB962C8B-B14F-4D97-AF65-F5344CB8AC3E}">
        <p14:creationId xmlns:p14="http://schemas.microsoft.com/office/powerpoint/2010/main" val="3139268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6</a:t>
            </a:fld>
            <a:endParaRPr lang="en-US"/>
          </a:p>
        </p:txBody>
      </p:sp>
    </p:spTree>
    <p:extLst>
      <p:ext uri="{BB962C8B-B14F-4D97-AF65-F5344CB8AC3E}">
        <p14:creationId xmlns:p14="http://schemas.microsoft.com/office/powerpoint/2010/main" val="131281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7</a:t>
            </a:fld>
            <a:endParaRPr lang="en-US"/>
          </a:p>
        </p:txBody>
      </p:sp>
    </p:spTree>
    <p:extLst>
      <p:ext uri="{BB962C8B-B14F-4D97-AF65-F5344CB8AC3E}">
        <p14:creationId xmlns:p14="http://schemas.microsoft.com/office/powerpoint/2010/main" val="251569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8</a:t>
            </a:fld>
            <a:endParaRPr lang="en-US"/>
          </a:p>
        </p:txBody>
      </p:sp>
    </p:spTree>
    <p:extLst>
      <p:ext uri="{BB962C8B-B14F-4D97-AF65-F5344CB8AC3E}">
        <p14:creationId xmlns:p14="http://schemas.microsoft.com/office/powerpoint/2010/main" val="701775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159F2-6EFC-48D5-BDAE-EBAA38943670}" type="slidenum">
              <a:rPr lang="en-US" smtClean="0"/>
              <a:t>9</a:t>
            </a:fld>
            <a:endParaRPr lang="en-US"/>
          </a:p>
        </p:txBody>
      </p:sp>
    </p:spTree>
    <p:extLst>
      <p:ext uri="{BB962C8B-B14F-4D97-AF65-F5344CB8AC3E}">
        <p14:creationId xmlns:p14="http://schemas.microsoft.com/office/powerpoint/2010/main" val="229387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F13E3C-F176-4993-989A-E6B0821E80C9}" type="slidenum">
              <a:rPr lang="en-US" altLang="en-US"/>
              <a:pPr/>
              <a:t>10</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81063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8DE90343-AF4F-475D-AFEE-DDE56BB2F757}" type="datetimeFigureOut">
              <a:rPr lang="en-US" smtClean="0"/>
              <a:t>3/28/2017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3501240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90343-AF4F-475D-AFEE-DDE56BB2F75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419815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90343-AF4F-475D-AFEE-DDE56BB2F75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1041468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90343-AF4F-475D-AFEE-DDE56BB2F75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C3BD-C8AF-42F8-8BE7-AE427BF93C64}" type="slidenum">
              <a:rPr lang="en-US" smtClean="0"/>
              <a:t>‹#›</a:t>
            </a:fld>
            <a:endParaRPr 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002774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90343-AF4F-475D-AFEE-DDE56BB2F75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2172588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DE90343-AF4F-475D-AFEE-DDE56BB2F757}" type="datetimeFigureOut">
              <a:rPr lang="en-US" smtClean="0"/>
              <a:t>3/28/2017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3426352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DE90343-AF4F-475D-AFEE-DDE56BB2F757}" type="datetimeFigureOut">
              <a:rPr lang="en-US" smtClean="0"/>
              <a:t>3/28/2017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2754814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E90343-AF4F-475D-AFEE-DDE56BB2F757}"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3757009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E90343-AF4F-475D-AFEE-DDE56BB2F757}"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174032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438720E-A20D-4863-B48C-7CEFE63C2AA3}" type="slidenum">
              <a:rPr lang="en-US" altLang="en-US"/>
              <a:pPr/>
              <a:t>‹#›</a:t>
            </a:fld>
            <a:endParaRPr lang="en-US" altLang="en-US"/>
          </a:p>
        </p:txBody>
      </p:sp>
    </p:spTree>
    <p:extLst>
      <p:ext uri="{BB962C8B-B14F-4D97-AF65-F5344CB8AC3E}">
        <p14:creationId xmlns:p14="http://schemas.microsoft.com/office/powerpoint/2010/main" val="592629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D3DA0102-017B-4EAA-B545-02B7F7C2269B}" type="slidenum">
              <a:rPr lang="en-US" altLang="en-US"/>
              <a:pPr/>
              <a:t>‹#›</a:t>
            </a:fld>
            <a:endParaRPr lang="en-US" altLang="en-US"/>
          </a:p>
        </p:txBody>
      </p:sp>
    </p:spTree>
    <p:extLst>
      <p:ext uri="{BB962C8B-B14F-4D97-AF65-F5344CB8AC3E}">
        <p14:creationId xmlns:p14="http://schemas.microsoft.com/office/powerpoint/2010/main" val="289557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E90343-AF4F-475D-AFEE-DDE56BB2F757}"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3912406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7"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8" name="Slide Number Placeholder 17"/>
          <p:cNvSpPr>
            <a:spLocks noGrp="1"/>
          </p:cNvSpPr>
          <p:nvPr>
            <p:ph type="sldNum" sz="quarter" idx="12"/>
          </p:nvPr>
        </p:nvSpPr>
        <p:spPr/>
        <p:txBody>
          <a:bodyPr/>
          <a:lstStyle>
            <a:lvl1pPr>
              <a:defRPr/>
            </a:lvl1pPr>
          </a:lstStyle>
          <a:p>
            <a:pPr>
              <a:defRPr/>
            </a:pPr>
            <a:fld id="{2D1C540F-2A79-426D-99F0-814237E9C9BF}"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167601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DE90343-AF4F-475D-AFEE-DDE56BB2F757}"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397085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E90343-AF4F-475D-AFEE-DDE56BB2F75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394365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E90343-AF4F-475D-AFEE-DDE56BB2F757}" type="datetimeFigureOut">
              <a:rPr lang="en-US" smtClean="0"/>
              <a:t>3/28/2017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257194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E90343-AF4F-475D-AFEE-DDE56BB2F757}" type="datetimeFigureOut">
              <a:rPr lang="en-US" smtClean="0"/>
              <a:t>3/28/2017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3697539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E90343-AF4F-475D-AFEE-DDE56BB2F757}" type="datetimeFigureOut">
              <a:rPr lang="en-US" smtClean="0"/>
              <a:t>3/28/2017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252613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90343-AF4F-475D-AFEE-DDE56BB2F75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284682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90343-AF4F-475D-AFEE-DDE56BB2F75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C3BD-C8AF-42F8-8BE7-AE427BF93C64}" type="slidenum">
              <a:rPr lang="en-US" smtClean="0"/>
              <a:t>‹#›</a:t>
            </a:fld>
            <a:endParaRPr lang="en-US"/>
          </a:p>
        </p:txBody>
      </p:sp>
    </p:spTree>
    <p:extLst>
      <p:ext uri="{BB962C8B-B14F-4D97-AF65-F5344CB8AC3E}">
        <p14:creationId xmlns:p14="http://schemas.microsoft.com/office/powerpoint/2010/main" val="3342333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DE90343-AF4F-475D-AFEE-DDE56BB2F757}" type="datetimeFigureOut">
              <a:rPr lang="en-US" smtClean="0"/>
              <a:t>3/28/2017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42FC3BD-C8AF-42F8-8BE7-AE427BF93C64}" type="slidenum">
              <a:rPr lang="en-US" smtClean="0"/>
              <a:t>‹#›</a:t>
            </a:fld>
            <a:endParaRPr lang="en-US"/>
          </a:p>
        </p:txBody>
      </p:sp>
    </p:spTree>
    <p:extLst>
      <p:ext uri="{BB962C8B-B14F-4D97-AF65-F5344CB8AC3E}">
        <p14:creationId xmlns:p14="http://schemas.microsoft.com/office/powerpoint/2010/main" val="2897333486"/>
      </p:ext>
    </p:extLst>
  </p:cSld>
  <p:clrMap bg1="dk1" tx1="lt1" bg2="dk2" tx2="lt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 id="2147484364" r:id="rId14"/>
    <p:sldLayoutId id="2147484365" r:id="rId15"/>
    <p:sldLayoutId id="2147484366" r:id="rId16"/>
    <p:sldLayoutId id="2147484367" r:id="rId17"/>
    <p:sldLayoutId id="2147484368" r:id="rId18"/>
    <p:sldLayoutId id="2147484369" r:id="rId19"/>
    <p:sldLayoutId id="2147484370" r:id="rId20"/>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12.png"/><Relationship Id="rId3" Type="http://schemas.openxmlformats.org/officeDocument/2006/relationships/notesSlide" Target="../notesSlides/notesSlide9.xml"/><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oleObject" Target="../embeddings/oleObject1.bin"/><Relationship Id="rId2" Type="http://schemas.openxmlformats.org/officeDocument/2006/relationships/slideLayout" Target="../slideLayouts/slideLayout18.xml"/><Relationship Id="rId16" Type="http://schemas.openxmlformats.org/officeDocument/2006/relationships/image" Target="../media/image25.jpeg"/><Relationship Id="rId20" Type="http://schemas.openxmlformats.org/officeDocument/2006/relationships/image" Target="../media/image13.png"/><Relationship Id="rId1" Type="http://schemas.openxmlformats.org/officeDocument/2006/relationships/vmlDrawing" Target="../drawings/vmlDrawing1.v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5.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oleObject" Target="../embeddings/oleObject2.bin"/><Relationship Id="rId4" Type="http://schemas.openxmlformats.org/officeDocument/2006/relationships/image" Target="../media/image14.jpeg"/><Relationship Id="rId9" Type="http://schemas.openxmlformats.org/officeDocument/2006/relationships/image" Target="../media/image18.jpeg"/><Relationship Id="rId1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9.png"/><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66.wmf"/><Relationship Id="rId4" Type="http://schemas.openxmlformats.org/officeDocument/2006/relationships/oleObject" Target="../embeddings/oleObject5.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 Id="rId9" Type="http://schemas.openxmlformats.org/officeDocument/2006/relationships/image" Target="../media/image73.emf"/></Relationships>
</file>

<file path=ppt/slides/_rels/slide48.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2.jpeg"/><Relationship Id="rId5" Type="http://schemas.openxmlformats.org/officeDocument/2006/relationships/image" Target="../media/image81.w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4464028"/>
            <a:ext cx="9144001" cy="1194650"/>
          </a:xfrm>
        </p:spPr>
        <p:txBody>
          <a:bodyPr>
            <a:normAutofit fontScale="90000"/>
          </a:bodyPr>
          <a:lstStyle/>
          <a:p>
            <a:pPr algn="ctr"/>
            <a:r>
              <a:rPr lang="en-US" sz="3600" b="1" dirty="0" smtClean="0">
                <a:effectLst/>
                <a:latin typeface="Times New Roman" panose="02020603050405020304" pitchFamily="18" charset="0"/>
                <a:cs typeface="Times New Roman" panose="02020603050405020304" pitchFamily="18" charset="0"/>
              </a:rPr>
              <a:t>The Chesapeake Bay </a:t>
            </a:r>
            <a:r>
              <a:rPr lang="en-US" sz="3600" b="1" dirty="0">
                <a:effectLst/>
                <a:latin typeface="Times New Roman" panose="02020603050405020304" pitchFamily="18" charset="0"/>
                <a:cs typeface="Times New Roman" panose="02020603050405020304" pitchFamily="18" charset="0"/>
              </a:rPr>
              <a:t>Annual SAV Monitoring </a:t>
            </a:r>
            <a:r>
              <a:rPr lang="en-US" sz="3600" b="1" dirty="0" smtClean="0">
                <a:effectLst/>
                <a:latin typeface="Times New Roman" panose="02020603050405020304" pitchFamily="18" charset="0"/>
                <a:cs typeface="Times New Roman" panose="02020603050405020304" pitchFamily="18" charset="0"/>
              </a:rPr>
              <a:t>Program:</a:t>
            </a:r>
            <a:br>
              <a:rPr lang="en-US" sz="3600" b="1" dirty="0" smtClean="0">
                <a:effectLst/>
                <a:latin typeface="Times New Roman" panose="02020603050405020304" pitchFamily="18" charset="0"/>
                <a:cs typeface="Times New Roman" panose="02020603050405020304" pitchFamily="18" charset="0"/>
              </a:rPr>
            </a:br>
            <a:r>
              <a:rPr lang="en-US" sz="3600" b="1" dirty="0" smtClean="0">
                <a:effectLst/>
                <a:latin typeface="Times New Roman" panose="02020603050405020304" pitchFamily="18" charset="0"/>
                <a:cs typeface="Times New Roman" panose="02020603050405020304" pitchFamily="18" charset="0"/>
              </a:rPr>
              <a:t>  It</a:t>
            </a:r>
            <a:r>
              <a:rPr lang="en-US" sz="3600" b="1" dirty="0">
                <a:effectLst/>
                <a:latin typeface="Times New Roman" panose="02020603050405020304" pitchFamily="18" charset="0"/>
                <a:cs typeface="Times New Roman" panose="02020603050405020304" pitchFamily="18" charset="0"/>
              </a:rPr>
              <a:t>s</a:t>
            </a:r>
            <a:r>
              <a:rPr lang="en-US" sz="3600" b="1" dirty="0" smtClean="0">
                <a:effectLst/>
                <a:latin typeface="Times New Roman" panose="02020603050405020304" pitchFamily="18" charset="0"/>
                <a:cs typeface="Times New Roman" panose="02020603050405020304" pitchFamily="18" charset="0"/>
              </a:rPr>
              <a:t> Evolution – 1974 to 2016 </a:t>
            </a: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endParaRPr lang="en-US" sz="3600" b="1" dirty="0">
              <a:latin typeface="Times New Roman" panose="02020603050405020304" pitchFamily="18" charset="0"/>
              <a:cs typeface="Times New Roman" panose="02020603050405020304" pitchFamily="18" charset="0"/>
            </a:endParaRPr>
          </a:p>
        </p:txBody>
      </p:sp>
      <p:pic>
        <p:nvPicPr>
          <p:cNvPr id="6" name="Picture 2" descr="http://www.vims.edu/intranet/pubs/_images/vims_logo_em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703" y="5944428"/>
            <a:ext cx="2857500" cy="76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0975" y="6060097"/>
            <a:ext cx="3981450"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Bob Orth, Dave Wilcox </a:t>
            </a:r>
            <a:endParaRPr lang="en-US" b="1" dirty="0">
              <a:latin typeface="Times New Roman" panose="02020603050405020304" pitchFamily="18" charset="0"/>
              <a:cs typeface="Times New Roman" panose="02020603050405020304" pitchFamily="18" charset="0"/>
            </a:endParaRPr>
          </a:p>
        </p:txBody>
      </p:sp>
      <p:pic>
        <p:nvPicPr>
          <p:cNvPr id="9" name="Picture 3" descr="R:\Products\Conferences\CERF\2009\Wilcox\flightline map w SAV and lin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730" y="304223"/>
            <a:ext cx="2925142" cy="4016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projects\erf\erf2001\photo_inter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9333" y="304223"/>
            <a:ext cx="2535782" cy="1952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 name="Picture 18" descr="sav8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346"/>
          <a:stretch/>
        </p:blipFill>
        <p:spPr bwMode="auto">
          <a:xfrm>
            <a:off x="6734037" y="304223"/>
            <a:ext cx="1659947" cy="19942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1130" r="16043"/>
          <a:stretch/>
        </p:blipFill>
        <p:spPr>
          <a:xfrm>
            <a:off x="3628561" y="2369735"/>
            <a:ext cx="2526554" cy="1951418"/>
          </a:xfrm>
          <a:prstGeom prst="rect">
            <a:avLst/>
          </a:prstGeom>
        </p:spPr>
      </p:pic>
      <p:pic>
        <p:nvPicPr>
          <p:cNvPr id="3" name="Picture 2"/>
          <p:cNvPicPr>
            <a:picLocks noChangeAspect="1"/>
          </p:cNvPicPr>
          <p:nvPr/>
        </p:nvPicPr>
        <p:blipFill>
          <a:blip r:embed="rId8"/>
          <a:stretch>
            <a:fillRect/>
          </a:stretch>
        </p:blipFill>
        <p:spPr>
          <a:xfrm>
            <a:off x="6388755" y="2353965"/>
            <a:ext cx="2350512" cy="1960604"/>
          </a:xfrm>
          <a:prstGeom prst="rect">
            <a:avLst/>
          </a:prstGeom>
        </p:spPr>
      </p:pic>
    </p:spTree>
    <p:extLst>
      <p:ext uri="{BB962C8B-B14F-4D97-AF65-F5344CB8AC3E}">
        <p14:creationId xmlns:p14="http://schemas.microsoft.com/office/powerpoint/2010/main" val="1497709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53" name="Picture 17" descr="sav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28600"/>
            <a:ext cx="1690688" cy="2190750"/>
          </a:xfrm>
          <a:prstGeom prst="rect">
            <a:avLst/>
          </a:prstGeom>
          <a:noFill/>
          <a:extLst>
            <a:ext uri="{909E8E84-426E-40DD-AFC4-6F175D3DCCD1}">
              <a14:hiddenFill xmlns:a14="http://schemas.microsoft.com/office/drawing/2010/main">
                <a:solidFill>
                  <a:srgbClr val="FFFFFF"/>
                </a:solidFill>
              </a14:hiddenFill>
            </a:ext>
          </a:extLst>
        </p:spPr>
      </p:pic>
      <p:pic>
        <p:nvPicPr>
          <p:cNvPr id="91154" name="Picture 18" descr="sav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0500" y="381000"/>
            <a:ext cx="1663700" cy="2182813"/>
          </a:xfrm>
          <a:prstGeom prst="rect">
            <a:avLst/>
          </a:prstGeom>
          <a:noFill/>
          <a:extLst>
            <a:ext uri="{909E8E84-426E-40DD-AFC4-6F175D3DCCD1}">
              <a14:hiddenFill xmlns:a14="http://schemas.microsoft.com/office/drawing/2010/main">
                <a:solidFill>
                  <a:srgbClr val="FFFFFF"/>
                </a:solidFill>
              </a14:hiddenFill>
            </a:ext>
          </a:extLst>
        </p:spPr>
      </p:pic>
      <p:pic>
        <p:nvPicPr>
          <p:cNvPr id="91155" name="Picture 19" descr="sav8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5988" y="609600"/>
            <a:ext cx="1700212" cy="2184400"/>
          </a:xfrm>
          <a:prstGeom prst="rect">
            <a:avLst/>
          </a:prstGeom>
          <a:noFill/>
          <a:extLst>
            <a:ext uri="{909E8E84-426E-40DD-AFC4-6F175D3DCCD1}">
              <a14:hiddenFill xmlns:a14="http://schemas.microsoft.com/office/drawing/2010/main">
                <a:solidFill>
                  <a:srgbClr val="FFFFFF"/>
                </a:solidFill>
              </a14:hiddenFill>
            </a:ext>
          </a:extLst>
        </p:spPr>
      </p:pic>
      <p:pic>
        <p:nvPicPr>
          <p:cNvPr id="91156" name="Picture 20" descr="sav8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00" y="715963"/>
            <a:ext cx="1673225" cy="2179637"/>
          </a:xfrm>
          <a:prstGeom prst="rect">
            <a:avLst/>
          </a:prstGeom>
          <a:noFill/>
          <a:extLst>
            <a:ext uri="{909E8E84-426E-40DD-AFC4-6F175D3DCCD1}">
              <a14:hiddenFill xmlns:a14="http://schemas.microsoft.com/office/drawing/2010/main">
                <a:solidFill>
                  <a:srgbClr val="FFFFFF"/>
                </a:solidFill>
              </a14:hiddenFill>
            </a:ext>
          </a:extLst>
        </p:spPr>
      </p:pic>
      <p:pic>
        <p:nvPicPr>
          <p:cNvPr id="91157" name="Picture 21" descr="sav8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3800" y="838200"/>
            <a:ext cx="167322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91158" name="Picture 22" descr="sav8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990600"/>
            <a:ext cx="1682750" cy="2182813"/>
          </a:xfrm>
          <a:prstGeom prst="rect">
            <a:avLst/>
          </a:prstGeom>
          <a:noFill/>
          <a:extLst>
            <a:ext uri="{909E8E84-426E-40DD-AFC4-6F175D3DCCD1}">
              <a14:hiddenFill xmlns:a14="http://schemas.microsoft.com/office/drawing/2010/main">
                <a:solidFill>
                  <a:srgbClr val="FFFFFF"/>
                </a:solidFill>
              </a14:hiddenFill>
            </a:ext>
          </a:extLst>
        </p:spPr>
      </p:pic>
      <p:pic>
        <p:nvPicPr>
          <p:cNvPr id="91159" name="Picture 23" descr="sav9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4775" y="1143000"/>
            <a:ext cx="1673225" cy="2182813"/>
          </a:xfrm>
          <a:prstGeom prst="rect">
            <a:avLst/>
          </a:prstGeom>
          <a:noFill/>
          <a:extLst>
            <a:ext uri="{909E8E84-426E-40DD-AFC4-6F175D3DCCD1}">
              <a14:hiddenFill xmlns:a14="http://schemas.microsoft.com/office/drawing/2010/main">
                <a:solidFill>
                  <a:srgbClr val="FFFFFF"/>
                </a:solidFill>
              </a14:hiddenFill>
            </a:ext>
          </a:extLst>
        </p:spPr>
      </p:pic>
      <p:pic>
        <p:nvPicPr>
          <p:cNvPr id="91160" name="Picture 24" descr="sav9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00800" y="1447800"/>
            <a:ext cx="1663700" cy="2185988"/>
          </a:xfrm>
          <a:prstGeom prst="rect">
            <a:avLst/>
          </a:prstGeom>
          <a:noFill/>
          <a:extLst>
            <a:ext uri="{909E8E84-426E-40DD-AFC4-6F175D3DCCD1}">
              <a14:hiddenFill xmlns:a14="http://schemas.microsoft.com/office/drawing/2010/main">
                <a:solidFill>
                  <a:srgbClr val="FFFFFF"/>
                </a:solidFill>
              </a14:hiddenFill>
            </a:ext>
          </a:extLst>
        </p:spPr>
      </p:pic>
      <p:pic>
        <p:nvPicPr>
          <p:cNvPr id="91161" name="Picture 25" descr="sav9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3600" y="2081213"/>
            <a:ext cx="1663700" cy="2185987"/>
          </a:xfrm>
          <a:prstGeom prst="rect">
            <a:avLst/>
          </a:prstGeom>
          <a:noFill/>
          <a:extLst>
            <a:ext uri="{909E8E84-426E-40DD-AFC4-6F175D3DCCD1}">
              <a14:hiddenFill xmlns:a14="http://schemas.microsoft.com/office/drawing/2010/main">
                <a:solidFill>
                  <a:srgbClr val="FFFFFF"/>
                </a:solidFill>
              </a14:hiddenFill>
            </a:ext>
          </a:extLst>
        </p:spPr>
      </p:pic>
      <p:pic>
        <p:nvPicPr>
          <p:cNvPr id="91162" name="Picture 26" descr="sav9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10200" y="2535238"/>
            <a:ext cx="1654175" cy="2189162"/>
          </a:xfrm>
          <a:prstGeom prst="rect">
            <a:avLst/>
          </a:prstGeom>
          <a:noFill/>
          <a:extLst>
            <a:ext uri="{909E8E84-426E-40DD-AFC4-6F175D3DCCD1}">
              <a14:hiddenFill xmlns:a14="http://schemas.microsoft.com/office/drawing/2010/main">
                <a:solidFill>
                  <a:srgbClr val="FFFFFF"/>
                </a:solidFill>
              </a14:hiddenFill>
            </a:ext>
          </a:extLst>
        </p:spPr>
      </p:pic>
      <p:pic>
        <p:nvPicPr>
          <p:cNvPr id="91141" name="Picture 5" descr="coverd"/>
          <p:cNvPicPr>
            <a:picLocks noGrp="1" noChangeAspect="1" noChangeArrowheads="1"/>
          </p:cNvPicPr>
          <p:nvPr>
            <p:ph sz="quarter" idx="1"/>
          </p:nvPr>
        </p:nvPicPr>
        <p:blipFill>
          <a:blip r:embed="rId14" cstate="print">
            <a:extLst>
              <a:ext uri="{28A0092B-C50C-407E-A947-70E740481C1C}">
                <a14:useLocalDpi xmlns:a14="http://schemas.microsoft.com/office/drawing/2010/main" val="0"/>
              </a:ext>
            </a:extLst>
          </a:blip>
          <a:srcRect/>
          <a:stretch>
            <a:fillRect/>
          </a:stretch>
        </p:blipFill>
        <p:spPr>
          <a:xfrm>
            <a:off x="4652963" y="2995613"/>
            <a:ext cx="1671637" cy="218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4" name="Picture 8" descr="cover"/>
          <p:cNvPicPr>
            <a:picLocks noGrp="1" noChangeAspect="1" noChangeArrowheads="1"/>
          </p:cNvPicPr>
          <p:nvPr>
            <p:ph sz="quarter" idx="2"/>
          </p:nvPr>
        </p:nvPicPr>
        <p:blipFill>
          <a:blip r:embed="rId15" cstate="print">
            <a:extLst>
              <a:ext uri="{28A0092B-C50C-407E-A947-70E740481C1C}">
                <a14:useLocalDpi xmlns:a14="http://schemas.microsoft.com/office/drawing/2010/main" val="0"/>
              </a:ext>
            </a:extLst>
          </a:blip>
          <a:srcRect/>
          <a:stretch>
            <a:fillRect/>
          </a:stretch>
        </p:blipFill>
        <p:spPr>
          <a:xfrm>
            <a:off x="3810000" y="3376613"/>
            <a:ext cx="1677988" cy="218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63" name="Picture 27" descr="sav9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71800" y="3657600"/>
            <a:ext cx="1663700" cy="21859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1147" name="Object 11"/>
          <p:cNvGraphicFramePr>
            <a:graphicFrameLocks noGrp="1" noChangeAspect="1"/>
          </p:cNvGraphicFramePr>
          <p:nvPr>
            <p:ph sz="quarter" idx="3"/>
          </p:nvPr>
        </p:nvGraphicFramePr>
        <p:xfrm>
          <a:off x="1828800" y="3429000"/>
          <a:ext cx="1695450" cy="2187575"/>
        </p:xfrm>
        <a:graphic>
          <a:graphicData uri="http://schemas.openxmlformats.org/presentationml/2006/ole">
            <mc:AlternateContent xmlns:mc="http://schemas.openxmlformats.org/markup-compatibility/2006">
              <mc:Choice xmlns:v="urn:schemas-microsoft-com:vml" Requires="v">
                <p:oleObj spid="_x0000_s1218" name="Image" r:id="rId17" imgW="2328480" imgH="3005334" progId="Photoshop.Image.6">
                  <p:embed/>
                </p:oleObj>
              </mc:Choice>
              <mc:Fallback>
                <p:oleObj name="Image" r:id="rId17" imgW="2328480" imgH="3005334" progId="Photoshop.Image.6">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8800" y="3429000"/>
                        <a:ext cx="16954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50" name="Object 14"/>
          <p:cNvGraphicFramePr>
            <a:graphicFrameLocks noGrp="1" noChangeAspect="1"/>
          </p:cNvGraphicFramePr>
          <p:nvPr>
            <p:ph sz="quarter" idx="4"/>
          </p:nvPr>
        </p:nvGraphicFramePr>
        <p:xfrm>
          <a:off x="990600" y="3124200"/>
          <a:ext cx="1690688" cy="2187575"/>
        </p:xfrm>
        <a:graphic>
          <a:graphicData uri="http://schemas.openxmlformats.org/presentationml/2006/ole">
            <mc:AlternateContent xmlns:mc="http://schemas.openxmlformats.org/markup-compatibility/2006">
              <mc:Choice xmlns:v="urn:schemas-microsoft-com:vml" Requires="v">
                <p:oleObj spid="_x0000_s1219" name="Image" r:id="rId19" imgW="7772416" imgH="10058420" progId="Photoshop.Image.6">
                  <p:embed/>
                </p:oleObj>
              </mc:Choice>
              <mc:Fallback>
                <p:oleObj name="Image" r:id="rId19" imgW="7772416" imgH="10058420" progId="Photoshop.Image.6">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0600" y="3124200"/>
                        <a:ext cx="169068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694481" y="6111433"/>
            <a:ext cx="7611186" cy="523220"/>
          </a:xfrm>
          <a:prstGeom prst="rect">
            <a:avLst/>
          </a:prstGeom>
          <a:noFill/>
        </p:spPr>
        <p:txBody>
          <a:bodyPr wrap="non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The Old Days – Printed Reports – through 1998</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077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4987" y="854616"/>
            <a:ext cx="3095399" cy="954107"/>
          </a:xfrm>
          <a:prstGeom prst="rect">
            <a:avLst/>
          </a:prstGeom>
          <a:noFill/>
        </p:spPr>
        <p:txBody>
          <a:bodyPr wrap="non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Web Based reports</a:t>
            </a:r>
          </a:p>
          <a:p>
            <a:r>
              <a:rPr lang="en-US" sz="2800" b="1" dirty="0" smtClean="0">
                <a:solidFill>
                  <a:srgbClr val="FFFF00"/>
                </a:solidFill>
                <a:latin typeface="Times New Roman" panose="02020603050405020304" pitchFamily="18" charset="0"/>
                <a:cs typeface="Times New Roman" panose="02020603050405020304" pitchFamily="18" charset="0"/>
              </a:rPr>
              <a:t>1999- present</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57199" y="274638"/>
            <a:ext cx="3896859" cy="3250440"/>
          </a:xfrm>
          <a:prstGeom prst="rect">
            <a:avLst/>
          </a:prstGeom>
        </p:spPr>
      </p:pic>
      <p:pic>
        <p:nvPicPr>
          <p:cNvPr id="5" name="Picture 4"/>
          <p:cNvPicPr>
            <a:picLocks noChangeAspect="1"/>
          </p:cNvPicPr>
          <p:nvPr/>
        </p:nvPicPr>
        <p:blipFill>
          <a:blip r:embed="rId4"/>
          <a:stretch>
            <a:fillRect/>
          </a:stretch>
        </p:blipFill>
        <p:spPr>
          <a:xfrm>
            <a:off x="457199" y="3798558"/>
            <a:ext cx="3896859" cy="2794399"/>
          </a:xfrm>
          <a:prstGeom prst="rect">
            <a:avLst/>
          </a:prstGeom>
        </p:spPr>
      </p:pic>
      <p:pic>
        <p:nvPicPr>
          <p:cNvPr id="7" name="Picture 6"/>
          <p:cNvPicPr>
            <a:picLocks noChangeAspect="1"/>
          </p:cNvPicPr>
          <p:nvPr/>
        </p:nvPicPr>
        <p:blipFill>
          <a:blip r:embed="rId5"/>
          <a:stretch>
            <a:fillRect/>
          </a:stretch>
        </p:blipFill>
        <p:spPr>
          <a:xfrm>
            <a:off x="4708424" y="2491409"/>
            <a:ext cx="4096807" cy="4101548"/>
          </a:xfrm>
          <a:prstGeom prst="rect">
            <a:avLst/>
          </a:prstGeom>
        </p:spPr>
      </p:pic>
    </p:spTree>
    <p:extLst>
      <p:ext uri="{BB962C8B-B14F-4D97-AF65-F5344CB8AC3E}">
        <p14:creationId xmlns:p14="http://schemas.microsoft.com/office/powerpoint/2010/main" val="1737826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Changes in The Process</a:t>
            </a:r>
            <a:endParaRPr lang="en-US" b="1" dirty="0"/>
          </a:p>
        </p:txBody>
      </p:sp>
      <p:sp>
        <p:nvSpPr>
          <p:cNvPr id="3" name="Content Placeholder 2"/>
          <p:cNvSpPr>
            <a:spLocks noGrp="1"/>
          </p:cNvSpPr>
          <p:nvPr>
            <p:ph idx="1"/>
          </p:nvPr>
        </p:nvSpPr>
        <p:spPr/>
        <p:txBody>
          <a:bodyPr>
            <a:normAutofit/>
          </a:bodyPr>
          <a:lstStyle/>
          <a:p>
            <a:pPr marL="342900" lvl="1" indent="-342900">
              <a:lnSpc>
                <a:spcPct val="100000"/>
              </a:lnSpc>
              <a:spcBef>
                <a:spcPts val="750"/>
              </a:spcBef>
            </a:pPr>
            <a:r>
              <a:rPr lang="en-US" b="1" dirty="0" smtClean="0">
                <a:cs typeface="Times New Roman" panose="02020603050405020304" pitchFamily="18" charset="0"/>
              </a:rPr>
              <a:t>The Web Revolution</a:t>
            </a:r>
          </a:p>
          <a:p>
            <a:pPr marL="0" lvl="1" indent="0">
              <a:lnSpc>
                <a:spcPct val="100000"/>
              </a:lnSpc>
              <a:spcBef>
                <a:spcPts val="750"/>
              </a:spcBef>
              <a:buNone/>
            </a:pPr>
            <a:r>
              <a:rPr lang="en-US" b="1" dirty="0">
                <a:cs typeface="Times New Roman" panose="02020603050405020304" pitchFamily="18" charset="0"/>
              </a:rPr>
              <a:t>	</a:t>
            </a:r>
            <a:r>
              <a:rPr lang="en-US" b="1" dirty="0" smtClean="0">
                <a:cs typeface="Times New Roman" panose="02020603050405020304" pitchFamily="18" charset="0"/>
              </a:rPr>
              <a:t>Printed version of report to web-based report</a:t>
            </a:r>
          </a:p>
          <a:p>
            <a:pPr marL="182880" indent="-402336">
              <a:lnSpc>
                <a:spcPct val="100000"/>
              </a:lnSpc>
            </a:pPr>
            <a:r>
              <a:rPr lang="en-US" sz="2000" b="1" dirty="0" smtClean="0">
                <a:solidFill>
                  <a:srgbClr val="FFFF00"/>
                </a:solidFill>
                <a:cs typeface="Times New Roman" panose="02020603050405020304" pitchFamily="18" charset="0"/>
              </a:rPr>
              <a:t>The GIS revolution</a:t>
            </a:r>
          </a:p>
          <a:p>
            <a:pPr marL="0" lvl="1" indent="0">
              <a:lnSpc>
                <a:spcPct val="100000"/>
              </a:lnSpc>
              <a:spcBef>
                <a:spcPts val="750"/>
              </a:spcBef>
              <a:buNone/>
            </a:pPr>
            <a:r>
              <a:rPr lang="en-US" b="1" dirty="0" smtClean="0">
                <a:solidFill>
                  <a:srgbClr val="FFFF00"/>
                </a:solidFill>
                <a:cs typeface="Times New Roman" panose="02020603050405020304" pitchFamily="18" charset="0"/>
              </a:rPr>
              <a:t>	Heads down (Manual) to on-screen Photo-interpretation</a:t>
            </a:r>
          </a:p>
          <a:p>
            <a:pPr marL="0" lvl="1" indent="0">
              <a:lnSpc>
                <a:spcPct val="100000"/>
              </a:lnSpc>
              <a:spcBef>
                <a:spcPts val="750"/>
              </a:spcBef>
              <a:buNone/>
            </a:pPr>
            <a:r>
              <a:rPr lang="en-US" b="1" dirty="0" smtClean="0">
                <a:solidFill>
                  <a:srgbClr val="FFFF00"/>
                </a:solidFill>
                <a:cs typeface="Times New Roman" panose="02020603050405020304" pitchFamily="18" charset="0"/>
              </a:rPr>
              <a:t>	Add GPS/IMU to acquisition of imagery</a:t>
            </a:r>
            <a:endParaRPr lang="en-US" b="1" dirty="0">
              <a:solidFill>
                <a:srgbClr val="FFFF00"/>
              </a:solidFill>
              <a:cs typeface="Times New Roman" panose="02020603050405020304" pitchFamily="18" charset="0"/>
            </a:endParaRPr>
          </a:p>
        </p:txBody>
      </p:sp>
    </p:spTree>
    <p:extLst>
      <p:ext uri="{BB962C8B-B14F-4D97-AF65-F5344CB8AC3E}">
        <p14:creationId xmlns:p14="http://schemas.microsoft.com/office/powerpoint/2010/main" val="71008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sz="quarter"/>
          </p:nvPr>
        </p:nvSpPr>
        <p:spPr/>
        <p:txBody>
          <a:bodyPr/>
          <a:lstStyle/>
          <a:p>
            <a:r>
              <a:rPr lang="en-US" altLang="en-US" b="1" dirty="0">
                <a:solidFill>
                  <a:schemeClr val="tx1"/>
                </a:solidFill>
              </a:rPr>
              <a:t>Old SAV Mapping Method</a:t>
            </a:r>
          </a:p>
        </p:txBody>
      </p:sp>
      <p:pic>
        <p:nvPicPr>
          <p:cNvPr id="4103" name="Picture 7" descr="P:\projects\erf\erf2001\photo_inter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400" y="2057400"/>
            <a:ext cx="4132263" cy="31813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104" name="Picture 8" descr="P:\projects\asprs2000\asprs poster\map_pencil.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663" y="2311400"/>
            <a:ext cx="3724275" cy="26749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tx1"/>
                  </a:outerShdw>
                </a:effectLst>
              </a14:hiddenEffects>
            </a:ext>
          </a:extLst>
        </p:spPr>
      </p:pic>
      <p:sp>
        <p:nvSpPr>
          <p:cNvPr id="4106" name="AutoShape 10"/>
          <p:cNvSpPr>
            <a:spLocks noChangeArrowheads="1"/>
          </p:cNvSpPr>
          <p:nvPr/>
        </p:nvSpPr>
        <p:spPr bwMode="auto">
          <a:xfrm>
            <a:off x="3657600" y="3038475"/>
            <a:ext cx="1422400" cy="1219200"/>
          </a:xfrm>
          <a:prstGeom prst="leftArrow">
            <a:avLst>
              <a:gd name="adj1" fmla="val 50000"/>
              <a:gd name="adj2" fmla="val 29167"/>
            </a:avLst>
          </a:prstGeom>
          <a:solidFill>
            <a:srgbClr val="FFFF00"/>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Text Box 11"/>
          <p:cNvSpPr txBox="1">
            <a:spLocks noChangeArrowheads="1"/>
          </p:cNvSpPr>
          <p:nvPr/>
        </p:nvSpPr>
        <p:spPr bwMode="auto">
          <a:xfrm>
            <a:off x="4538663" y="5334000"/>
            <a:ext cx="3792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solidFill>
                  <a:srgbClr val="FFFF00"/>
                </a:solidFill>
              </a:rPr>
              <a:t>Mylar Overlay</a:t>
            </a:r>
          </a:p>
        </p:txBody>
      </p:sp>
      <p:sp>
        <p:nvSpPr>
          <p:cNvPr id="4108" name="Text Box 12"/>
          <p:cNvSpPr txBox="1">
            <a:spLocks noChangeArrowheads="1"/>
          </p:cNvSpPr>
          <p:nvPr/>
        </p:nvSpPr>
        <p:spPr bwMode="auto">
          <a:xfrm>
            <a:off x="609600" y="5334000"/>
            <a:ext cx="31162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solidFill>
                  <a:srgbClr val="FFFF00"/>
                </a:solidFill>
              </a:rPr>
              <a:t>SAV Delineation</a:t>
            </a:r>
          </a:p>
        </p:txBody>
      </p:sp>
    </p:spTree>
    <p:extLst>
      <p:ext uri="{BB962C8B-B14F-4D97-AF65-F5344CB8AC3E}">
        <p14:creationId xmlns:p14="http://schemas.microsoft.com/office/powerpoint/2010/main" val="3875897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b="1" dirty="0">
                <a:solidFill>
                  <a:schemeClr val="tx1"/>
                </a:solidFill>
              </a:rPr>
              <a:t>Old SAV Mapping Method</a:t>
            </a:r>
          </a:p>
        </p:txBody>
      </p:sp>
      <p:pic>
        <p:nvPicPr>
          <p:cNvPr id="5124" name="Picture 4" descr="P:\projects\erf\erf2001\digitiz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 y="1981200"/>
            <a:ext cx="4267200" cy="360045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5127" name="Picture 7" descr="P:\projects\erf\erf2001\mylar with pl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863" y="2667000"/>
            <a:ext cx="2643187" cy="2230438"/>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5126" name="Picture 6" descr="P:\projects\erf\erf2001\plot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400" y="4038600"/>
            <a:ext cx="1524000" cy="228600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5128" name="AutoShape 8"/>
          <p:cNvSpPr>
            <a:spLocks noChangeArrowheads="1"/>
          </p:cNvSpPr>
          <p:nvPr/>
        </p:nvSpPr>
        <p:spPr bwMode="auto">
          <a:xfrm rot="1739767">
            <a:off x="3725863" y="4648200"/>
            <a:ext cx="947737" cy="838200"/>
          </a:xfrm>
          <a:prstGeom prst="rightArrow">
            <a:avLst>
              <a:gd name="adj1" fmla="val 50000"/>
              <a:gd name="adj2" fmla="val 282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9" name="AutoShape 9"/>
          <p:cNvSpPr>
            <a:spLocks noChangeArrowheads="1"/>
          </p:cNvSpPr>
          <p:nvPr/>
        </p:nvSpPr>
        <p:spPr bwMode="auto">
          <a:xfrm rot="-2489582">
            <a:off x="5824538" y="4800600"/>
            <a:ext cx="949325" cy="838200"/>
          </a:xfrm>
          <a:prstGeom prst="rightArrow">
            <a:avLst>
              <a:gd name="adj1" fmla="val 50000"/>
              <a:gd name="adj2" fmla="val 283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 name="Text Box 10"/>
          <p:cNvSpPr txBox="1">
            <a:spLocks noChangeArrowheads="1"/>
          </p:cNvSpPr>
          <p:nvPr/>
        </p:nvSpPr>
        <p:spPr bwMode="auto">
          <a:xfrm>
            <a:off x="1422400" y="5715000"/>
            <a:ext cx="203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solidFill>
                  <a:srgbClr val="FFFF00"/>
                </a:solidFill>
              </a:rPr>
              <a:t>Digitize Beds</a:t>
            </a:r>
          </a:p>
        </p:txBody>
      </p:sp>
      <p:sp>
        <p:nvSpPr>
          <p:cNvPr id="5131" name="Text Box 11"/>
          <p:cNvSpPr txBox="1">
            <a:spLocks noChangeArrowheads="1"/>
          </p:cNvSpPr>
          <p:nvPr/>
        </p:nvSpPr>
        <p:spPr bwMode="auto">
          <a:xfrm>
            <a:off x="6840538" y="5029200"/>
            <a:ext cx="1016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solidFill>
                  <a:srgbClr val="FFFF00"/>
                </a:solidFill>
              </a:rPr>
              <a:t>Plot and Proof</a:t>
            </a:r>
          </a:p>
        </p:txBody>
      </p:sp>
    </p:spTree>
    <p:extLst>
      <p:ext uri="{BB962C8B-B14F-4D97-AF65-F5344CB8AC3E}">
        <p14:creationId xmlns:p14="http://schemas.microsoft.com/office/powerpoint/2010/main" val="445018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512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499"/>
                                          </p:stCondLst>
                                        </p:cTn>
                                        <p:tgtEl>
                                          <p:spTgt spid="5129"/>
                                        </p:tgtEl>
                                        <p:attrNameLst>
                                          <p:attrName>style.visibility</p:attrName>
                                        </p:attrNameLst>
                                      </p:cBhvr>
                                      <p:to>
                                        <p:strVal val="visible"/>
                                      </p:to>
                                    </p:set>
                                  </p:childTnLst>
                                </p:cTn>
                              </p:par>
                            </p:childTnLst>
                          </p:cTn>
                        </p:par>
                        <p:par>
                          <p:cTn id="13" fill="hold" nodeType="afterGroup">
                            <p:stCondLst>
                              <p:cond delay="2500"/>
                            </p:stCondLst>
                            <p:childTnLst>
                              <p:par>
                                <p:cTn id="14" presetID="1" presetClass="entr" presetSubtype="0" fill="hold" nodeType="afterEffect">
                                  <p:stCondLst>
                                    <p:cond delay="0"/>
                                  </p:stCondLst>
                                  <p:childTnLst>
                                    <p:set>
                                      <p:cBhvr>
                                        <p:cTn id="15" dur="1" fill="hold">
                                          <p:stCondLst>
                                            <p:cond delay="499"/>
                                          </p:stCondLst>
                                        </p:cTn>
                                        <p:tgtEl>
                                          <p:spTgt spid="5127"/>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grpId="0" nodeType="afterEffect">
                                  <p:stCondLst>
                                    <p:cond delay="0"/>
                                  </p:stCondLst>
                                  <p:childTnLst>
                                    <p:set>
                                      <p:cBhvr>
                                        <p:cTn id="18" dur="1" fill="hold">
                                          <p:stCondLst>
                                            <p:cond delay="499"/>
                                          </p:stCondLst>
                                        </p:cTn>
                                        <p:tgtEl>
                                          <p:spTgt spid="5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P spid="5129" grpId="0" animBg="1"/>
      <p:bldP spid="513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325563"/>
          </a:xfrm>
        </p:spPr>
        <p:txBody>
          <a:bodyPr>
            <a:noAutofit/>
          </a:bodyPr>
          <a:lstStyle/>
          <a:p>
            <a:pPr algn="ctr"/>
            <a:r>
              <a:rPr lang="en-US" altLang="en-US" sz="3000" b="1" dirty="0" smtClean="0">
                <a:solidFill>
                  <a:schemeClr val="tx1"/>
                </a:solidFill>
              </a:rPr>
              <a:t>New </a:t>
            </a:r>
            <a:r>
              <a:rPr lang="en-US" altLang="en-US" sz="3000" b="1" dirty="0">
                <a:solidFill>
                  <a:schemeClr val="tx1"/>
                </a:solidFill>
              </a:rPr>
              <a:t>SAV Mapping </a:t>
            </a:r>
            <a:r>
              <a:rPr lang="en-US" altLang="en-US" sz="3000" b="1" dirty="0" smtClean="0">
                <a:solidFill>
                  <a:schemeClr val="tx1"/>
                </a:solidFill>
              </a:rPr>
              <a:t>Method</a:t>
            </a:r>
            <a:br>
              <a:rPr lang="en-US" altLang="en-US" sz="3000" b="1" dirty="0" smtClean="0">
                <a:solidFill>
                  <a:schemeClr val="tx1"/>
                </a:solidFill>
              </a:rPr>
            </a:br>
            <a:r>
              <a:rPr lang="en-US" altLang="en-US" sz="3000" b="1" dirty="0" err="1" smtClean="0">
                <a:solidFill>
                  <a:schemeClr val="tx1"/>
                </a:solidFill>
                <a:cs typeface="Times New Roman" panose="02020603050405020304" pitchFamily="18" charset="0"/>
              </a:rPr>
              <a:t>Orthorectification</a:t>
            </a:r>
            <a:r>
              <a:rPr lang="en-US" altLang="en-US" sz="3000" b="1" dirty="0" smtClean="0">
                <a:solidFill>
                  <a:schemeClr val="tx1"/>
                </a:solidFill>
                <a:cs typeface="Times New Roman" panose="02020603050405020304" pitchFamily="18" charset="0"/>
              </a:rPr>
              <a:t>, Mosaicking, Photo-interpretation</a:t>
            </a:r>
            <a:endParaRPr lang="en-US" altLang="en-US" sz="3000" b="1" dirty="0">
              <a:solidFill>
                <a:schemeClr val="tx1"/>
              </a:solidFill>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130" r="16043"/>
          <a:stretch/>
        </p:blipFill>
        <p:spPr>
          <a:xfrm>
            <a:off x="107950" y="1190625"/>
            <a:ext cx="4191000" cy="3236976"/>
          </a:xfrm>
          <a:prstGeom prst="rect">
            <a:avLst/>
          </a:prstGeom>
        </p:spPr>
      </p:pic>
      <p:pic>
        <p:nvPicPr>
          <p:cNvPr id="3" name="Picture 2"/>
          <p:cNvPicPr>
            <a:picLocks noChangeAspect="1"/>
          </p:cNvPicPr>
          <p:nvPr/>
        </p:nvPicPr>
        <p:blipFill>
          <a:blip r:embed="rId4"/>
          <a:stretch>
            <a:fillRect/>
          </a:stretch>
        </p:blipFill>
        <p:spPr>
          <a:xfrm>
            <a:off x="4380375" y="2914649"/>
            <a:ext cx="4675358" cy="3762375"/>
          </a:xfrm>
          <a:prstGeom prst="rect">
            <a:avLst/>
          </a:prstGeom>
        </p:spPr>
      </p:pic>
      <p:sp>
        <p:nvSpPr>
          <p:cNvPr id="4" name="TextBox 3"/>
          <p:cNvSpPr txBox="1"/>
          <p:nvPr/>
        </p:nvSpPr>
        <p:spPr>
          <a:xfrm>
            <a:off x="466725" y="4953000"/>
            <a:ext cx="2966197" cy="646331"/>
          </a:xfrm>
          <a:prstGeom prst="rect">
            <a:avLst/>
          </a:prstGeom>
          <a:noFill/>
        </p:spPr>
        <p:txBody>
          <a:bodyPr wrap="none" rtlCol="0">
            <a:spAutoFit/>
          </a:bodyPr>
          <a:lstStyle/>
          <a:p>
            <a:r>
              <a:rPr lang="en-US" dirty="0" smtClean="0"/>
              <a:t>Requires knowledgeable and </a:t>
            </a:r>
            <a:endParaRPr lang="en-US" dirty="0"/>
          </a:p>
          <a:p>
            <a:r>
              <a:rPr lang="en-US" dirty="0"/>
              <a:t>v</a:t>
            </a:r>
            <a:r>
              <a:rPr lang="en-US" dirty="0" smtClean="0"/>
              <a:t>ery dedicated staff </a:t>
            </a:r>
            <a:endParaRPr lang="en-US" dirty="0"/>
          </a:p>
        </p:txBody>
      </p:sp>
    </p:spTree>
    <p:extLst>
      <p:ext uri="{BB962C8B-B14F-4D97-AF65-F5344CB8AC3E}">
        <p14:creationId xmlns:p14="http://schemas.microsoft.com/office/powerpoint/2010/main" val="1914930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639" y="452955"/>
            <a:ext cx="8332631" cy="6194671"/>
          </a:xfrm>
          <a:prstGeom prst="rect">
            <a:avLst/>
          </a:prstGeom>
        </p:spPr>
      </p:pic>
      <p:sp>
        <p:nvSpPr>
          <p:cNvPr id="3" name="TextBox 2"/>
          <p:cNvSpPr txBox="1"/>
          <p:nvPr/>
        </p:nvSpPr>
        <p:spPr>
          <a:xfrm>
            <a:off x="2298727" y="433196"/>
            <a:ext cx="5206875" cy="830997"/>
          </a:xfrm>
          <a:prstGeom prst="rect">
            <a:avLst/>
          </a:prstGeom>
          <a:noFill/>
        </p:spPr>
        <p:txBody>
          <a:bodyPr wrap="none" rtlCol="0">
            <a:spAutoFit/>
          </a:bodyPr>
          <a:lstStyle/>
          <a:p>
            <a:r>
              <a:rPr lang="en-US" dirty="0" smtClean="0"/>
              <a:t>SAV beds outlined in red</a:t>
            </a:r>
          </a:p>
          <a:p>
            <a:r>
              <a:rPr lang="en-US" dirty="0" smtClean="0"/>
              <a:t>and given density classes based on cover</a:t>
            </a:r>
            <a:endParaRPr lang="en-US" dirty="0"/>
          </a:p>
        </p:txBody>
      </p:sp>
      <p:sp>
        <p:nvSpPr>
          <p:cNvPr id="4" name="TextBox 3"/>
          <p:cNvSpPr txBox="1"/>
          <p:nvPr/>
        </p:nvSpPr>
        <p:spPr>
          <a:xfrm>
            <a:off x="4563611" y="3724712"/>
            <a:ext cx="338554" cy="461665"/>
          </a:xfrm>
          <a:prstGeom prst="rect">
            <a:avLst/>
          </a:prstGeom>
          <a:noFill/>
        </p:spPr>
        <p:txBody>
          <a:bodyPr wrap="none" rtlCol="0">
            <a:spAutoFit/>
          </a:bodyPr>
          <a:lstStyle/>
          <a:p>
            <a:r>
              <a:rPr lang="en-US" dirty="0" smtClean="0"/>
              <a:t>4</a:t>
            </a:r>
            <a:endParaRPr lang="en-US" dirty="0"/>
          </a:p>
        </p:txBody>
      </p:sp>
      <p:sp>
        <p:nvSpPr>
          <p:cNvPr id="5" name="TextBox 4"/>
          <p:cNvSpPr txBox="1"/>
          <p:nvPr/>
        </p:nvSpPr>
        <p:spPr>
          <a:xfrm>
            <a:off x="6757035" y="4186377"/>
            <a:ext cx="338554" cy="461665"/>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3858936" y="1350628"/>
            <a:ext cx="338554" cy="461665"/>
          </a:xfrm>
          <a:prstGeom prst="rect">
            <a:avLst/>
          </a:prstGeom>
          <a:noFill/>
        </p:spPr>
        <p:txBody>
          <a:bodyPr wrap="none" rtlCol="0">
            <a:spAutoFit/>
          </a:bodyPr>
          <a:lstStyle/>
          <a:p>
            <a:r>
              <a:rPr lang="en-US" dirty="0" smtClean="0"/>
              <a:t>1</a:t>
            </a:r>
            <a:endParaRPr lang="en-US" dirty="0"/>
          </a:p>
        </p:txBody>
      </p:sp>
      <p:sp>
        <p:nvSpPr>
          <p:cNvPr id="7" name="TextBox 6"/>
          <p:cNvSpPr txBox="1"/>
          <p:nvPr/>
        </p:nvSpPr>
        <p:spPr>
          <a:xfrm>
            <a:off x="2200910" y="4186377"/>
            <a:ext cx="338554" cy="461665"/>
          </a:xfrm>
          <a:prstGeom prst="rect">
            <a:avLst/>
          </a:prstGeom>
          <a:noFill/>
        </p:spPr>
        <p:txBody>
          <a:bodyPr wrap="none" rtlCol="0">
            <a:spAutoFit/>
          </a:bodyPr>
          <a:lstStyle/>
          <a:p>
            <a:r>
              <a:rPr lang="en-US" dirty="0" smtClean="0"/>
              <a:t>1</a:t>
            </a:r>
            <a:endParaRPr lang="en-US" dirty="0"/>
          </a:p>
        </p:txBody>
      </p:sp>
      <p:sp>
        <p:nvSpPr>
          <p:cNvPr id="8" name="TextBox 7"/>
          <p:cNvSpPr txBox="1"/>
          <p:nvPr/>
        </p:nvSpPr>
        <p:spPr>
          <a:xfrm>
            <a:off x="1653457" y="1598509"/>
            <a:ext cx="338554" cy="461665"/>
          </a:xfrm>
          <a:prstGeom prst="rect">
            <a:avLst/>
          </a:prstGeom>
          <a:noFill/>
        </p:spPr>
        <p:txBody>
          <a:bodyPr wrap="none" rtlCol="0">
            <a:spAutoFit/>
          </a:bodyPr>
          <a:lstStyle/>
          <a:p>
            <a:r>
              <a:rPr lang="en-US" dirty="0" smtClean="0"/>
              <a:t>4</a:t>
            </a:r>
            <a:endParaRPr lang="en-US" dirty="0"/>
          </a:p>
        </p:txBody>
      </p:sp>
      <p:sp>
        <p:nvSpPr>
          <p:cNvPr id="9" name="TextBox 8"/>
          <p:cNvSpPr txBox="1"/>
          <p:nvPr/>
        </p:nvSpPr>
        <p:spPr>
          <a:xfrm>
            <a:off x="662730" y="4186377"/>
            <a:ext cx="338554" cy="461665"/>
          </a:xfrm>
          <a:prstGeom prst="rect">
            <a:avLst/>
          </a:prstGeom>
          <a:noFill/>
        </p:spPr>
        <p:txBody>
          <a:bodyPr wrap="none" rtlCol="0">
            <a:spAutoFit/>
          </a:bodyPr>
          <a:lstStyle/>
          <a:p>
            <a:r>
              <a:rPr lang="en-US" dirty="0" smtClean="0"/>
              <a:t>4</a:t>
            </a:r>
            <a:endParaRPr lang="en-US" dirty="0"/>
          </a:p>
        </p:txBody>
      </p:sp>
      <p:sp>
        <p:nvSpPr>
          <p:cNvPr id="10" name="TextBox 9"/>
          <p:cNvSpPr txBox="1"/>
          <p:nvPr/>
        </p:nvSpPr>
        <p:spPr>
          <a:xfrm>
            <a:off x="1511789" y="1089420"/>
            <a:ext cx="338554" cy="461665"/>
          </a:xfrm>
          <a:prstGeom prst="rect">
            <a:avLst/>
          </a:prstGeom>
          <a:noFill/>
        </p:spPr>
        <p:txBody>
          <a:bodyPr wrap="none" rtlCol="0">
            <a:spAutoFit/>
          </a:bodyPr>
          <a:lstStyle/>
          <a:p>
            <a:r>
              <a:rPr lang="en-US" dirty="0" smtClean="0"/>
              <a:t>2</a:t>
            </a:r>
            <a:endParaRPr lang="en-US" dirty="0"/>
          </a:p>
        </p:txBody>
      </p:sp>
      <p:pic>
        <p:nvPicPr>
          <p:cNvPr id="11" name="Picture 10"/>
          <p:cNvPicPr>
            <a:picLocks noChangeAspect="1"/>
          </p:cNvPicPr>
          <p:nvPr/>
        </p:nvPicPr>
        <p:blipFill>
          <a:blip r:embed="rId3"/>
          <a:stretch>
            <a:fillRect/>
          </a:stretch>
        </p:blipFill>
        <p:spPr>
          <a:xfrm>
            <a:off x="538151" y="4648042"/>
            <a:ext cx="1314685" cy="1924780"/>
          </a:xfrm>
          <a:prstGeom prst="rect">
            <a:avLst/>
          </a:prstGeom>
        </p:spPr>
      </p:pic>
    </p:spTree>
    <p:extLst>
      <p:ext uri="{BB962C8B-B14F-4D97-AF65-F5344CB8AC3E}">
        <p14:creationId xmlns:p14="http://schemas.microsoft.com/office/powerpoint/2010/main" val="1027933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Changes in The Process</a:t>
            </a:r>
            <a:endParaRPr lang="en-US" b="1" dirty="0"/>
          </a:p>
        </p:txBody>
      </p:sp>
      <p:sp>
        <p:nvSpPr>
          <p:cNvPr id="3" name="Content Placeholder 2"/>
          <p:cNvSpPr>
            <a:spLocks noGrp="1"/>
          </p:cNvSpPr>
          <p:nvPr>
            <p:ph idx="1"/>
          </p:nvPr>
        </p:nvSpPr>
        <p:spPr/>
        <p:txBody>
          <a:bodyPr>
            <a:normAutofit/>
          </a:bodyPr>
          <a:lstStyle/>
          <a:p>
            <a:pPr marL="342900" lvl="1" indent="-342900">
              <a:lnSpc>
                <a:spcPct val="100000"/>
              </a:lnSpc>
              <a:spcBef>
                <a:spcPts val="750"/>
              </a:spcBef>
            </a:pPr>
            <a:r>
              <a:rPr lang="en-US" b="1" dirty="0" smtClean="0">
                <a:cs typeface="Times New Roman" panose="02020603050405020304" pitchFamily="18" charset="0"/>
              </a:rPr>
              <a:t>The Web Revolution</a:t>
            </a:r>
          </a:p>
          <a:p>
            <a:pPr marL="0" lvl="1" indent="0">
              <a:lnSpc>
                <a:spcPct val="100000"/>
              </a:lnSpc>
              <a:spcBef>
                <a:spcPts val="750"/>
              </a:spcBef>
              <a:buNone/>
            </a:pPr>
            <a:r>
              <a:rPr lang="en-US" b="1" dirty="0">
                <a:cs typeface="Times New Roman" panose="02020603050405020304" pitchFamily="18" charset="0"/>
              </a:rPr>
              <a:t>	</a:t>
            </a:r>
            <a:r>
              <a:rPr lang="en-US" b="1" dirty="0" smtClean="0">
                <a:cs typeface="Times New Roman" panose="02020603050405020304" pitchFamily="18" charset="0"/>
              </a:rPr>
              <a:t>Printed version of report to web-based report</a:t>
            </a:r>
          </a:p>
          <a:p>
            <a:pPr marL="182880" indent="-402336">
              <a:lnSpc>
                <a:spcPct val="100000"/>
              </a:lnSpc>
            </a:pPr>
            <a:r>
              <a:rPr lang="en-US" sz="2000" b="1" dirty="0" smtClean="0">
                <a:cs typeface="Times New Roman" panose="02020603050405020304" pitchFamily="18" charset="0"/>
              </a:rPr>
              <a:t>The GIS revolution</a:t>
            </a:r>
          </a:p>
          <a:p>
            <a:pPr marL="0" lvl="1" indent="0">
              <a:lnSpc>
                <a:spcPct val="100000"/>
              </a:lnSpc>
              <a:spcBef>
                <a:spcPts val="750"/>
              </a:spcBef>
              <a:buNone/>
            </a:pPr>
            <a:r>
              <a:rPr lang="en-US" b="1" dirty="0" smtClean="0">
                <a:cs typeface="Times New Roman" panose="02020603050405020304" pitchFamily="18" charset="0"/>
              </a:rPr>
              <a:t>	Heads down (Manual) to on-screen Photo-interpretation</a:t>
            </a:r>
          </a:p>
          <a:p>
            <a:pPr marL="0" lvl="1" indent="0">
              <a:lnSpc>
                <a:spcPct val="100000"/>
              </a:lnSpc>
              <a:spcBef>
                <a:spcPts val="750"/>
              </a:spcBef>
              <a:buNone/>
            </a:pPr>
            <a:r>
              <a:rPr lang="en-US" b="1" dirty="0" smtClean="0">
                <a:cs typeface="Times New Roman" panose="02020603050405020304" pitchFamily="18" charset="0"/>
              </a:rPr>
              <a:t>	Add GPS/IMU to acquisition of imagery</a:t>
            </a:r>
          </a:p>
          <a:p>
            <a:pPr marL="0" lvl="1" indent="0">
              <a:lnSpc>
                <a:spcPct val="100000"/>
              </a:lnSpc>
              <a:spcBef>
                <a:spcPts val="750"/>
              </a:spcBef>
              <a:buNone/>
            </a:pPr>
            <a:r>
              <a:rPr lang="en-US" b="1" dirty="0">
                <a:cs typeface="Times New Roman" panose="02020603050405020304" pitchFamily="18" charset="0"/>
              </a:rPr>
              <a:t>	</a:t>
            </a:r>
            <a:r>
              <a:rPr lang="en-US" b="1" dirty="0" smtClean="0">
                <a:solidFill>
                  <a:srgbClr val="FFFF00"/>
                </a:solidFill>
                <a:cs typeface="Times New Roman" panose="02020603050405020304" pitchFamily="18" charset="0"/>
              </a:rPr>
              <a:t>Interactive Map</a:t>
            </a:r>
            <a:endParaRPr lang="en-US" b="1" dirty="0">
              <a:solidFill>
                <a:srgbClr val="FFFF00"/>
              </a:solidFill>
              <a:cs typeface="Times New Roman" panose="02020603050405020304" pitchFamily="18" charset="0"/>
            </a:endParaRPr>
          </a:p>
          <a:p>
            <a:pPr marL="342900" lvl="1" indent="-342900">
              <a:lnSpc>
                <a:spcPct val="100000"/>
              </a:lnSpc>
              <a:spcBef>
                <a:spcPts val="750"/>
              </a:spcBef>
            </a:pPr>
            <a:r>
              <a:rPr lang="en-US" b="1" dirty="0" smtClean="0">
                <a:solidFill>
                  <a:schemeClr val="tx1"/>
                </a:solidFill>
                <a:cs typeface="Times New Roman" panose="02020603050405020304" pitchFamily="18" charset="0"/>
              </a:rPr>
              <a:t>Switch </a:t>
            </a:r>
            <a:r>
              <a:rPr lang="en-US" b="1" dirty="0">
                <a:solidFill>
                  <a:schemeClr val="tx1"/>
                </a:solidFill>
                <a:cs typeface="Times New Roman" panose="02020603050405020304" pitchFamily="18" charset="0"/>
              </a:rPr>
              <a:t>from </a:t>
            </a:r>
            <a:r>
              <a:rPr lang="en-US" b="1" dirty="0" smtClean="0">
                <a:solidFill>
                  <a:schemeClr val="tx1"/>
                </a:solidFill>
                <a:cs typeface="Times New Roman" panose="02020603050405020304" pitchFamily="18" charset="0"/>
              </a:rPr>
              <a:t>Film Prints to </a:t>
            </a:r>
            <a:r>
              <a:rPr lang="en-US" b="1" dirty="0">
                <a:solidFill>
                  <a:schemeClr val="tx1"/>
                </a:solidFill>
                <a:cs typeface="Times New Roman" panose="02020603050405020304" pitchFamily="18" charset="0"/>
              </a:rPr>
              <a:t>Digital </a:t>
            </a:r>
            <a:r>
              <a:rPr lang="en-US" b="1" dirty="0" smtClean="0">
                <a:solidFill>
                  <a:schemeClr val="tx1"/>
                </a:solidFill>
                <a:cs typeface="Times New Roman" panose="02020603050405020304" pitchFamily="18" charset="0"/>
              </a:rPr>
              <a:t>Imagery</a:t>
            </a:r>
            <a:endParaRPr lang="en-US" b="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1184060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071110"/>
          </a:xfrm>
        </p:spPr>
        <p:txBody>
          <a:bodyPr>
            <a:normAutofit/>
          </a:bodyPr>
          <a:lstStyle/>
          <a:p>
            <a:r>
              <a:rPr lang="en-US" dirty="0" smtClean="0"/>
              <a:t>Interactive Map</a:t>
            </a:r>
            <a:endParaRPr lang="en-US" dirty="0"/>
          </a:p>
        </p:txBody>
      </p:sp>
      <p:pic>
        <p:nvPicPr>
          <p:cNvPr id="4" name="Picture 3"/>
          <p:cNvPicPr>
            <a:picLocks noChangeAspect="1"/>
          </p:cNvPicPr>
          <p:nvPr/>
        </p:nvPicPr>
        <p:blipFill>
          <a:blip r:embed="rId2"/>
          <a:stretch>
            <a:fillRect/>
          </a:stretch>
        </p:blipFill>
        <p:spPr>
          <a:xfrm>
            <a:off x="117007" y="832484"/>
            <a:ext cx="4928297" cy="3260258"/>
          </a:xfrm>
          <a:prstGeom prst="rect">
            <a:avLst/>
          </a:prstGeom>
        </p:spPr>
      </p:pic>
      <p:pic>
        <p:nvPicPr>
          <p:cNvPr id="6" name="Content Placeholder 5"/>
          <p:cNvPicPr>
            <a:picLocks noGrp="1" noChangeAspect="1"/>
          </p:cNvPicPr>
          <p:nvPr>
            <p:ph idx="1"/>
          </p:nvPr>
        </p:nvPicPr>
        <p:blipFill>
          <a:blip r:embed="rId3"/>
          <a:stretch>
            <a:fillRect/>
          </a:stretch>
        </p:blipFill>
        <p:spPr>
          <a:xfrm>
            <a:off x="3612381" y="3457404"/>
            <a:ext cx="5131569" cy="3400596"/>
          </a:xfrm>
          <a:prstGeom prst="rect">
            <a:avLst/>
          </a:prstGeom>
        </p:spPr>
      </p:pic>
    </p:spTree>
    <p:extLst>
      <p:ext uri="{BB962C8B-B14F-4D97-AF65-F5344CB8AC3E}">
        <p14:creationId xmlns:p14="http://schemas.microsoft.com/office/powerpoint/2010/main" val="1676833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Major Changes in The Process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342900" lvl="1" indent="-342900">
              <a:lnSpc>
                <a:spcPct val="100000"/>
              </a:lnSpc>
              <a:spcBef>
                <a:spcPts val="750"/>
              </a:spcBef>
            </a:pPr>
            <a:r>
              <a:rPr lang="en-US" b="1" dirty="0" smtClean="0">
                <a:latin typeface="Times New Roman" panose="02020603050405020304" pitchFamily="18" charset="0"/>
                <a:cs typeface="Times New Roman" panose="02020603050405020304" pitchFamily="18" charset="0"/>
              </a:rPr>
              <a:t>The Web Revolution</a:t>
            </a:r>
          </a:p>
          <a:p>
            <a:pPr marL="0" lvl="1" indent="0">
              <a:lnSpc>
                <a:spcPct val="100000"/>
              </a:lnSpc>
              <a:spcBef>
                <a:spcPts val="750"/>
              </a:spcBef>
              <a:buNone/>
            </a:pP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Printed version of report to web-based report</a:t>
            </a:r>
          </a:p>
          <a:p>
            <a:pPr marL="182880" indent="-402336">
              <a:lnSpc>
                <a:spcPct val="100000"/>
              </a:lnSpc>
            </a:pPr>
            <a:r>
              <a:rPr lang="en-US" sz="2000" b="1" dirty="0" smtClean="0">
                <a:latin typeface="Times New Roman" panose="02020603050405020304" pitchFamily="18" charset="0"/>
                <a:cs typeface="Times New Roman" panose="02020603050405020304" pitchFamily="18" charset="0"/>
              </a:rPr>
              <a:t>The GIS revolution</a:t>
            </a:r>
          </a:p>
          <a:p>
            <a:pPr marL="0" lvl="1" indent="0">
              <a:lnSpc>
                <a:spcPct val="100000"/>
              </a:lnSpc>
              <a:spcBef>
                <a:spcPts val="750"/>
              </a:spcBef>
              <a:buNone/>
            </a:pPr>
            <a:r>
              <a:rPr lang="en-US" b="1" dirty="0" smtClean="0">
                <a:latin typeface="Times New Roman" panose="02020603050405020304" pitchFamily="18" charset="0"/>
                <a:cs typeface="Times New Roman" panose="02020603050405020304" pitchFamily="18" charset="0"/>
              </a:rPr>
              <a:t>	Heads down (Manual) to on-screen Photo-interpretation</a:t>
            </a:r>
          </a:p>
          <a:p>
            <a:pPr marL="0" lvl="1" indent="0">
              <a:lnSpc>
                <a:spcPct val="100000"/>
              </a:lnSpc>
              <a:spcBef>
                <a:spcPts val="750"/>
              </a:spcBef>
              <a:buNone/>
            </a:pPr>
            <a:r>
              <a:rPr lang="en-US" b="1" dirty="0" smtClean="0">
                <a:latin typeface="Times New Roman" panose="02020603050405020304" pitchFamily="18" charset="0"/>
                <a:cs typeface="Times New Roman" panose="02020603050405020304" pitchFamily="18" charset="0"/>
              </a:rPr>
              <a:t>	Add GPS/IMU to acquisition of imagery</a:t>
            </a:r>
          </a:p>
          <a:p>
            <a:pPr marL="0" lvl="1" indent="0">
              <a:lnSpc>
                <a:spcPct val="100000"/>
              </a:lnSpc>
              <a:spcBef>
                <a:spcPts val="750"/>
              </a:spcBef>
              <a:buNone/>
            </a:pP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Interactive Map</a:t>
            </a:r>
            <a:endParaRPr lang="en-US" b="1" dirty="0">
              <a:latin typeface="Times New Roman" panose="02020603050405020304" pitchFamily="18" charset="0"/>
              <a:cs typeface="Times New Roman" panose="02020603050405020304" pitchFamily="18" charset="0"/>
            </a:endParaRPr>
          </a:p>
          <a:p>
            <a:pPr marL="342900" lvl="1" indent="-342900">
              <a:lnSpc>
                <a:spcPct val="100000"/>
              </a:lnSpc>
              <a:spcBef>
                <a:spcPts val="750"/>
              </a:spcBef>
            </a:pPr>
            <a:r>
              <a:rPr lang="en-US" b="1" dirty="0" smtClean="0">
                <a:solidFill>
                  <a:srgbClr val="FFFF00"/>
                </a:solidFill>
                <a:latin typeface="Times New Roman" panose="02020603050405020304" pitchFamily="18" charset="0"/>
                <a:cs typeface="Times New Roman" panose="02020603050405020304" pitchFamily="18" charset="0"/>
              </a:rPr>
              <a:t>Switch </a:t>
            </a:r>
            <a:r>
              <a:rPr lang="en-US" b="1" dirty="0">
                <a:solidFill>
                  <a:srgbClr val="FFFF00"/>
                </a:solidFill>
                <a:latin typeface="Times New Roman" panose="02020603050405020304" pitchFamily="18" charset="0"/>
                <a:cs typeface="Times New Roman" panose="02020603050405020304" pitchFamily="18" charset="0"/>
              </a:rPr>
              <a:t>from </a:t>
            </a:r>
            <a:r>
              <a:rPr lang="en-US" b="1" dirty="0" smtClean="0">
                <a:solidFill>
                  <a:srgbClr val="FFFF00"/>
                </a:solidFill>
                <a:latin typeface="Times New Roman" panose="02020603050405020304" pitchFamily="18" charset="0"/>
                <a:cs typeface="Times New Roman" panose="02020603050405020304" pitchFamily="18" charset="0"/>
              </a:rPr>
              <a:t>Film Prints to </a:t>
            </a:r>
            <a:r>
              <a:rPr lang="en-US" b="1" dirty="0">
                <a:solidFill>
                  <a:srgbClr val="FFFF00"/>
                </a:solidFill>
                <a:latin typeface="Times New Roman" panose="02020603050405020304" pitchFamily="18" charset="0"/>
                <a:cs typeface="Times New Roman" panose="02020603050405020304" pitchFamily="18" charset="0"/>
              </a:rPr>
              <a:t>Digital </a:t>
            </a:r>
            <a:r>
              <a:rPr lang="en-US" b="1" dirty="0" smtClean="0">
                <a:solidFill>
                  <a:srgbClr val="FFFF00"/>
                </a:solidFill>
                <a:latin typeface="Times New Roman" panose="02020603050405020304" pitchFamily="18" charset="0"/>
                <a:cs typeface="Times New Roman" panose="02020603050405020304" pitchFamily="18" charset="0"/>
              </a:rPr>
              <a:t>Imagery. Ability to add imagery within days of obtaining it.</a:t>
            </a: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426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 of Talk</a:t>
            </a:r>
            <a:endParaRPr lang="en-US" b="1" dirty="0"/>
          </a:p>
        </p:txBody>
      </p:sp>
      <p:sp>
        <p:nvSpPr>
          <p:cNvPr id="3" name="Content Placeholder 2"/>
          <p:cNvSpPr>
            <a:spLocks noGrp="1"/>
          </p:cNvSpPr>
          <p:nvPr>
            <p:ph idx="1"/>
          </p:nvPr>
        </p:nvSpPr>
        <p:spPr/>
        <p:txBody>
          <a:bodyPr/>
          <a:lstStyle/>
          <a:p>
            <a:pPr lvl="1"/>
            <a:r>
              <a:rPr lang="en-US" sz="2400" b="1" dirty="0"/>
              <a:t>Significant Milestones</a:t>
            </a:r>
          </a:p>
          <a:p>
            <a:pPr lvl="1"/>
            <a:r>
              <a:rPr lang="en-US" sz="2400" b="1" dirty="0" smtClean="0"/>
              <a:t>Current SAV Survey Process</a:t>
            </a:r>
          </a:p>
          <a:p>
            <a:pPr lvl="1"/>
            <a:r>
              <a:rPr lang="en-US" sz="2400" b="1" dirty="0" smtClean="0"/>
              <a:t>Major Changes in the Process</a:t>
            </a:r>
          </a:p>
          <a:p>
            <a:pPr lvl="1"/>
            <a:r>
              <a:rPr lang="en-US" sz="2400" b="1" dirty="0" smtClean="0"/>
              <a:t>The Budget (Grants Supporting the Survey)</a:t>
            </a:r>
          </a:p>
          <a:p>
            <a:pPr lvl="1"/>
            <a:r>
              <a:rPr lang="en-US" sz="2400" b="1" dirty="0" smtClean="0"/>
              <a:t>Factors Influencing Costs Over Time</a:t>
            </a:r>
          </a:p>
          <a:p>
            <a:pPr lvl="1"/>
            <a:r>
              <a:rPr lang="en-US" sz="2400" b="1" dirty="0" smtClean="0"/>
              <a:t>Significance</a:t>
            </a:r>
          </a:p>
          <a:p>
            <a:pPr lvl="1"/>
            <a:r>
              <a:rPr lang="en-US" sz="2400" b="1" dirty="0" smtClean="0"/>
              <a:t>Conclusions</a:t>
            </a:r>
          </a:p>
          <a:p>
            <a:pPr lvl="1"/>
            <a:endParaRPr lang="en-US" dirty="0" smtClean="0"/>
          </a:p>
          <a:p>
            <a:endParaRPr lang="en-US" dirty="0" smtClean="0"/>
          </a:p>
          <a:p>
            <a:endParaRPr lang="en-US" dirty="0"/>
          </a:p>
        </p:txBody>
      </p:sp>
    </p:spTree>
    <p:extLst>
      <p:ext uri="{BB962C8B-B14F-4D97-AF65-F5344CB8AC3E}">
        <p14:creationId xmlns:p14="http://schemas.microsoft.com/office/powerpoint/2010/main" val="1369892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480" r="782"/>
          <a:stretch/>
        </p:blipFill>
        <p:spPr>
          <a:xfrm>
            <a:off x="356134" y="202131"/>
            <a:ext cx="8364354" cy="5842535"/>
          </a:xfrm>
          <a:prstGeom prst="rect">
            <a:avLst/>
          </a:prstGeom>
        </p:spPr>
      </p:pic>
      <p:sp>
        <p:nvSpPr>
          <p:cNvPr id="4" name="TextBox 3"/>
          <p:cNvSpPr txBox="1"/>
          <p:nvPr/>
        </p:nvSpPr>
        <p:spPr>
          <a:xfrm>
            <a:off x="539015" y="6179418"/>
            <a:ext cx="2017219" cy="369332"/>
          </a:xfrm>
          <a:prstGeom prst="rect">
            <a:avLst/>
          </a:prstGeom>
          <a:noFill/>
        </p:spPr>
        <p:txBody>
          <a:bodyPr wrap="none" rtlCol="0">
            <a:spAutoFit/>
          </a:bodyPr>
          <a:lstStyle/>
          <a:p>
            <a:r>
              <a:rPr lang="en-US" dirty="0" smtClean="0"/>
              <a:t>2014 Panchromatic</a:t>
            </a:r>
            <a:endParaRPr lang="en-US" dirty="0"/>
          </a:p>
        </p:txBody>
      </p:sp>
      <p:sp>
        <p:nvSpPr>
          <p:cNvPr id="5" name="TextBox 4"/>
          <p:cNvSpPr txBox="1"/>
          <p:nvPr/>
        </p:nvSpPr>
        <p:spPr>
          <a:xfrm>
            <a:off x="3443922" y="6179418"/>
            <a:ext cx="2140651" cy="369332"/>
          </a:xfrm>
          <a:prstGeom prst="rect">
            <a:avLst/>
          </a:prstGeom>
          <a:noFill/>
        </p:spPr>
        <p:txBody>
          <a:bodyPr wrap="none" rtlCol="0">
            <a:spAutoFit/>
          </a:bodyPr>
          <a:lstStyle/>
          <a:p>
            <a:r>
              <a:rPr lang="en-US" dirty="0" smtClean="0"/>
              <a:t>2015 Digital Imagery</a:t>
            </a:r>
            <a:endParaRPr lang="en-US" dirty="0"/>
          </a:p>
        </p:txBody>
      </p:sp>
      <p:sp>
        <p:nvSpPr>
          <p:cNvPr id="6" name="TextBox 5"/>
          <p:cNvSpPr txBox="1"/>
          <p:nvPr/>
        </p:nvSpPr>
        <p:spPr>
          <a:xfrm>
            <a:off x="6472261" y="6179418"/>
            <a:ext cx="1987339" cy="369332"/>
          </a:xfrm>
          <a:prstGeom prst="rect">
            <a:avLst/>
          </a:prstGeom>
          <a:noFill/>
        </p:spPr>
        <p:txBody>
          <a:bodyPr wrap="none" rtlCol="0">
            <a:spAutoFit/>
          </a:bodyPr>
          <a:lstStyle/>
          <a:p>
            <a:r>
              <a:rPr lang="en-US" dirty="0" smtClean="0"/>
              <a:t>2015 Color Infrared</a:t>
            </a:r>
            <a:endParaRPr lang="en-US" dirty="0"/>
          </a:p>
        </p:txBody>
      </p:sp>
      <p:sp>
        <p:nvSpPr>
          <p:cNvPr id="7" name="TextBox 6"/>
          <p:cNvSpPr txBox="1"/>
          <p:nvPr/>
        </p:nvSpPr>
        <p:spPr>
          <a:xfrm>
            <a:off x="2079057" y="1953928"/>
            <a:ext cx="2212465"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Emergent vegetation</a:t>
            </a:r>
            <a:endParaRPr lang="en-US" dirty="0">
              <a:effectLst>
                <a:outerShdw blurRad="38100" dist="38100" dir="2700000" algn="tl">
                  <a:srgbClr val="000000">
                    <a:alpha val="43137"/>
                  </a:srgbClr>
                </a:outerShdw>
              </a:effectLst>
            </a:endParaRPr>
          </a:p>
        </p:txBody>
      </p:sp>
      <p:sp>
        <p:nvSpPr>
          <p:cNvPr id="8" name="TextBox 7"/>
          <p:cNvSpPr txBox="1"/>
          <p:nvPr/>
        </p:nvSpPr>
        <p:spPr>
          <a:xfrm>
            <a:off x="4175761" y="4464517"/>
            <a:ext cx="2212465"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Emergent vegetation</a:t>
            </a:r>
            <a:endParaRPr lang="en-US" dirty="0">
              <a:effectLst>
                <a:outerShdw blurRad="38100" dist="38100" dir="2700000" algn="tl">
                  <a:srgbClr val="000000">
                    <a:alpha val="43137"/>
                  </a:srgbClr>
                </a:outerShdw>
              </a:effectLst>
            </a:endParaRPr>
          </a:p>
        </p:txBody>
      </p:sp>
      <p:sp>
        <p:nvSpPr>
          <p:cNvPr id="9" name="TextBox 8"/>
          <p:cNvSpPr txBox="1"/>
          <p:nvPr/>
        </p:nvSpPr>
        <p:spPr>
          <a:xfrm>
            <a:off x="5211667" y="2754066"/>
            <a:ext cx="1674048"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Very dense SAV</a:t>
            </a:r>
            <a:endParaRPr lang="en-US" dirty="0">
              <a:effectLst>
                <a:outerShdw blurRad="38100" dist="38100" dir="2700000" algn="tl">
                  <a:srgbClr val="000000">
                    <a:alpha val="43137"/>
                  </a:srgbClr>
                </a:outerShdw>
              </a:effectLst>
            </a:endParaRPr>
          </a:p>
        </p:txBody>
      </p:sp>
      <p:sp>
        <p:nvSpPr>
          <p:cNvPr id="10" name="TextBox 9"/>
          <p:cNvSpPr txBox="1"/>
          <p:nvPr/>
        </p:nvSpPr>
        <p:spPr>
          <a:xfrm>
            <a:off x="407912" y="4690711"/>
            <a:ext cx="1674048"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Very dense SAV</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2983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SAV Ground Surveys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t>Transect Surveys</a:t>
            </a:r>
          </a:p>
          <a:p>
            <a:r>
              <a:rPr lang="en-US" dirty="0" smtClean="0"/>
              <a:t>Ground Surveys</a:t>
            </a:r>
          </a:p>
          <a:p>
            <a:pPr lvl="1"/>
            <a:r>
              <a:rPr lang="en-US" dirty="0" smtClean="0"/>
              <a:t>Citizens</a:t>
            </a:r>
          </a:p>
          <a:p>
            <a:pPr lvl="1"/>
            <a:r>
              <a:rPr lang="en-US" dirty="0" smtClean="0"/>
              <a:t>Scientists</a:t>
            </a:r>
            <a:endParaRPr lang="en-US" dirty="0"/>
          </a:p>
        </p:txBody>
      </p:sp>
    </p:spTree>
    <p:extLst>
      <p:ext uri="{BB962C8B-B14F-4D97-AF65-F5344CB8AC3E}">
        <p14:creationId xmlns:p14="http://schemas.microsoft.com/office/powerpoint/2010/main" val="2955997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1416359" y="268895"/>
            <a:ext cx="6788845" cy="6145618"/>
          </a:xfrm>
          <a:custGeom>
            <a:avLst/>
            <a:gdLst>
              <a:gd name="connsiteX0" fmla="*/ 616688 w 7006856"/>
              <a:gd name="connsiteY0" fmla="*/ 148855 h 6145618"/>
              <a:gd name="connsiteX1" fmla="*/ 106325 w 7006856"/>
              <a:gd name="connsiteY1" fmla="*/ 1477925 h 6145618"/>
              <a:gd name="connsiteX2" fmla="*/ 0 w 7006856"/>
              <a:gd name="connsiteY2" fmla="*/ 2541181 h 6145618"/>
              <a:gd name="connsiteX3" fmla="*/ 148856 w 7006856"/>
              <a:gd name="connsiteY3" fmla="*/ 4019107 h 6145618"/>
              <a:gd name="connsiteX4" fmla="*/ 340242 w 7006856"/>
              <a:gd name="connsiteY4" fmla="*/ 5135525 h 6145618"/>
              <a:gd name="connsiteX5" fmla="*/ 956930 w 7006856"/>
              <a:gd name="connsiteY5" fmla="*/ 5752213 h 6145618"/>
              <a:gd name="connsiteX6" fmla="*/ 3062177 w 7006856"/>
              <a:gd name="connsiteY6" fmla="*/ 6145618 h 6145618"/>
              <a:gd name="connsiteX7" fmla="*/ 5018567 w 7006856"/>
              <a:gd name="connsiteY7" fmla="*/ 6145618 h 6145618"/>
              <a:gd name="connsiteX8" fmla="*/ 6464595 w 7006856"/>
              <a:gd name="connsiteY8" fmla="*/ 5826641 h 6145618"/>
              <a:gd name="connsiteX9" fmla="*/ 6730409 w 7006856"/>
              <a:gd name="connsiteY9" fmla="*/ 4795283 h 6145618"/>
              <a:gd name="connsiteX10" fmla="*/ 7006856 w 7006856"/>
              <a:gd name="connsiteY10" fmla="*/ 3508744 h 6145618"/>
              <a:gd name="connsiteX11" fmla="*/ 6687879 w 7006856"/>
              <a:gd name="connsiteY11" fmla="*/ 2275367 h 6145618"/>
              <a:gd name="connsiteX12" fmla="*/ 6177516 w 7006856"/>
              <a:gd name="connsiteY12" fmla="*/ 1360967 h 6145618"/>
              <a:gd name="connsiteX13" fmla="*/ 5358809 w 7006856"/>
              <a:gd name="connsiteY13" fmla="*/ 542260 h 6145618"/>
              <a:gd name="connsiteX14" fmla="*/ 3466214 w 7006856"/>
              <a:gd name="connsiteY14" fmla="*/ 10632 h 6145618"/>
              <a:gd name="connsiteX15" fmla="*/ 1456660 w 7006856"/>
              <a:gd name="connsiteY15" fmla="*/ 0 h 6145618"/>
              <a:gd name="connsiteX16" fmla="*/ 797442 w 7006856"/>
              <a:gd name="connsiteY16" fmla="*/ 127590 h 6145618"/>
              <a:gd name="connsiteX17" fmla="*/ 616688 w 7006856"/>
              <a:gd name="connsiteY17" fmla="*/ 148855 h 614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06856" h="6145618">
                <a:moveTo>
                  <a:pt x="616688" y="148855"/>
                </a:moveTo>
                <a:lnTo>
                  <a:pt x="106325" y="1477925"/>
                </a:lnTo>
                <a:lnTo>
                  <a:pt x="0" y="2541181"/>
                </a:lnTo>
                <a:lnTo>
                  <a:pt x="148856" y="4019107"/>
                </a:lnTo>
                <a:lnTo>
                  <a:pt x="340242" y="5135525"/>
                </a:lnTo>
                <a:lnTo>
                  <a:pt x="956930" y="5752213"/>
                </a:lnTo>
                <a:lnTo>
                  <a:pt x="3062177" y="6145618"/>
                </a:lnTo>
                <a:lnTo>
                  <a:pt x="5018567" y="6145618"/>
                </a:lnTo>
                <a:lnTo>
                  <a:pt x="6464595" y="5826641"/>
                </a:lnTo>
                <a:lnTo>
                  <a:pt x="6730409" y="4795283"/>
                </a:lnTo>
                <a:lnTo>
                  <a:pt x="7006856" y="3508744"/>
                </a:lnTo>
                <a:lnTo>
                  <a:pt x="6687879" y="2275367"/>
                </a:lnTo>
                <a:lnTo>
                  <a:pt x="6177516" y="1360967"/>
                </a:lnTo>
                <a:lnTo>
                  <a:pt x="5358809" y="542260"/>
                </a:lnTo>
                <a:lnTo>
                  <a:pt x="3466214" y="10632"/>
                </a:lnTo>
                <a:lnTo>
                  <a:pt x="1456660" y="0"/>
                </a:lnTo>
                <a:lnTo>
                  <a:pt x="797442" y="127590"/>
                </a:lnTo>
                <a:lnTo>
                  <a:pt x="616688" y="148855"/>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Rectangle 1"/>
          <p:cNvSpPr/>
          <p:nvPr/>
        </p:nvSpPr>
        <p:spPr>
          <a:xfrm>
            <a:off x="1818166" y="3157871"/>
            <a:ext cx="794664" cy="8293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 name="Rectangle 2"/>
          <p:cNvSpPr/>
          <p:nvPr/>
        </p:nvSpPr>
        <p:spPr>
          <a:xfrm>
            <a:off x="4614739" y="3157870"/>
            <a:ext cx="794664" cy="8293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 name="TextBox 4"/>
          <p:cNvSpPr txBox="1"/>
          <p:nvPr/>
        </p:nvSpPr>
        <p:spPr>
          <a:xfrm>
            <a:off x="3252733" y="3341706"/>
            <a:ext cx="869149"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10 m</a:t>
            </a:r>
            <a:endParaRPr lang="en-US" dirty="0">
              <a:solidFill>
                <a:prstClr val="black"/>
              </a:solidFill>
              <a:latin typeface="Arial" panose="020B0604020202020204" pitchFamily="34" charset="0"/>
              <a:cs typeface="Arial" panose="020B0604020202020204" pitchFamily="34" charset="0"/>
            </a:endParaRPr>
          </a:p>
        </p:txBody>
      </p:sp>
      <p:cxnSp>
        <p:nvCxnSpPr>
          <p:cNvPr id="7" name="Straight Arrow Connector 6"/>
          <p:cNvCxnSpPr/>
          <p:nvPr/>
        </p:nvCxnSpPr>
        <p:spPr>
          <a:xfrm>
            <a:off x="4062570" y="3576452"/>
            <a:ext cx="46690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flipV="1">
            <a:off x="2629141" y="3572538"/>
            <a:ext cx="623592" cy="391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8" name="Freeform 17"/>
          <p:cNvSpPr/>
          <p:nvPr/>
        </p:nvSpPr>
        <p:spPr>
          <a:xfrm>
            <a:off x="55821" y="53164"/>
            <a:ext cx="1259958" cy="6645349"/>
          </a:xfrm>
          <a:custGeom>
            <a:avLst/>
            <a:gdLst>
              <a:gd name="connsiteX0" fmla="*/ 0 w 1679944"/>
              <a:gd name="connsiteY0" fmla="*/ 74428 h 6645349"/>
              <a:gd name="connsiteX1" fmla="*/ 95693 w 1679944"/>
              <a:gd name="connsiteY1" fmla="*/ 6645349 h 6645349"/>
              <a:gd name="connsiteX2" fmla="*/ 1201479 w 1679944"/>
              <a:gd name="connsiteY2" fmla="*/ 6570921 h 6645349"/>
              <a:gd name="connsiteX3" fmla="*/ 1637414 w 1679944"/>
              <a:gd name="connsiteY3" fmla="*/ 5443870 h 6645349"/>
              <a:gd name="connsiteX4" fmla="*/ 1679944 w 1679944"/>
              <a:gd name="connsiteY4" fmla="*/ 4306186 h 6645349"/>
              <a:gd name="connsiteX5" fmla="*/ 1509823 w 1679944"/>
              <a:gd name="connsiteY5" fmla="*/ 2690037 h 6645349"/>
              <a:gd name="connsiteX6" fmla="*/ 1573619 w 1679944"/>
              <a:gd name="connsiteY6" fmla="*/ 1414130 h 6645349"/>
              <a:gd name="connsiteX7" fmla="*/ 1424763 w 1679944"/>
              <a:gd name="connsiteY7" fmla="*/ 935665 h 6645349"/>
              <a:gd name="connsiteX8" fmla="*/ 1329070 w 1679944"/>
              <a:gd name="connsiteY8" fmla="*/ 276446 h 6645349"/>
              <a:gd name="connsiteX9" fmla="*/ 723014 w 1679944"/>
              <a:gd name="connsiteY9" fmla="*/ 95693 h 6645349"/>
              <a:gd name="connsiteX10" fmla="*/ 127591 w 1679944"/>
              <a:gd name="connsiteY10" fmla="*/ 0 h 6645349"/>
              <a:gd name="connsiteX11" fmla="*/ 53163 w 1679944"/>
              <a:gd name="connsiteY11" fmla="*/ 74428 h 664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9944" h="6645349">
                <a:moveTo>
                  <a:pt x="0" y="74428"/>
                </a:moveTo>
                <a:lnTo>
                  <a:pt x="95693" y="6645349"/>
                </a:lnTo>
                <a:lnTo>
                  <a:pt x="1201479" y="6570921"/>
                </a:lnTo>
                <a:lnTo>
                  <a:pt x="1637414" y="5443870"/>
                </a:lnTo>
                <a:lnTo>
                  <a:pt x="1679944" y="4306186"/>
                </a:lnTo>
                <a:lnTo>
                  <a:pt x="1509823" y="2690037"/>
                </a:lnTo>
                <a:lnTo>
                  <a:pt x="1573619" y="1414130"/>
                </a:lnTo>
                <a:lnTo>
                  <a:pt x="1424763" y="935665"/>
                </a:lnTo>
                <a:lnTo>
                  <a:pt x="1329070" y="276446"/>
                </a:lnTo>
                <a:lnTo>
                  <a:pt x="723014" y="95693"/>
                </a:lnTo>
                <a:lnTo>
                  <a:pt x="127591" y="0"/>
                </a:lnTo>
                <a:lnTo>
                  <a:pt x="53163" y="74428"/>
                </a:lnTo>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TextBox 22"/>
          <p:cNvSpPr txBox="1"/>
          <p:nvPr/>
        </p:nvSpPr>
        <p:spPr>
          <a:xfrm flipH="1">
            <a:off x="5491973" y="2741541"/>
            <a:ext cx="1060599" cy="1200329"/>
          </a:xfrm>
          <a:prstGeom prst="rect">
            <a:avLst/>
          </a:prstGeom>
          <a:noFill/>
        </p:spPr>
        <p:txBody>
          <a:bodyPr wrap="square" rtlCol="0">
            <a:spAutoFit/>
          </a:bodyPr>
          <a:lstStyle/>
          <a:p>
            <a:pPr fontAlgn="auto">
              <a:spcBef>
                <a:spcPts val="0"/>
              </a:spcBef>
              <a:spcAft>
                <a:spcPts val="0"/>
              </a:spcAft>
            </a:pPr>
            <a:r>
              <a:rPr lang="en-US" sz="7200" dirty="0" smtClean="0">
                <a:solidFill>
                  <a:prstClr val="black"/>
                </a:solidFill>
                <a:latin typeface="Calibri" panose="020F0502020204030204"/>
              </a:rPr>
              <a:t>…</a:t>
            </a:r>
            <a:endParaRPr lang="en-US" sz="7200" dirty="0">
              <a:solidFill>
                <a:prstClr val="black"/>
              </a:solidFill>
              <a:latin typeface="Calibri" panose="020F0502020204030204"/>
            </a:endParaRPr>
          </a:p>
        </p:txBody>
      </p:sp>
      <p:sp>
        <p:nvSpPr>
          <p:cNvPr id="24" name="Rectangle 23"/>
          <p:cNvSpPr/>
          <p:nvPr/>
        </p:nvSpPr>
        <p:spPr>
          <a:xfrm>
            <a:off x="6314059" y="3157870"/>
            <a:ext cx="794664" cy="8293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TextBox 24"/>
          <p:cNvSpPr txBox="1"/>
          <p:nvPr/>
        </p:nvSpPr>
        <p:spPr>
          <a:xfrm rot="16200000">
            <a:off x="-361328" y="4127005"/>
            <a:ext cx="1963999" cy="461665"/>
          </a:xfrm>
          <a:prstGeom prst="rect">
            <a:avLst/>
          </a:prstGeom>
          <a:noFill/>
        </p:spPr>
        <p:txBody>
          <a:bodyPr wrap="none" rtlCol="0">
            <a:spAutoFit/>
          </a:bodyPr>
          <a:lstStyle/>
          <a:p>
            <a:pPr fontAlgn="auto">
              <a:spcBef>
                <a:spcPts val="0"/>
              </a:spcBef>
              <a:spcAft>
                <a:spcPts val="0"/>
              </a:spcAft>
            </a:pPr>
            <a:r>
              <a:rPr lang="en-US" dirty="0" smtClean="0">
                <a:solidFill>
                  <a:srgbClr val="FFFF00"/>
                </a:solidFill>
                <a:latin typeface="Arial" panose="020B0604020202020204" pitchFamily="34" charset="0"/>
                <a:cs typeface="Arial" panose="020B0604020202020204" pitchFamily="34" charset="0"/>
              </a:rPr>
              <a:t>SHORELINE</a:t>
            </a:r>
            <a:endParaRPr lang="en-US" dirty="0">
              <a:solidFill>
                <a:srgbClr val="FFFF00"/>
              </a:solidFill>
              <a:latin typeface="Arial" panose="020B0604020202020204" pitchFamily="34" charset="0"/>
              <a:cs typeface="Arial" panose="020B0604020202020204" pitchFamily="34" charset="0"/>
            </a:endParaRPr>
          </a:p>
        </p:txBody>
      </p:sp>
      <p:sp>
        <p:nvSpPr>
          <p:cNvPr id="26" name="TextBox 25"/>
          <p:cNvSpPr txBox="1"/>
          <p:nvPr/>
        </p:nvSpPr>
        <p:spPr>
          <a:xfrm rot="16200000">
            <a:off x="6811361" y="4096227"/>
            <a:ext cx="3393878" cy="523220"/>
          </a:xfrm>
          <a:prstGeom prst="rect">
            <a:avLst/>
          </a:prstGeom>
          <a:noFill/>
        </p:spPr>
        <p:txBody>
          <a:bodyPr wrap="none" rtlCol="0">
            <a:spAutoFit/>
          </a:bodyPr>
          <a:lstStyle/>
          <a:p>
            <a:pPr fontAlgn="auto">
              <a:spcBef>
                <a:spcPts val="0"/>
              </a:spcBef>
              <a:spcAft>
                <a:spcPts val="0"/>
              </a:spcAft>
            </a:pPr>
            <a:r>
              <a:rPr lang="en-US" sz="2800" dirty="0" smtClean="0">
                <a:solidFill>
                  <a:srgbClr val="FFFF00"/>
                </a:solidFill>
                <a:latin typeface="Arial" panose="020B0604020202020204" pitchFamily="34" charset="0"/>
                <a:cs typeface="Arial" panose="020B0604020202020204" pitchFamily="34" charset="0"/>
              </a:rPr>
              <a:t>OFFSHORE  EDGE</a:t>
            </a:r>
            <a:endParaRPr lang="en-US" sz="2800" dirty="0">
              <a:solidFill>
                <a:srgbClr val="FFFF00"/>
              </a:solidFill>
              <a:latin typeface="Arial" panose="020B0604020202020204" pitchFamily="34" charset="0"/>
              <a:cs typeface="Arial" panose="020B0604020202020204" pitchFamily="34" charset="0"/>
            </a:endParaRPr>
          </a:p>
        </p:txBody>
      </p:sp>
      <p:sp>
        <p:nvSpPr>
          <p:cNvPr id="28" name="TextBox 27"/>
          <p:cNvSpPr txBox="1"/>
          <p:nvPr/>
        </p:nvSpPr>
        <p:spPr>
          <a:xfrm>
            <a:off x="2629141" y="2590774"/>
            <a:ext cx="2119491" cy="523220"/>
          </a:xfrm>
          <a:prstGeom prst="rect">
            <a:avLst/>
          </a:prstGeom>
          <a:noFill/>
        </p:spPr>
        <p:txBody>
          <a:bodyPr wrap="none" rtlCol="0">
            <a:spAutoFit/>
          </a:bodyPr>
          <a:lstStyle/>
          <a:p>
            <a:pPr fontAlgn="auto">
              <a:spcBef>
                <a:spcPts val="0"/>
              </a:spcBef>
              <a:spcAft>
                <a:spcPts val="0"/>
              </a:spcAft>
            </a:pPr>
            <a:r>
              <a:rPr lang="en-US" sz="2800" dirty="0" smtClean="0">
                <a:solidFill>
                  <a:srgbClr val="FFFF00"/>
                </a:solidFill>
                <a:latin typeface="Arial" panose="020B0604020202020204" pitchFamily="34" charset="0"/>
                <a:cs typeface="Arial" panose="020B0604020202020204" pitchFamily="34" charset="0"/>
              </a:rPr>
              <a:t>TRANSECT</a:t>
            </a:r>
            <a:endParaRPr lang="en-US" sz="2800" dirty="0">
              <a:solidFill>
                <a:srgbClr val="FFFF00"/>
              </a:solidFill>
              <a:latin typeface="Arial" panose="020B0604020202020204" pitchFamily="34" charset="0"/>
              <a:cs typeface="Arial" panose="020B0604020202020204" pitchFamily="34" charset="0"/>
            </a:endParaRPr>
          </a:p>
        </p:txBody>
      </p:sp>
      <p:sp>
        <p:nvSpPr>
          <p:cNvPr id="4" name="TextBox 3"/>
          <p:cNvSpPr txBox="1"/>
          <p:nvPr/>
        </p:nvSpPr>
        <p:spPr>
          <a:xfrm>
            <a:off x="3638968" y="5304922"/>
            <a:ext cx="726481" cy="46166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1m</a:t>
            </a:r>
            <a:r>
              <a:rPr lang="en-US" baseline="30000" dirty="0" smtClean="0">
                <a:solidFill>
                  <a:prstClr val="black"/>
                </a:solidFill>
                <a:latin typeface="Arial" panose="020B0604020202020204" pitchFamily="34" charset="0"/>
                <a:cs typeface="Arial" panose="020B0604020202020204" pitchFamily="34" charset="0"/>
              </a:rPr>
              <a:t>2</a:t>
            </a:r>
            <a:endParaRPr lang="en-US" dirty="0">
              <a:solidFill>
                <a:prstClr val="black"/>
              </a:solidFill>
              <a:latin typeface="Arial" panose="020B0604020202020204" pitchFamily="34" charset="0"/>
              <a:cs typeface="Arial" panose="020B0604020202020204" pitchFamily="34" charset="0"/>
            </a:endParaRPr>
          </a:p>
        </p:txBody>
      </p:sp>
      <p:cxnSp>
        <p:nvCxnSpPr>
          <p:cNvPr id="8" name="Straight Arrow Connector 7"/>
          <p:cNvCxnSpPr/>
          <p:nvPr/>
        </p:nvCxnSpPr>
        <p:spPr>
          <a:xfrm flipV="1">
            <a:off x="3897572" y="4090219"/>
            <a:ext cx="1078159" cy="112770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897572" y="4090219"/>
            <a:ext cx="2813819" cy="112770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215498" y="4090220"/>
            <a:ext cx="1682076" cy="112770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23566" y="1249399"/>
            <a:ext cx="2276585" cy="523220"/>
          </a:xfrm>
          <a:prstGeom prst="rect">
            <a:avLst/>
          </a:prstGeom>
          <a:noFill/>
        </p:spPr>
        <p:txBody>
          <a:bodyPr wrap="none" rtlCol="0">
            <a:spAutoFit/>
          </a:bodyPr>
          <a:lstStyle/>
          <a:p>
            <a:pPr fontAlgn="auto">
              <a:spcBef>
                <a:spcPts val="0"/>
              </a:spcBef>
              <a:spcAft>
                <a:spcPts val="0"/>
              </a:spcAft>
            </a:pPr>
            <a:r>
              <a:rPr lang="en-US" sz="2800" dirty="0" smtClean="0">
                <a:solidFill>
                  <a:srgbClr val="FFFF00"/>
                </a:solidFill>
                <a:latin typeface="Arial" panose="020B0604020202020204" pitchFamily="34" charset="0"/>
                <a:cs typeface="Arial" panose="020B0604020202020204" pitchFamily="34" charset="0"/>
              </a:rPr>
              <a:t>GRASS BED</a:t>
            </a:r>
            <a:endParaRPr lang="en-US" sz="2800" dirty="0">
              <a:solidFill>
                <a:srgbClr val="FFFF00"/>
              </a:solidFill>
              <a:latin typeface="Arial" panose="020B0604020202020204" pitchFamily="34" charset="0"/>
              <a:cs typeface="Arial" panose="020B0604020202020204" pitchFamily="34" charset="0"/>
            </a:endParaRPr>
          </a:p>
        </p:txBody>
      </p:sp>
      <p:pic>
        <p:nvPicPr>
          <p:cNvPr id="86018" name="Picture 2" descr="C:\Users\jprichar\Desktop\pics for pres\IMGP02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821" y="48666"/>
            <a:ext cx="2159677" cy="28388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89136" y="151117"/>
            <a:ext cx="2492990" cy="707886"/>
          </a:xfrm>
          <a:prstGeom prst="rect">
            <a:avLst/>
          </a:prstGeom>
          <a:noFill/>
        </p:spPr>
        <p:txBody>
          <a:bodyPr wrap="none" rtlCol="0">
            <a:spAutoFit/>
          </a:bodyPr>
          <a:lstStyle/>
          <a:p>
            <a:pPr fontAlgn="auto">
              <a:spcBef>
                <a:spcPts val="0"/>
              </a:spcBef>
              <a:spcAft>
                <a:spcPts val="0"/>
              </a:spcAft>
            </a:pPr>
            <a:r>
              <a:rPr lang="en-US" sz="2000" dirty="0" smtClean="0">
                <a:solidFill>
                  <a:srgbClr val="FFFF00"/>
                </a:solidFill>
                <a:latin typeface="Arial" panose="020B0604020202020204" pitchFamily="34" charset="0"/>
                <a:cs typeface="Arial" panose="020B0604020202020204" pitchFamily="34" charset="0"/>
              </a:rPr>
              <a:t>2008 – </a:t>
            </a:r>
            <a:r>
              <a:rPr lang="en-US" sz="2000" dirty="0" smtClean="0">
                <a:solidFill>
                  <a:srgbClr val="FFFF00"/>
                </a:solidFill>
                <a:latin typeface="Arial" panose="020B0604020202020204" pitchFamily="34" charset="0"/>
                <a:cs typeface="Arial" panose="020B0604020202020204" pitchFamily="34" charset="0"/>
              </a:rPr>
              <a:t>2016</a:t>
            </a:r>
            <a:endParaRPr lang="en-US" sz="2000" dirty="0" smtClean="0">
              <a:solidFill>
                <a:srgbClr val="FFFF00"/>
              </a:solidFill>
              <a:latin typeface="Arial" panose="020B0604020202020204" pitchFamily="34" charset="0"/>
              <a:cs typeface="Arial" panose="020B0604020202020204" pitchFamily="34" charset="0"/>
            </a:endParaRPr>
          </a:p>
          <a:p>
            <a:pPr fontAlgn="auto">
              <a:spcBef>
                <a:spcPts val="0"/>
              </a:spcBef>
              <a:spcAft>
                <a:spcPts val="0"/>
              </a:spcAft>
            </a:pPr>
            <a:r>
              <a:rPr lang="en-US" sz="2000" dirty="0" smtClean="0">
                <a:solidFill>
                  <a:srgbClr val="FFFF00"/>
                </a:solidFill>
                <a:latin typeface="Arial" panose="020B0604020202020204" pitchFamily="34" charset="0"/>
                <a:cs typeface="Arial" panose="020B0604020202020204" pitchFamily="34" charset="0"/>
              </a:rPr>
              <a:t>10580 observations!</a:t>
            </a:r>
          </a:p>
        </p:txBody>
      </p:sp>
      <p:pic>
        <p:nvPicPr>
          <p:cNvPr id="1026" name="Picture 2" descr="http://www.esri.com/~/media/Images/Content/partners/hardware/trimble/trimble-geoxt-lg.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40" t="3163" r="6619" b="3838"/>
          <a:stretch/>
        </p:blipFill>
        <p:spPr bwMode="auto">
          <a:xfrm>
            <a:off x="7914759" y="976781"/>
            <a:ext cx="968661" cy="13982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jprichar\Desktop\MBL ZEN Pics for JED\ZEN II Eastern Shore\ZEN VA A2 2014_7_7\P10409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2717" y="3111941"/>
            <a:ext cx="917348" cy="9028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jprichar\Documents\ZEN\MBL ZEN Pics for JED\ZEN I and April 2014 grass\P100075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5111" y="3122750"/>
            <a:ext cx="936064" cy="9360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78154" y="5749840"/>
            <a:ext cx="3265253" cy="461665"/>
          </a:xfrm>
          <a:prstGeom prst="rect">
            <a:avLst/>
          </a:prstGeom>
          <a:noFill/>
          <a:ln>
            <a:noFill/>
          </a:ln>
        </p:spPr>
        <p:txBody>
          <a:bodyPr wrap="none" rtlCol="0">
            <a:spAutoFit/>
          </a:bodyPr>
          <a:lstStyle/>
          <a:p>
            <a:r>
              <a:rPr lang="en-US" b="1" dirty="0" smtClean="0">
                <a:solidFill>
                  <a:srgbClr val="FF0000"/>
                </a:solidFill>
              </a:rPr>
              <a:t>Transects – 200-1800 m</a:t>
            </a:r>
            <a:endParaRPr lang="en-US" b="1" dirty="0">
              <a:solidFill>
                <a:srgbClr val="FF0000"/>
              </a:solidFill>
            </a:endParaRPr>
          </a:p>
        </p:txBody>
      </p:sp>
      <p:pic>
        <p:nvPicPr>
          <p:cNvPr id="30" name="Picture 2" descr="C:\Users\jprichar\Desktop\MBL ZEN Pics for JED\ZEN II Eastern Shore\ZEN VA A2 2014_7_7\P10409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4625" y="3122750"/>
            <a:ext cx="917348" cy="902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2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Current Projects\Transects\Paul's Files\Master Analysis\2016 plots\individual sites\Poquoson south.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56" y="384888"/>
            <a:ext cx="4962927" cy="620365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5892019" y="2001667"/>
            <a:ext cx="103558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892019" y="2816147"/>
            <a:ext cx="10355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158757" y="1743126"/>
            <a:ext cx="1383712" cy="461665"/>
          </a:xfrm>
          <a:prstGeom prst="rect">
            <a:avLst/>
          </a:prstGeom>
        </p:spPr>
        <p:txBody>
          <a:bodyPr wrap="none">
            <a:spAutoFit/>
          </a:bodyPr>
          <a:lstStyle/>
          <a:p>
            <a:pPr algn="ctr"/>
            <a:r>
              <a:rPr lang="en-US" dirty="0">
                <a:solidFill>
                  <a:srgbClr val="FFFF00"/>
                </a:solidFill>
                <a:latin typeface="Arial" panose="020B0604020202020204" pitchFamily="34" charset="0"/>
                <a:cs typeface="Arial" panose="020B0604020202020204" pitchFamily="34" charset="0"/>
              </a:rPr>
              <a:t>Eelgrass</a:t>
            </a:r>
          </a:p>
        </p:txBody>
      </p:sp>
      <p:sp>
        <p:nvSpPr>
          <p:cNvPr id="6" name="Rectangle 5"/>
          <p:cNvSpPr/>
          <p:nvPr/>
        </p:nvSpPr>
        <p:spPr>
          <a:xfrm>
            <a:off x="6826140" y="2585314"/>
            <a:ext cx="2239716" cy="461665"/>
          </a:xfrm>
          <a:prstGeom prst="rect">
            <a:avLst/>
          </a:prstGeom>
        </p:spPr>
        <p:txBody>
          <a:bodyPr wrap="none">
            <a:spAutoFit/>
          </a:bodyPr>
          <a:lstStyle/>
          <a:p>
            <a:pPr lvl="0" algn="ctr"/>
            <a:r>
              <a:rPr lang="en-US" dirty="0" smtClean="0">
                <a:solidFill>
                  <a:srgbClr val="FFFF00"/>
                </a:solidFill>
                <a:latin typeface="Arial" panose="020B0604020202020204" pitchFamily="34" charset="0"/>
                <a:cs typeface="Arial" panose="020B0604020202020204" pitchFamily="34" charset="0"/>
              </a:rPr>
              <a:t>Widgeongrass</a:t>
            </a:r>
            <a:endParaRPr lang="en-US"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5998128" y="384888"/>
            <a:ext cx="2861681" cy="1077218"/>
          </a:xfrm>
          <a:prstGeom prst="rect">
            <a:avLst/>
          </a:prstGeom>
          <a:noFill/>
        </p:spPr>
        <p:txBody>
          <a:bodyPr wrap="none" rtlCol="0">
            <a:spAutoFit/>
          </a:bodyPr>
          <a:lstStyle/>
          <a:p>
            <a:pPr algn="ctr"/>
            <a:r>
              <a:rPr lang="en-US" sz="3200" b="1" dirty="0" smtClean="0">
                <a:solidFill>
                  <a:srgbClr val="FFFF00"/>
                </a:solidFill>
              </a:rPr>
              <a:t>Poquoson Flats</a:t>
            </a:r>
          </a:p>
          <a:p>
            <a:pPr algn="ctr"/>
            <a:r>
              <a:rPr lang="en-US" sz="3200" b="1" dirty="0" smtClean="0">
                <a:solidFill>
                  <a:srgbClr val="FFFF00"/>
                </a:solidFill>
              </a:rPr>
              <a:t>2008-2016</a:t>
            </a:r>
            <a:endParaRPr lang="en-US" sz="3200" b="1" dirty="0">
              <a:solidFill>
                <a:srgbClr val="FFFF00"/>
              </a:solidFill>
            </a:endParaRPr>
          </a:p>
        </p:txBody>
      </p:sp>
    </p:spTree>
    <p:extLst>
      <p:ext uri="{BB962C8B-B14F-4D97-AF65-F5344CB8AC3E}">
        <p14:creationId xmlns:p14="http://schemas.microsoft.com/office/powerpoint/2010/main" val="1690081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Current Projects\Transects\Paul's Files\Master Analysis\2016 plots\individual sites\Back River Shoal.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059" y="134224"/>
            <a:ext cx="5204529" cy="650566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5858165" y="1801206"/>
            <a:ext cx="103558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858166" y="2756250"/>
            <a:ext cx="10355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158757" y="1570374"/>
            <a:ext cx="1383712" cy="461665"/>
          </a:xfrm>
          <a:prstGeom prst="rect">
            <a:avLst/>
          </a:prstGeom>
        </p:spPr>
        <p:txBody>
          <a:bodyPr wrap="none">
            <a:spAutoFit/>
          </a:bodyPr>
          <a:lstStyle/>
          <a:p>
            <a:pPr algn="ctr"/>
            <a:r>
              <a:rPr lang="en-US" dirty="0">
                <a:solidFill>
                  <a:srgbClr val="FFFF00"/>
                </a:solidFill>
                <a:latin typeface="Arial" panose="020B0604020202020204" pitchFamily="34" charset="0"/>
                <a:cs typeface="Arial" panose="020B0604020202020204" pitchFamily="34" charset="0"/>
              </a:rPr>
              <a:t>Eelgrass</a:t>
            </a:r>
          </a:p>
        </p:txBody>
      </p:sp>
      <p:sp>
        <p:nvSpPr>
          <p:cNvPr id="5" name="Rectangle 4"/>
          <p:cNvSpPr/>
          <p:nvPr/>
        </p:nvSpPr>
        <p:spPr>
          <a:xfrm>
            <a:off x="6808042" y="2523087"/>
            <a:ext cx="2239716" cy="461665"/>
          </a:xfrm>
          <a:prstGeom prst="rect">
            <a:avLst/>
          </a:prstGeom>
        </p:spPr>
        <p:txBody>
          <a:bodyPr wrap="none">
            <a:spAutoFit/>
          </a:bodyPr>
          <a:lstStyle/>
          <a:p>
            <a:pPr lvl="0" algn="ctr"/>
            <a:r>
              <a:rPr lang="en-US" dirty="0" smtClean="0">
                <a:solidFill>
                  <a:srgbClr val="FFFF00"/>
                </a:solidFill>
                <a:latin typeface="Arial" panose="020B0604020202020204" pitchFamily="34" charset="0"/>
                <a:cs typeface="Arial" panose="020B0604020202020204" pitchFamily="34" charset="0"/>
              </a:rPr>
              <a:t>Widgeongrass</a:t>
            </a:r>
            <a:endParaRPr lang="en-US"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a:xfrm>
            <a:off x="6088305" y="451483"/>
            <a:ext cx="2850396" cy="954107"/>
          </a:xfrm>
          <a:prstGeom prst="rect">
            <a:avLst/>
          </a:prstGeom>
          <a:noFill/>
        </p:spPr>
        <p:txBody>
          <a:bodyPr wrap="none" rtlCol="0">
            <a:spAutoFit/>
          </a:bodyPr>
          <a:lstStyle/>
          <a:p>
            <a:pPr algn="ctr"/>
            <a:r>
              <a:rPr lang="en-US" sz="2800" b="1" dirty="0" smtClean="0">
                <a:solidFill>
                  <a:srgbClr val="FFFF00"/>
                </a:solidFill>
              </a:rPr>
              <a:t>Back River Shoal</a:t>
            </a:r>
          </a:p>
          <a:p>
            <a:pPr algn="ctr"/>
            <a:r>
              <a:rPr lang="en-US" sz="2800" b="1" dirty="0" smtClean="0">
                <a:solidFill>
                  <a:srgbClr val="FFFF00"/>
                </a:solidFill>
              </a:rPr>
              <a:t>2008-2016</a:t>
            </a:r>
            <a:endParaRPr lang="en-US" sz="2800" b="1" dirty="0">
              <a:solidFill>
                <a:srgbClr val="FFFF00"/>
              </a:solidFill>
            </a:endParaRPr>
          </a:p>
        </p:txBody>
      </p:sp>
    </p:spTree>
    <p:extLst>
      <p:ext uri="{BB962C8B-B14F-4D97-AF65-F5344CB8AC3E}">
        <p14:creationId xmlns:p14="http://schemas.microsoft.com/office/powerpoint/2010/main" val="42071393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1151060617"/>
              </p:ext>
            </p:extLst>
          </p:nvPr>
        </p:nvGraphicFramePr>
        <p:xfrm>
          <a:off x="85725" y="85724"/>
          <a:ext cx="4460185" cy="3419475"/>
        </p:xfrm>
        <a:graphic>
          <a:graphicData uri="http://schemas.openxmlformats.org/presentationml/2006/ole">
            <mc:AlternateContent xmlns:mc="http://schemas.openxmlformats.org/markup-compatibility/2006">
              <mc:Choice xmlns:v="urn:schemas-microsoft-com:vml" Requires="v">
                <p:oleObj spid="_x0000_s3097" name="Image" r:id="rId4" imgW="4572009" imgH="3895352" progId="Photoshop.Image.6">
                  <p:embed/>
                </p:oleObj>
              </mc:Choice>
              <mc:Fallback>
                <p:oleObj name="Image" r:id="rId4" imgW="4572009" imgH="3895352"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10007"/>
                      <a:stretch>
                        <a:fillRect/>
                      </a:stretch>
                    </p:blipFill>
                    <p:spPr bwMode="auto">
                      <a:xfrm>
                        <a:off x="85725" y="85724"/>
                        <a:ext cx="4460185" cy="3419475"/>
                      </a:xfrm>
                      <a:prstGeom prst="rect">
                        <a:avLst/>
                      </a:prstGeom>
                      <a:noFill/>
                      <a:ln>
                        <a:noFill/>
                      </a:ln>
                      <a:effectLst/>
                    </p:spPr>
                  </p:pic>
                </p:oleObj>
              </mc:Fallback>
            </mc:AlternateContent>
          </a:graphicData>
        </a:graphic>
      </p:graphicFrame>
      <p:pic>
        <p:nvPicPr>
          <p:cNvPr id="8" name="Picture 2" descr="hydril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4977" y="3330983"/>
            <a:ext cx="4854667" cy="3179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5400" y="657225"/>
            <a:ext cx="3710503" cy="830997"/>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Ground Survey Point Data</a:t>
            </a:r>
          </a:p>
          <a:p>
            <a:r>
              <a:rPr lang="en-US" sz="2400" b="1" dirty="0" smtClean="0">
                <a:latin typeface="Times New Roman" panose="02020603050405020304" pitchFamily="18" charset="0"/>
                <a:cs typeface="Times New Roman" panose="02020603050405020304" pitchFamily="18" charset="0"/>
              </a:rPr>
              <a:t>Visual, Grab Samples</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292" y="3705057"/>
            <a:ext cx="3740977" cy="2805733"/>
          </a:xfrm>
          <a:prstGeom prst="rect">
            <a:avLst/>
          </a:prstGeom>
        </p:spPr>
      </p:pic>
    </p:spTree>
    <p:extLst>
      <p:ext uri="{BB962C8B-B14F-4D97-AF65-F5344CB8AC3E}">
        <p14:creationId xmlns:p14="http://schemas.microsoft.com/office/powerpoint/2010/main" val="3215926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2" name="Object 4"/>
          <p:cNvGraphicFramePr>
            <a:graphicFrameLocks noChangeAspect="1"/>
          </p:cNvGraphicFramePr>
          <p:nvPr/>
        </p:nvGraphicFramePr>
        <p:xfrm>
          <a:off x="1033463" y="800100"/>
          <a:ext cx="7077075" cy="5257800"/>
        </p:xfrm>
        <a:graphic>
          <a:graphicData uri="http://schemas.openxmlformats.org/presentationml/2006/ole">
            <mc:AlternateContent xmlns:mc="http://schemas.openxmlformats.org/markup-compatibility/2006">
              <mc:Choice xmlns:v="urn:schemas-microsoft-com:vml" Requires="v">
                <p:oleObj spid="_x0000_s4121" name="Image" r:id="rId4" imgW="9434921" imgH="7009524" progId="Photoshop.Image.6">
                  <p:embed/>
                </p:oleObj>
              </mc:Choice>
              <mc:Fallback>
                <p:oleObj name="Image" r:id="rId4" imgW="9434921" imgH="7009524"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463" y="800100"/>
                        <a:ext cx="707707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86718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5525" y="371474"/>
            <a:ext cx="4166648" cy="3303319"/>
          </a:xfrm>
          <a:prstGeom prst="rect">
            <a:avLst/>
          </a:prstGeom>
        </p:spPr>
      </p:pic>
      <p:pic>
        <p:nvPicPr>
          <p:cNvPr id="4" name="Picture 3"/>
          <p:cNvPicPr>
            <a:picLocks noChangeAspect="1"/>
          </p:cNvPicPr>
          <p:nvPr/>
        </p:nvPicPr>
        <p:blipFill>
          <a:blip r:embed="rId3"/>
          <a:stretch>
            <a:fillRect/>
          </a:stretch>
        </p:blipFill>
        <p:spPr>
          <a:xfrm>
            <a:off x="3539250" y="3781425"/>
            <a:ext cx="5021154" cy="2862260"/>
          </a:xfrm>
          <a:prstGeom prst="rect">
            <a:avLst/>
          </a:prstGeom>
        </p:spPr>
      </p:pic>
      <p:sp>
        <p:nvSpPr>
          <p:cNvPr id="5" name="TextBox 4"/>
          <p:cNvSpPr txBox="1"/>
          <p:nvPr/>
        </p:nvSpPr>
        <p:spPr>
          <a:xfrm>
            <a:off x="5128054" y="617838"/>
            <a:ext cx="3198311" cy="830997"/>
          </a:xfrm>
          <a:prstGeom prst="rect">
            <a:avLst/>
          </a:prstGeom>
          <a:noFill/>
        </p:spPr>
        <p:txBody>
          <a:bodyPr wrap="none" rtlCol="0">
            <a:spAutoFit/>
          </a:bodyPr>
          <a:lstStyle/>
          <a:p>
            <a:pPr algn="ctr"/>
            <a:r>
              <a:rPr lang="en-US" sz="2400" dirty="0" smtClean="0">
                <a:latin typeface="Times New Roman" panose="02020603050405020304" pitchFamily="18" charset="0"/>
                <a:cs typeface="Times New Roman" panose="02020603050405020304" pitchFamily="18" charset="0"/>
              </a:rPr>
              <a:t>Species data reported on</a:t>
            </a:r>
          </a:p>
          <a:p>
            <a:pPr algn="ctr"/>
            <a:r>
              <a:rPr lang="en-US" sz="2400" dirty="0" smtClean="0">
                <a:latin typeface="Times New Roman" panose="02020603050405020304" pitchFamily="18" charset="0"/>
                <a:cs typeface="Times New Roman" panose="02020603050405020304" pitchFamily="18" charset="0"/>
              </a:rPr>
              <a:t> quadrangle maps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990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The Budget Information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8160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7368" y="705339"/>
            <a:ext cx="8669263" cy="6285521"/>
          </a:xfrm>
          <a:prstGeom prst="rect">
            <a:avLst/>
          </a:prstGeom>
        </p:spPr>
      </p:pic>
      <p:sp>
        <p:nvSpPr>
          <p:cNvPr id="2" name="Title 1"/>
          <p:cNvSpPr>
            <a:spLocks noGrp="1"/>
          </p:cNvSpPr>
          <p:nvPr>
            <p:ph type="title"/>
          </p:nvPr>
        </p:nvSpPr>
        <p:spPr>
          <a:xfrm>
            <a:off x="742950" y="42557"/>
            <a:ext cx="7886700" cy="1325563"/>
          </a:xfrm>
        </p:spPr>
        <p:txBody>
          <a:bodyPr>
            <a:normAutofit/>
          </a:bodyPr>
          <a:lstStyle/>
          <a:p>
            <a:r>
              <a:rPr lang="en-US" sz="4000" b="1" dirty="0">
                <a:latin typeface="Times New Roman" panose="02020603050405020304" pitchFamily="18" charset="0"/>
                <a:cs typeface="Times New Roman" panose="02020603050405020304" pitchFamily="18" charset="0"/>
              </a:rPr>
              <a:t>2016 SAV Survey Funding Sources</a:t>
            </a:r>
          </a:p>
        </p:txBody>
      </p:sp>
      <p:sp>
        <p:nvSpPr>
          <p:cNvPr id="3" name="TextBox 2"/>
          <p:cNvSpPr txBox="1"/>
          <p:nvPr/>
        </p:nvSpPr>
        <p:spPr>
          <a:xfrm>
            <a:off x="6838950" y="5753100"/>
            <a:ext cx="1924116" cy="369332"/>
          </a:xfrm>
          <a:prstGeom prst="rect">
            <a:avLst/>
          </a:prstGeom>
          <a:noFill/>
        </p:spPr>
        <p:txBody>
          <a:bodyPr wrap="none" rtlCol="0">
            <a:spAutoFit/>
          </a:bodyPr>
          <a:lstStyle/>
          <a:p>
            <a:r>
              <a:rPr lang="en-US" dirty="0" smtClean="0"/>
              <a:t>TOTAL = $619,356</a:t>
            </a:r>
            <a:endParaRPr lang="en-US" dirty="0"/>
          </a:p>
        </p:txBody>
      </p:sp>
      <p:sp>
        <p:nvSpPr>
          <p:cNvPr id="4" name="TextBox 3"/>
          <p:cNvSpPr txBox="1"/>
          <p:nvPr/>
        </p:nvSpPr>
        <p:spPr>
          <a:xfrm>
            <a:off x="3981450" y="2209800"/>
            <a:ext cx="308098" cy="369332"/>
          </a:xfrm>
          <a:prstGeom prst="rect">
            <a:avLst/>
          </a:prstGeom>
          <a:noFill/>
        </p:spPr>
        <p:txBody>
          <a:bodyPr wrap="none" rtlCol="0">
            <a:spAutoFit/>
          </a:bodyPr>
          <a:lstStyle/>
          <a:p>
            <a:r>
              <a:rPr lang="en-US" dirty="0" smtClean="0"/>
              <a:t>*</a:t>
            </a:r>
            <a:endParaRPr lang="en-US" dirty="0"/>
          </a:p>
        </p:txBody>
      </p:sp>
      <p:sp>
        <p:nvSpPr>
          <p:cNvPr id="5" name="TextBox 4"/>
          <p:cNvSpPr txBox="1"/>
          <p:nvPr/>
        </p:nvSpPr>
        <p:spPr>
          <a:xfrm>
            <a:off x="5312118" y="6488668"/>
            <a:ext cx="2284600" cy="369332"/>
          </a:xfrm>
          <a:prstGeom prst="rect">
            <a:avLst/>
          </a:prstGeom>
          <a:noFill/>
        </p:spPr>
        <p:txBody>
          <a:bodyPr wrap="none" rtlCol="0">
            <a:spAutoFit/>
          </a:bodyPr>
          <a:lstStyle/>
          <a:p>
            <a:r>
              <a:rPr lang="en-US" dirty="0" smtClean="0"/>
              <a:t>* Preliminary Number</a:t>
            </a:r>
            <a:endParaRPr lang="en-US" dirty="0"/>
          </a:p>
        </p:txBody>
      </p:sp>
    </p:spTree>
    <p:extLst>
      <p:ext uri="{BB962C8B-B14F-4D97-AF65-F5344CB8AC3E}">
        <p14:creationId xmlns:p14="http://schemas.microsoft.com/office/powerpoint/2010/main" val="4284062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65126"/>
            <a:ext cx="7886700" cy="1325563"/>
          </a:xfrm>
        </p:spPr>
        <p:txBody>
          <a:bodyPr>
            <a:normAutofit/>
          </a:bodyPr>
          <a:lstStyle/>
          <a:p>
            <a:r>
              <a:rPr lang="en-US" b="1" dirty="0" smtClean="0"/>
              <a:t>Significant Milestones</a:t>
            </a:r>
            <a:endParaRPr lang="en-US" b="1" dirty="0"/>
          </a:p>
        </p:txBody>
      </p:sp>
      <p:sp>
        <p:nvSpPr>
          <p:cNvPr id="3" name="Content Placeholder 2"/>
          <p:cNvSpPr>
            <a:spLocks noGrp="1"/>
          </p:cNvSpPr>
          <p:nvPr>
            <p:ph idx="1"/>
          </p:nvPr>
        </p:nvSpPr>
        <p:spPr/>
        <p:txBody>
          <a:bodyPr>
            <a:normAutofit fontScale="92500" lnSpcReduction="10000"/>
          </a:bodyPr>
          <a:lstStyle/>
          <a:p>
            <a:pPr marL="1484313" indent="-1404938">
              <a:buNone/>
              <a:tabLst>
                <a:tab pos="741363" algn="ctr"/>
              </a:tabLst>
            </a:pPr>
            <a:r>
              <a:rPr lang="en-US" b="1" dirty="0" smtClean="0">
                <a:latin typeface="Times New Roman" panose="02020603050405020304" pitchFamily="18" charset="0"/>
                <a:cs typeface="Times New Roman" panose="02020603050405020304" pitchFamily="18" charset="0"/>
              </a:rPr>
              <a:t>	</a:t>
            </a:r>
            <a:r>
              <a:rPr lang="en-US" dirty="0" smtClean="0">
                <a:solidFill>
                  <a:srgbClr val="FFFF00"/>
                </a:solidFill>
                <a:cs typeface="Times New Roman" panose="02020603050405020304" pitchFamily="18" charset="0"/>
              </a:rPr>
              <a:t>1974</a:t>
            </a:r>
            <a:r>
              <a:rPr lang="en-US" dirty="0" smtClean="0">
                <a:cs typeface="Times New Roman" panose="02020603050405020304" pitchFamily="18" charset="0"/>
              </a:rPr>
              <a:t> 	First aerial </a:t>
            </a:r>
            <a:r>
              <a:rPr lang="en-US" dirty="0">
                <a:cs typeface="Times New Roman" panose="02020603050405020304" pitchFamily="18" charset="0"/>
              </a:rPr>
              <a:t>survey of western shore Virginia </a:t>
            </a:r>
            <a:r>
              <a:rPr lang="en-US" dirty="0" err="1">
                <a:cs typeface="Times New Roman" panose="02020603050405020304" pitchFamily="18" charset="0"/>
              </a:rPr>
              <a:t>tribs</a:t>
            </a:r>
            <a:r>
              <a:rPr lang="en-US" dirty="0">
                <a:cs typeface="Times New Roman" panose="02020603050405020304" pitchFamily="18" charset="0"/>
              </a:rPr>
              <a:t> </a:t>
            </a:r>
            <a:r>
              <a:rPr lang="en-US" dirty="0" smtClean="0">
                <a:cs typeface="Times New Roman" panose="02020603050405020304" pitchFamily="18" charset="0"/>
              </a:rPr>
              <a:t>by VIMS</a:t>
            </a:r>
          </a:p>
          <a:p>
            <a:pPr marL="1484313" indent="-1404938">
              <a:buNone/>
              <a:tabLst>
                <a:tab pos="741363" algn="ctr"/>
              </a:tabLst>
            </a:pPr>
            <a:r>
              <a:rPr lang="en-US" dirty="0" smtClean="0">
                <a:cs typeface="Times New Roman" panose="02020603050405020304" pitchFamily="18" charset="0"/>
              </a:rPr>
              <a:t>	</a:t>
            </a:r>
            <a:r>
              <a:rPr lang="en-US" dirty="0" smtClean="0">
                <a:solidFill>
                  <a:srgbClr val="FFFF00"/>
                </a:solidFill>
                <a:cs typeface="Times New Roman" panose="02020603050405020304" pitchFamily="18" charset="0"/>
              </a:rPr>
              <a:t>1978</a:t>
            </a:r>
            <a:r>
              <a:rPr lang="en-US" dirty="0" smtClean="0">
                <a:cs typeface="Times New Roman" panose="02020603050405020304" pitchFamily="18" charset="0"/>
              </a:rPr>
              <a:t> 	First </a:t>
            </a:r>
            <a:r>
              <a:rPr lang="en-US" dirty="0">
                <a:cs typeface="Times New Roman" panose="02020603050405020304" pitchFamily="18" charset="0"/>
              </a:rPr>
              <a:t>baywide survey of SAV. 2 groups: VIMS for </a:t>
            </a:r>
            <a:r>
              <a:rPr lang="en-US" dirty="0" smtClean="0">
                <a:cs typeface="Times New Roman" panose="02020603050405020304" pitchFamily="18" charset="0"/>
              </a:rPr>
              <a:t>VA; </a:t>
            </a:r>
            <a:r>
              <a:rPr lang="en-US" dirty="0" err="1" smtClean="0">
                <a:cs typeface="Times New Roman" panose="02020603050405020304" pitchFamily="18" charset="0"/>
              </a:rPr>
              <a:t>Aeroeco</a:t>
            </a:r>
            <a:r>
              <a:rPr lang="en-US" dirty="0" smtClean="0">
                <a:cs typeface="Times New Roman" panose="02020603050405020304" pitchFamily="18" charset="0"/>
              </a:rPr>
              <a:t> </a:t>
            </a:r>
            <a:r>
              <a:rPr lang="en-US" dirty="0">
                <a:cs typeface="Times New Roman" panose="02020603050405020304" pitchFamily="18" charset="0"/>
              </a:rPr>
              <a:t>&amp; </a:t>
            </a:r>
            <a:r>
              <a:rPr lang="en-US" dirty="0" smtClean="0">
                <a:cs typeface="Times New Roman" panose="02020603050405020304" pitchFamily="18" charset="0"/>
              </a:rPr>
              <a:t>American Univ. </a:t>
            </a:r>
            <a:r>
              <a:rPr lang="en-US" dirty="0">
                <a:cs typeface="Times New Roman" panose="02020603050405020304" pitchFamily="18" charset="0"/>
              </a:rPr>
              <a:t>for MD. </a:t>
            </a:r>
            <a:r>
              <a:rPr lang="en-US" dirty="0" smtClean="0">
                <a:cs typeface="Times New Roman" panose="02020603050405020304" pitchFamily="18" charset="0"/>
              </a:rPr>
              <a:t/>
            </a:r>
            <a:br>
              <a:rPr lang="en-US" dirty="0" smtClean="0">
                <a:cs typeface="Times New Roman" panose="02020603050405020304" pitchFamily="18" charset="0"/>
              </a:rPr>
            </a:br>
            <a:r>
              <a:rPr lang="en-US" dirty="0" smtClean="0">
                <a:cs typeface="Times New Roman" panose="02020603050405020304" pitchFamily="18" charset="0"/>
              </a:rPr>
              <a:t>2 separate reports</a:t>
            </a:r>
          </a:p>
          <a:p>
            <a:pPr marL="1484313" indent="-1404938">
              <a:buNone/>
              <a:tabLst>
                <a:tab pos="741363" algn="ctr"/>
              </a:tabLst>
            </a:pPr>
            <a:r>
              <a:rPr lang="en-US" dirty="0" smtClean="0">
                <a:cs typeface="Times New Roman" panose="02020603050405020304" pitchFamily="18" charset="0"/>
              </a:rPr>
              <a:t>	</a:t>
            </a:r>
            <a:r>
              <a:rPr lang="en-US" dirty="0" smtClean="0">
                <a:solidFill>
                  <a:srgbClr val="FFFF00"/>
                </a:solidFill>
                <a:cs typeface="Times New Roman" panose="02020603050405020304" pitchFamily="18" charset="0"/>
              </a:rPr>
              <a:t>1979-1982</a:t>
            </a:r>
            <a:r>
              <a:rPr lang="en-US" dirty="0" smtClean="0">
                <a:cs typeface="Times New Roman" panose="02020603050405020304" pitchFamily="18" charset="0"/>
              </a:rPr>
              <a:t>	Various </a:t>
            </a:r>
            <a:r>
              <a:rPr lang="en-US" dirty="0">
                <a:cs typeface="Times New Roman" panose="02020603050405020304" pitchFamily="18" charset="0"/>
              </a:rPr>
              <a:t>local surveys, primarily VA </a:t>
            </a:r>
            <a:r>
              <a:rPr lang="en-US" dirty="0" smtClean="0">
                <a:cs typeface="Times New Roman" panose="02020603050405020304" pitchFamily="18" charset="0"/>
              </a:rPr>
              <a:t>waters</a:t>
            </a:r>
          </a:p>
          <a:p>
            <a:pPr marL="1484313" indent="-1404938">
              <a:lnSpc>
                <a:spcPct val="120000"/>
              </a:lnSpc>
              <a:buNone/>
              <a:tabLst>
                <a:tab pos="741363" algn="ctr"/>
              </a:tabLst>
            </a:pPr>
            <a:r>
              <a:rPr lang="en-US" dirty="0" smtClean="0">
                <a:cs typeface="Times New Roman" panose="02020603050405020304" pitchFamily="18" charset="0"/>
              </a:rPr>
              <a:t>	</a:t>
            </a:r>
            <a:r>
              <a:rPr lang="en-US" dirty="0" smtClean="0">
                <a:solidFill>
                  <a:srgbClr val="FFFF00"/>
                </a:solidFill>
                <a:cs typeface="Times New Roman" panose="02020603050405020304" pitchFamily="18" charset="0"/>
              </a:rPr>
              <a:t>1984-1986</a:t>
            </a:r>
            <a:r>
              <a:rPr lang="en-US" dirty="0" smtClean="0">
                <a:cs typeface="Times New Roman" panose="02020603050405020304" pitchFamily="18" charset="0"/>
              </a:rPr>
              <a:t>	</a:t>
            </a:r>
            <a:r>
              <a:rPr lang="en-US" dirty="0" err="1" smtClean="0">
                <a:cs typeface="Times New Roman" panose="02020603050405020304" pitchFamily="18" charset="0"/>
              </a:rPr>
              <a:t>Baywide</a:t>
            </a:r>
            <a:r>
              <a:rPr lang="en-US" dirty="0" smtClean="0">
                <a:cs typeface="Times New Roman" panose="02020603050405020304" pitchFamily="18" charset="0"/>
              </a:rPr>
              <a:t> </a:t>
            </a:r>
            <a:r>
              <a:rPr lang="en-US" dirty="0">
                <a:cs typeface="Times New Roman" panose="02020603050405020304" pitchFamily="18" charset="0"/>
              </a:rPr>
              <a:t>survey of </a:t>
            </a:r>
            <a:r>
              <a:rPr lang="en-US" dirty="0" smtClean="0">
                <a:cs typeface="Times New Roman" panose="02020603050405020304" pitchFamily="18" charset="0"/>
              </a:rPr>
              <a:t>SAV: </a:t>
            </a:r>
            <a:r>
              <a:rPr lang="en-US" dirty="0">
                <a:cs typeface="Times New Roman" panose="02020603050405020304" pitchFamily="18" charset="0"/>
              </a:rPr>
              <a:t>2 </a:t>
            </a:r>
            <a:r>
              <a:rPr lang="en-US" dirty="0" smtClean="0">
                <a:cs typeface="Times New Roman" panose="02020603050405020304" pitchFamily="18" charset="0"/>
              </a:rPr>
              <a:t>groups- </a:t>
            </a:r>
            <a:r>
              <a:rPr lang="en-US" dirty="0">
                <a:cs typeface="Times New Roman" panose="02020603050405020304" pitchFamily="18" charset="0"/>
              </a:rPr>
              <a:t>VIMS for </a:t>
            </a:r>
            <a:r>
              <a:rPr lang="en-US" dirty="0" smtClean="0">
                <a:cs typeface="Times New Roman" panose="02020603050405020304" pitchFamily="18" charset="0"/>
              </a:rPr>
              <a:t>VA, EPA-EPIC </a:t>
            </a:r>
            <a:r>
              <a:rPr lang="en-US" dirty="0">
                <a:cs typeface="Times New Roman" panose="02020603050405020304" pitchFamily="18" charset="0"/>
              </a:rPr>
              <a:t>for MD; 1 report coordinated by </a:t>
            </a:r>
            <a:r>
              <a:rPr lang="en-US" dirty="0" smtClean="0">
                <a:cs typeface="Times New Roman" panose="02020603050405020304" pitchFamily="18" charset="0"/>
              </a:rPr>
              <a:t>VIMS</a:t>
            </a:r>
          </a:p>
          <a:p>
            <a:pPr marL="1484313" indent="-1404938">
              <a:buNone/>
              <a:tabLst>
                <a:tab pos="741363" algn="ctr"/>
              </a:tabLst>
            </a:pPr>
            <a:r>
              <a:rPr lang="en-US" dirty="0" smtClean="0">
                <a:solidFill>
                  <a:srgbClr val="FFFF00"/>
                </a:solidFill>
                <a:cs typeface="Times New Roman" panose="02020603050405020304" pitchFamily="18" charset="0"/>
              </a:rPr>
              <a:t>	1987-2016</a:t>
            </a:r>
            <a:r>
              <a:rPr lang="en-US" dirty="0" smtClean="0">
                <a:cs typeface="Times New Roman" panose="02020603050405020304" pitchFamily="18" charset="0"/>
              </a:rPr>
              <a:t>	</a:t>
            </a:r>
            <a:r>
              <a:rPr lang="en-US" dirty="0" err="1" smtClean="0">
                <a:cs typeface="Times New Roman" panose="02020603050405020304" pitchFamily="18" charset="0"/>
              </a:rPr>
              <a:t>Baywide</a:t>
            </a:r>
            <a:r>
              <a:rPr lang="en-US" dirty="0" smtClean="0">
                <a:cs typeface="Times New Roman" panose="02020603050405020304" pitchFamily="18" charset="0"/>
              </a:rPr>
              <a:t> </a:t>
            </a:r>
            <a:r>
              <a:rPr lang="en-US" dirty="0">
                <a:cs typeface="Times New Roman" panose="02020603050405020304" pitchFamily="18" charset="0"/>
              </a:rPr>
              <a:t>s</a:t>
            </a:r>
            <a:r>
              <a:rPr lang="en-US" dirty="0" smtClean="0">
                <a:cs typeface="Times New Roman" panose="02020603050405020304" pitchFamily="18" charset="0"/>
              </a:rPr>
              <a:t>urvey </a:t>
            </a:r>
            <a:r>
              <a:rPr lang="en-US" dirty="0">
                <a:cs typeface="Times New Roman" panose="02020603050405020304" pitchFamily="18" charset="0"/>
              </a:rPr>
              <a:t>of SAV now </a:t>
            </a:r>
            <a:r>
              <a:rPr lang="en-US" dirty="0" smtClean="0">
                <a:cs typeface="Times New Roman" panose="02020603050405020304" pitchFamily="18" charset="0"/>
              </a:rPr>
              <a:t>coordinated by VIMS*</a:t>
            </a:r>
          </a:p>
          <a:p>
            <a:pPr marL="1484313" indent="-1404938">
              <a:buNone/>
              <a:tabLst>
                <a:tab pos="741363" algn="ctr"/>
              </a:tabLst>
            </a:pPr>
            <a:r>
              <a:rPr lang="en-US" dirty="0" smtClean="0">
                <a:cs typeface="Times New Roman" panose="02020603050405020304" pitchFamily="18" charset="0"/>
              </a:rPr>
              <a:t>	</a:t>
            </a:r>
            <a:r>
              <a:rPr lang="en-US" dirty="0" smtClean="0">
                <a:solidFill>
                  <a:srgbClr val="FFFF00"/>
                </a:solidFill>
                <a:cs typeface="Times New Roman" panose="02020603050405020304" pitchFamily="18" charset="0"/>
              </a:rPr>
              <a:t>2006</a:t>
            </a:r>
            <a:r>
              <a:rPr lang="en-US" dirty="0" smtClean="0">
                <a:cs typeface="Times New Roman" panose="02020603050405020304" pitchFamily="18" charset="0"/>
              </a:rPr>
              <a:t> 	SAIC external review of SAV Program</a:t>
            </a:r>
          </a:p>
          <a:p>
            <a:pPr marL="422910" lvl="1" indent="0">
              <a:buNone/>
            </a:pPr>
            <a:r>
              <a:rPr lang="en-US" dirty="0" smtClean="0">
                <a:cs typeface="Times New Roman" panose="02020603050405020304" pitchFamily="18" charset="0"/>
              </a:rPr>
              <a:t> </a:t>
            </a:r>
            <a:r>
              <a:rPr lang="en-US" sz="2200" dirty="0" smtClean="0">
                <a:solidFill>
                  <a:srgbClr val="FFFF00"/>
                </a:solidFill>
                <a:cs typeface="Times New Roman" panose="02020603050405020304" pitchFamily="18" charset="0"/>
              </a:rPr>
              <a:t>2008	   </a:t>
            </a:r>
            <a:r>
              <a:rPr lang="en-US" sz="2200" dirty="0" smtClean="0">
                <a:solidFill>
                  <a:schemeClr val="tx1"/>
                </a:solidFill>
                <a:cs typeface="Times New Roman" panose="02020603050405020304" pitchFamily="18" charset="0"/>
              </a:rPr>
              <a:t>Comparison of Black and White vs Color Film</a:t>
            </a:r>
            <a:endParaRPr lang="en-US" sz="2200" dirty="0">
              <a:solidFill>
                <a:schemeClr val="tx1"/>
              </a:solidFill>
              <a:cs typeface="Times New Roman" panose="02020603050405020304" pitchFamily="18" charset="0"/>
            </a:endParaRPr>
          </a:p>
          <a:p>
            <a:pPr marL="80010" indent="0">
              <a:buNone/>
            </a:pPr>
            <a:r>
              <a:rPr lang="en-US" dirty="0" smtClean="0">
                <a:cs typeface="Times New Roman" panose="02020603050405020304" pitchFamily="18" charset="0"/>
              </a:rPr>
              <a:t>* No survey in 1988; same aerial contractor 1989-2016.</a:t>
            </a:r>
          </a:p>
          <a:p>
            <a:pPr indent="-91440"/>
            <a:endParaRPr lang="en-US" dirty="0">
              <a:latin typeface="Times New Roman" panose="02020603050405020304" pitchFamily="18" charset="0"/>
              <a:cs typeface="Times New Roman" panose="02020603050405020304" pitchFamily="18" charset="0"/>
            </a:endParaRPr>
          </a:p>
          <a:p>
            <a:pPr indent="-91440"/>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21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7368" y="286239"/>
            <a:ext cx="8669263" cy="6285521"/>
          </a:xfrm>
          <a:prstGeom prst="rect">
            <a:avLst/>
          </a:prstGeom>
        </p:spPr>
      </p:pic>
      <p:sp>
        <p:nvSpPr>
          <p:cNvPr id="2" name="Title 1"/>
          <p:cNvSpPr>
            <a:spLocks noGrp="1"/>
          </p:cNvSpPr>
          <p:nvPr>
            <p:ph type="title"/>
          </p:nvPr>
        </p:nvSpPr>
        <p:spPr>
          <a:xfrm>
            <a:off x="1" y="-216100"/>
            <a:ext cx="9144000" cy="1325563"/>
          </a:xfrm>
        </p:spPr>
        <p:txBody>
          <a:bodyPr>
            <a:normAutofit/>
          </a:bodyPr>
          <a:lstStyle/>
          <a:p>
            <a:pPr algn="ctr"/>
            <a:r>
              <a:rPr lang="en-US" sz="3600" b="1" dirty="0" smtClean="0">
                <a:latin typeface="Times New Roman" panose="02020603050405020304" pitchFamily="18" charset="0"/>
                <a:cs typeface="Times New Roman" panose="02020603050405020304" pitchFamily="18" charset="0"/>
              </a:rPr>
              <a:t>Grants Supporting the Survey 1989-2016</a:t>
            </a:r>
            <a:endParaRPr lang="en-US" sz="3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37367" y="5895975"/>
            <a:ext cx="2305824" cy="369332"/>
          </a:xfrm>
          <a:prstGeom prst="rect">
            <a:avLst/>
          </a:prstGeom>
          <a:noFill/>
        </p:spPr>
        <p:txBody>
          <a:bodyPr wrap="none" rtlCol="0">
            <a:spAutoFit/>
          </a:bodyPr>
          <a:lstStyle/>
          <a:p>
            <a:r>
              <a:rPr lang="en-US" b="1" dirty="0" smtClean="0"/>
              <a:t>TOTAL = $11,906,452</a:t>
            </a:r>
            <a:endParaRPr lang="en-US" b="1" dirty="0"/>
          </a:p>
        </p:txBody>
      </p:sp>
      <p:sp>
        <p:nvSpPr>
          <p:cNvPr id="4" name="TextBox 3"/>
          <p:cNvSpPr txBox="1"/>
          <p:nvPr/>
        </p:nvSpPr>
        <p:spPr>
          <a:xfrm>
            <a:off x="5305425" y="4448175"/>
            <a:ext cx="646331"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46%</a:t>
            </a:r>
            <a:endParaRPr lang="en-US"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990975" y="5895975"/>
            <a:ext cx="646331"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21%</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781300" y="4712732"/>
            <a:ext cx="646331"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12%</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457192" y="924797"/>
            <a:ext cx="2327881"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All MD sources = 12%</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241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0513" y="735617"/>
            <a:ext cx="8400021" cy="6092973"/>
          </a:xfrm>
          <a:prstGeom prst="rect">
            <a:avLst/>
          </a:prstGeom>
        </p:spPr>
      </p:pic>
      <p:sp>
        <p:nvSpPr>
          <p:cNvPr id="2" name="Title 1"/>
          <p:cNvSpPr>
            <a:spLocks noGrp="1"/>
          </p:cNvSpPr>
          <p:nvPr>
            <p:ph type="title"/>
          </p:nvPr>
        </p:nvSpPr>
        <p:spPr>
          <a:xfrm>
            <a:off x="500513" y="0"/>
            <a:ext cx="7886700" cy="1325563"/>
          </a:xfrm>
        </p:spPr>
        <p:txBody>
          <a:bodyPr/>
          <a:lstStyle/>
          <a:p>
            <a:pPr algn="ctr"/>
            <a:r>
              <a:rPr lang="en-US" b="1" dirty="0" smtClean="0">
                <a:cs typeface="Times New Roman" panose="02020603050405020304" pitchFamily="18" charset="0"/>
              </a:rPr>
              <a:t>2017 Budget</a:t>
            </a:r>
            <a:endParaRPr lang="en-US" b="1" dirty="0">
              <a:cs typeface="Times New Roman" panose="02020603050405020304" pitchFamily="18" charset="0"/>
            </a:endParaRPr>
          </a:p>
        </p:txBody>
      </p:sp>
      <p:sp>
        <p:nvSpPr>
          <p:cNvPr id="4" name="TextBox 3"/>
          <p:cNvSpPr txBox="1"/>
          <p:nvPr/>
        </p:nvSpPr>
        <p:spPr>
          <a:xfrm>
            <a:off x="6838950" y="5753100"/>
            <a:ext cx="1859483" cy="369332"/>
          </a:xfrm>
          <a:prstGeom prst="rect">
            <a:avLst/>
          </a:prstGeom>
          <a:noFill/>
        </p:spPr>
        <p:txBody>
          <a:bodyPr wrap="none" rtlCol="0">
            <a:spAutoFit/>
          </a:bodyPr>
          <a:lstStyle/>
          <a:p>
            <a:r>
              <a:rPr lang="en-US" dirty="0" smtClean="0">
                <a:latin typeface="Calibri" panose="020F0502020204030204" pitchFamily="34" charset="0"/>
              </a:rPr>
              <a:t>TOTAL = $689,086</a:t>
            </a:r>
            <a:endParaRPr lang="en-US" dirty="0">
              <a:latin typeface="Calibri" panose="020F0502020204030204" pitchFamily="34" charset="0"/>
            </a:endParaRPr>
          </a:p>
        </p:txBody>
      </p:sp>
    </p:spTree>
    <p:extLst>
      <p:ext uri="{BB962C8B-B14F-4D97-AF65-F5344CB8AC3E}">
        <p14:creationId xmlns:p14="http://schemas.microsoft.com/office/powerpoint/2010/main" val="765949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Factors Influencing the Budget</a:t>
            </a:r>
            <a:br>
              <a:rPr lang="en-US" b="1" dirty="0" smtClean="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 =  increases in budget; - = decreases in budget)</a:t>
            </a:r>
            <a:endParaRPr lang="en-US" sz="1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15155" y="1825625"/>
            <a:ext cx="8000195" cy="4351338"/>
          </a:xfrm>
        </p:spPr>
        <p:txBody>
          <a:bodyPr>
            <a:normAutofit fontScale="92500" lnSpcReduction="20000"/>
          </a:bodyPr>
          <a:lstStyle/>
          <a:p>
            <a:endParaRPr lang="en-US" b="1" dirty="0" smtClean="0">
              <a:cs typeface="Times New Roman" panose="02020603050405020304" pitchFamily="18" charset="0"/>
            </a:endParaRPr>
          </a:p>
          <a:p>
            <a:r>
              <a:rPr lang="en-US" sz="2600" b="1" dirty="0" smtClean="0">
                <a:latin typeface="Times New Roman" panose="02020603050405020304" pitchFamily="18" charset="0"/>
                <a:cs typeface="Times New Roman" panose="02020603050405020304" pitchFamily="18" charset="0"/>
              </a:rPr>
              <a:t>Inflation ($100,000 in 1984 = $233,489 in 2016) </a:t>
            </a:r>
          </a:p>
          <a:p>
            <a:r>
              <a:rPr lang="en-US" sz="2600" b="1" dirty="0" smtClean="0">
                <a:latin typeface="Times New Roman" panose="02020603050405020304" pitchFamily="18" charset="0"/>
                <a:cs typeface="Times New Roman" panose="02020603050405020304" pitchFamily="18" charset="0"/>
              </a:rPr>
              <a:t>Conversion of hourly staff to full time with benefits (+)</a:t>
            </a:r>
          </a:p>
          <a:p>
            <a:r>
              <a:rPr lang="en-US" sz="2600" b="1" dirty="0" smtClean="0">
                <a:latin typeface="Times New Roman" panose="02020603050405020304" pitchFamily="18" charset="0"/>
                <a:cs typeface="Times New Roman" panose="02020603050405020304" pitchFamily="18" charset="0"/>
              </a:rPr>
              <a:t>Addition of flight lines in Virginia tributaries, 1999 (+)</a:t>
            </a:r>
          </a:p>
          <a:p>
            <a:r>
              <a:rPr lang="en-US" sz="2600" b="1" dirty="0" smtClean="0">
                <a:latin typeface="Times New Roman" panose="02020603050405020304" pitchFamily="18" charset="0"/>
                <a:cs typeface="Times New Roman" panose="02020603050405020304" pitchFamily="18" charset="0"/>
              </a:rPr>
              <a:t>More SAV to map (+)</a:t>
            </a:r>
          </a:p>
          <a:p>
            <a:r>
              <a:rPr lang="en-US" sz="2600" b="1" dirty="0" smtClean="0">
                <a:latin typeface="Times New Roman" panose="02020603050405020304" pitchFamily="18" charset="0"/>
                <a:cs typeface="Times New Roman" panose="02020603050405020304" pitchFamily="18" charset="0"/>
              </a:rPr>
              <a:t>Printed report to web based report (-)</a:t>
            </a:r>
          </a:p>
          <a:p>
            <a:r>
              <a:rPr lang="en-US" sz="2600" b="1" dirty="0" smtClean="0">
                <a:latin typeface="Times New Roman" panose="02020603050405020304" pitchFamily="18" charset="0"/>
                <a:cs typeface="Times New Roman" panose="02020603050405020304" pitchFamily="18" charset="0"/>
              </a:rPr>
              <a:t>GPS/IMU added to imagery 2007  (+ $20-$30K)</a:t>
            </a:r>
          </a:p>
          <a:p>
            <a:r>
              <a:rPr lang="en-US" sz="2600" b="1" dirty="0" smtClean="0">
                <a:latin typeface="Times New Roman" panose="02020603050405020304" pitchFamily="18" charset="0"/>
                <a:cs typeface="Times New Roman" panose="02020603050405020304" pitchFamily="18" charset="0"/>
              </a:rPr>
              <a:t>Added 4</a:t>
            </a:r>
            <a:r>
              <a:rPr lang="en-US" sz="2600" b="1" baseline="30000" dirty="0" smtClean="0">
                <a:latin typeface="Times New Roman" panose="02020603050405020304" pitchFamily="18" charset="0"/>
                <a:cs typeface="Times New Roman" panose="02020603050405020304" pitchFamily="18" charset="0"/>
              </a:rPr>
              <a:t>th</a:t>
            </a:r>
            <a:r>
              <a:rPr lang="en-US" sz="2600" b="1" dirty="0" smtClean="0">
                <a:latin typeface="Times New Roman" panose="02020603050405020304" pitchFamily="18" charset="0"/>
                <a:cs typeface="Times New Roman" panose="02020603050405020304" pitchFamily="18" charset="0"/>
              </a:rPr>
              <a:t> full time person early 2000’s (+)</a:t>
            </a:r>
          </a:p>
          <a:p>
            <a:r>
              <a:rPr lang="en-US" sz="2600" b="1" dirty="0" smtClean="0">
                <a:latin typeface="Times New Roman" panose="02020603050405020304" pitchFamily="18" charset="0"/>
                <a:cs typeface="Times New Roman" panose="02020603050405020304" pitchFamily="18" charset="0"/>
              </a:rPr>
              <a:t>Eliminated 4</a:t>
            </a:r>
            <a:r>
              <a:rPr lang="en-US" sz="2600" b="1" baseline="30000" dirty="0" smtClean="0">
                <a:latin typeface="Times New Roman" panose="02020603050405020304" pitchFamily="18" charset="0"/>
                <a:cs typeface="Times New Roman" panose="02020603050405020304" pitchFamily="18" charset="0"/>
              </a:rPr>
              <a:t>th</a:t>
            </a:r>
            <a:r>
              <a:rPr lang="en-US" sz="2600" b="1" dirty="0" smtClean="0">
                <a:latin typeface="Times New Roman" panose="02020603050405020304" pitchFamily="18" charset="0"/>
                <a:cs typeface="Times New Roman" panose="02020603050405020304" pitchFamily="18" charset="0"/>
              </a:rPr>
              <a:t> full time person 2017 (-)</a:t>
            </a:r>
          </a:p>
          <a:p>
            <a:r>
              <a:rPr lang="en-US" sz="2600" b="1" dirty="0" smtClean="0">
                <a:latin typeface="Times New Roman" panose="02020603050405020304" pitchFamily="18" charset="0"/>
                <a:cs typeface="Times New Roman" panose="02020603050405020304" pitchFamily="18" charset="0"/>
              </a:rPr>
              <a:t>Digital Imagery requires more lines to cover SAV areas (+)</a:t>
            </a:r>
          </a:p>
          <a:p>
            <a:r>
              <a:rPr lang="en-US" sz="2600" b="1" dirty="0" smtClean="0">
                <a:latin typeface="Times New Roman" panose="02020603050405020304" pitchFamily="18" charset="0"/>
                <a:cs typeface="Times New Roman" panose="02020603050405020304" pitchFamily="18" charset="0"/>
              </a:rPr>
              <a:t>Aerial contract increases, 1989 to 2016 (+)</a:t>
            </a:r>
          </a:p>
          <a:p>
            <a:r>
              <a:rPr lang="en-US" sz="2600" b="1" dirty="0" smtClean="0">
                <a:latin typeface="Times New Roman" panose="02020603050405020304" pitchFamily="18" charset="0"/>
                <a:cs typeface="Times New Roman" panose="02020603050405020304" pitchFamily="18" charset="0"/>
              </a:rPr>
              <a:t>Personnel raises, reallocation of positions (+)</a:t>
            </a:r>
            <a:endParaRPr lang="en-US"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019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612" y="218791"/>
            <a:ext cx="3657599" cy="1855303"/>
          </a:xfrm>
          <a:prstGeom prst="rect">
            <a:avLst/>
          </a:prstGeom>
          <a:solidFill>
            <a:schemeClr val="tx1"/>
          </a:solidFill>
        </p:spPr>
      </p:pic>
      <p:pic>
        <p:nvPicPr>
          <p:cNvPr id="7172" name="Picture 4" descr="http://web.vims.edu/bio/sav/images/salinity_zones_w_fall_li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60" y="2324496"/>
            <a:ext cx="3928343" cy="378418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2368" y="144697"/>
            <a:ext cx="3657599" cy="1855304"/>
          </a:xfrm>
          <a:solidFill>
            <a:schemeClr val="tx1"/>
          </a:solidFill>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5186" y="2474208"/>
            <a:ext cx="3657599" cy="1855304"/>
          </a:xfrm>
          <a:prstGeom prst="rect">
            <a:avLst/>
          </a:prstGeom>
          <a:solidFill>
            <a:schemeClr val="tx1"/>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5186" y="4729626"/>
            <a:ext cx="3657599" cy="1855303"/>
          </a:xfrm>
          <a:prstGeom prst="rect">
            <a:avLst/>
          </a:prstGeom>
          <a:solidFill>
            <a:schemeClr val="tx1"/>
          </a:solidFill>
        </p:spPr>
      </p:pic>
      <p:cxnSp>
        <p:nvCxnSpPr>
          <p:cNvPr id="12" name="Straight Arrow Connector 11"/>
          <p:cNvCxnSpPr/>
          <p:nvPr/>
        </p:nvCxnSpPr>
        <p:spPr>
          <a:xfrm>
            <a:off x="2461361" y="5411605"/>
            <a:ext cx="2523251" cy="1063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461361" y="3593805"/>
            <a:ext cx="2523251" cy="75932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266752" y="1903228"/>
            <a:ext cx="2580969" cy="113059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803949" y="1696176"/>
            <a:ext cx="1849" cy="121750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105830" y="5478042"/>
            <a:ext cx="902811" cy="461665"/>
          </a:xfrm>
          <a:prstGeom prst="rect">
            <a:avLst/>
          </a:prstGeom>
          <a:noFill/>
        </p:spPr>
        <p:txBody>
          <a:bodyPr wrap="none" rtlCol="0">
            <a:spAutoFit/>
          </a:bodyPr>
          <a:lstStyle/>
          <a:p>
            <a:r>
              <a:rPr lang="en-US" dirty="0" smtClean="0">
                <a:solidFill>
                  <a:schemeClr val="bg1"/>
                </a:solidFill>
              </a:rPr>
              <a:t>18-30</a:t>
            </a:r>
            <a:endParaRPr lang="en-US" dirty="0">
              <a:solidFill>
                <a:schemeClr val="bg1"/>
              </a:solidFill>
            </a:endParaRPr>
          </a:p>
        </p:txBody>
      </p:sp>
      <p:sp>
        <p:nvSpPr>
          <p:cNvPr id="3" name="TextBox 2"/>
          <p:cNvSpPr txBox="1"/>
          <p:nvPr/>
        </p:nvSpPr>
        <p:spPr>
          <a:xfrm>
            <a:off x="3722986" y="3825025"/>
            <a:ext cx="748923" cy="461665"/>
          </a:xfrm>
          <a:prstGeom prst="rect">
            <a:avLst/>
          </a:prstGeom>
          <a:noFill/>
        </p:spPr>
        <p:txBody>
          <a:bodyPr wrap="none" rtlCol="0">
            <a:spAutoFit/>
          </a:bodyPr>
          <a:lstStyle/>
          <a:p>
            <a:r>
              <a:rPr lang="en-US" dirty="0" smtClean="0">
                <a:solidFill>
                  <a:schemeClr val="bg1"/>
                </a:solidFill>
              </a:rPr>
              <a:t>5-18</a:t>
            </a:r>
            <a:endParaRPr lang="en-US" dirty="0">
              <a:solidFill>
                <a:schemeClr val="bg1"/>
              </a:solidFill>
            </a:endParaRPr>
          </a:p>
        </p:txBody>
      </p:sp>
      <p:sp>
        <p:nvSpPr>
          <p:cNvPr id="4" name="TextBox 3"/>
          <p:cNvSpPr txBox="1"/>
          <p:nvPr/>
        </p:nvSpPr>
        <p:spPr>
          <a:xfrm>
            <a:off x="3267572" y="2682846"/>
            <a:ext cx="825867" cy="461665"/>
          </a:xfrm>
          <a:prstGeom prst="rect">
            <a:avLst/>
          </a:prstGeom>
          <a:noFill/>
        </p:spPr>
        <p:txBody>
          <a:bodyPr wrap="none" rtlCol="0">
            <a:spAutoFit/>
          </a:bodyPr>
          <a:lstStyle/>
          <a:p>
            <a:r>
              <a:rPr lang="en-US" dirty="0" smtClean="0">
                <a:solidFill>
                  <a:schemeClr val="bg1"/>
                </a:solidFill>
              </a:rPr>
              <a:t>0.5-5</a:t>
            </a:r>
            <a:endParaRPr lang="en-US" dirty="0">
              <a:solidFill>
                <a:schemeClr val="bg1"/>
              </a:solidFill>
            </a:endParaRPr>
          </a:p>
        </p:txBody>
      </p:sp>
      <p:sp>
        <p:nvSpPr>
          <p:cNvPr id="5" name="TextBox 4"/>
          <p:cNvSpPr txBox="1"/>
          <p:nvPr/>
        </p:nvSpPr>
        <p:spPr>
          <a:xfrm>
            <a:off x="1391016" y="2526943"/>
            <a:ext cx="825867" cy="461665"/>
          </a:xfrm>
          <a:prstGeom prst="rect">
            <a:avLst/>
          </a:prstGeom>
          <a:noFill/>
        </p:spPr>
        <p:txBody>
          <a:bodyPr wrap="none" rtlCol="0">
            <a:spAutoFit/>
          </a:bodyPr>
          <a:lstStyle/>
          <a:p>
            <a:r>
              <a:rPr lang="en-US" dirty="0" smtClean="0">
                <a:solidFill>
                  <a:schemeClr val="bg1"/>
                </a:solidFill>
              </a:rPr>
              <a:t>0-0.5</a:t>
            </a:r>
            <a:endParaRPr lang="en-US" dirty="0">
              <a:solidFill>
                <a:schemeClr val="bg1"/>
              </a:solidFill>
            </a:endParaRPr>
          </a:p>
        </p:txBody>
      </p:sp>
      <p:cxnSp>
        <p:nvCxnSpPr>
          <p:cNvPr id="11" name="Straight Arrow Connector 10"/>
          <p:cNvCxnSpPr/>
          <p:nvPr/>
        </p:nvCxnSpPr>
        <p:spPr>
          <a:xfrm>
            <a:off x="7772457" y="4865737"/>
            <a:ext cx="0" cy="50679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186521" y="4866769"/>
            <a:ext cx="0" cy="50679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86237" y="4466458"/>
            <a:ext cx="577402" cy="461665"/>
          </a:xfrm>
          <a:prstGeom prst="rect">
            <a:avLst/>
          </a:prstGeom>
          <a:solidFill>
            <a:srgbClr val="FFFF00"/>
          </a:solidFill>
          <a:ln>
            <a:solidFill>
              <a:schemeClr val="bg1"/>
            </a:solidFill>
          </a:ln>
        </p:spPr>
        <p:txBody>
          <a:bodyPr wrap="none" rtlCol="0">
            <a:spAutoFit/>
          </a:bodyPr>
          <a:lstStyle/>
          <a:p>
            <a:r>
              <a:rPr lang="en-US" dirty="0" smtClean="0">
                <a:solidFill>
                  <a:schemeClr val="bg1"/>
                </a:solidFill>
              </a:rPr>
              <a:t>hot</a:t>
            </a:r>
            <a:endParaRPr lang="en-US" dirty="0">
              <a:solidFill>
                <a:schemeClr val="bg1"/>
              </a:solidFill>
            </a:endParaRPr>
          </a:p>
        </p:txBody>
      </p:sp>
      <p:sp>
        <p:nvSpPr>
          <p:cNvPr id="19" name="Oval 18"/>
          <p:cNvSpPr/>
          <p:nvPr/>
        </p:nvSpPr>
        <p:spPr>
          <a:xfrm>
            <a:off x="3913608" y="662887"/>
            <a:ext cx="183839" cy="4395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384948" y="662881"/>
            <a:ext cx="183839" cy="4395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473517" y="2597157"/>
            <a:ext cx="183839" cy="4395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480084" y="5248595"/>
            <a:ext cx="183839" cy="4395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19954" y="6286500"/>
            <a:ext cx="3271473"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More SAV – more beds to map!</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907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842"/>
            <a:ext cx="7886700" cy="1325563"/>
          </a:xfrm>
        </p:spPr>
        <p:txBody>
          <a:bodyPr/>
          <a:lstStyle/>
          <a:p>
            <a:r>
              <a:rPr lang="en-US" b="1" dirty="0" smtClean="0">
                <a:latin typeface="Times New Roman" panose="02020603050405020304" pitchFamily="18" charset="0"/>
                <a:cs typeface="Times New Roman" panose="02020603050405020304" pitchFamily="18" charset="0"/>
              </a:rPr>
              <a:t>Aerial contract costs </a:t>
            </a:r>
            <a:r>
              <a:rPr lang="en-US" b="1" dirty="0" smtClean="0">
                <a:latin typeface="Times New Roman" panose="02020603050405020304" pitchFamily="18" charset="0"/>
                <a:cs typeface="Times New Roman" panose="02020603050405020304" pitchFamily="18" charset="0"/>
              </a:rPr>
              <a:t>1989-2016</a:t>
            </a:r>
            <a:br>
              <a:rPr lang="en-US" b="1" dirty="0" smtClean="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Not adjusted for inflation</a:t>
            </a:r>
            <a:endParaRPr lang="en-US" sz="1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079500" y="1552399"/>
            <a:ext cx="6572880" cy="4771458"/>
          </a:xfrm>
          <a:prstGeom prst="rect">
            <a:avLst/>
          </a:prstGeom>
        </p:spPr>
      </p:pic>
      <p:sp>
        <p:nvSpPr>
          <p:cNvPr id="6" name="TextBox 5"/>
          <p:cNvSpPr txBox="1"/>
          <p:nvPr/>
        </p:nvSpPr>
        <p:spPr>
          <a:xfrm rot="16200000">
            <a:off x="3775970" y="2969561"/>
            <a:ext cx="1649811" cy="369332"/>
          </a:xfrm>
          <a:prstGeom prst="rect">
            <a:avLst/>
          </a:prstGeom>
          <a:noFill/>
        </p:spPr>
        <p:txBody>
          <a:bodyPr wrap="none" rtlCol="0">
            <a:spAutoFit/>
          </a:bodyPr>
          <a:lstStyle/>
          <a:p>
            <a:r>
              <a:rPr lang="en-US" dirty="0" smtClean="0"/>
              <a:t>Scanning starts</a:t>
            </a:r>
            <a:endParaRPr lang="en-US" dirty="0"/>
          </a:p>
        </p:txBody>
      </p:sp>
      <p:sp>
        <p:nvSpPr>
          <p:cNvPr id="7" name="TextBox 6"/>
          <p:cNvSpPr txBox="1"/>
          <p:nvPr/>
        </p:nvSpPr>
        <p:spPr>
          <a:xfrm rot="16200000">
            <a:off x="5592862" y="1981502"/>
            <a:ext cx="1107996" cy="369332"/>
          </a:xfrm>
          <a:prstGeom prst="rect">
            <a:avLst/>
          </a:prstGeom>
          <a:noFill/>
        </p:spPr>
        <p:txBody>
          <a:bodyPr wrap="none" rtlCol="0">
            <a:spAutoFit/>
          </a:bodyPr>
          <a:lstStyle/>
          <a:p>
            <a:r>
              <a:rPr lang="en-US" dirty="0" smtClean="0"/>
              <a:t>GPS/IMU </a:t>
            </a:r>
            <a:endParaRPr lang="en-US" dirty="0"/>
          </a:p>
        </p:txBody>
      </p:sp>
      <p:sp>
        <p:nvSpPr>
          <p:cNvPr id="8" name="TextBox 7"/>
          <p:cNvSpPr txBox="1"/>
          <p:nvPr/>
        </p:nvSpPr>
        <p:spPr>
          <a:xfrm rot="16200000">
            <a:off x="6793086" y="1545661"/>
            <a:ext cx="814647" cy="369332"/>
          </a:xfrm>
          <a:prstGeom prst="rect">
            <a:avLst/>
          </a:prstGeom>
          <a:noFill/>
        </p:spPr>
        <p:txBody>
          <a:bodyPr wrap="none" rtlCol="0">
            <a:spAutoFit/>
          </a:bodyPr>
          <a:lstStyle/>
          <a:p>
            <a:r>
              <a:rPr lang="en-US" dirty="0" smtClean="0"/>
              <a:t>Digital</a:t>
            </a:r>
            <a:endParaRPr lang="en-US" dirty="0"/>
          </a:p>
        </p:txBody>
      </p:sp>
      <p:sp>
        <p:nvSpPr>
          <p:cNvPr id="9" name="TextBox 8"/>
          <p:cNvSpPr txBox="1"/>
          <p:nvPr/>
        </p:nvSpPr>
        <p:spPr>
          <a:xfrm rot="16200000">
            <a:off x="3954760" y="4868402"/>
            <a:ext cx="1368708" cy="307777"/>
          </a:xfrm>
          <a:prstGeom prst="rect">
            <a:avLst/>
          </a:prstGeom>
          <a:noFill/>
        </p:spPr>
        <p:txBody>
          <a:bodyPr wrap="none" rtlCol="0">
            <a:spAutoFit/>
          </a:bodyPr>
          <a:lstStyle/>
          <a:p>
            <a:r>
              <a:rPr lang="en-US" sz="1400" dirty="0">
                <a:solidFill>
                  <a:schemeClr val="accent1">
                    <a:lumMod val="20000"/>
                    <a:lumOff val="80000"/>
                  </a:schemeClr>
                </a:solidFill>
              </a:rPr>
              <a:t>NO COST DATA</a:t>
            </a:r>
          </a:p>
        </p:txBody>
      </p:sp>
      <p:sp>
        <p:nvSpPr>
          <p:cNvPr id="10" name="TextBox 9"/>
          <p:cNvSpPr txBox="1"/>
          <p:nvPr/>
        </p:nvSpPr>
        <p:spPr>
          <a:xfrm rot="16200000">
            <a:off x="4710135" y="4868402"/>
            <a:ext cx="1368708" cy="307777"/>
          </a:xfrm>
          <a:prstGeom prst="rect">
            <a:avLst/>
          </a:prstGeom>
          <a:noFill/>
        </p:spPr>
        <p:txBody>
          <a:bodyPr wrap="none" rtlCol="0">
            <a:spAutoFit/>
          </a:bodyPr>
          <a:lstStyle/>
          <a:p>
            <a:r>
              <a:rPr lang="en-US" sz="1400" dirty="0">
                <a:solidFill>
                  <a:schemeClr val="accent1">
                    <a:lumMod val="20000"/>
                    <a:lumOff val="80000"/>
                  </a:schemeClr>
                </a:solidFill>
              </a:rPr>
              <a:t>NO COST DATA</a:t>
            </a:r>
          </a:p>
        </p:txBody>
      </p:sp>
      <p:sp>
        <p:nvSpPr>
          <p:cNvPr id="11" name="TextBox 10"/>
          <p:cNvSpPr txBox="1"/>
          <p:nvPr/>
        </p:nvSpPr>
        <p:spPr>
          <a:xfrm rot="16200000">
            <a:off x="4159541" y="4868402"/>
            <a:ext cx="1368708" cy="307777"/>
          </a:xfrm>
          <a:prstGeom prst="rect">
            <a:avLst/>
          </a:prstGeom>
          <a:noFill/>
        </p:spPr>
        <p:txBody>
          <a:bodyPr wrap="none" rtlCol="0">
            <a:spAutoFit/>
          </a:bodyPr>
          <a:lstStyle/>
          <a:p>
            <a:r>
              <a:rPr lang="en-US" sz="1400" dirty="0">
                <a:solidFill>
                  <a:schemeClr val="accent1">
                    <a:lumMod val="20000"/>
                    <a:lumOff val="80000"/>
                  </a:schemeClr>
                </a:solidFill>
              </a:rPr>
              <a:t>NO COST DATA</a:t>
            </a:r>
          </a:p>
        </p:txBody>
      </p:sp>
      <p:sp>
        <p:nvSpPr>
          <p:cNvPr id="12" name="TextBox 11"/>
          <p:cNvSpPr txBox="1"/>
          <p:nvPr/>
        </p:nvSpPr>
        <p:spPr>
          <a:xfrm rot="16200000">
            <a:off x="3759607" y="4868402"/>
            <a:ext cx="1368708" cy="307777"/>
          </a:xfrm>
          <a:prstGeom prst="rect">
            <a:avLst/>
          </a:prstGeom>
          <a:noFill/>
        </p:spPr>
        <p:txBody>
          <a:bodyPr wrap="none" rtlCol="0">
            <a:spAutoFit/>
          </a:bodyPr>
          <a:lstStyle/>
          <a:p>
            <a:r>
              <a:rPr lang="en-US" sz="1400" dirty="0" smtClean="0">
                <a:solidFill>
                  <a:schemeClr val="accent1">
                    <a:lumMod val="20000"/>
                    <a:lumOff val="80000"/>
                  </a:schemeClr>
                </a:solidFill>
              </a:rPr>
              <a:t>NO COST DATA</a:t>
            </a:r>
            <a:endParaRPr lang="en-US" sz="1400" dirty="0">
              <a:solidFill>
                <a:schemeClr val="accent1">
                  <a:lumMod val="20000"/>
                  <a:lumOff val="80000"/>
                </a:schemeClr>
              </a:solidFill>
            </a:endParaRPr>
          </a:p>
        </p:txBody>
      </p:sp>
    </p:spTree>
    <p:extLst>
      <p:ext uri="{BB962C8B-B14F-4D97-AF65-F5344CB8AC3E}">
        <p14:creationId xmlns:p14="http://schemas.microsoft.com/office/powerpoint/2010/main" val="17754910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3885" y="936392"/>
            <a:ext cx="7850901" cy="5699214"/>
          </a:xfrm>
          <a:prstGeom prst="rect">
            <a:avLst/>
          </a:prstGeom>
        </p:spPr>
      </p:pic>
      <p:sp>
        <p:nvSpPr>
          <p:cNvPr id="2" name="Title 1"/>
          <p:cNvSpPr>
            <a:spLocks noGrp="1"/>
          </p:cNvSpPr>
          <p:nvPr>
            <p:ph type="title"/>
          </p:nvPr>
        </p:nvSpPr>
        <p:spPr>
          <a:xfrm>
            <a:off x="628650" y="-116138"/>
            <a:ext cx="7886700" cy="1325563"/>
          </a:xfrm>
        </p:spPr>
        <p:txBody>
          <a:bodyPr/>
          <a:lstStyle/>
          <a:p>
            <a:pPr algn="ctr"/>
            <a:r>
              <a:rPr lang="en-US" b="1" dirty="0" smtClean="0">
                <a:latin typeface="Times New Roman" panose="02020603050405020304" pitchFamily="18" charset="0"/>
                <a:cs typeface="Times New Roman" panose="02020603050405020304" pitchFamily="18" charset="0"/>
              </a:rPr>
              <a:t>Survey Cost in 1989 Dollars</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1109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Significance of Annual Survey</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1" dirty="0" smtClean="0">
                <a:solidFill>
                  <a:srgbClr val="FFFF00"/>
                </a:solidFill>
                <a:cs typeface="Times New Roman" panose="02020603050405020304" pitchFamily="18" charset="0"/>
              </a:rPr>
              <a:t>State Water Quality criteria – Restoration targets</a:t>
            </a:r>
          </a:p>
          <a:p>
            <a:endParaRPr lang="en-US" dirty="0"/>
          </a:p>
        </p:txBody>
      </p:sp>
    </p:spTree>
    <p:extLst>
      <p:ext uri="{BB962C8B-B14F-4D97-AF65-F5344CB8AC3E}">
        <p14:creationId xmlns:p14="http://schemas.microsoft.com/office/powerpoint/2010/main" val="35469101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939656"/>
            <a:ext cx="8229600" cy="1143000"/>
          </a:xfrm>
        </p:spPr>
        <p:txBody>
          <a:bodyPr>
            <a:noAutofit/>
          </a:bodyPr>
          <a:lstStyle/>
          <a:p>
            <a:r>
              <a:rPr lang="en-US" sz="3200" b="1" dirty="0" smtClean="0">
                <a:solidFill>
                  <a:schemeClr val="tx1"/>
                </a:solidFill>
                <a:latin typeface="Times New Roman" panose="02020603050405020304" pitchFamily="18" charset="0"/>
                <a:cs typeface="Times New Roman" panose="02020603050405020304" pitchFamily="18" charset="0"/>
              </a:rPr>
              <a:t>Virginia and Maryland’s </a:t>
            </a:r>
            <a:br>
              <a:rPr lang="en-US" sz="3200" b="1" dirty="0" smtClean="0">
                <a:solidFill>
                  <a:schemeClr val="tx1"/>
                </a:solidFill>
                <a:latin typeface="Times New Roman" panose="02020603050405020304" pitchFamily="18" charset="0"/>
                <a:cs typeface="Times New Roman" panose="02020603050405020304" pitchFamily="18" charset="0"/>
              </a:rPr>
            </a:br>
            <a:r>
              <a:rPr lang="en-US" sz="3200" b="1" dirty="0" smtClean="0">
                <a:solidFill>
                  <a:schemeClr val="tx1"/>
                </a:solidFill>
                <a:latin typeface="Times New Roman" panose="02020603050405020304" pitchFamily="18" charset="0"/>
                <a:cs typeface="Times New Roman" panose="02020603050405020304" pitchFamily="18" charset="0"/>
              </a:rPr>
              <a:t>Water Quality Standards</a:t>
            </a:r>
            <a:br>
              <a:rPr lang="en-US" sz="3200" b="1" dirty="0" smtClean="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(9 VAC 25-260 </a:t>
            </a:r>
            <a:r>
              <a:rPr lang="en-US" sz="3200" b="1" dirty="0" smtClean="0">
                <a:solidFill>
                  <a:schemeClr val="tx1"/>
                </a:solidFill>
                <a:latin typeface="Times New Roman" panose="02020603050405020304" pitchFamily="18" charset="0"/>
                <a:cs typeface="Times New Roman" panose="02020603050405020304" pitchFamily="18" charset="0"/>
              </a:rPr>
              <a:t/>
            </a:r>
            <a:br>
              <a:rPr lang="en-US" sz="3200" b="1" dirty="0" smtClean="0">
                <a:solidFill>
                  <a:schemeClr val="tx1"/>
                </a:solidFill>
                <a:latin typeface="Times New Roman" panose="02020603050405020304" pitchFamily="18" charset="0"/>
                <a:cs typeface="Times New Roman" panose="02020603050405020304" pitchFamily="18" charset="0"/>
              </a:rPr>
            </a:br>
            <a:r>
              <a:rPr lang="en-US" sz="3200" b="1" dirty="0" smtClean="0">
                <a:solidFill>
                  <a:schemeClr val="tx1"/>
                </a:solidFill>
                <a:latin typeface="Times New Roman" panose="02020603050405020304" pitchFamily="18" charset="0"/>
                <a:cs typeface="Times New Roman" panose="02020603050405020304" pitchFamily="18" charset="0"/>
              </a:rPr>
              <a:t>COMAR </a:t>
            </a:r>
            <a:r>
              <a:rPr lang="en-US" sz="3200" b="1" dirty="0">
                <a:solidFill>
                  <a:schemeClr val="tx1"/>
                </a:solidFill>
                <a:latin typeface="Times New Roman" panose="02020603050405020304" pitchFamily="18" charset="0"/>
                <a:cs typeface="Times New Roman" panose="02020603050405020304" pitchFamily="18" charset="0"/>
              </a:rPr>
              <a:t>26.08.02.03-3</a:t>
            </a:r>
            <a:r>
              <a:rPr lang="en-US" sz="3200" b="1" dirty="0" smtClean="0">
                <a:solidFill>
                  <a:schemeClr val="tx1"/>
                </a:solidFill>
                <a:latin typeface="Times New Roman" panose="02020603050405020304" pitchFamily="18" charset="0"/>
                <a:cs typeface="Times New Roman" panose="02020603050405020304" pitchFamily="18" charset="0"/>
              </a:rPr>
              <a:t>)</a:t>
            </a:r>
          </a:p>
        </p:txBody>
      </p:sp>
      <p:sp>
        <p:nvSpPr>
          <p:cNvPr id="316419" name="Rectangle 3"/>
          <p:cNvSpPr>
            <a:spLocks noGrp="1" noChangeArrowheads="1"/>
          </p:cNvSpPr>
          <p:nvPr>
            <p:ph idx="1"/>
          </p:nvPr>
        </p:nvSpPr>
        <p:spPr>
          <a:xfrm>
            <a:off x="685800" y="2532063"/>
            <a:ext cx="7772400" cy="4114800"/>
          </a:xfrm>
        </p:spPr>
        <p:txBody>
          <a:bodyPr/>
          <a:lstStyle/>
          <a:p>
            <a:pPr marL="0" indent="0">
              <a:buNone/>
            </a:pPr>
            <a:endParaRPr lang="en-US" b="1" dirty="0" smtClean="0">
              <a:solidFill>
                <a:schemeClr val="tx1"/>
              </a:solidFill>
              <a:latin typeface="Arial" charset="0"/>
            </a:endParaRPr>
          </a:p>
          <a:p>
            <a:r>
              <a:rPr lang="en-US" b="1" dirty="0" smtClean="0">
                <a:solidFill>
                  <a:schemeClr val="tx1"/>
                </a:solidFill>
                <a:latin typeface="Times New Roman" panose="02020603050405020304" pitchFamily="18" charset="0"/>
                <a:cs typeface="Times New Roman" panose="02020603050405020304" pitchFamily="18" charset="0"/>
              </a:rPr>
              <a:t>SAV acreage now included in determining attainment of Chesapeake Bay water clarity standards</a:t>
            </a:r>
          </a:p>
          <a:p>
            <a:r>
              <a:rPr lang="en-US" b="1" dirty="0" smtClean="0">
                <a:solidFill>
                  <a:schemeClr val="tx1"/>
                </a:solidFill>
                <a:latin typeface="Times New Roman" panose="02020603050405020304" pitchFamily="18" charset="0"/>
                <a:cs typeface="Times New Roman" panose="02020603050405020304" pitchFamily="18" charset="0"/>
              </a:rPr>
              <a:t>EVERY ACRE COUNTS IN MEETING RESTORATION TARGETS!</a:t>
            </a:r>
          </a:p>
        </p:txBody>
      </p:sp>
    </p:spTree>
    <p:extLst>
      <p:ext uri="{BB962C8B-B14F-4D97-AF65-F5344CB8AC3E}">
        <p14:creationId xmlns:p14="http://schemas.microsoft.com/office/powerpoint/2010/main" val="8886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6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616" y="189524"/>
            <a:ext cx="8663167" cy="6285521"/>
          </a:xfrm>
          <a:prstGeom prst="rect">
            <a:avLst/>
          </a:prstGeom>
        </p:spPr>
      </p:pic>
      <p:sp>
        <p:nvSpPr>
          <p:cNvPr id="25" name="TextBox 24"/>
          <p:cNvSpPr txBox="1"/>
          <p:nvPr/>
        </p:nvSpPr>
        <p:spPr>
          <a:xfrm>
            <a:off x="6652988" y="948360"/>
            <a:ext cx="1794294" cy="707886"/>
          </a:xfrm>
          <a:prstGeom prst="rect">
            <a:avLst/>
          </a:prstGeom>
          <a:noFill/>
        </p:spPr>
        <p:txBody>
          <a:bodyPr wrap="square" rtlCol="0">
            <a:spAutoFit/>
          </a:bodyPr>
          <a:lstStyle/>
          <a:p>
            <a:r>
              <a:rPr lang="en-US" sz="2000" b="1" dirty="0" smtClean="0">
                <a:solidFill>
                  <a:srgbClr val="66FF33"/>
                </a:solidFill>
                <a:latin typeface="Arial" pitchFamily="34" charset="0"/>
                <a:cs typeface="Arial" pitchFamily="34" charset="0"/>
              </a:rPr>
              <a:t>SAV Goal</a:t>
            </a:r>
          </a:p>
          <a:p>
            <a:r>
              <a:rPr lang="en-US" sz="2000" b="1" dirty="0" smtClean="0">
                <a:solidFill>
                  <a:srgbClr val="66FF33"/>
                </a:solidFill>
                <a:latin typeface="Arial" pitchFamily="34" charset="0"/>
                <a:cs typeface="Arial" pitchFamily="34" charset="0"/>
              </a:rPr>
              <a:t>604 acres</a:t>
            </a:r>
            <a:endParaRPr lang="en-US" sz="2000" b="1" dirty="0">
              <a:solidFill>
                <a:srgbClr val="66FF33"/>
              </a:solidFill>
              <a:latin typeface="Arial" pitchFamily="34" charset="0"/>
              <a:cs typeface="Arial" pitchFamily="34" charset="0"/>
            </a:endParaRPr>
          </a:p>
        </p:txBody>
      </p:sp>
      <p:sp>
        <p:nvSpPr>
          <p:cNvPr id="23" name="TextBox 22"/>
          <p:cNvSpPr txBox="1"/>
          <p:nvPr/>
        </p:nvSpPr>
        <p:spPr>
          <a:xfrm>
            <a:off x="1745373" y="5619078"/>
            <a:ext cx="441122" cy="276999"/>
          </a:xfrm>
          <a:prstGeom prst="rect">
            <a:avLst/>
          </a:prstGeom>
          <a:noFill/>
        </p:spPr>
        <p:txBody>
          <a:bodyPr wrap="square" rtlCol="0">
            <a:spAutoFit/>
          </a:bodyPr>
          <a:lstStyle/>
          <a:p>
            <a:r>
              <a:rPr lang="en-US" sz="1200" b="1" dirty="0" smtClean="0">
                <a:solidFill>
                  <a:srgbClr val="FFFF00"/>
                </a:solidFill>
                <a:latin typeface="Arial" pitchFamily="34" charset="0"/>
                <a:cs typeface="Arial" pitchFamily="34" charset="0"/>
              </a:rPr>
              <a:t>ND</a:t>
            </a:r>
            <a:endParaRPr lang="en-US" sz="1200" b="1" dirty="0">
              <a:solidFill>
                <a:srgbClr val="FFFF00"/>
              </a:solidFill>
              <a:latin typeface="Arial" pitchFamily="34" charset="0"/>
              <a:cs typeface="Arial" pitchFamily="34" charset="0"/>
            </a:endParaRPr>
          </a:p>
        </p:txBody>
      </p:sp>
      <p:sp>
        <p:nvSpPr>
          <p:cNvPr id="24" name="TextBox 23"/>
          <p:cNvSpPr txBox="1"/>
          <p:nvPr/>
        </p:nvSpPr>
        <p:spPr>
          <a:xfrm>
            <a:off x="6211866" y="5619078"/>
            <a:ext cx="441122" cy="276999"/>
          </a:xfrm>
          <a:prstGeom prst="rect">
            <a:avLst/>
          </a:prstGeom>
          <a:noFill/>
        </p:spPr>
        <p:txBody>
          <a:bodyPr wrap="square" rtlCol="0">
            <a:spAutoFit/>
          </a:bodyPr>
          <a:lstStyle/>
          <a:p>
            <a:r>
              <a:rPr lang="en-US" sz="1200" b="1" dirty="0">
                <a:solidFill>
                  <a:srgbClr val="FFFF00"/>
                </a:solidFill>
                <a:latin typeface="Arial" pitchFamily="34" charset="0"/>
                <a:cs typeface="Arial" pitchFamily="34" charset="0"/>
              </a:rPr>
              <a:t>P</a:t>
            </a:r>
            <a:r>
              <a:rPr lang="en-US" sz="1200" b="1" dirty="0" smtClean="0">
                <a:solidFill>
                  <a:srgbClr val="FFFF00"/>
                </a:solidFill>
                <a:latin typeface="Arial" pitchFamily="34" charset="0"/>
                <a:cs typeface="Arial" pitchFamily="34" charset="0"/>
              </a:rPr>
              <a:t>D</a:t>
            </a:r>
            <a:endParaRPr lang="en-US" sz="1200" b="1" dirty="0">
              <a:solidFill>
                <a:srgbClr val="FFFF00"/>
              </a:solidFill>
              <a:latin typeface="Arial" pitchFamily="34" charset="0"/>
              <a:cs typeface="Arial" pitchFamily="34" charset="0"/>
            </a:endParaRPr>
          </a:p>
        </p:txBody>
      </p:sp>
      <p:cxnSp>
        <p:nvCxnSpPr>
          <p:cNvPr id="4" name="Straight Connector 3"/>
          <p:cNvCxnSpPr/>
          <p:nvPr/>
        </p:nvCxnSpPr>
        <p:spPr>
          <a:xfrm>
            <a:off x="785611" y="1604730"/>
            <a:ext cx="789475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85623" y="948360"/>
            <a:ext cx="4373693" cy="461665"/>
          </a:xfrm>
          <a:prstGeom prst="rect">
            <a:avLst/>
          </a:prstGeom>
          <a:noFill/>
        </p:spPr>
        <p:txBody>
          <a:bodyPr wrap="square" rtlCol="0">
            <a:spAutoFit/>
          </a:bodyPr>
          <a:lstStyle/>
          <a:p>
            <a:r>
              <a:rPr lang="en-US" b="1" dirty="0" smtClean="0">
                <a:solidFill>
                  <a:srgbClr val="FFFF00"/>
                </a:solidFill>
              </a:rPr>
              <a:t>James River Polyhaline area</a:t>
            </a:r>
            <a:endParaRPr lang="en-US" b="1" dirty="0">
              <a:solidFill>
                <a:srgbClr val="FFFF00"/>
              </a:solidFill>
            </a:endParaRPr>
          </a:p>
        </p:txBody>
      </p:sp>
    </p:spTree>
    <p:extLst>
      <p:ext uri="{BB962C8B-B14F-4D97-AF65-F5344CB8AC3E}">
        <p14:creationId xmlns:p14="http://schemas.microsoft.com/office/powerpoint/2010/main" val="41717247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Significance of Annual Survey</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1" dirty="0" smtClean="0"/>
              <a:t>State Water Quality criteria – Restoration targets</a:t>
            </a:r>
          </a:p>
          <a:p>
            <a:r>
              <a:rPr lang="en-US" b="1" dirty="0" smtClean="0">
                <a:solidFill>
                  <a:srgbClr val="FFFF00"/>
                </a:solidFill>
              </a:rPr>
              <a:t>Necessary for Aquaculture Site Evaluations</a:t>
            </a:r>
          </a:p>
          <a:p>
            <a:endParaRPr lang="en-US" dirty="0"/>
          </a:p>
        </p:txBody>
      </p:sp>
    </p:spTree>
    <p:extLst>
      <p:ext uri="{BB962C8B-B14F-4D97-AF65-F5344CB8AC3E}">
        <p14:creationId xmlns:p14="http://schemas.microsoft.com/office/powerpoint/2010/main" val="2538434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175" y="19251"/>
            <a:ext cx="7886700" cy="1325563"/>
          </a:xfrm>
        </p:spPr>
        <p:txBody>
          <a:bodyPr/>
          <a:lstStyle/>
          <a:p>
            <a:r>
              <a:rPr lang="en-US" b="1" dirty="0" smtClean="0"/>
              <a:t>Current SAV Survey Process</a:t>
            </a:r>
            <a:endParaRPr lang="en-US" b="1" dirty="0"/>
          </a:p>
        </p:txBody>
      </p:sp>
      <p:sp>
        <p:nvSpPr>
          <p:cNvPr id="3" name="Content Placeholder 2"/>
          <p:cNvSpPr>
            <a:spLocks noGrp="1"/>
          </p:cNvSpPr>
          <p:nvPr>
            <p:ph idx="1"/>
          </p:nvPr>
        </p:nvSpPr>
        <p:spPr>
          <a:xfrm>
            <a:off x="716175" y="1218507"/>
            <a:ext cx="7675350" cy="5275055"/>
          </a:xfrm>
        </p:spPr>
        <p:txBody>
          <a:bodyPr>
            <a:noAutofit/>
          </a:bodyPr>
          <a:lstStyle/>
          <a:p>
            <a:pPr marL="0" indent="0">
              <a:buNone/>
            </a:pPr>
            <a:r>
              <a:rPr lang="en-US" sz="2000" b="1" dirty="0" smtClean="0">
                <a:solidFill>
                  <a:srgbClr val="FFFF00"/>
                </a:solidFill>
                <a:cs typeface="Times New Roman" panose="02020603050405020304" pitchFamily="18" charset="0"/>
              </a:rPr>
              <a:t>Pre-Planning</a:t>
            </a:r>
            <a:r>
              <a:rPr lang="en-US" sz="2000" dirty="0" smtClean="0">
                <a:cs typeface="Times New Roman" panose="02020603050405020304" pitchFamily="18" charset="0"/>
              </a:rPr>
              <a:t> – VIMS coordinates with Air </a:t>
            </a:r>
            <a:r>
              <a:rPr lang="en-US" sz="2000" dirty="0" err="1" smtClean="0">
                <a:cs typeface="Times New Roman" panose="02020603050405020304" pitchFamily="18" charset="0"/>
              </a:rPr>
              <a:t>Photographics</a:t>
            </a:r>
            <a:r>
              <a:rPr lang="en-US" sz="2000" dirty="0" smtClean="0">
                <a:cs typeface="Times New Roman" panose="02020603050405020304" pitchFamily="18" charset="0"/>
              </a:rPr>
              <a:t> on timing, </a:t>
            </a:r>
            <a:r>
              <a:rPr lang="en-US" sz="2000" dirty="0" err="1" smtClean="0">
                <a:cs typeface="Times New Roman" panose="02020603050405020304" pitchFamily="18" charset="0"/>
              </a:rPr>
              <a:t>flightlines</a:t>
            </a:r>
            <a:r>
              <a:rPr lang="en-US" sz="2000" dirty="0" smtClean="0">
                <a:cs typeface="Times New Roman" panose="02020603050405020304" pitchFamily="18" charset="0"/>
              </a:rPr>
              <a:t>, and all elements of acquisition .</a:t>
            </a:r>
          </a:p>
          <a:p>
            <a:pPr marL="0" indent="0">
              <a:buNone/>
            </a:pPr>
            <a:r>
              <a:rPr lang="en-US" sz="2000" b="1" dirty="0" smtClean="0">
                <a:solidFill>
                  <a:srgbClr val="FFFF00"/>
                </a:solidFill>
                <a:cs typeface="Times New Roman" panose="02020603050405020304" pitchFamily="18" charset="0"/>
              </a:rPr>
              <a:t>Acquisition</a:t>
            </a:r>
            <a:r>
              <a:rPr lang="en-US" sz="2000" dirty="0" smtClean="0">
                <a:cs typeface="Times New Roman" panose="02020603050405020304" pitchFamily="18" charset="0"/>
              </a:rPr>
              <a:t> – </a:t>
            </a:r>
            <a:r>
              <a:rPr lang="en-US" sz="2000" dirty="0">
                <a:cs typeface="Times New Roman" panose="02020603050405020304" pitchFamily="18" charset="0"/>
              </a:rPr>
              <a:t>Air </a:t>
            </a:r>
            <a:r>
              <a:rPr lang="en-US" sz="2000" dirty="0" err="1" smtClean="0">
                <a:cs typeface="Times New Roman" panose="02020603050405020304" pitchFamily="18" charset="0"/>
              </a:rPr>
              <a:t>Photographics</a:t>
            </a:r>
            <a:r>
              <a:rPr lang="en-US" sz="2000" dirty="0" smtClean="0">
                <a:cs typeface="Times New Roman" panose="02020603050405020304" pitchFamily="18" charset="0"/>
              </a:rPr>
              <a:t> acquires imagery under correct conditions (monitored 24/7), and sends VIMS a digital copy. VIMS reviews imagery to ensure SAV is clearly captured. If not the area must be re-flown.</a:t>
            </a:r>
          </a:p>
          <a:p>
            <a:pPr marL="0" indent="0">
              <a:buNone/>
            </a:pPr>
            <a:r>
              <a:rPr lang="en-US" sz="2000" b="1" dirty="0" smtClean="0">
                <a:solidFill>
                  <a:srgbClr val="FFFF00"/>
                </a:solidFill>
                <a:cs typeface="Times New Roman" panose="02020603050405020304" pitchFamily="18" charset="0"/>
              </a:rPr>
              <a:t>Orthorectification and mosaicking</a:t>
            </a:r>
            <a:r>
              <a:rPr lang="en-US" sz="2000" dirty="0" smtClean="0">
                <a:solidFill>
                  <a:srgbClr val="FFFF00"/>
                </a:solidFill>
                <a:cs typeface="Times New Roman" panose="02020603050405020304" pitchFamily="18" charset="0"/>
              </a:rPr>
              <a:t> </a:t>
            </a:r>
            <a:r>
              <a:rPr lang="en-US" sz="2000" dirty="0" smtClean="0">
                <a:cs typeface="Times New Roman" panose="02020603050405020304" pitchFamily="18" charset="0"/>
              </a:rPr>
              <a:t>– All images with SAV are orthorectified</a:t>
            </a:r>
            <a:r>
              <a:rPr lang="en-US" sz="2000" dirty="0">
                <a:cs typeface="Times New Roman" panose="02020603050405020304" pitchFamily="18" charset="0"/>
              </a:rPr>
              <a:t> </a:t>
            </a:r>
            <a:r>
              <a:rPr lang="en-US" sz="2000" dirty="0" smtClean="0">
                <a:cs typeface="Times New Roman" panose="02020603050405020304" pitchFamily="18" charset="0"/>
              </a:rPr>
              <a:t>and mosaicked by VIMS.</a:t>
            </a:r>
          </a:p>
          <a:p>
            <a:pPr marL="0" indent="0">
              <a:buNone/>
            </a:pPr>
            <a:r>
              <a:rPr lang="en-US" sz="2000" b="1" dirty="0">
                <a:solidFill>
                  <a:srgbClr val="FFFF00"/>
                </a:solidFill>
                <a:cs typeface="Times New Roman" panose="02020603050405020304" pitchFamily="18" charset="0"/>
              </a:rPr>
              <a:t>P</a:t>
            </a:r>
            <a:r>
              <a:rPr lang="en-US" sz="2000" b="1" dirty="0" smtClean="0">
                <a:solidFill>
                  <a:srgbClr val="FFFF00"/>
                </a:solidFill>
                <a:cs typeface="Times New Roman" panose="02020603050405020304" pitchFamily="18" charset="0"/>
              </a:rPr>
              <a:t>hoto-interpretation</a:t>
            </a:r>
            <a:r>
              <a:rPr lang="en-US" sz="2000" dirty="0" smtClean="0">
                <a:solidFill>
                  <a:srgbClr val="FFFF00"/>
                </a:solidFill>
                <a:cs typeface="Times New Roman" panose="02020603050405020304" pitchFamily="18" charset="0"/>
              </a:rPr>
              <a:t> </a:t>
            </a:r>
            <a:r>
              <a:rPr lang="en-US" sz="2000" dirty="0" smtClean="0">
                <a:cs typeface="Times New Roman" panose="02020603050405020304" pitchFamily="18" charset="0"/>
              </a:rPr>
              <a:t>–SAV beds are delineated manually </a:t>
            </a:r>
            <a:r>
              <a:rPr lang="en-US" sz="2000" dirty="0">
                <a:cs typeface="Times New Roman" panose="02020603050405020304" pitchFamily="18" charset="0"/>
              </a:rPr>
              <a:t>from the imagery </a:t>
            </a:r>
            <a:r>
              <a:rPr lang="en-US" sz="2000" dirty="0" smtClean="0">
                <a:cs typeface="Times New Roman" panose="02020603050405020304" pitchFamily="18" charset="0"/>
              </a:rPr>
              <a:t>into four density classes by experienced VIMS analysts.</a:t>
            </a:r>
            <a:endParaRPr lang="en-US" sz="2000" dirty="0">
              <a:cs typeface="Times New Roman" panose="02020603050405020304" pitchFamily="18" charset="0"/>
            </a:endParaRPr>
          </a:p>
          <a:p>
            <a:pPr marL="0" indent="0">
              <a:buNone/>
            </a:pPr>
            <a:r>
              <a:rPr lang="en-US" sz="2000" b="1" dirty="0" smtClean="0">
                <a:solidFill>
                  <a:srgbClr val="FFFF00"/>
                </a:solidFill>
                <a:cs typeface="Times New Roman" panose="02020603050405020304" pitchFamily="18" charset="0"/>
              </a:rPr>
              <a:t>Field Surveys </a:t>
            </a:r>
            <a:r>
              <a:rPr lang="en-US" sz="2000" dirty="0" smtClean="0">
                <a:cs typeface="Times New Roman" panose="02020603050405020304" pitchFamily="18" charset="0"/>
              </a:rPr>
              <a:t>– Volunteers and science groups collect field species data and submit their results to VIMS.</a:t>
            </a:r>
          </a:p>
          <a:p>
            <a:pPr marL="0" indent="0">
              <a:buNone/>
            </a:pPr>
            <a:r>
              <a:rPr lang="en-US" sz="2000" b="1" dirty="0" smtClean="0">
                <a:solidFill>
                  <a:srgbClr val="FFFF00"/>
                </a:solidFill>
                <a:cs typeface="Times New Roman" panose="02020603050405020304" pitchFamily="18" charset="0"/>
              </a:rPr>
              <a:t>Data Submission and Press Release</a:t>
            </a:r>
            <a:r>
              <a:rPr lang="en-US" sz="2000" dirty="0" smtClean="0">
                <a:solidFill>
                  <a:srgbClr val="FFFF00"/>
                </a:solidFill>
                <a:cs typeface="Times New Roman" panose="02020603050405020304" pitchFamily="18" charset="0"/>
              </a:rPr>
              <a:t> </a:t>
            </a:r>
            <a:r>
              <a:rPr lang="en-US" sz="2000" dirty="0" smtClean="0">
                <a:cs typeface="Times New Roman" panose="02020603050405020304" pitchFamily="18" charset="0"/>
              </a:rPr>
              <a:t>– SAV Survey data is analyzed by VIMS and  released in coordination with EPA to spread the word.</a:t>
            </a:r>
          </a:p>
          <a:p>
            <a:pPr marL="0" indent="0">
              <a:buNone/>
            </a:pPr>
            <a:r>
              <a:rPr lang="en-US" sz="2000" b="1" dirty="0" smtClean="0">
                <a:solidFill>
                  <a:srgbClr val="FFFF00"/>
                </a:solidFill>
                <a:cs typeface="Times New Roman" panose="02020603050405020304" pitchFamily="18" charset="0"/>
              </a:rPr>
              <a:t>Final Report </a:t>
            </a:r>
            <a:r>
              <a:rPr lang="en-US" sz="2000" dirty="0" smtClean="0">
                <a:cs typeface="Times New Roman" panose="02020603050405020304" pitchFamily="18" charset="0"/>
              </a:rPr>
              <a:t>– A final web-based report is produced, including all SAV aerial and field species data submitted to VIMS</a:t>
            </a:r>
          </a:p>
        </p:txBody>
      </p:sp>
    </p:spTree>
    <p:extLst>
      <p:ext uri="{BB962C8B-B14F-4D97-AF65-F5344CB8AC3E}">
        <p14:creationId xmlns:p14="http://schemas.microsoft.com/office/powerpoint/2010/main" val="917546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283335" y="365126"/>
            <a:ext cx="8757634" cy="1325563"/>
          </a:xfrm>
        </p:spPr>
        <p:txBody>
          <a:bodyPr/>
          <a:lstStyle/>
          <a:p>
            <a:r>
              <a:rPr lang="en-US" b="1" dirty="0" smtClean="0">
                <a:solidFill>
                  <a:schemeClr val="tx1"/>
                </a:solidFill>
                <a:latin typeface="Times New Roman" panose="02020603050405020304" pitchFamily="18" charset="0"/>
                <a:cs typeface="Times New Roman" panose="02020603050405020304" pitchFamily="18" charset="0"/>
              </a:rPr>
              <a:t>State </a:t>
            </a:r>
            <a:r>
              <a:rPr lang="en-US" b="1" dirty="0" err="1" smtClean="0">
                <a:solidFill>
                  <a:schemeClr val="tx1"/>
                </a:solidFill>
                <a:latin typeface="Times New Roman" panose="02020603050405020304" pitchFamily="18" charset="0"/>
                <a:cs typeface="Times New Roman" panose="02020603050405020304" pitchFamily="18" charset="0"/>
              </a:rPr>
              <a:t>Regs</a:t>
            </a:r>
            <a:r>
              <a:rPr lang="en-US" b="1" dirty="0" smtClean="0">
                <a:solidFill>
                  <a:schemeClr val="tx1"/>
                </a:solidFill>
                <a:latin typeface="Times New Roman" panose="02020603050405020304" pitchFamily="18" charset="0"/>
                <a:cs typeface="Times New Roman" panose="02020603050405020304" pitchFamily="18" charset="0"/>
              </a:rPr>
              <a:t> Governing Aquaculture</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79555" name="Rectangle 3"/>
          <p:cNvSpPr>
            <a:spLocks noGrp="1" noChangeArrowheads="1"/>
          </p:cNvSpPr>
          <p:nvPr>
            <p:ph idx="1"/>
          </p:nvPr>
        </p:nvSpPr>
        <p:spPr/>
        <p:txBody>
          <a:bodyPr>
            <a:normAutofit fontScale="77500" lnSpcReduction="20000"/>
          </a:bodyPr>
          <a:lstStyle/>
          <a:p>
            <a:r>
              <a:rPr lang="en-US" sz="3600" b="1" dirty="0">
                <a:solidFill>
                  <a:schemeClr val="tx1"/>
                </a:solidFill>
                <a:latin typeface="Times New Roman" panose="02020603050405020304" pitchFamily="18" charset="0"/>
                <a:cs typeface="Times New Roman" panose="02020603050405020304" pitchFamily="18" charset="0"/>
              </a:rPr>
              <a:t>VMRC 4 VAC 20335-10 </a:t>
            </a:r>
            <a:r>
              <a:rPr lang="en-US" sz="3600" dirty="0">
                <a:solidFill>
                  <a:schemeClr val="tx1"/>
                </a:solidFill>
                <a:latin typeface="Times New Roman" panose="02020603050405020304" pitchFamily="18" charset="0"/>
                <a:cs typeface="Times New Roman" panose="02020603050405020304" pitchFamily="18" charset="0"/>
              </a:rPr>
              <a:t>(Jan. 1998) – On-bottom shellfish aquaculture activities requiring structures are now prohibited from being placed on existing </a:t>
            </a:r>
            <a:r>
              <a:rPr lang="en-US" sz="3600" dirty="0" smtClean="0">
                <a:solidFill>
                  <a:schemeClr val="tx1"/>
                </a:solidFill>
                <a:latin typeface="Times New Roman" panose="02020603050405020304" pitchFamily="18" charset="0"/>
                <a:cs typeface="Times New Roman" panose="02020603050405020304" pitchFamily="18" charset="0"/>
              </a:rPr>
              <a:t>SAV</a:t>
            </a:r>
          </a:p>
          <a:p>
            <a:endParaRPr lang="en-US" sz="3600" b="1" dirty="0" smtClean="0">
              <a:solidFill>
                <a:schemeClr val="tx1"/>
              </a:solidFill>
              <a:latin typeface="Times New Roman" panose="02020603050405020304" pitchFamily="18" charset="0"/>
              <a:cs typeface="Times New Roman" panose="02020603050405020304" pitchFamily="18" charset="0"/>
            </a:endParaRPr>
          </a:p>
          <a:p>
            <a:r>
              <a:rPr lang="en-US" sz="3600" b="1" dirty="0">
                <a:solidFill>
                  <a:schemeClr val="tx1"/>
                </a:solidFill>
                <a:latin typeface="Times New Roman" panose="02020603050405020304" pitchFamily="18" charset="0"/>
                <a:cs typeface="Times New Roman" panose="02020603050405020304" pitchFamily="18" charset="0"/>
              </a:rPr>
              <a:t>Md. NATURAL RESOURCES Code Ann. § 4-11A-01  (</a:t>
            </a:r>
            <a:r>
              <a:rPr lang="en-US" sz="3600" b="1" dirty="0" smtClean="0">
                <a:solidFill>
                  <a:schemeClr val="tx1"/>
                </a:solidFill>
                <a:latin typeface="Times New Roman" panose="02020603050405020304" pitchFamily="18" charset="0"/>
                <a:cs typeface="Times New Roman" panose="02020603050405020304" pitchFamily="18" charset="0"/>
              </a:rPr>
              <a:t>2015) - SAV </a:t>
            </a:r>
            <a:r>
              <a:rPr lang="en-US" sz="3600" b="1" dirty="0">
                <a:solidFill>
                  <a:schemeClr val="tx1"/>
                </a:solidFill>
                <a:latin typeface="Times New Roman" panose="02020603050405020304" pitchFamily="18" charset="0"/>
                <a:cs typeface="Times New Roman" panose="02020603050405020304" pitchFamily="18" charset="0"/>
              </a:rPr>
              <a:t>Protection Zone. -- "SAV Protection Zone</a:t>
            </a:r>
            <a:r>
              <a:rPr lang="en-US" sz="3600" dirty="0">
                <a:solidFill>
                  <a:schemeClr val="tx1"/>
                </a:solidFill>
                <a:latin typeface="Times New Roman" panose="02020603050405020304" pitchFamily="18" charset="0"/>
                <a:cs typeface="Times New Roman" panose="02020603050405020304" pitchFamily="18" charset="0"/>
              </a:rPr>
              <a:t>" means an area of submerged aquatic vegetation as mapped in aerial surveys by the Virginia Institute of Marine Sciences in 1 or more of the 5 years preceding the designation of an Aquaculture Enterprise Zone or an application for a lease under this subtitle.</a:t>
            </a:r>
          </a:p>
          <a:p>
            <a:endParaRPr lang="en-US" sz="3600" b="1" dirty="0">
              <a:solidFill>
                <a:schemeClr val="tx1"/>
              </a:solidFill>
              <a:latin typeface="Times New Roman" pitchFamily="18" charset="0"/>
              <a:cs typeface="Times New Roman" panose="02020603050405020304" pitchFamily="18" charset="0"/>
            </a:endParaRPr>
          </a:p>
        </p:txBody>
      </p:sp>
    </p:spTree>
    <p:extLst>
      <p:ext uri="{BB962C8B-B14F-4D97-AF65-F5344CB8AC3E}">
        <p14:creationId xmlns:p14="http://schemas.microsoft.com/office/powerpoint/2010/main" val="293106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71" y="947956"/>
            <a:ext cx="6932935" cy="5050172"/>
          </a:xfrm>
          <a:prstGeom prst="rect">
            <a:avLst/>
          </a:prstGeom>
        </p:spPr>
      </p:pic>
      <p:sp>
        <p:nvSpPr>
          <p:cNvPr id="3" name="TextBox 2"/>
          <p:cNvSpPr txBox="1"/>
          <p:nvPr/>
        </p:nvSpPr>
        <p:spPr>
          <a:xfrm>
            <a:off x="1193225" y="343949"/>
            <a:ext cx="6846170" cy="461665"/>
          </a:xfrm>
          <a:prstGeom prst="rect">
            <a:avLst/>
          </a:prstGeom>
          <a:noFill/>
        </p:spPr>
        <p:txBody>
          <a:bodyPr wrap="none" rtlCol="0">
            <a:spAutoFit/>
          </a:bodyPr>
          <a:lstStyle/>
          <a:p>
            <a:r>
              <a:rPr lang="en-US" sz="2400" b="1" dirty="0">
                <a:solidFill>
                  <a:srgbClr val="FFFF00"/>
                </a:solidFill>
              </a:rPr>
              <a:t>Oyster </a:t>
            </a:r>
            <a:r>
              <a:rPr lang="en-US" sz="2400" b="1" dirty="0" smtClean="0">
                <a:solidFill>
                  <a:srgbClr val="FFFF00"/>
                </a:solidFill>
              </a:rPr>
              <a:t>and </a:t>
            </a:r>
            <a:r>
              <a:rPr lang="en-US" sz="2400" b="1" dirty="0">
                <a:solidFill>
                  <a:srgbClr val="FFFF00"/>
                </a:solidFill>
              </a:rPr>
              <a:t>Clam </a:t>
            </a:r>
            <a:r>
              <a:rPr lang="en-US" sz="2400" b="1" dirty="0" smtClean="0">
                <a:solidFill>
                  <a:srgbClr val="FFFF00"/>
                </a:solidFill>
              </a:rPr>
              <a:t>Aquaculture plots – The Gulf 2016</a:t>
            </a:r>
            <a:endParaRPr lang="en-US" sz="2400" b="1" dirty="0">
              <a:solidFill>
                <a:srgbClr val="FFFF00"/>
              </a:solidFill>
            </a:endParaRPr>
          </a:p>
        </p:txBody>
      </p:sp>
      <p:cxnSp>
        <p:nvCxnSpPr>
          <p:cNvPr id="5" name="Straight Arrow Connector 4"/>
          <p:cNvCxnSpPr/>
          <p:nvPr/>
        </p:nvCxnSpPr>
        <p:spPr>
          <a:xfrm>
            <a:off x="1728132" y="679508"/>
            <a:ext cx="1820411" cy="264253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42863" y="679508"/>
            <a:ext cx="1161894" cy="109895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9680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209" y="1690689"/>
            <a:ext cx="6377582" cy="3842104"/>
          </a:xfrm>
          <a:prstGeom prst="rect">
            <a:avLst/>
          </a:prstGeom>
        </p:spPr>
      </p:pic>
      <p:sp>
        <p:nvSpPr>
          <p:cNvPr id="3" name="Title 1"/>
          <p:cNvSpPr txBox="1">
            <a:spLocks/>
          </p:cNvSpPr>
          <p:nvPr/>
        </p:nvSpPr>
        <p:spPr>
          <a:xfrm>
            <a:off x="628650" y="365126"/>
            <a:ext cx="7886700" cy="1325563"/>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b="1" dirty="0" smtClean="0">
                <a:latin typeface="Times New Roman" panose="02020603050405020304" pitchFamily="18" charset="0"/>
                <a:cs typeface="Times New Roman" panose="02020603050405020304" pitchFamily="18" charset="0"/>
              </a:rPr>
              <a:t>Aquaculture Expansion</a:t>
            </a:r>
            <a:endParaRPr lang="en-US"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8625" y="6105525"/>
            <a:ext cx="3520323" cy="369332"/>
          </a:xfrm>
          <a:prstGeom prst="rect">
            <a:avLst/>
          </a:prstGeom>
          <a:noFill/>
        </p:spPr>
        <p:txBody>
          <a:bodyPr wrap="none" rtlCol="0">
            <a:spAutoFit/>
          </a:bodyPr>
          <a:lstStyle/>
          <a:p>
            <a:r>
              <a:rPr lang="en-US" dirty="0" smtClean="0"/>
              <a:t>Orth et al. just accepted Bioscience</a:t>
            </a:r>
            <a:endParaRPr lang="en-US" dirty="0"/>
          </a:p>
        </p:txBody>
      </p:sp>
    </p:spTree>
    <p:extLst>
      <p:ext uri="{BB962C8B-B14F-4D97-AF65-F5344CB8AC3E}">
        <p14:creationId xmlns:p14="http://schemas.microsoft.com/office/powerpoint/2010/main" val="4618696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cs typeface="Times New Roman" panose="02020603050405020304" pitchFamily="18" charset="0"/>
              </a:rPr>
              <a:t>Significance of Annual Survey</a:t>
            </a:r>
            <a:endParaRPr lang="en-US" b="1" dirty="0">
              <a:cs typeface="Times New Roman" panose="02020603050405020304" pitchFamily="18" charset="0"/>
            </a:endParaRPr>
          </a:p>
        </p:txBody>
      </p:sp>
      <p:sp>
        <p:nvSpPr>
          <p:cNvPr id="3" name="Content Placeholder 2"/>
          <p:cNvSpPr>
            <a:spLocks noGrp="1"/>
          </p:cNvSpPr>
          <p:nvPr>
            <p:ph idx="1"/>
          </p:nvPr>
        </p:nvSpPr>
        <p:spPr/>
        <p:txBody>
          <a:bodyPr/>
          <a:lstStyle/>
          <a:p>
            <a:r>
              <a:rPr lang="en-US" b="1" dirty="0" smtClean="0">
                <a:cs typeface="Times New Roman" panose="02020603050405020304" pitchFamily="18" charset="0"/>
              </a:rPr>
              <a:t>State Water Quality criteria – Restoration targets</a:t>
            </a:r>
          </a:p>
          <a:p>
            <a:r>
              <a:rPr lang="en-US" b="1" dirty="0" smtClean="0">
                <a:cs typeface="Times New Roman" panose="02020603050405020304" pitchFamily="18" charset="0"/>
              </a:rPr>
              <a:t>Necessary for Aquaculture Site Evaluations</a:t>
            </a:r>
          </a:p>
          <a:p>
            <a:r>
              <a:rPr lang="en-US" b="1" dirty="0" smtClean="0">
                <a:solidFill>
                  <a:srgbClr val="FFFF00"/>
                </a:solidFill>
                <a:cs typeface="Times New Roman" panose="02020603050405020304" pitchFamily="18" charset="0"/>
              </a:rPr>
              <a:t>Monitor Propeller Scarring in VA</a:t>
            </a:r>
          </a:p>
        </p:txBody>
      </p:sp>
    </p:spTree>
    <p:extLst>
      <p:ext uri="{BB962C8B-B14F-4D97-AF65-F5344CB8AC3E}">
        <p14:creationId xmlns:p14="http://schemas.microsoft.com/office/powerpoint/2010/main" val="42603570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cstate="print"/>
          <a:srcRect/>
          <a:stretch>
            <a:fillRect/>
          </a:stretch>
        </p:blipFill>
        <p:spPr bwMode="auto">
          <a:xfrm>
            <a:off x="325754" y="889293"/>
            <a:ext cx="4792663" cy="5715000"/>
          </a:xfrm>
          <a:prstGeom prst="rect">
            <a:avLst/>
          </a:prstGeom>
          <a:noFill/>
          <a:ln w="9525">
            <a:noFill/>
            <a:miter lim="800000"/>
            <a:headEnd/>
            <a:tailEnd/>
          </a:ln>
        </p:spPr>
      </p:pic>
      <p:sp>
        <p:nvSpPr>
          <p:cNvPr id="16387" name="Text Box 4"/>
          <p:cNvSpPr txBox="1">
            <a:spLocks noChangeArrowheads="1"/>
          </p:cNvSpPr>
          <p:nvPr/>
        </p:nvSpPr>
        <p:spPr bwMode="auto">
          <a:xfrm>
            <a:off x="325754" y="19251"/>
            <a:ext cx="4786375" cy="769441"/>
          </a:xfrm>
          <a:prstGeom prst="rect">
            <a:avLst/>
          </a:prstGeom>
          <a:noFill/>
          <a:ln w="9525">
            <a:noFill/>
            <a:miter lim="800000"/>
            <a:headEnd/>
            <a:tailEnd/>
          </a:ln>
        </p:spPr>
        <p:txBody>
          <a:bodyPr wrap="none">
            <a:spAutoFit/>
          </a:bodyPr>
          <a:lstStyle/>
          <a:p>
            <a:r>
              <a:rPr lang="en-US" sz="4400" b="1" dirty="0">
                <a:solidFill>
                  <a:srgbClr val="FFFF00"/>
                </a:solidFill>
                <a:latin typeface="+mj-lt"/>
                <a:cs typeface="Arial" charset="0"/>
              </a:rPr>
              <a:t>Brown’s Bay - 1997</a:t>
            </a:r>
          </a:p>
        </p:txBody>
      </p:sp>
      <p:sp>
        <p:nvSpPr>
          <p:cNvPr id="2" name="TextBox 1"/>
          <p:cNvSpPr txBox="1"/>
          <p:nvPr/>
        </p:nvSpPr>
        <p:spPr>
          <a:xfrm>
            <a:off x="5322228" y="889293"/>
            <a:ext cx="3081036" cy="2123658"/>
          </a:xfrm>
          <a:prstGeom prst="rect">
            <a:avLst/>
          </a:prstGeom>
          <a:noFill/>
        </p:spPr>
        <p:txBody>
          <a:bodyPr wrap="none" rtlCol="0">
            <a:spAutoFit/>
          </a:bodyPr>
          <a:lstStyle/>
          <a:p>
            <a:r>
              <a:rPr lang="en-US" sz="2200" b="1" dirty="0" smtClean="0">
                <a:latin typeface="Times New Roman" panose="02020603050405020304" pitchFamily="18" charset="0"/>
                <a:cs typeface="Times New Roman" panose="02020603050405020304" pitchFamily="18" charset="0"/>
              </a:rPr>
              <a:t>Aerial photograph from</a:t>
            </a:r>
          </a:p>
          <a:p>
            <a:r>
              <a:rPr lang="en-US" sz="2200" b="1" dirty="0" smtClean="0">
                <a:latin typeface="Times New Roman" panose="02020603050405020304" pitchFamily="18" charset="0"/>
                <a:cs typeface="Times New Roman" panose="02020603050405020304" pitchFamily="18" charset="0"/>
              </a:rPr>
              <a:t>VIMS monitoring</a:t>
            </a:r>
          </a:p>
          <a:p>
            <a:r>
              <a:rPr lang="en-US" sz="2200" b="1" dirty="0">
                <a:latin typeface="Times New Roman" panose="02020603050405020304" pitchFamily="18" charset="0"/>
                <a:cs typeface="Times New Roman" panose="02020603050405020304" pitchFamily="18" charset="0"/>
              </a:rPr>
              <a:t>s</a:t>
            </a:r>
            <a:r>
              <a:rPr lang="en-US" sz="2200" b="1" dirty="0" smtClean="0">
                <a:latin typeface="Times New Roman" panose="02020603050405020304" pitchFamily="18" charset="0"/>
                <a:cs typeface="Times New Roman" panose="02020603050405020304" pitchFamily="18" charset="0"/>
              </a:rPr>
              <a:t>howing extensive </a:t>
            </a:r>
          </a:p>
          <a:p>
            <a:r>
              <a:rPr lang="en-US" sz="2200" b="1" dirty="0">
                <a:latin typeface="Times New Roman" panose="02020603050405020304" pitchFamily="18" charset="0"/>
                <a:cs typeface="Times New Roman" panose="02020603050405020304" pitchFamily="18" charset="0"/>
              </a:rPr>
              <a:t>s</a:t>
            </a:r>
            <a:r>
              <a:rPr lang="en-US" sz="2200" b="1" dirty="0" smtClean="0">
                <a:latin typeface="Times New Roman" panose="02020603050405020304" pitchFamily="18" charset="0"/>
                <a:cs typeface="Times New Roman" panose="02020603050405020304" pitchFamily="18" charset="0"/>
              </a:rPr>
              <a:t>carring in grassbed in</a:t>
            </a:r>
          </a:p>
          <a:p>
            <a:r>
              <a:rPr lang="en-US" sz="2200" b="1" dirty="0" smtClean="0">
                <a:latin typeface="Times New Roman" panose="02020603050405020304" pitchFamily="18" charset="0"/>
                <a:cs typeface="Times New Roman" panose="02020603050405020304" pitchFamily="18" charset="0"/>
              </a:rPr>
              <a:t>Browns Bay located  in</a:t>
            </a:r>
          </a:p>
          <a:p>
            <a:r>
              <a:rPr lang="en-US" sz="2200" b="1" dirty="0">
                <a:latin typeface="Times New Roman" panose="02020603050405020304" pitchFamily="18" charset="0"/>
                <a:cs typeface="Times New Roman" panose="02020603050405020304" pitchFamily="18" charset="0"/>
              </a:rPr>
              <a:t>t</a:t>
            </a:r>
            <a:r>
              <a:rPr lang="en-US" sz="2200" b="1" dirty="0" smtClean="0">
                <a:latin typeface="Times New Roman" panose="02020603050405020304" pitchFamily="18" charset="0"/>
                <a:cs typeface="Times New Roman" panose="02020603050405020304" pitchFamily="18" charset="0"/>
              </a:rPr>
              <a:t>he Mobjack Bay</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17376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3172233197"/>
              </p:ext>
            </p:extLst>
          </p:nvPr>
        </p:nvGraphicFramePr>
        <p:xfrm>
          <a:off x="1215992" y="1440430"/>
          <a:ext cx="6096000" cy="3476625"/>
        </p:xfrm>
        <a:graphic>
          <a:graphicData uri="http://schemas.openxmlformats.org/presentationml/2006/ole">
            <mc:AlternateContent xmlns:mc="http://schemas.openxmlformats.org/markup-compatibility/2006">
              <mc:Choice xmlns:v="urn:schemas-microsoft-com:vml" Requires="v">
                <p:oleObj spid="_x0000_s2132" name="SPW 7.1 Graph" r:id="rId4" imgW="9374400" imgH="5345280" progId="SigmaPlotGraphicObject.6">
                  <p:embed/>
                </p:oleObj>
              </mc:Choice>
              <mc:Fallback>
                <p:oleObj name="SPW 7.1 Graph" r:id="rId4" imgW="9374400" imgH="5345280" progId="SigmaPlotGraphicObject.6">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992" y="1440430"/>
                        <a:ext cx="6096000"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705709" y="5170815"/>
            <a:ext cx="7714210" cy="1200329"/>
          </a:xfrm>
          <a:prstGeom prst="rect">
            <a:avLst/>
          </a:prstGeom>
        </p:spPr>
        <p:txBody>
          <a:bodyPr wrap="square">
            <a:spAutoFit/>
          </a:bodyPr>
          <a:lstStyle/>
          <a:p>
            <a:r>
              <a:rPr lang="en-US" sz="2400" b="1" dirty="0"/>
              <a:t>Each point represents how much propeller scaring</a:t>
            </a:r>
          </a:p>
          <a:p>
            <a:r>
              <a:rPr lang="en-US" sz="2400" b="1" dirty="0"/>
              <a:t>we measured each year. Then we follow those scars</a:t>
            </a:r>
          </a:p>
          <a:p>
            <a:r>
              <a:rPr lang="en-US" sz="2400" b="1" dirty="0"/>
              <a:t>in subsequent years.</a:t>
            </a:r>
          </a:p>
        </p:txBody>
      </p:sp>
      <p:sp>
        <p:nvSpPr>
          <p:cNvPr id="4" name="Title 1"/>
          <p:cNvSpPr txBox="1">
            <a:spLocks/>
          </p:cNvSpPr>
          <p:nvPr/>
        </p:nvSpPr>
        <p:spPr>
          <a:xfrm>
            <a:off x="705709" y="345874"/>
            <a:ext cx="7886700" cy="1325563"/>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smtClean="0">
                <a:cs typeface="Times New Roman" panose="02020603050405020304" pitchFamily="18" charset="0"/>
              </a:rPr>
              <a:t>Boat Scars</a:t>
            </a:r>
            <a:endParaRPr lang="en-US" b="1" dirty="0">
              <a:cs typeface="Times New Roman" panose="02020603050405020304" pitchFamily="18" charset="0"/>
            </a:endParaRPr>
          </a:p>
        </p:txBody>
      </p:sp>
      <p:sp>
        <p:nvSpPr>
          <p:cNvPr id="3" name="TextBox 2"/>
          <p:cNvSpPr txBox="1"/>
          <p:nvPr/>
        </p:nvSpPr>
        <p:spPr>
          <a:xfrm>
            <a:off x="5029200" y="6371144"/>
            <a:ext cx="1930337" cy="369332"/>
          </a:xfrm>
          <a:prstGeom prst="rect">
            <a:avLst/>
          </a:prstGeom>
          <a:noFill/>
        </p:spPr>
        <p:txBody>
          <a:bodyPr wrap="none" rtlCol="0">
            <a:spAutoFit/>
          </a:bodyPr>
          <a:lstStyle/>
          <a:p>
            <a:r>
              <a:rPr lang="en-US" dirty="0" smtClean="0"/>
              <a:t>Orth et al. In Press</a:t>
            </a:r>
            <a:endParaRPr lang="en-US" dirty="0"/>
          </a:p>
        </p:txBody>
      </p:sp>
    </p:spTree>
    <p:extLst>
      <p:ext uri="{BB962C8B-B14F-4D97-AF65-F5344CB8AC3E}">
        <p14:creationId xmlns:p14="http://schemas.microsoft.com/office/powerpoint/2010/main" val="41360934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cs typeface="Times New Roman" panose="02020603050405020304" pitchFamily="18" charset="0"/>
              </a:rPr>
              <a:t>Significance of Annual Survey</a:t>
            </a:r>
            <a:endParaRPr lang="en-US" b="1" dirty="0">
              <a:cs typeface="Times New Roman" panose="02020603050405020304" pitchFamily="18" charset="0"/>
            </a:endParaRPr>
          </a:p>
        </p:txBody>
      </p:sp>
      <p:sp>
        <p:nvSpPr>
          <p:cNvPr id="3" name="Content Placeholder 2"/>
          <p:cNvSpPr>
            <a:spLocks noGrp="1"/>
          </p:cNvSpPr>
          <p:nvPr>
            <p:ph idx="1"/>
          </p:nvPr>
        </p:nvSpPr>
        <p:spPr/>
        <p:txBody>
          <a:bodyPr/>
          <a:lstStyle/>
          <a:p>
            <a:r>
              <a:rPr lang="en-US" b="1" dirty="0" smtClean="0">
                <a:cs typeface="Times New Roman" panose="02020603050405020304" pitchFamily="18" charset="0"/>
              </a:rPr>
              <a:t>State Water Quality criteria – Restoration targets</a:t>
            </a:r>
          </a:p>
          <a:p>
            <a:r>
              <a:rPr lang="en-US" b="1" dirty="0" smtClean="0">
                <a:cs typeface="Times New Roman" panose="02020603050405020304" pitchFamily="18" charset="0"/>
              </a:rPr>
              <a:t>Necessary for Aquaculture Site Evaluations</a:t>
            </a:r>
          </a:p>
          <a:p>
            <a:r>
              <a:rPr lang="en-US" b="1" dirty="0" smtClean="0">
                <a:cs typeface="Times New Roman" panose="02020603050405020304" pitchFamily="18" charset="0"/>
              </a:rPr>
              <a:t>Monitor Propeller Scarring in VA</a:t>
            </a:r>
          </a:p>
          <a:p>
            <a:r>
              <a:rPr lang="en-US" b="1" dirty="0" smtClean="0">
                <a:solidFill>
                  <a:srgbClr val="FFFF00"/>
                </a:solidFill>
                <a:cs typeface="Times New Roman" panose="02020603050405020304" pitchFamily="18" charset="0"/>
              </a:rPr>
              <a:t>Numerous Peer Reviewed Publications Requiring Annual data</a:t>
            </a:r>
          </a:p>
          <a:p>
            <a:endParaRPr lang="en-US" dirty="0"/>
          </a:p>
        </p:txBody>
      </p:sp>
    </p:spTree>
    <p:extLst>
      <p:ext uri="{BB962C8B-B14F-4D97-AF65-F5344CB8AC3E}">
        <p14:creationId xmlns:p14="http://schemas.microsoft.com/office/powerpoint/2010/main" val="28424750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025" y="989791"/>
            <a:ext cx="3387164" cy="1142239"/>
          </a:xfrm>
          <a:prstGeom prst="rect">
            <a:avLst/>
          </a:prstGeom>
        </p:spPr>
      </p:pic>
      <p:pic>
        <p:nvPicPr>
          <p:cNvPr id="3" name="Picture 2"/>
          <p:cNvPicPr>
            <a:picLocks noChangeAspect="1"/>
          </p:cNvPicPr>
          <p:nvPr/>
        </p:nvPicPr>
        <p:blipFill>
          <a:blip r:embed="rId4"/>
          <a:stretch>
            <a:fillRect/>
          </a:stretch>
        </p:blipFill>
        <p:spPr>
          <a:xfrm>
            <a:off x="365025" y="2316970"/>
            <a:ext cx="3825975" cy="1523559"/>
          </a:xfrm>
          <a:prstGeom prst="rect">
            <a:avLst/>
          </a:prstGeom>
        </p:spPr>
      </p:pic>
      <p:pic>
        <p:nvPicPr>
          <p:cNvPr id="4" name="Picture 3"/>
          <p:cNvPicPr>
            <a:picLocks noChangeAspect="1"/>
          </p:cNvPicPr>
          <p:nvPr/>
        </p:nvPicPr>
        <p:blipFill>
          <a:blip r:embed="rId5"/>
          <a:stretch>
            <a:fillRect/>
          </a:stretch>
        </p:blipFill>
        <p:spPr>
          <a:xfrm>
            <a:off x="365025" y="4005610"/>
            <a:ext cx="3996900" cy="1405663"/>
          </a:xfrm>
          <a:prstGeom prst="rect">
            <a:avLst/>
          </a:prstGeom>
        </p:spPr>
      </p:pic>
      <p:pic>
        <p:nvPicPr>
          <p:cNvPr id="5" name="Picture 4"/>
          <p:cNvPicPr>
            <a:picLocks noChangeAspect="1"/>
          </p:cNvPicPr>
          <p:nvPr/>
        </p:nvPicPr>
        <p:blipFill>
          <a:blip r:embed="rId6"/>
          <a:stretch>
            <a:fillRect/>
          </a:stretch>
        </p:blipFill>
        <p:spPr>
          <a:xfrm>
            <a:off x="4800075" y="988313"/>
            <a:ext cx="3715275" cy="1642054"/>
          </a:xfrm>
          <a:prstGeom prst="rect">
            <a:avLst/>
          </a:prstGeom>
        </p:spPr>
      </p:pic>
      <p:pic>
        <p:nvPicPr>
          <p:cNvPr id="6" name="Picture 5"/>
          <p:cNvPicPr>
            <a:picLocks noChangeAspect="1"/>
          </p:cNvPicPr>
          <p:nvPr/>
        </p:nvPicPr>
        <p:blipFill>
          <a:blip r:embed="rId7"/>
          <a:stretch>
            <a:fillRect/>
          </a:stretch>
        </p:blipFill>
        <p:spPr>
          <a:xfrm>
            <a:off x="4983037" y="2849284"/>
            <a:ext cx="3349350" cy="1253922"/>
          </a:xfrm>
          <a:prstGeom prst="rect">
            <a:avLst/>
          </a:prstGeom>
        </p:spPr>
      </p:pic>
      <p:pic>
        <p:nvPicPr>
          <p:cNvPr id="7" name="Picture 6"/>
          <p:cNvPicPr>
            <a:picLocks noChangeAspect="1"/>
          </p:cNvPicPr>
          <p:nvPr/>
        </p:nvPicPr>
        <p:blipFill>
          <a:blip r:embed="rId8"/>
          <a:stretch>
            <a:fillRect/>
          </a:stretch>
        </p:blipFill>
        <p:spPr>
          <a:xfrm>
            <a:off x="365025" y="5575279"/>
            <a:ext cx="4791239" cy="1111269"/>
          </a:xfrm>
          <a:prstGeom prst="rect">
            <a:avLst/>
          </a:prstGeom>
        </p:spPr>
      </p:pic>
      <p:pic>
        <p:nvPicPr>
          <p:cNvPr id="8" name="Picture 7"/>
          <p:cNvPicPr>
            <a:picLocks noChangeAspect="1"/>
          </p:cNvPicPr>
          <p:nvPr/>
        </p:nvPicPr>
        <p:blipFill>
          <a:blip r:embed="rId9"/>
          <a:stretch>
            <a:fillRect/>
          </a:stretch>
        </p:blipFill>
        <p:spPr>
          <a:xfrm>
            <a:off x="4561759" y="4267212"/>
            <a:ext cx="4396711" cy="1023820"/>
          </a:xfrm>
          <a:prstGeom prst="rect">
            <a:avLst/>
          </a:prstGeom>
        </p:spPr>
      </p:pic>
      <p:sp>
        <p:nvSpPr>
          <p:cNvPr id="9" name="Title 1"/>
          <p:cNvSpPr txBox="1">
            <a:spLocks/>
          </p:cNvSpPr>
          <p:nvPr/>
        </p:nvSpPr>
        <p:spPr>
          <a:xfrm>
            <a:off x="365025" y="207112"/>
            <a:ext cx="7886700" cy="1325563"/>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Scientific Analysis</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562600" y="5761581"/>
            <a:ext cx="344004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3</a:t>
            </a:r>
            <a:r>
              <a:rPr lang="en-US" b="1" dirty="0" smtClean="0">
                <a:latin typeface="Times New Roman" panose="02020603050405020304" pitchFamily="18" charset="0"/>
                <a:cs typeface="Times New Roman" panose="02020603050405020304" pitchFamily="18" charset="0"/>
              </a:rPr>
              <a:t>7 peer –reviewed papers in total</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874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301" y="503610"/>
            <a:ext cx="6400038" cy="5866701"/>
          </a:xfrm>
          <a:prstGeom prst="rect">
            <a:avLst/>
          </a:prstGeom>
        </p:spPr>
      </p:pic>
      <p:sp>
        <p:nvSpPr>
          <p:cNvPr id="3" name="TextBox 2"/>
          <p:cNvSpPr txBox="1"/>
          <p:nvPr/>
        </p:nvSpPr>
        <p:spPr>
          <a:xfrm>
            <a:off x="2365695" y="109057"/>
            <a:ext cx="3913251" cy="461665"/>
          </a:xfrm>
          <a:prstGeom prst="rect">
            <a:avLst/>
          </a:prstGeom>
          <a:noFill/>
        </p:spPr>
        <p:txBody>
          <a:bodyPr wrap="none" rtlCol="0">
            <a:spAutoFit/>
          </a:bodyPr>
          <a:lstStyle/>
          <a:p>
            <a:r>
              <a:rPr lang="en-US" b="1" dirty="0" smtClean="0">
                <a:solidFill>
                  <a:srgbClr val="FFFF00"/>
                </a:solidFill>
              </a:rPr>
              <a:t>Eelgrass Changes 1984-2015</a:t>
            </a:r>
            <a:endParaRPr lang="en-US" b="1" dirty="0">
              <a:solidFill>
                <a:srgbClr val="FFFF00"/>
              </a:solidFill>
            </a:endParaRPr>
          </a:p>
        </p:txBody>
      </p:sp>
      <p:sp>
        <p:nvSpPr>
          <p:cNvPr id="4" name="TextBox 3"/>
          <p:cNvSpPr txBox="1"/>
          <p:nvPr/>
        </p:nvSpPr>
        <p:spPr>
          <a:xfrm>
            <a:off x="1266738" y="6417578"/>
            <a:ext cx="2693366" cy="461665"/>
          </a:xfrm>
          <a:prstGeom prst="rect">
            <a:avLst/>
          </a:prstGeom>
          <a:noFill/>
        </p:spPr>
        <p:txBody>
          <a:bodyPr wrap="none" rtlCol="0">
            <a:spAutoFit/>
          </a:bodyPr>
          <a:lstStyle/>
          <a:p>
            <a:r>
              <a:rPr lang="en-US" dirty="0" err="1" smtClean="0"/>
              <a:t>Lefcheck</a:t>
            </a:r>
            <a:r>
              <a:rPr lang="en-US" dirty="0" smtClean="0"/>
              <a:t> et al. 2017</a:t>
            </a:r>
            <a:endParaRPr lang="en-US" dirty="0"/>
          </a:p>
        </p:txBody>
      </p:sp>
    </p:spTree>
    <p:extLst>
      <p:ext uri="{BB962C8B-B14F-4D97-AF65-F5344CB8AC3E}">
        <p14:creationId xmlns:p14="http://schemas.microsoft.com/office/powerpoint/2010/main" val="35663763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285" y="461665"/>
            <a:ext cx="6408808" cy="5874741"/>
          </a:xfrm>
          <a:prstGeom prst="rect">
            <a:avLst/>
          </a:prstGeom>
        </p:spPr>
      </p:pic>
      <p:sp>
        <p:nvSpPr>
          <p:cNvPr id="3" name="Rectangle 2"/>
          <p:cNvSpPr/>
          <p:nvPr/>
        </p:nvSpPr>
        <p:spPr>
          <a:xfrm>
            <a:off x="2615754" y="0"/>
            <a:ext cx="3913251" cy="461665"/>
          </a:xfrm>
          <a:prstGeom prst="rect">
            <a:avLst/>
          </a:prstGeom>
        </p:spPr>
        <p:txBody>
          <a:bodyPr wrap="none">
            <a:spAutoFit/>
          </a:bodyPr>
          <a:lstStyle/>
          <a:p>
            <a:r>
              <a:rPr lang="en-US" b="1" dirty="0">
                <a:solidFill>
                  <a:srgbClr val="FFFF00"/>
                </a:solidFill>
              </a:rPr>
              <a:t>Eelgrass Changes 1984-2015</a:t>
            </a:r>
          </a:p>
        </p:txBody>
      </p:sp>
      <p:sp>
        <p:nvSpPr>
          <p:cNvPr id="4" name="TextBox 3"/>
          <p:cNvSpPr txBox="1"/>
          <p:nvPr/>
        </p:nvSpPr>
        <p:spPr>
          <a:xfrm>
            <a:off x="1828800" y="6396335"/>
            <a:ext cx="2781531" cy="461665"/>
          </a:xfrm>
          <a:prstGeom prst="rect">
            <a:avLst/>
          </a:prstGeom>
          <a:noFill/>
        </p:spPr>
        <p:txBody>
          <a:bodyPr wrap="none" rtlCol="0">
            <a:spAutoFit/>
          </a:bodyPr>
          <a:lstStyle/>
          <a:p>
            <a:r>
              <a:rPr lang="en-US" b="1" dirty="0" err="1" smtClean="0"/>
              <a:t>Lefcheck</a:t>
            </a:r>
            <a:r>
              <a:rPr lang="en-US" b="1" dirty="0" smtClean="0"/>
              <a:t> et al. 2017</a:t>
            </a:r>
            <a:endParaRPr lang="en-US" b="1" dirty="0"/>
          </a:p>
        </p:txBody>
      </p:sp>
    </p:spTree>
    <p:extLst>
      <p:ext uri="{BB962C8B-B14F-4D97-AF65-F5344CB8AC3E}">
        <p14:creationId xmlns:p14="http://schemas.microsoft.com/office/powerpoint/2010/main" val="2441377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Annual Survey Tasks by Month</a:t>
            </a:r>
            <a:r>
              <a:rPr lang="en-US" dirty="0"/>
              <a:t/>
            </a:r>
            <a:br>
              <a:rPr lang="en-US" dirty="0"/>
            </a:br>
            <a:endParaRPr lang="en-US" dirty="0"/>
          </a:p>
        </p:txBody>
      </p:sp>
      <p:pic>
        <p:nvPicPr>
          <p:cNvPr id="13" name="Content Placeholder 12"/>
          <p:cNvPicPr>
            <a:picLocks noGrp="1" noChangeAspect="1"/>
          </p:cNvPicPr>
          <p:nvPr>
            <p:ph idx="1"/>
          </p:nvPr>
        </p:nvPicPr>
        <p:blipFill>
          <a:blip r:embed="rId2"/>
          <a:stretch>
            <a:fillRect/>
          </a:stretch>
        </p:blipFill>
        <p:spPr>
          <a:xfrm>
            <a:off x="628650" y="1419099"/>
            <a:ext cx="7907326" cy="4891502"/>
          </a:xfrm>
          <a:prstGeom prst="rect">
            <a:avLst/>
          </a:prstGeom>
        </p:spPr>
      </p:pic>
    </p:spTree>
    <p:extLst>
      <p:ext uri="{BB962C8B-B14F-4D97-AF65-F5344CB8AC3E}">
        <p14:creationId xmlns:p14="http://schemas.microsoft.com/office/powerpoint/2010/main" val="42572591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Conclusions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1" dirty="0" smtClean="0">
                <a:latin typeface="Times New Roman" panose="02020603050405020304" pitchFamily="18" charset="0"/>
                <a:cs typeface="Times New Roman" panose="02020603050405020304" pitchFamily="18" charset="0"/>
              </a:rPr>
              <a:t>Survey has been responsive to technological changes while maintaining continuity of data collection</a:t>
            </a:r>
          </a:p>
          <a:p>
            <a:r>
              <a:rPr lang="en-US" b="1" dirty="0" smtClean="0">
                <a:latin typeface="Times New Roman" panose="02020603050405020304" pitchFamily="18" charset="0"/>
                <a:cs typeface="Times New Roman" panose="02020603050405020304" pitchFamily="18" charset="0"/>
              </a:rPr>
              <a:t>Survey has been responsive to management needs</a:t>
            </a:r>
          </a:p>
          <a:p>
            <a:r>
              <a:rPr lang="en-US" b="1" dirty="0" smtClean="0">
                <a:latin typeface="Times New Roman" panose="02020603050405020304" pitchFamily="18" charset="0"/>
                <a:cs typeface="Times New Roman" panose="02020603050405020304" pitchFamily="18" charset="0"/>
              </a:rPr>
              <a:t>Funding has just kept up with inflation </a:t>
            </a:r>
          </a:p>
          <a:p>
            <a:r>
              <a:rPr lang="en-US" b="1" dirty="0" smtClean="0">
                <a:latin typeface="Times New Roman" panose="02020603050405020304" pitchFamily="18" charset="0"/>
                <a:cs typeface="Times New Roman" panose="02020603050405020304" pitchFamily="18" charset="0"/>
              </a:rPr>
              <a:t>Annual Survey necessary for de-listing of Bay</a:t>
            </a:r>
          </a:p>
          <a:p>
            <a:r>
              <a:rPr lang="en-US" b="1" dirty="0" smtClean="0">
                <a:latin typeface="Times New Roman" panose="02020603050405020304" pitchFamily="18" charset="0"/>
                <a:cs typeface="Times New Roman" panose="02020603050405020304" pitchFamily="18" charset="0"/>
              </a:rPr>
              <a:t>Annual Survey necessary for understanding processes influencing Bay SAV</a:t>
            </a:r>
          </a:p>
        </p:txBody>
      </p:sp>
    </p:spTree>
    <p:extLst>
      <p:ext uri="{BB962C8B-B14F-4D97-AF65-F5344CB8AC3E}">
        <p14:creationId xmlns:p14="http://schemas.microsoft.com/office/powerpoint/2010/main" val="202698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978" y="761021"/>
            <a:ext cx="4371610" cy="3095100"/>
          </a:xfrm>
          <a:prstGeom prst="rect">
            <a:avLst/>
          </a:prstGeom>
        </p:spPr>
      </p:pic>
      <p:sp>
        <p:nvSpPr>
          <p:cNvPr id="4" name="TextBox 3"/>
          <p:cNvSpPr txBox="1"/>
          <p:nvPr/>
        </p:nvSpPr>
        <p:spPr>
          <a:xfrm>
            <a:off x="2341699" y="180619"/>
            <a:ext cx="489723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Thanks – SAV SYN Team/EPA</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6422"/>
          <a:stretch/>
        </p:blipFill>
        <p:spPr>
          <a:xfrm>
            <a:off x="100985" y="741542"/>
            <a:ext cx="4020173" cy="3114579"/>
          </a:xfrm>
          <a:prstGeom prst="rect">
            <a:avLst/>
          </a:prstGeom>
        </p:spPr>
      </p:pic>
      <p:sp>
        <p:nvSpPr>
          <p:cNvPr id="5" name="TextBox 4"/>
          <p:cNvSpPr txBox="1"/>
          <p:nvPr/>
        </p:nvSpPr>
        <p:spPr>
          <a:xfrm>
            <a:off x="334947" y="4082765"/>
            <a:ext cx="8138062" cy="369332"/>
          </a:xfrm>
          <a:prstGeom prst="rect">
            <a:avLst/>
          </a:prstGeom>
          <a:noFill/>
        </p:spPr>
        <p:txBody>
          <a:bodyPr wrap="none" rtlCol="0">
            <a:spAutoFit/>
          </a:bodyPr>
          <a:lstStyle/>
          <a:p>
            <a:r>
              <a:rPr lang="en-US" dirty="0" smtClean="0"/>
              <a:t>University of Maryland CES, EPA, SERC, VIMS, USGS, MD DNR Texas A&amp;M,  SESYNC</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79" y="4371073"/>
            <a:ext cx="1749628" cy="240590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039" y="4493281"/>
            <a:ext cx="2790825" cy="224251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0515" y="4493281"/>
            <a:ext cx="2790825" cy="2242510"/>
          </a:xfrm>
          <a:prstGeom prst="rect">
            <a:avLst/>
          </a:prstGeom>
        </p:spPr>
      </p:pic>
    </p:spTree>
    <p:extLst>
      <p:ext uri="{BB962C8B-B14F-4D97-AF65-F5344CB8AC3E}">
        <p14:creationId xmlns:p14="http://schemas.microsoft.com/office/powerpoint/2010/main" val="15030209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7025" y="176213"/>
            <a:ext cx="8524875" cy="2633662"/>
          </a:xfrm>
          <a:noFill/>
          <a:ln w="12700">
            <a:solidFill>
              <a:srgbClr val="FFFF00"/>
            </a:solidFill>
          </a:ln>
        </p:spPr>
        <p:txBody>
          <a:bodyPr>
            <a:normAutofit/>
          </a:bodyPr>
          <a:lstStyle/>
          <a:p>
            <a:pPr algn="ctr" eaLnBrk="1" hangingPunct="1"/>
            <a:r>
              <a:rPr lang="en-US" sz="3600" b="1" dirty="0" smtClean="0">
                <a:solidFill>
                  <a:srgbClr val="FFFF00"/>
                </a:solidFill>
                <a:latin typeface="Arial" charset="0"/>
              </a:rPr>
              <a:t>Submersed Aquatic Vegetation in Chesapeake Bay:</a:t>
            </a:r>
            <a:br>
              <a:rPr lang="en-US" sz="3600" b="1" dirty="0" smtClean="0">
                <a:solidFill>
                  <a:srgbClr val="FFFF00"/>
                </a:solidFill>
                <a:latin typeface="Arial" charset="0"/>
              </a:rPr>
            </a:br>
            <a:r>
              <a:rPr lang="en-US" sz="3600" b="1" dirty="0" smtClean="0">
                <a:solidFill>
                  <a:srgbClr val="FFFF00"/>
                </a:solidFill>
                <a:latin typeface="Arial" charset="0"/>
              </a:rPr>
              <a:t/>
            </a:r>
            <a:br>
              <a:rPr lang="en-US" sz="3600" b="1" dirty="0" smtClean="0">
                <a:solidFill>
                  <a:srgbClr val="FFFF00"/>
                </a:solidFill>
                <a:latin typeface="Arial" charset="0"/>
              </a:rPr>
            </a:br>
            <a:r>
              <a:rPr lang="en-US" sz="3200" b="1" dirty="0" smtClean="0">
                <a:solidFill>
                  <a:srgbClr val="FFFF00"/>
                </a:solidFill>
                <a:latin typeface="Arial" charset="0"/>
              </a:rPr>
              <a:t>Sentinel Species in a Changing World</a:t>
            </a:r>
            <a:br>
              <a:rPr lang="en-US" sz="3200" b="1" dirty="0" smtClean="0">
                <a:solidFill>
                  <a:srgbClr val="FFFF00"/>
                </a:solidFill>
                <a:latin typeface="Arial" charset="0"/>
              </a:rPr>
            </a:br>
            <a:r>
              <a:rPr lang="en-US" sz="1800" b="1" dirty="0" smtClean="0">
                <a:solidFill>
                  <a:srgbClr val="FFFF00"/>
                </a:solidFill>
                <a:latin typeface="Arial" charset="0"/>
              </a:rPr>
              <a:t/>
            </a:r>
            <a:br>
              <a:rPr lang="en-US" sz="1800" b="1" dirty="0" smtClean="0">
                <a:solidFill>
                  <a:srgbClr val="FFFF00"/>
                </a:solidFill>
                <a:latin typeface="Arial" charset="0"/>
              </a:rPr>
            </a:br>
            <a:r>
              <a:rPr lang="en-US" sz="1800" b="1" dirty="0" smtClean="0">
                <a:solidFill>
                  <a:srgbClr val="FFFF00"/>
                </a:solidFill>
                <a:latin typeface="Arial" charset="0"/>
              </a:rPr>
              <a:t>Just accepted to the journal </a:t>
            </a:r>
            <a:r>
              <a:rPr lang="en-US" sz="1800" b="1" dirty="0" err="1" smtClean="0">
                <a:solidFill>
                  <a:srgbClr val="FFFF00"/>
                </a:solidFill>
                <a:latin typeface="Arial" charset="0"/>
              </a:rPr>
              <a:t>BioScience</a:t>
            </a:r>
            <a:r>
              <a:rPr lang="en-US" sz="1800" b="1" dirty="0" smtClean="0">
                <a:solidFill>
                  <a:srgbClr val="FFFF00"/>
                </a:solidFill>
                <a:latin typeface="Arial" charset="0"/>
              </a:rPr>
              <a:t>!!</a:t>
            </a:r>
          </a:p>
        </p:txBody>
      </p:sp>
      <p:graphicFrame>
        <p:nvGraphicFramePr>
          <p:cNvPr id="7" name="Object 5"/>
          <p:cNvGraphicFramePr>
            <a:graphicFrameLocks noChangeAspect="1"/>
          </p:cNvGraphicFramePr>
          <p:nvPr>
            <p:extLst/>
          </p:nvPr>
        </p:nvGraphicFramePr>
        <p:xfrm>
          <a:off x="5492672" y="3983603"/>
          <a:ext cx="3273669" cy="2455252"/>
        </p:xfrm>
        <a:graphic>
          <a:graphicData uri="http://schemas.openxmlformats.org/presentationml/2006/ole">
            <mc:AlternateContent xmlns:mc="http://schemas.openxmlformats.org/markup-compatibility/2006">
              <mc:Choice xmlns:v="urn:schemas-microsoft-com:vml" Requires="v">
                <p:oleObj spid="_x0000_s5129" name="Slide" r:id="rId4" imgW="4572000" imgH="3429000" progId="PowerPoint.Slide.8">
                  <p:embed/>
                </p:oleObj>
              </mc:Choice>
              <mc:Fallback>
                <p:oleObj name="Slide"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672" y="3983603"/>
                        <a:ext cx="3273669" cy="2455252"/>
                      </a:xfrm>
                      <a:prstGeom prst="rect">
                        <a:avLst/>
                      </a:prstGeom>
                      <a:noFill/>
                      <a:ln>
                        <a:noFill/>
                      </a:ln>
                      <a:effectLst/>
                    </p:spPr>
                  </p:pic>
                </p:oleObj>
              </mc:Fallback>
            </mc:AlternateContent>
          </a:graphicData>
        </a:graphic>
      </p:graphicFrame>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025" y="3980409"/>
            <a:ext cx="3393830" cy="2458446"/>
          </a:xfrm>
          <a:prstGeom prst="rect">
            <a:avLst/>
          </a:prstGeom>
        </p:spPr>
      </p:pic>
      <p:pic>
        <p:nvPicPr>
          <p:cNvPr id="5" name="Picture 2" descr="C:\Users\jprichar\Desktop\MBL ZEN Pics for JED\ZEN II Eastern Shore\ZEN VA A2 2014_7_7\P104093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1739" y="3050848"/>
            <a:ext cx="2079516" cy="204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420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R:\Products\Conferences\CERF\2009\Wilcox\flightline map w SAV and lin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908" y="803434"/>
            <a:ext cx="4206111" cy="57760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cstate="print"/>
          <a:srcRect/>
          <a:stretch>
            <a:fillRect/>
          </a:stretch>
        </p:blipFill>
        <p:spPr bwMode="auto">
          <a:xfrm>
            <a:off x="4944668" y="4023159"/>
            <a:ext cx="3824675" cy="2556288"/>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p:spPr>
      </p:pic>
      <p:sp>
        <p:nvSpPr>
          <p:cNvPr id="4" name="TextBox 3"/>
          <p:cNvSpPr txBox="1"/>
          <p:nvPr/>
        </p:nvSpPr>
        <p:spPr>
          <a:xfrm>
            <a:off x="5037240" y="803434"/>
            <a:ext cx="3639529" cy="2862322"/>
          </a:xfrm>
          <a:prstGeom prst="rect">
            <a:avLst/>
          </a:prstGeom>
          <a:noFill/>
        </p:spPr>
        <p:txBody>
          <a:bodyPr wrap="square" rtlCol="0">
            <a:spAutoFit/>
          </a:bodyPr>
          <a:lstStyle/>
          <a:p>
            <a:r>
              <a:rPr lang="en-US" dirty="0"/>
              <a:t>A</a:t>
            </a:r>
            <a:r>
              <a:rPr lang="en-US" dirty="0" smtClean="0"/>
              <a:t>erial multispectral digital imagery is acquired from flight lines flown over the entire bay</a:t>
            </a:r>
          </a:p>
          <a:p>
            <a:endParaRPr lang="en-US" dirty="0"/>
          </a:p>
          <a:p>
            <a:r>
              <a:rPr lang="en-US" dirty="0" smtClean="0"/>
              <a:t>Flights require low wind, minimal cloud cover, low tide,</a:t>
            </a:r>
          </a:p>
          <a:p>
            <a:r>
              <a:rPr lang="en-US" dirty="0"/>
              <a:t>l</a:t>
            </a:r>
            <a:r>
              <a:rPr lang="en-US" dirty="0" smtClean="0"/>
              <a:t>ow turbidity, low sun angle.</a:t>
            </a:r>
          </a:p>
          <a:p>
            <a:endParaRPr lang="en-US" dirty="0" smtClean="0"/>
          </a:p>
          <a:p>
            <a:r>
              <a:rPr lang="en-US" dirty="0" smtClean="0"/>
              <a:t>VIMS and Air </a:t>
            </a:r>
            <a:r>
              <a:rPr lang="en-US" dirty="0" err="1" smtClean="0"/>
              <a:t>Photographics</a:t>
            </a:r>
            <a:r>
              <a:rPr lang="en-US" dirty="0" smtClean="0"/>
              <a:t> staff monitor these conditions 24/7</a:t>
            </a:r>
          </a:p>
        </p:txBody>
      </p:sp>
      <p:sp>
        <p:nvSpPr>
          <p:cNvPr id="5" name="Rectangle 4"/>
          <p:cNvSpPr/>
          <p:nvPr/>
        </p:nvSpPr>
        <p:spPr>
          <a:xfrm>
            <a:off x="213642" y="166853"/>
            <a:ext cx="4731026" cy="954107"/>
          </a:xfrm>
          <a:prstGeom prst="rect">
            <a:avLst/>
          </a:prstGeom>
        </p:spPr>
        <p:txBody>
          <a:bodyPr wrap="square">
            <a:spAutoFit/>
          </a:bodyPr>
          <a:lstStyle/>
          <a:p>
            <a:pPr algn="ctr"/>
            <a:r>
              <a:rPr lang="en-US" sz="2800" b="1" dirty="0" smtClean="0"/>
              <a:t>Acquisition of Aerial Imagery </a:t>
            </a:r>
            <a:r>
              <a:rPr lang="en-US" sz="2800" b="1" dirty="0"/>
              <a:t/>
            </a:r>
            <a:br>
              <a:rPr lang="en-US" sz="2800" b="1" dirty="0"/>
            </a:br>
            <a:endParaRPr lang="en-US" sz="2800" b="1" dirty="0"/>
          </a:p>
        </p:txBody>
      </p:sp>
    </p:spTree>
    <p:extLst>
      <p:ext uri="{BB962C8B-B14F-4D97-AF65-F5344CB8AC3E}">
        <p14:creationId xmlns:p14="http://schemas.microsoft.com/office/powerpoint/2010/main" val="1784603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208" y="1075881"/>
            <a:ext cx="2268775" cy="5585721"/>
          </a:xfrm>
          <a:prstGeom prst="rect">
            <a:avLst/>
          </a:prstGeom>
        </p:spPr>
      </p:pic>
      <p:sp>
        <p:nvSpPr>
          <p:cNvPr id="6" name="Rectangle 5"/>
          <p:cNvSpPr/>
          <p:nvPr/>
        </p:nvSpPr>
        <p:spPr>
          <a:xfrm>
            <a:off x="225997" y="116315"/>
            <a:ext cx="7644483" cy="1384995"/>
          </a:xfrm>
          <a:prstGeom prst="rect">
            <a:avLst/>
          </a:prstGeom>
        </p:spPr>
        <p:txBody>
          <a:bodyPr wrap="square">
            <a:spAutoFit/>
          </a:bodyPr>
          <a:lstStyle/>
          <a:p>
            <a:r>
              <a:rPr lang="en-US" sz="2800" b="1" dirty="0" smtClean="0"/>
              <a:t>Wind and Tide = monitored daily for changes</a:t>
            </a:r>
          </a:p>
          <a:p>
            <a:r>
              <a:rPr lang="en-US" sz="2800" b="1" dirty="0" smtClean="0"/>
              <a:t>NOAA Tides Online</a:t>
            </a:r>
            <a:r>
              <a:rPr lang="en-US" sz="1200" b="1" dirty="0" smtClean="0"/>
              <a:t> (https</a:t>
            </a:r>
            <a:r>
              <a:rPr lang="en-US" sz="1200" b="1" dirty="0"/>
              <a:t>://</a:t>
            </a:r>
            <a:r>
              <a:rPr lang="en-US" sz="1200" b="1" dirty="0" smtClean="0"/>
              <a:t>tidesonline.nos.noaa.gov/geographic.html) </a:t>
            </a:r>
            <a:r>
              <a:rPr lang="en-US" sz="2800" b="1" dirty="0"/>
              <a:t/>
            </a:r>
            <a:br>
              <a:rPr lang="en-US" sz="2800" b="1" dirty="0"/>
            </a:br>
            <a:endParaRPr lang="en-US" sz="28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417" y="1075881"/>
            <a:ext cx="2268773" cy="5585721"/>
          </a:xfrm>
          <a:prstGeom prst="rect">
            <a:avLst/>
          </a:prstGeom>
        </p:spPr>
      </p:pic>
    </p:spTree>
    <p:extLst>
      <p:ext uri="{BB962C8B-B14F-4D97-AF65-F5344CB8AC3E}">
        <p14:creationId xmlns:p14="http://schemas.microsoft.com/office/powerpoint/2010/main" val="686549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290063" cy="1325563"/>
          </a:xfrm>
        </p:spPr>
        <p:txBody>
          <a:bodyPr/>
          <a:lstStyle/>
          <a:p>
            <a:r>
              <a:rPr lang="en-US" b="1" dirty="0" smtClean="0">
                <a:latin typeface="+mn-lt"/>
                <a:cs typeface="Times New Roman" panose="02020603050405020304" pitchFamily="18" charset="0"/>
              </a:rPr>
              <a:t>Other Acquisition Bottlenecks</a:t>
            </a:r>
            <a:endParaRPr lang="en-US" b="1" dirty="0">
              <a:latin typeface="+mn-lt"/>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b="1" dirty="0" smtClean="0">
                <a:solidFill>
                  <a:srgbClr val="FFFF00"/>
                </a:solidFill>
                <a:cs typeface="Times New Roman" panose="02020603050405020304" pitchFamily="18" charset="0"/>
              </a:rPr>
              <a:t>Washington, DC </a:t>
            </a:r>
            <a:endParaRPr lang="en-US" b="1" dirty="0">
              <a:cs typeface="Times New Roman" panose="02020603050405020304" pitchFamily="18" charset="0"/>
            </a:endParaRPr>
          </a:p>
          <a:p>
            <a:pPr lvl="1"/>
            <a:r>
              <a:rPr lang="en-US" b="1" dirty="0" smtClean="0">
                <a:cs typeface="Times New Roman" panose="02020603050405020304" pitchFamily="18" charset="0"/>
              </a:rPr>
              <a:t>Prior TSA approval (30 days in advance) </a:t>
            </a:r>
          </a:p>
          <a:p>
            <a:pPr lvl="1"/>
            <a:r>
              <a:rPr lang="en-US" b="1" dirty="0">
                <a:cs typeface="Times New Roman" panose="02020603050405020304" pitchFamily="18" charset="0"/>
              </a:rPr>
              <a:t>A</a:t>
            </a:r>
            <a:r>
              <a:rPr lang="en-US" b="1" dirty="0" smtClean="0">
                <a:cs typeface="Times New Roman" panose="02020603050405020304" pitchFamily="18" charset="0"/>
              </a:rPr>
              <a:t>rmed Police Officer in plane on day of flight</a:t>
            </a:r>
          </a:p>
          <a:p>
            <a:pPr marL="0" indent="0">
              <a:buNone/>
            </a:pPr>
            <a:r>
              <a:rPr lang="en-US" b="1" dirty="0" smtClean="0">
                <a:solidFill>
                  <a:srgbClr val="FFFF00"/>
                </a:solidFill>
                <a:cs typeface="Times New Roman" panose="02020603050405020304" pitchFamily="18" charset="0"/>
              </a:rPr>
              <a:t>Aberdeen Proving Ground</a:t>
            </a:r>
            <a:endParaRPr lang="en-US" b="1" dirty="0">
              <a:cs typeface="Times New Roman" panose="02020603050405020304" pitchFamily="18" charset="0"/>
            </a:endParaRPr>
          </a:p>
          <a:p>
            <a:pPr lvl="1"/>
            <a:r>
              <a:rPr lang="en-US" b="1" dirty="0" smtClean="0">
                <a:cs typeface="Times New Roman" panose="02020603050405020304" pitchFamily="18" charset="0"/>
              </a:rPr>
              <a:t>Prior approval (shooting live ammo on weekdays)</a:t>
            </a:r>
          </a:p>
          <a:p>
            <a:pPr lvl="1"/>
            <a:r>
              <a:rPr lang="en-US" b="1" dirty="0" smtClean="0">
                <a:cs typeface="Times New Roman" panose="02020603050405020304" pitchFamily="18" charset="0"/>
              </a:rPr>
              <a:t>APG personnel </a:t>
            </a:r>
            <a:r>
              <a:rPr lang="en-US" b="1" dirty="0">
                <a:cs typeface="Times New Roman" panose="02020603050405020304" pitchFamily="18" charset="0"/>
              </a:rPr>
              <a:t>in plane on day of </a:t>
            </a:r>
            <a:r>
              <a:rPr lang="en-US" b="1" dirty="0" smtClean="0">
                <a:cs typeface="Times New Roman" panose="02020603050405020304" pitchFamily="18" charset="0"/>
              </a:rPr>
              <a:t>flight</a:t>
            </a:r>
          </a:p>
          <a:p>
            <a:pPr lvl="1"/>
            <a:r>
              <a:rPr lang="en-US" b="1" dirty="0" smtClean="0">
                <a:cs typeface="Times New Roman" panose="02020603050405020304" pitchFamily="18" charset="0"/>
              </a:rPr>
              <a:t>APG personnel preprocesses and censors all APG imagery</a:t>
            </a:r>
          </a:p>
          <a:p>
            <a:pPr marL="0" indent="0">
              <a:buNone/>
            </a:pPr>
            <a:r>
              <a:rPr lang="en-US" b="1" dirty="0" smtClean="0">
                <a:solidFill>
                  <a:srgbClr val="FFFF00"/>
                </a:solidFill>
                <a:cs typeface="Times New Roman" panose="02020603050405020304" pitchFamily="18" charset="0"/>
              </a:rPr>
              <a:t>Patuxent Air Base</a:t>
            </a:r>
            <a:endParaRPr lang="en-US" b="1" dirty="0">
              <a:cs typeface="Times New Roman" panose="02020603050405020304" pitchFamily="18" charset="0"/>
            </a:endParaRPr>
          </a:p>
          <a:p>
            <a:pPr lvl="1"/>
            <a:r>
              <a:rPr lang="en-US" b="1" dirty="0" smtClean="0">
                <a:cs typeface="Times New Roman" panose="02020603050405020304" pitchFamily="18" charset="0"/>
              </a:rPr>
              <a:t>Approval day before flight (</a:t>
            </a:r>
            <a:r>
              <a:rPr lang="en-US" b="1" dirty="0" err="1" smtClean="0">
                <a:cs typeface="Times New Roman" panose="02020603050405020304" pitchFamily="18" charset="0"/>
              </a:rPr>
              <a:t>Pax</a:t>
            </a:r>
            <a:r>
              <a:rPr lang="en-US" b="1" dirty="0" smtClean="0">
                <a:cs typeface="Times New Roman" panose="02020603050405020304" pitchFamily="18" charset="0"/>
              </a:rPr>
              <a:t> now doing drone work)</a:t>
            </a:r>
          </a:p>
          <a:p>
            <a:pPr marL="0" indent="0">
              <a:buNone/>
            </a:pPr>
            <a:r>
              <a:rPr lang="en-US" b="1" dirty="0" smtClean="0">
                <a:solidFill>
                  <a:srgbClr val="FFFF00"/>
                </a:solidFill>
                <a:cs typeface="Times New Roman" panose="02020603050405020304" pitchFamily="18" charset="0"/>
              </a:rPr>
              <a:t>Dahlgren Navel Support Facility</a:t>
            </a:r>
            <a:endParaRPr lang="en-US" b="1" dirty="0">
              <a:cs typeface="Times New Roman" panose="02020603050405020304" pitchFamily="18" charset="0"/>
            </a:endParaRPr>
          </a:p>
          <a:p>
            <a:pPr lvl="1"/>
            <a:r>
              <a:rPr lang="en-US" b="1" dirty="0" smtClean="0">
                <a:cs typeface="Times New Roman" panose="02020603050405020304" pitchFamily="18" charset="0"/>
              </a:rPr>
              <a:t>Approval day of flight (shooting live ammo)</a:t>
            </a:r>
            <a:endParaRPr lang="en-US" b="1" dirty="0">
              <a:cs typeface="Times New Roman" panose="02020603050405020304" pitchFamily="18" charset="0"/>
            </a:endParaRPr>
          </a:p>
        </p:txBody>
      </p:sp>
    </p:spTree>
    <p:extLst>
      <p:ext uri="{BB962C8B-B14F-4D97-AF65-F5344CB8AC3E}">
        <p14:creationId xmlns:p14="http://schemas.microsoft.com/office/powerpoint/2010/main" val="3739624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Changes in The Process</a:t>
            </a:r>
            <a:endParaRPr lang="en-US" b="1" dirty="0"/>
          </a:p>
        </p:txBody>
      </p:sp>
      <p:sp>
        <p:nvSpPr>
          <p:cNvPr id="3" name="Content Placeholder 2"/>
          <p:cNvSpPr>
            <a:spLocks noGrp="1"/>
          </p:cNvSpPr>
          <p:nvPr>
            <p:ph idx="1"/>
          </p:nvPr>
        </p:nvSpPr>
        <p:spPr/>
        <p:txBody>
          <a:bodyPr>
            <a:normAutofit/>
          </a:bodyPr>
          <a:lstStyle/>
          <a:p>
            <a:pPr marL="342900" lvl="1" indent="-342900">
              <a:lnSpc>
                <a:spcPct val="100000"/>
              </a:lnSpc>
              <a:spcBef>
                <a:spcPts val="750"/>
              </a:spcBef>
            </a:pPr>
            <a:r>
              <a:rPr lang="en-US" b="1" dirty="0" smtClean="0">
                <a:solidFill>
                  <a:srgbClr val="FFFF00"/>
                </a:solidFill>
                <a:cs typeface="Times New Roman" panose="02020603050405020304" pitchFamily="18" charset="0"/>
              </a:rPr>
              <a:t>The Web Revolution</a:t>
            </a:r>
          </a:p>
          <a:p>
            <a:pPr marL="0" lvl="1" indent="0">
              <a:lnSpc>
                <a:spcPct val="100000"/>
              </a:lnSpc>
              <a:spcBef>
                <a:spcPts val="750"/>
              </a:spcBef>
              <a:buNone/>
            </a:pPr>
            <a:r>
              <a:rPr lang="en-US" b="1" dirty="0">
                <a:solidFill>
                  <a:srgbClr val="FFFF00"/>
                </a:solidFill>
                <a:cs typeface="Times New Roman" panose="02020603050405020304" pitchFamily="18" charset="0"/>
              </a:rPr>
              <a:t>	</a:t>
            </a:r>
            <a:r>
              <a:rPr lang="en-US" b="1" dirty="0" smtClean="0">
                <a:solidFill>
                  <a:srgbClr val="FFFF00"/>
                </a:solidFill>
                <a:cs typeface="Times New Roman" panose="02020603050405020304" pitchFamily="18" charset="0"/>
              </a:rPr>
              <a:t>Printed version of report to web-based report</a:t>
            </a:r>
          </a:p>
        </p:txBody>
      </p:sp>
    </p:spTree>
    <p:extLst>
      <p:ext uri="{BB962C8B-B14F-4D97-AF65-F5344CB8AC3E}">
        <p14:creationId xmlns:p14="http://schemas.microsoft.com/office/powerpoint/2010/main" val="2448197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4387</TotalTime>
  <Words>1235</Words>
  <Application>Microsoft Office PowerPoint</Application>
  <PresentationFormat>On-screen Show (4:3)</PresentationFormat>
  <Paragraphs>272</Paragraphs>
  <Slides>52</Slides>
  <Notes>33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52</vt:i4>
      </vt:variant>
    </vt:vector>
  </HeadingPairs>
  <TitlesOfParts>
    <vt:vector size="60" baseType="lpstr">
      <vt:lpstr>Arial</vt:lpstr>
      <vt:lpstr>Calibri</vt:lpstr>
      <vt:lpstr>Corbel</vt:lpstr>
      <vt:lpstr>Times New Roman</vt:lpstr>
      <vt:lpstr>Depth</vt:lpstr>
      <vt:lpstr>Image</vt:lpstr>
      <vt:lpstr>SPW 7.1 Graph</vt:lpstr>
      <vt:lpstr>Slide</vt:lpstr>
      <vt:lpstr>The Chesapeake Bay Annual SAV Monitoring Program:   Its Evolution – 1974 to 2016  </vt:lpstr>
      <vt:lpstr>Outline of Talk</vt:lpstr>
      <vt:lpstr>Significant Milestones</vt:lpstr>
      <vt:lpstr>Current SAV Survey Process</vt:lpstr>
      <vt:lpstr>Annual Survey Tasks by Month </vt:lpstr>
      <vt:lpstr>PowerPoint Presentation</vt:lpstr>
      <vt:lpstr>PowerPoint Presentation</vt:lpstr>
      <vt:lpstr>Other Acquisition Bottlenecks</vt:lpstr>
      <vt:lpstr>Major Changes in The Process</vt:lpstr>
      <vt:lpstr>PowerPoint Presentation</vt:lpstr>
      <vt:lpstr>PowerPoint Presentation</vt:lpstr>
      <vt:lpstr>Major Changes in The Process</vt:lpstr>
      <vt:lpstr>Old SAV Mapping Method</vt:lpstr>
      <vt:lpstr>Old SAV Mapping Method</vt:lpstr>
      <vt:lpstr>New SAV Mapping Method Orthorectification, Mosaicking, Photo-interpretation</vt:lpstr>
      <vt:lpstr>PowerPoint Presentation</vt:lpstr>
      <vt:lpstr>Major Changes in The Process</vt:lpstr>
      <vt:lpstr>Interactive Map</vt:lpstr>
      <vt:lpstr>Major Changes in The Process</vt:lpstr>
      <vt:lpstr>PowerPoint Presentation</vt:lpstr>
      <vt:lpstr>SAV Ground Surveys</vt:lpstr>
      <vt:lpstr>PowerPoint Presentation</vt:lpstr>
      <vt:lpstr>PowerPoint Presentation</vt:lpstr>
      <vt:lpstr>PowerPoint Presentation</vt:lpstr>
      <vt:lpstr>PowerPoint Presentation</vt:lpstr>
      <vt:lpstr>PowerPoint Presentation</vt:lpstr>
      <vt:lpstr>PowerPoint Presentation</vt:lpstr>
      <vt:lpstr>The Budget Information</vt:lpstr>
      <vt:lpstr>2016 SAV Survey Funding Sources</vt:lpstr>
      <vt:lpstr>Grants Supporting the Survey 1989-2016</vt:lpstr>
      <vt:lpstr>2017 Budget</vt:lpstr>
      <vt:lpstr>Factors Influencing the Budget (+ =  increases in budget; - = decreases in budget)</vt:lpstr>
      <vt:lpstr>PowerPoint Presentation</vt:lpstr>
      <vt:lpstr>Aerial contract costs 1989-2016 Not adjusted for inflation</vt:lpstr>
      <vt:lpstr>Survey Cost in 1989 Dollars</vt:lpstr>
      <vt:lpstr>Significance of Annual Survey</vt:lpstr>
      <vt:lpstr>Virginia and Maryland’s  Water Quality Standards (9 VAC 25-260  COMAR 26.08.02.03-3)</vt:lpstr>
      <vt:lpstr>PowerPoint Presentation</vt:lpstr>
      <vt:lpstr>Significance of Annual Survey</vt:lpstr>
      <vt:lpstr>State Regs Governing Aquaculture</vt:lpstr>
      <vt:lpstr>PowerPoint Presentation</vt:lpstr>
      <vt:lpstr>PowerPoint Presentation</vt:lpstr>
      <vt:lpstr>Significance of Annual Survey</vt:lpstr>
      <vt:lpstr>PowerPoint Presentation</vt:lpstr>
      <vt:lpstr>PowerPoint Presentation</vt:lpstr>
      <vt:lpstr>Significance of Annual Survey</vt:lpstr>
      <vt:lpstr>PowerPoint Presentation</vt:lpstr>
      <vt:lpstr>PowerPoint Presentation</vt:lpstr>
      <vt:lpstr>PowerPoint Presentation</vt:lpstr>
      <vt:lpstr>Conclusions</vt:lpstr>
      <vt:lpstr>PowerPoint Presentation</vt:lpstr>
      <vt:lpstr>Submersed Aquatic Vegetation in Chesapeake Bay:  Sentinel Species in a Changing World  Just accepted to the journal BioScience!!</vt:lpstr>
    </vt:vector>
  </TitlesOfParts>
  <Company>Virginia Institute of Marine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 Wilcox</dc:creator>
  <cp:lastModifiedBy>Robert J Orth</cp:lastModifiedBy>
  <cp:revision>168</cp:revision>
  <dcterms:created xsi:type="dcterms:W3CDTF">2017-03-13T14:13:02Z</dcterms:created>
  <dcterms:modified xsi:type="dcterms:W3CDTF">2017-03-29T00:40:02Z</dcterms:modified>
</cp:coreProperties>
</file>