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7772400" cy="100584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D4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00" autoAdjust="0"/>
    <p:restoredTop sz="96740" autoAdjust="0"/>
  </p:normalViewPr>
  <p:slideViewPr>
    <p:cSldViewPr>
      <p:cViewPr varScale="1">
        <p:scale>
          <a:sx n="77" d="100"/>
          <a:sy n="77" d="100"/>
        </p:scale>
        <p:origin x="372" y="108"/>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98BA521C-8EA0-4B38-96FF-01F782D3662A}" type="datetimeFigureOut">
              <a:rPr lang="en-US" smtClean="0"/>
              <a:t>3/23/2017</a:t>
            </a:fld>
            <a:endParaRPr lang="en-US" dirty="0"/>
          </a:p>
        </p:txBody>
      </p:sp>
      <p:sp>
        <p:nvSpPr>
          <p:cNvPr id="4" name="Slide Image Placeholder 3"/>
          <p:cNvSpPr>
            <a:spLocks noGrp="1" noRot="1" noChangeAspect="1"/>
          </p:cNvSpPr>
          <p:nvPr>
            <p:ph type="sldImg" idx="2"/>
          </p:nvPr>
        </p:nvSpPr>
        <p:spPr>
          <a:xfrm>
            <a:off x="2159000" y="696913"/>
            <a:ext cx="26924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8D0D4C45-A68D-4492-ABFF-6EF795C731C2}" type="slidenum">
              <a:rPr lang="en-US" smtClean="0"/>
              <a:t>‹#›</a:t>
            </a:fld>
            <a:endParaRPr lang="en-US" dirty="0"/>
          </a:p>
        </p:txBody>
      </p:sp>
    </p:spTree>
    <p:extLst>
      <p:ext uri="{BB962C8B-B14F-4D97-AF65-F5344CB8AC3E}">
        <p14:creationId xmlns:p14="http://schemas.microsoft.com/office/powerpoint/2010/main" val="28870246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0D4C45-A68D-4492-ABFF-6EF795C731C2}" type="slidenum">
              <a:rPr lang="en-US" smtClean="0"/>
              <a:t>1</a:t>
            </a:fld>
            <a:endParaRPr lang="en-US" dirty="0"/>
          </a:p>
        </p:txBody>
      </p:sp>
    </p:spTree>
    <p:extLst>
      <p:ext uri="{BB962C8B-B14F-4D97-AF65-F5344CB8AC3E}">
        <p14:creationId xmlns:p14="http://schemas.microsoft.com/office/powerpoint/2010/main" val="36105583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0D4C45-A68D-4492-ABFF-6EF795C731C2}" type="slidenum">
              <a:rPr lang="en-US" smtClean="0"/>
              <a:t>2</a:t>
            </a:fld>
            <a:endParaRPr lang="en-US" dirty="0"/>
          </a:p>
        </p:txBody>
      </p:sp>
    </p:spTree>
    <p:extLst>
      <p:ext uri="{BB962C8B-B14F-4D97-AF65-F5344CB8AC3E}">
        <p14:creationId xmlns:p14="http://schemas.microsoft.com/office/powerpoint/2010/main" val="12141703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483ABC7-F297-4DC1-9DFA-649149B79152}" type="datetimeFigureOut">
              <a:rPr lang="en-US" smtClean="0"/>
              <a:t>3/23/2017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17B702-7D2D-4B37-8A2F-C1F7FA396B0D}" type="slidenum">
              <a:rPr lang="en-US" smtClean="0"/>
              <a:t>‹#›</a:t>
            </a:fld>
            <a:endParaRPr lang="en-US" dirty="0"/>
          </a:p>
        </p:txBody>
      </p:sp>
    </p:spTree>
    <p:extLst>
      <p:ext uri="{BB962C8B-B14F-4D97-AF65-F5344CB8AC3E}">
        <p14:creationId xmlns:p14="http://schemas.microsoft.com/office/powerpoint/2010/main" val="227685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83ABC7-F297-4DC1-9DFA-649149B79152}" type="datetimeFigureOut">
              <a:rPr lang="en-US" smtClean="0"/>
              <a:t>3/23/2017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17B702-7D2D-4B37-8A2F-C1F7FA396B0D}" type="slidenum">
              <a:rPr lang="en-US" smtClean="0"/>
              <a:t>‹#›</a:t>
            </a:fld>
            <a:endParaRPr lang="en-US" dirty="0"/>
          </a:p>
        </p:txBody>
      </p:sp>
    </p:spTree>
    <p:extLst>
      <p:ext uri="{BB962C8B-B14F-4D97-AF65-F5344CB8AC3E}">
        <p14:creationId xmlns:p14="http://schemas.microsoft.com/office/powerpoint/2010/main" val="4067866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8"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83ABC7-F297-4DC1-9DFA-649149B79152}" type="datetimeFigureOut">
              <a:rPr lang="en-US" smtClean="0"/>
              <a:t>3/23/2017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17B702-7D2D-4B37-8A2F-C1F7FA396B0D}" type="slidenum">
              <a:rPr lang="en-US" smtClean="0"/>
              <a:t>‹#›</a:t>
            </a:fld>
            <a:endParaRPr lang="en-US" dirty="0"/>
          </a:p>
        </p:txBody>
      </p:sp>
    </p:spTree>
    <p:extLst>
      <p:ext uri="{BB962C8B-B14F-4D97-AF65-F5344CB8AC3E}">
        <p14:creationId xmlns:p14="http://schemas.microsoft.com/office/powerpoint/2010/main" val="3219435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83ABC7-F297-4DC1-9DFA-649149B79152}" type="datetimeFigureOut">
              <a:rPr lang="en-US" smtClean="0"/>
              <a:t>3/23/2017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17B702-7D2D-4B37-8A2F-C1F7FA396B0D}" type="slidenum">
              <a:rPr lang="en-US" smtClean="0"/>
              <a:t>‹#›</a:t>
            </a:fld>
            <a:endParaRPr lang="en-US" dirty="0"/>
          </a:p>
        </p:txBody>
      </p:sp>
    </p:spTree>
    <p:extLst>
      <p:ext uri="{BB962C8B-B14F-4D97-AF65-F5344CB8AC3E}">
        <p14:creationId xmlns:p14="http://schemas.microsoft.com/office/powerpoint/2010/main" val="516547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483ABC7-F297-4DC1-9DFA-649149B79152}" type="datetimeFigureOut">
              <a:rPr lang="en-US" smtClean="0"/>
              <a:t>3/23/2017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17B702-7D2D-4B37-8A2F-C1F7FA396B0D}" type="slidenum">
              <a:rPr lang="en-US" smtClean="0"/>
              <a:t>‹#›</a:t>
            </a:fld>
            <a:endParaRPr lang="en-US" dirty="0"/>
          </a:p>
        </p:txBody>
      </p:sp>
    </p:spTree>
    <p:extLst>
      <p:ext uri="{BB962C8B-B14F-4D97-AF65-F5344CB8AC3E}">
        <p14:creationId xmlns:p14="http://schemas.microsoft.com/office/powerpoint/2010/main" val="3288744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483ABC7-F297-4DC1-9DFA-649149B79152}" type="datetimeFigureOut">
              <a:rPr lang="en-US" smtClean="0"/>
              <a:t>3/23/2017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17B702-7D2D-4B37-8A2F-C1F7FA396B0D}" type="slidenum">
              <a:rPr lang="en-US" smtClean="0"/>
              <a:t>‹#›</a:t>
            </a:fld>
            <a:endParaRPr lang="en-US" dirty="0"/>
          </a:p>
        </p:txBody>
      </p:sp>
    </p:spTree>
    <p:extLst>
      <p:ext uri="{BB962C8B-B14F-4D97-AF65-F5344CB8AC3E}">
        <p14:creationId xmlns:p14="http://schemas.microsoft.com/office/powerpoint/2010/main" val="2502676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483ABC7-F297-4DC1-9DFA-649149B79152}" type="datetimeFigureOut">
              <a:rPr lang="en-US" smtClean="0"/>
              <a:t>3/23/2017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17B702-7D2D-4B37-8A2F-C1F7FA396B0D}" type="slidenum">
              <a:rPr lang="en-US" smtClean="0"/>
              <a:t>‹#›</a:t>
            </a:fld>
            <a:endParaRPr lang="en-US" dirty="0"/>
          </a:p>
        </p:txBody>
      </p:sp>
    </p:spTree>
    <p:extLst>
      <p:ext uri="{BB962C8B-B14F-4D97-AF65-F5344CB8AC3E}">
        <p14:creationId xmlns:p14="http://schemas.microsoft.com/office/powerpoint/2010/main" val="667264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483ABC7-F297-4DC1-9DFA-649149B79152}" type="datetimeFigureOut">
              <a:rPr lang="en-US" smtClean="0"/>
              <a:t>3/23/2017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17B702-7D2D-4B37-8A2F-C1F7FA396B0D}" type="slidenum">
              <a:rPr lang="en-US" smtClean="0"/>
              <a:t>‹#›</a:t>
            </a:fld>
            <a:endParaRPr lang="en-US" dirty="0"/>
          </a:p>
        </p:txBody>
      </p:sp>
    </p:spTree>
    <p:extLst>
      <p:ext uri="{BB962C8B-B14F-4D97-AF65-F5344CB8AC3E}">
        <p14:creationId xmlns:p14="http://schemas.microsoft.com/office/powerpoint/2010/main" val="2918125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83ABC7-F297-4DC1-9DFA-649149B79152}" type="datetimeFigureOut">
              <a:rPr lang="en-US" smtClean="0"/>
              <a:t>3/23/2017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17B702-7D2D-4B37-8A2F-C1F7FA396B0D}" type="slidenum">
              <a:rPr lang="en-US" smtClean="0"/>
              <a:t>‹#›</a:t>
            </a:fld>
            <a:endParaRPr lang="en-US" dirty="0"/>
          </a:p>
        </p:txBody>
      </p:sp>
    </p:spTree>
    <p:extLst>
      <p:ext uri="{BB962C8B-B14F-4D97-AF65-F5344CB8AC3E}">
        <p14:creationId xmlns:p14="http://schemas.microsoft.com/office/powerpoint/2010/main" val="4037188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83ABC7-F297-4DC1-9DFA-649149B79152}" type="datetimeFigureOut">
              <a:rPr lang="en-US" smtClean="0"/>
              <a:t>3/23/2017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17B702-7D2D-4B37-8A2F-C1F7FA396B0D}" type="slidenum">
              <a:rPr lang="en-US" smtClean="0"/>
              <a:t>‹#›</a:t>
            </a:fld>
            <a:endParaRPr lang="en-US" dirty="0"/>
          </a:p>
        </p:txBody>
      </p:sp>
    </p:spTree>
    <p:extLst>
      <p:ext uri="{BB962C8B-B14F-4D97-AF65-F5344CB8AC3E}">
        <p14:creationId xmlns:p14="http://schemas.microsoft.com/office/powerpoint/2010/main" val="1458048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83ABC7-F297-4DC1-9DFA-649149B79152}" type="datetimeFigureOut">
              <a:rPr lang="en-US" smtClean="0"/>
              <a:t>3/23/2017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17B702-7D2D-4B37-8A2F-C1F7FA396B0D}" type="slidenum">
              <a:rPr lang="en-US" smtClean="0"/>
              <a:t>‹#›</a:t>
            </a:fld>
            <a:endParaRPr lang="en-US" dirty="0"/>
          </a:p>
        </p:txBody>
      </p:sp>
    </p:spTree>
    <p:extLst>
      <p:ext uri="{BB962C8B-B14F-4D97-AF65-F5344CB8AC3E}">
        <p14:creationId xmlns:p14="http://schemas.microsoft.com/office/powerpoint/2010/main" val="4184665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3483ABC7-F297-4DC1-9DFA-649149B79152}" type="datetimeFigureOut">
              <a:rPr lang="en-US" smtClean="0"/>
              <a:t>3/23/2017</a:t>
            </a:fld>
            <a:endParaRPr lang="en-US" dirty="0"/>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8A17B702-7D2D-4B37-8A2F-C1F7FA396B0D}" type="slidenum">
              <a:rPr lang="en-US" smtClean="0"/>
              <a:t>‹#›</a:t>
            </a:fld>
            <a:endParaRPr lang="en-US" dirty="0"/>
          </a:p>
        </p:txBody>
      </p:sp>
    </p:spTree>
    <p:extLst>
      <p:ext uri="{BB962C8B-B14F-4D97-AF65-F5344CB8AC3E}">
        <p14:creationId xmlns:p14="http://schemas.microsoft.com/office/powerpoint/2010/main" val="7936745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chesapeake.org/stac/" TargetMode="External"/><Relationship Id="rId13" Type="http://schemas.microsoft.com/office/2007/relationships/hdphoto" Target="../media/hdphoto3.wdp"/><Relationship Id="rId18" Type="http://schemas.openxmlformats.org/officeDocument/2006/relationships/image" Target="../media/image6.png"/><Relationship Id="rId3" Type="http://schemas.openxmlformats.org/officeDocument/2006/relationships/image" Target="../media/image1.png"/><Relationship Id="rId21" Type="http://schemas.openxmlformats.org/officeDocument/2006/relationships/image" Target="../media/image7.png"/><Relationship Id="rId7" Type="http://schemas.openxmlformats.org/officeDocument/2006/relationships/hyperlink" Target="http://www.chesapeakebay.net/groups/group/chesapeake_bay_stock_assessment_committee" TargetMode="External"/><Relationship Id="rId12" Type="http://schemas.openxmlformats.org/officeDocument/2006/relationships/image" Target="../media/image4.png"/><Relationship Id="rId17" Type="http://schemas.openxmlformats.org/officeDocument/2006/relationships/hyperlink" Target="http://www.chesapeakebay.net/groups/group/invasive_catfish_task_force" TargetMode="External"/><Relationship Id="rId2" Type="http://schemas.openxmlformats.org/officeDocument/2006/relationships/notesSlide" Target="../notesSlides/notesSlide1.xml"/><Relationship Id="rId16" Type="http://schemas.microsoft.com/office/2007/relationships/hdphoto" Target="../media/hdphoto4.wdp"/><Relationship Id="rId20" Type="http://schemas.openxmlformats.org/officeDocument/2006/relationships/hyperlink" Target="http://www.chesapeakebay.net/calendar/event/24395/" TargetMode="External"/><Relationship Id="rId1" Type="http://schemas.openxmlformats.org/officeDocument/2006/relationships/slideLayout" Target="../slideLayouts/slideLayout7.xml"/><Relationship Id="rId6" Type="http://schemas.microsoft.com/office/2007/relationships/hdphoto" Target="../media/hdphoto2.wdp"/><Relationship Id="rId11" Type="http://schemas.openxmlformats.org/officeDocument/2006/relationships/hyperlink" Target="http://www.chesapeakebay.net/channel_files/24328/4.1_westby_conner_git_oyster_update_2016_v3.pdf" TargetMode="External"/><Relationship Id="rId5" Type="http://schemas.openxmlformats.org/officeDocument/2006/relationships/image" Target="../media/image2.png"/><Relationship Id="rId15" Type="http://schemas.openxmlformats.org/officeDocument/2006/relationships/image" Target="../media/image5.png"/><Relationship Id="rId23" Type="http://schemas.microsoft.com/office/2007/relationships/hdphoto" Target="../media/hdphoto5.wdp"/><Relationship Id="rId10" Type="http://schemas.openxmlformats.org/officeDocument/2006/relationships/hyperlink" Target="http://www.chesapeakeprogress.com/abundant-life/oysters" TargetMode="External"/><Relationship Id="rId19" Type="http://schemas.openxmlformats.org/officeDocument/2006/relationships/hyperlink" Target="http://www.chesapeakebay.net/documents/22036/fish_habitat_workplan_4_26_16_final.pdf" TargetMode="External"/><Relationship Id="rId4" Type="http://schemas.microsoft.com/office/2007/relationships/hdphoto" Target="../media/hdphoto1.wdp"/><Relationship Id="rId9" Type="http://schemas.openxmlformats.org/officeDocument/2006/relationships/image" Target="../media/image3.png"/><Relationship Id="rId14" Type="http://schemas.openxmlformats.org/officeDocument/2006/relationships/hyperlink" Target="http://www.chesapeakebay.net/videos/clip/bay_101_fish_food" TargetMode="External"/><Relationship Id="rId22"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hyperlink" Target="http://www.chesapeakeprogress.com/abundant-life/oysters" TargetMode="External"/><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hyperlink" Target="http://www.nfwf.org/chesapeake/Pages/2017rfp.aspx" TargetMode="External"/><Relationship Id="rId12" Type="http://schemas.openxmlformats.org/officeDocument/2006/relationships/image" Target="../media/image10.jp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microsoft.com/office/2007/relationships/hdphoto" Target="../media/hdphoto2.wdp"/><Relationship Id="rId11" Type="http://schemas.openxmlformats.org/officeDocument/2006/relationships/image" Target="../media/image9.png"/><Relationship Id="rId5" Type="http://schemas.openxmlformats.org/officeDocument/2006/relationships/image" Target="../media/image2.png"/><Relationship Id="rId10" Type="http://schemas.openxmlformats.org/officeDocument/2006/relationships/hyperlink" Target="http://www.chesapeakebay.net/groups/group/sustainable_fisheries" TargetMode="External"/><Relationship Id="rId4" Type="http://schemas.microsoft.com/office/2007/relationships/hdphoto" Target="../media/hdphoto1.wdp"/><Relationship Id="rId9" Type="http://schemas.openxmlformats.org/officeDocument/2006/relationships/hyperlink" Target="http://www.chesapeakebay.net/calendar/event/25044" TargetMode="External"/><Relationship Id="rId14" Type="http://schemas.microsoft.com/office/2007/relationships/hdphoto" Target="../media/hdphoto6.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BEBA8EAE-BF5A-486C-A8C5-ECC9F3942E4B}">
                <a14:imgProps xmlns:a14="http://schemas.microsoft.com/office/drawing/2010/main">
                  <a14:imgLayer r:embed="rId4">
                    <a14:imgEffect>
                      <a14:backgroundRemoval t="0" b="100000" l="0" r="100000">
                        <a14:foregroundMark x1="7925" y1="66129" x2="7925" y2="66129"/>
                        <a14:foregroundMark x1="11275" y1="17339" x2="11275" y2="17339"/>
                        <a14:foregroundMark x1="50899" y1="14113" x2="50899" y2="14113"/>
                        <a14:foregroundMark x1="66912" y1="18548" x2="66912" y2="18548"/>
                        <a14:foregroundMark x1="36029" y1="22984" x2="36029" y2="22984"/>
                        <a14:foregroundMark x1="19526" y1="13306" x2="19526" y2="13306"/>
                        <a14:foregroundMark x1="31291" y1="14919" x2="30882" y2="13306"/>
                        <a14:foregroundMark x1="49183" y1="25000" x2="49183" y2="25000"/>
                        <a14:foregroundMark x1="54248" y1="39919" x2="54248" y2="39919"/>
                        <a14:foregroundMark x1="67402" y1="54032" x2="67402" y2="54032"/>
                        <a14:foregroundMark x1="77614" y1="36290" x2="77614" y2="36290"/>
                        <a14:foregroundMark x1="86193" y1="21774" x2="86193" y2="21774"/>
                        <a14:foregroundMark x1="70016" y1="27419" x2="70016" y2="27419"/>
                        <a14:foregroundMark x1="72712" y1="12903" x2="72712" y2="12903"/>
                        <a14:foregroundMark x1="85866" y1="15726" x2="85866" y2="15726"/>
                        <a14:foregroundMark x1="97958" y1="14919" x2="97958" y2="14919"/>
                        <a14:foregroundMark x1="89216" y1="20968" x2="88644" y2="19355"/>
                        <a14:foregroundMark x1="91667" y1="4435" x2="91667" y2="4435"/>
                        <a14:foregroundMark x1="79902" y1="13306" x2="79575" y2="15726"/>
                        <a14:foregroundMark x1="81291" y1="37903" x2="81291" y2="37903"/>
                        <a14:foregroundMark x1="68464" y1="56855" x2="68464" y2="56855"/>
                        <a14:foregroundMark x1="60212" y1="47984" x2="60212" y2="47984"/>
                        <a14:foregroundMark x1="49020" y1="36694" x2="49020" y2="36694"/>
                        <a14:foregroundMark x1="24265" y1="17339" x2="24265" y2="17339"/>
                        <a14:backgroundMark x1="21732" y1="36694" x2="21732" y2="36694"/>
                        <a14:backgroundMark x1="29330" y1="77823" x2="29330" y2="77823"/>
                        <a14:backgroundMark x1="86765" y1="79032" x2="86765" y2="79032"/>
                        <a14:backgroundMark x1="23203" y1="66129" x2="23203" y2="66129"/>
                        <a14:backgroundMark x1="37582" y1="64919" x2="37582" y2="64919"/>
                        <a14:backgroundMark x1="46895" y1="79032" x2="46895" y2="79032"/>
                        <a14:backgroundMark x1="64052" y1="84677" x2="64052" y2="84677"/>
                        <a14:backgroundMark x1="78268" y1="79435" x2="78268" y2="79435"/>
                        <a14:backgroundMark x1="92402" y1="68952" x2="92402" y2="68952"/>
                        <a14:backgroundMark x1="95507" y1="56855" x2="95507" y2="56855"/>
                        <a14:backgroundMark x1="50735" y1="51210" x2="50735" y2="51210"/>
                        <a14:backgroundMark x1="39542" y1="39919" x2="39542" y2="39919"/>
                        <a14:backgroundMark x1="16503" y1="73387" x2="16503" y2="73387"/>
                        <a14:backgroundMark x1="5474" y1="85081" x2="6291" y2="86290"/>
                        <a14:backgroundMark x1="29657" y1="83468" x2="29657" y2="83468"/>
                        <a14:backgroundMark x1="17729" y1="83468" x2="17729" y2="83468"/>
                        <a14:backgroundMark x1="30882" y1="63306" x2="30882" y2="63306"/>
                        <a14:backgroundMark x1="41258" y1="91935" x2="41258" y2="91935"/>
                        <a14:backgroundMark x1="44281" y1="69758" x2="44281" y2="69758"/>
                        <a14:backgroundMark x1="57271" y1="90726" x2="57271" y2="90726"/>
                        <a14:backgroundMark x1="54739" y1="76210" x2="54739" y2="76210"/>
                        <a14:backgroundMark x1="70588" y1="83065" x2="70588" y2="86694"/>
                        <a14:backgroundMark x1="75899" y1="91129" x2="75899" y2="91129"/>
                        <a14:backgroundMark x1="84150" y1="74597" x2="84150" y2="74597"/>
                        <a14:backgroundMark x1="84150" y1="87500" x2="84150" y2="87500"/>
                        <a14:backgroundMark x1="92402" y1="86290" x2="91503" y2="85887"/>
                        <a14:backgroundMark x1="95343" y1="76210" x2="95343" y2="76210"/>
                        <a14:backgroundMark x1="86928" y1="64919" x2="86928" y2="64919"/>
                        <a14:backgroundMark x1="48121" y1="64113" x2="48121" y2="64113"/>
                        <a14:backgroundMark x1="38480" y1="76613" x2="38480" y2="76613"/>
                        <a14:backgroundMark x1="33742" y1="87500" x2="33742" y2="87500"/>
                        <a14:backgroundMark x1="32108" y1="52823" x2="32108" y2="52823"/>
                        <a14:backgroundMark x1="24592" y1="52823" x2="24592" y2="52823"/>
                        <a14:backgroundMark x1="24755" y1="82258" x2="24755" y2="82258"/>
                        <a14:backgroundMark x1="18056" y1="64516" x2="18056" y2="62903"/>
                        <a14:backgroundMark x1="12990" y1="90726" x2="12990" y2="90726"/>
                      </a14:backgroundRemoval>
                    </a14:imgEffect>
                  </a14:imgLayer>
                </a14:imgProps>
              </a:ext>
              <a:ext uri="{28A0092B-C50C-407E-A947-70E740481C1C}">
                <a14:useLocalDpi xmlns:a14="http://schemas.microsoft.com/office/drawing/2010/main" val="0"/>
              </a:ext>
            </a:extLst>
          </a:blip>
          <a:stretch>
            <a:fillRect/>
          </a:stretch>
        </p:blipFill>
        <p:spPr>
          <a:xfrm>
            <a:off x="0" y="0"/>
            <a:ext cx="7772400" cy="2133600"/>
          </a:xfrm>
          <a:prstGeom prst="rect">
            <a:avLst/>
          </a:prstGeom>
        </p:spPr>
      </p:pic>
      <p:sp>
        <p:nvSpPr>
          <p:cNvPr id="5" name="TextBox 4"/>
          <p:cNvSpPr txBox="1"/>
          <p:nvPr/>
        </p:nvSpPr>
        <p:spPr>
          <a:xfrm>
            <a:off x="-20782" y="132546"/>
            <a:ext cx="7772400" cy="677108"/>
          </a:xfrm>
          <a:prstGeom prst="rect">
            <a:avLst/>
          </a:prstGeom>
          <a:noFill/>
        </p:spPr>
        <p:txBody>
          <a:bodyPr wrap="square" rtlCol="0">
            <a:spAutoFit/>
          </a:bodyPr>
          <a:lstStyle/>
          <a:p>
            <a:r>
              <a:rPr lang="en-US" sz="2200" b="1" dirty="0" smtClean="0">
                <a:solidFill>
                  <a:schemeClr val="tx2"/>
                </a:solidFill>
              </a:rPr>
              <a:t>Sustainable Fisheries Goal Implementation Team</a:t>
            </a:r>
          </a:p>
          <a:p>
            <a:r>
              <a:rPr lang="en-US" sz="1600" b="1" dirty="0" smtClean="0">
                <a:solidFill>
                  <a:schemeClr val="tx2"/>
                </a:solidFill>
              </a:rPr>
              <a:t>March 2017</a:t>
            </a:r>
          </a:p>
        </p:txBody>
      </p:sp>
      <p:pic>
        <p:nvPicPr>
          <p:cNvPr id="7" name="Picture 6"/>
          <p:cNvPicPr>
            <a:picLocks noChangeAspect="1"/>
          </p:cNvPicPr>
          <p:nvPr/>
        </p:nvPicPr>
        <p:blipFill>
          <a:blip r:embed="rId5" cstate="print">
            <a:extLst>
              <a:ext uri="{BEBA8EAE-BF5A-486C-A8C5-ECC9F3942E4B}">
                <a14:imgProps xmlns:a14="http://schemas.microsoft.com/office/drawing/2010/main">
                  <a14:imgLayer r:embed="rId6">
                    <a14:imgEffect>
                      <a14:backgroundRemoval t="0" b="100000" l="0" r="100000">
                        <a14:foregroundMark x1="69719" y1="87648" x2="69719" y2="87648"/>
                        <a14:foregroundMark x1="90990" y1="75297" x2="90990" y2="75297"/>
                        <a14:foregroundMark x1="76809" y1="87767" x2="76809" y2="87767"/>
                      </a14:backgroundRemoval>
                    </a14:imgEffect>
                  </a14:imgLayer>
                </a14:imgProps>
              </a:ext>
              <a:ext uri="{28A0092B-C50C-407E-A947-70E740481C1C}">
                <a14:useLocalDpi xmlns:a14="http://schemas.microsoft.com/office/drawing/2010/main" val="0"/>
              </a:ext>
            </a:extLst>
          </a:blip>
          <a:stretch>
            <a:fillRect/>
          </a:stretch>
        </p:blipFill>
        <p:spPr>
          <a:xfrm>
            <a:off x="6019800" y="304800"/>
            <a:ext cx="990600" cy="616015"/>
          </a:xfrm>
          <a:prstGeom prst="rect">
            <a:avLst/>
          </a:prstGeom>
        </p:spPr>
      </p:pic>
      <p:sp>
        <p:nvSpPr>
          <p:cNvPr id="8" name="TextBox 7"/>
          <p:cNvSpPr txBox="1"/>
          <p:nvPr/>
        </p:nvSpPr>
        <p:spPr>
          <a:xfrm>
            <a:off x="5728648" y="137160"/>
            <a:ext cx="1586552" cy="238527"/>
          </a:xfrm>
          <a:prstGeom prst="rect">
            <a:avLst/>
          </a:prstGeom>
          <a:noFill/>
        </p:spPr>
        <p:txBody>
          <a:bodyPr wrap="square" rtlCol="0">
            <a:spAutoFit/>
          </a:bodyPr>
          <a:lstStyle/>
          <a:p>
            <a:pPr algn="ctr"/>
            <a:r>
              <a:rPr lang="en-US" sz="950" b="1" dirty="0" smtClean="0">
                <a:solidFill>
                  <a:schemeClr val="tx2"/>
                </a:solidFill>
              </a:rPr>
              <a:t>Chesapeake Bay Program</a:t>
            </a:r>
            <a:endParaRPr lang="en-US" sz="950" b="1" dirty="0">
              <a:solidFill>
                <a:schemeClr val="tx2"/>
              </a:solidFill>
            </a:endParaRPr>
          </a:p>
        </p:txBody>
      </p:sp>
      <p:sp>
        <p:nvSpPr>
          <p:cNvPr id="11" name="Text Box 3"/>
          <p:cNvSpPr txBox="1">
            <a:spLocks noChangeArrowheads="1"/>
          </p:cNvSpPr>
          <p:nvPr/>
        </p:nvSpPr>
        <p:spPr bwMode="auto">
          <a:xfrm>
            <a:off x="533399" y="1447800"/>
            <a:ext cx="3810001" cy="1097280"/>
          </a:xfrm>
          <a:prstGeom prst="round2DiagRect">
            <a:avLst/>
          </a:prstGeom>
          <a:noFill/>
          <a:ln>
            <a:solidFill>
              <a:schemeClr val="accent5"/>
            </a:solidFill>
          </a:ln>
          <a:extLst/>
        </p:spPr>
        <p:style>
          <a:lnRef idx="2">
            <a:schemeClr val="accent1"/>
          </a:lnRef>
          <a:fillRef idx="1">
            <a:schemeClr val="lt1"/>
          </a:fillRef>
          <a:effectRef idx="0">
            <a:schemeClr val="accent1"/>
          </a:effectRef>
          <a:fontRef idx="minor">
            <a:schemeClr val="dk1"/>
          </a:fontRef>
        </p:style>
        <p:txBody>
          <a:bodyPr rot="0" vert="horz" wrap="square" lIns="9144" tIns="45720" rIns="0" bIns="45720" anchor="t" anchorCtr="0" upright="1">
            <a:noAutofit/>
          </a:bodyPr>
          <a:lstStyle/>
          <a:p>
            <a:pPr marL="0" marR="0">
              <a:spcBef>
                <a:spcPts val="0"/>
              </a:spcBef>
              <a:spcAft>
                <a:spcPts val="0"/>
              </a:spcAft>
            </a:pPr>
            <a:r>
              <a:rPr lang="en-US" sz="1200" dirty="0">
                <a:effectLst/>
                <a:ea typeface="Times New Roman"/>
              </a:rPr>
              <a:t>The </a:t>
            </a:r>
            <a:r>
              <a:rPr lang="en-US" sz="1200" dirty="0" smtClean="0">
                <a:effectLst/>
                <a:ea typeface="Times New Roman"/>
              </a:rPr>
              <a:t>Fisheries GIT </a:t>
            </a:r>
            <a:r>
              <a:rPr lang="en-US" sz="1200" dirty="0">
                <a:effectLst/>
                <a:ea typeface="Times New Roman"/>
              </a:rPr>
              <a:t>provides a forum to discuss fishery management issues that cross state and jurisdictional </a:t>
            </a:r>
            <a:r>
              <a:rPr lang="en-US" sz="1200" dirty="0" smtClean="0">
                <a:solidFill>
                  <a:schemeClr val="tx1"/>
                </a:solidFill>
                <a:effectLst/>
                <a:ea typeface="Times New Roman"/>
              </a:rPr>
              <a:t>boundaries, </a:t>
            </a:r>
            <a:r>
              <a:rPr lang="en-US" sz="1200" dirty="0">
                <a:solidFill>
                  <a:schemeClr val="tx1"/>
                </a:solidFill>
                <a:ea typeface="Times New Roman"/>
              </a:rPr>
              <a:t>c</a:t>
            </a:r>
            <a:r>
              <a:rPr lang="en-US" sz="1200" dirty="0" smtClean="0">
                <a:solidFill>
                  <a:schemeClr val="tx1"/>
                </a:solidFill>
                <a:effectLst/>
                <a:ea typeface="Times New Roman"/>
              </a:rPr>
              <a:t>onnects </a:t>
            </a:r>
            <a:r>
              <a:rPr lang="en-US" sz="1200" dirty="0">
                <a:effectLst/>
                <a:ea typeface="Times New Roman"/>
              </a:rPr>
              <a:t>science to management decisions and creates a framework for implementing ecosystem-based approaches to fisheries management.</a:t>
            </a:r>
            <a:endParaRPr lang="en-US" sz="1200" dirty="0">
              <a:effectLst/>
              <a:latin typeface="Times New Roman"/>
              <a:ea typeface="Times New Roman"/>
            </a:endParaRPr>
          </a:p>
        </p:txBody>
      </p:sp>
      <p:sp>
        <p:nvSpPr>
          <p:cNvPr id="12" name="TextBox 11"/>
          <p:cNvSpPr txBox="1"/>
          <p:nvPr/>
        </p:nvSpPr>
        <p:spPr>
          <a:xfrm>
            <a:off x="1447800" y="990600"/>
            <a:ext cx="1524000" cy="430887"/>
          </a:xfrm>
          <a:prstGeom prst="rect">
            <a:avLst/>
          </a:prstGeom>
          <a:noFill/>
        </p:spPr>
        <p:txBody>
          <a:bodyPr wrap="square" rtlCol="0">
            <a:spAutoFit/>
          </a:bodyPr>
          <a:lstStyle/>
          <a:p>
            <a:pPr algn="ctr"/>
            <a:r>
              <a:rPr lang="en-US" sz="2200" b="1" dirty="0" smtClean="0">
                <a:solidFill>
                  <a:schemeClr val="tx2"/>
                </a:solidFill>
                <a:latin typeface="+mj-lt"/>
              </a:rPr>
              <a:t>Our Vision</a:t>
            </a:r>
            <a:endParaRPr lang="en-US" sz="2200" b="1" dirty="0">
              <a:solidFill>
                <a:schemeClr val="tx2"/>
              </a:solidFill>
              <a:latin typeface="+mj-lt"/>
            </a:endParaRPr>
          </a:p>
        </p:txBody>
      </p:sp>
      <p:sp>
        <p:nvSpPr>
          <p:cNvPr id="15" name="TextBox 14"/>
          <p:cNvSpPr txBox="1"/>
          <p:nvPr/>
        </p:nvSpPr>
        <p:spPr>
          <a:xfrm>
            <a:off x="152400" y="2540913"/>
            <a:ext cx="2406666" cy="430887"/>
          </a:xfrm>
          <a:prstGeom prst="rect">
            <a:avLst/>
          </a:prstGeom>
          <a:noFill/>
        </p:spPr>
        <p:txBody>
          <a:bodyPr wrap="square" rtlCol="0">
            <a:spAutoFit/>
          </a:bodyPr>
          <a:lstStyle/>
          <a:p>
            <a:r>
              <a:rPr lang="en-US" sz="2200" b="1" dirty="0" smtClean="0">
                <a:solidFill>
                  <a:schemeClr val="tx2"/>
                </a:solidFill>
                <a:latin typeface="+mj-lt"/>
              </a:rPr>
              <a:t>Accomplishments</a:t>
            </a:r>
            <a:endParaRPr lang="en-US" sz="2200" b="1" dirty="0">
              <a:solidFill>
                <a:schemeClr val="tx2"/>
              </a:solidFill>
              <a:latin typeface="+mj-lt"/>
            </a:endParaRPr>
          </a:p>
        </p:txBody>
      </p:sp>
      <p:sp>
        <p:nvSpPr>
          <p:cNvPr id="16" name="TextBox 15"/>
          <p:cNvSpPr txBox="1"/>
          <p:nvPr/>
        </p:nvSpPr>
        <p:spPr>
          <a:xfrm>
            <a:off x="228599" y="2971800"/>
            <a:ext cx="4114801" cy="3262872"/>
          </a:xfrm>
          <a:prstGeom prst="round2DiagRect">
            <a:avLst>
              <a:gd name="adj1" fmla="val 9476"/>
              <a:gd name="adj2" fmla="val 0"/>
            </a:avLst>
          </a:prstGeom>
          <a:ln>
            <a:solidFill>
              <a:schemeClr val="accent4"/>
            </a:solidFill>
          </a:ln>
        </p:spPr>
        <p:style>
          <a:lnRef idx="2">
            <a:schemeClr val="accent1"/>
          </a:lnRef>
          <a:fillRef idx="1">
            <a:schemeClr val="lt1"/>
          </a:fillRef>
          <a:effectRef idx="0">
            <a:schemeClr val="accent1"/>
          </a:effectRef>
          <a:fontRef idx="minor">
            <a:schemeClr val="dk1"/>
          </a:fontRef>
        </p:style>
        <p:txBody>
          <a:bodyPr wrap="square" lIns="18288" tIns="18288" rIns="18288" bIns="18288" rtlCol="0">
            <a:spAutoFit/>
          </a:bodyPr>
          <a:lstStyle/>
          <a:p>
            <a:r>
              <a:rPr lang="en-US" sz="1400" b="1" dirty="0" smtClean="0">
                <a:solidFill>
                  <a:schemeClr val="accent4">
                    <a:lumMod val="75000"/>
                  </a:schemeClr>
                </a:solidFill>
              </a:rPr>
              <a:t>Blue Crabs </a:t>
            </a:r>
            <a:r>
              <a:rPr lang="en-US" sz="1200" b="1" dirty="0" smtClean="0"/>
              <a:t>	</a:t>
            </a:r>
            <a:r>
              <a:rPr lang="en-US" sz="1200" dirty="0" smtClean="0"/>
              <a:t>The </a:t>
            </a:r>
            <a:r>
              <a:rPr lang="en-US" sz="1200" dirty="0" smtClean="0">
                <a:solidFill>
                  <a:schemeClr val="accent4">
                    <a:lumMod val="75000"/>
                  </a:schemeClr>
                </a:solidFill>
                <a:hlinkClick r:id="rId7"/>
              </a:rPr>
              <a:t>Chesapeake Bay Stock Assessment </a:t>
            </a:r>
            <a:r>
              <a:rPr lang="en-US" sz="1200" dirty="0" smtClean="0">
                <a:solidFill>
                  <a:schemeClr val="accent4">
                    <a:lumMod val="75000"/>
                  </a:schemeClr>
                </a:solidFill>
              </a:rPr>
              <a:t>	</a:t>
            </a:r>
            <a:r>
              <a:rPr lang="en-US" sz="1200" dirty="0" smtClean="0">
                <a:solidFill>
                  <a:schemeClr val="accent4">
                    <a:lumMod val="75000"/>
                  </a:schemeClr>
                </a:solidFill>
                <a:hlinkClick r:id="rId7"/>
              </a:rPr>
              <a:t>Committee</a:t>
            </a:r>
            <a:r>
              <a:rPr lang="en-US" sz="1200" dirty="0" smtClean="0"/>
              <a:t> is gearing up to </a:t>
            </a:r>
            <a:r>
              <a:rPr lang="en-US" sz="1200" dirty="0" smtClean="0">
                <a:solidFill>
                  <a:schemeClr val="tx1"/>
                </a:solidFill>
              </a:rPr>
              <a:t>draft the 2017 Blue 	Crab Advisory Report after analyzing the 	Winter Dredge Survey results. </a:t>
            </a:r>
          </a:p>
          <a:p>
            <a:endParaRPr lang="en-US" sz="800" dirty="0" smtClean="0">
              <a:solidFill>
                <a:schemeClr val="tx1"/>
              </a:solidFill>
            </a:endParaRPr>
          </a:p>
          <a:p>
            <a:r>
              <a:rPr lang="en-US" sz="1200" dirty="0" smtClean="0">
                <a:solidFill>
                  <a:schemeClr val="tx1"/>
                </a:solidFill>
              </a:rPr>
              <a:t>The University of Maryland Center for Environmental Science Chesapeake Biological Laboratory (UMCES-CBL) was awarded EPA GIT funding to evaluate impacts of ecosystem factors on blue crab life cycle and population dynamics.</a:t>
            </a:r>
          </a:p>
          <a:p>
            <a:endParaRPr lang="en-US" sz="800" strike="sngStrike" dirty="0">
              <a:solidFill>
                <a:schemeClr val="tx1"/>
              </a:solidFill>
            </a:endParaRPr>
          </a:p>
          <a:p>
            <a:r>
              <a:rPr lang="en-US" sz="1200" dirty="0" smtClean="0">
                <a:solidFill>
                  <a:schemeClr val="tx1"/>
                </a:solidFill>
              </a:rPr>
              <a:t>The </a:t>
            </a:r>
            <a:r>
              <a:rPr lang="en-US" sz="1200" dirty="0" smtClean="0">
                <a:solidFill>
                  <a:schemeClr val="tx1"/>
                </a:solidFill>
                <a:hlinkClick r:id="rId8"/>
              </a:rPr>
              <a:t>Scientific and Technical Advisory Committee </a:t>
            </a:r>
            <a:r>
              <a:rPr lang="en-US" sz="1200" dirty="0" smtClean="0">
                <a:solidFill>
                  <a:schemeClr val="tx1"/>
                </a:solidFill>
              </a:rPr>
              <a:t>(STAC) is sponsoring a series of three workshops which will create a forum in which blue crab, oyster and SAV experts will work with climate experts to gain a better understanding of the likely impacts of climate change on blue crabs and develop recommended solutions which incorporate resiliency into blue crab management. </a:t>
            </a:r>
          </a:p>
        </p:txBody>
      </p:sp>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81000" y="3372329"/>
            <a:ext cx="752084" cy="513871"/>
          </a:xfrm>
          <a:prstGeom prst="rect">
            <a:avLst/>
          </a:prstGeom>
        </p:spPr>
      </p:pic>
      <p:sp>
        <p:nvSpPr>
          <p:cNvPr id="9" name="TextBox 8"/>
          <p:cNvSpPr txBox="1"/>
          <p:nvPr/>
        </p:nvSpPr>
        <p:spPr>
          <a:xfrm>
            <a:off x="4525782" y="4648200"/>
            <a:ext cx="3007414" cy="5166360"/>
          </a:xfrm>
          <a:prstGeom prst="round2DiagRect">
            <a:avLst>
              <a:gd name="adj1" fmla="val 7497"/>
              <a:gd name="adj2" fmla="val 0"/>
            </a:avLst>
          </a:prstGeom>
        </p:spPr>
        <p:style>
          <a:lnRef idx="2">
            <a:schemeClr val="accent6"/>
          </a:lnRef>
          <a:fillRef idx="1">
            <a:schemeClr val="lt1"/>
          </a:fillRef>
          <a:effectRef idx="0">
            <a:schemeClr val="accent6"/>
          </a:effectRef>
          <a:fontRef idx="minor">
            <a:schemeClr val="dk1"/>
          </a:fontRef>
        </p:style>
        <p:txBody>
          <a:bodyPr wrap="square" lIns="18288" tIns="18288" rIns="18288" bIns="18288" rtlCol="0">
            <a:spAutoFit/>
          </a:bodyPr>
          <a:lstStyle/>
          <a:p>
            <a:r>
              <a:rPr lang="en-US" sz="1400" b="1" dirty="0" smtClean="0">
                <a:solidFill>
                  <a:schemeClr val="accent6">
                    <a:lumMod val="75000"/>
                  </a:schemeClr>
                </a:solidFill>
              </a:rPr>
              <a:t>Oysters</a:t>
            </a:r>
            <a:r>
              <a:rPr lang="en-US" sz="1400" b="1" dirty="0" smtClean="0">
                <a:solidFill>
                  <a:schemeClr val="accent3">
                    <a:lumMod val="75000"/>
                  </a:schemeClr>
                </a:solidFill>
              </a:rPr>
              <a:t>     </a:t>
            </a:r>
            <a:r>
              <a:rPr lang="en-US" sz="1200" dirty="0" smtClean="0"/>
              <a:t>The Fisheries GIT worked with </a:t>
            </a:r>
          </a:p>
          <a:p>
            <a:r>
              <a:rPr lang="en-US" sz="1200" dirty="0" smtClean="0"/>
              <a:t>                      </a:t>
            </a:r>
            <a:r>
              <a:rPr lang="en-US" sz="1200" dirty="0" smtClean="0">
                <a:solidFill>
                  <a:schemeClr val="tx1"/>
                </a:solidFill>
              </a:rPr>
              <a:t>stakeholders and CBP partners to                   </a:t>
            </a:r>
          </a:p>
          <a:p>
            <a:r>
              <a:rPr lang="en-US" sz="1200" dirty="0">
                <a:solidFill>
                  <a:schemeClr val="tx1"/>
                </a:solidFill>
              </a:rPr>
              <a:t> </a:t>
            </a:r>
            <a:r>
              <a:rPr lang="en-US" sz="1200" dirty="0" smtClean="0">
                <a:solidFill>
                  <a:schemeClr val="tx1"/>
                </a:solidFill>
              </a:rPr>
              <a:t>                     develop an oyster reef restoration progress dashboard and oyster indicator</a:t>
            </a:r>
            <a:r>
              <a:rPr lang="en-US" sz="1200" dirty="0">
                <a:solidFill>
                  <a:schemeClr val="tx1"/>
                </a:solidFill>
              </a:rPr>
              <a:t> </a:t>
            </a:r>
            <a:r>
              <a:rPr lang="en-US" sz="1200" dirty="0" smtClean="0">
                <a:solidFill>
                  <a:schemeClr val="tx1"/>
                </a:solidFill>
              </a:rPr>
              <a:t>which measures in-water oyster reef restoration acreage. You can find these tools on </a:t>
            </a:r>
            <a:r>
              <a:rPr lang="en-US" sz="1200" dirty="0" smtClean="0">
                <a:solidFill>
                  <a:schemeClr val="tx1"/>
                </a:solidFill>
                <a:hlinkClick r:id="rId10"/>
              </a:rPr>
              <a:t>Chesapeake Progress</a:t>
            </a:r>
            <a:r>
              <a:rPr lang="en-US" sz="1200" dirty="0" smtClean="0">
                <a:solidFill>
                  <a:schemeClr val="tx1"/>
                </a:solidFill>
              </a:rPr>
              <a:t>. </a:t>
            </a:r>
            <a:endParaRPr lang="en-US" sz="1200" dirty="0">
              <a:solidFill>
                <a:schemeClr val="tx1"/>
              </a:solidFill>
            </a:endParaRPr>
          </a:p>
          <a:p>
            <a:endParaRPr lang="en-US" sz="800" dirty="0">
              <a:solidFill>
                <a:schemeClr val="tx1"/>
              </a:solidFill>
            </a:endParaRPr>
          </a:p>
          <a:p>
            <a:r>
              <a:rPr lang="en-US" sz="1200" dirty="0" smtClean="0">
                <a:solidFill>
                  <a:schemeClr val="tx1"/>
                </a:solidFill>
              </a:rPr>
              <a:t>Restoration efforts are continuing in selected tributaries, including the U.S. Army Corps of Engineers – Norfolk </a:t>
            </a:r>
            <a:r>
              <a:rPr lang="en-US" sz="1200" dirty="0" smtClean="0">
                <a:solidFill>
                  <a:schemeClr val="tx1"/>
                </a:solidFill>
                <a:hlinkClick r:id="rId11"/>
              </a:rPr>
              <a:t>innovative spatial design oyster restoration project</a:t>
            </a:r>
            <a:r>
              <a:rPr lang="en-US" sz="1200" dirty="0" smtClean="0">
                <a:solidFill>
                  <a:schemeClr val="tx1"/>
                </a:solidFill>
              </a:rPr>
              <a:t> in the Piankatank. Maryland and Virginia’s Oyster Interagency Teams continue to analyze data and stakeholder input to select the remaining 4 tributaries.</a:t>
            </a:r>
            <a:endParaRPr lang="en-US" sz="1200" dirty="0">
              <a:solidFill>
                <a:schemeClr val="tx1"/>
              </a:solidFill>
            </a:endParaRPr>
          </a:p>
          <a:p>
            <a:endParaRPr lang="en-US" sz="800" dirty="0" smtClean="0">
              <a:solidFill>
                <a:schemeClr val="tx1"/>
              </a:solidFill>
            </a:endParaRPr>
          </a:p>
          <a:p>
            <a:r>
              <a:rPr lang="en-US" sz="1200" dirty="0" smtClean="0">
                <a:solidFill>
                  <a:schemeClr val="tx1"/>
                </a:solidFill>
              </a:rPr>
              <a:t>Oyster experts will meet with climate experts in April to participate in the STAC hosted oyster workshop to assess the impacts of climate change on oysters.</a:t>
            </a:r>
          </a:p>
          <a:p>
            <a:endParaRPr lang="en-US" sz="800" dirty="0">
              <a:solidFill>
                <a:schemeClr val="tx1"/>
              </a:solidFill>
            </a:endParaRPr>
          </a:p>
          <a:p>
            <a:r>
              <a:rPr lang="en-US" sz="1200" dirty="0" smtClean="0">
                <a:solidFill>
                  <a:schemeClr val="tx1"/>
                </a:solidFill>
              </a:rPr>
              <a:t>The Virginia Institute of Marine Science was awarded EPA GIT funding to investigate shell dynamics in oyster restoration and fishery management, addressing a key challenge in oyster restoration – the availability and </a:t>
            </a:r>
            <a:r>
              <a:rPr lang="en-US" sz="1200" dirty="0" smtClean="0"/>
              <a:t>sustainability of shell as oyster substrate.</a:t>
            </a:r>
          </a:p>
        </p:txBody>
      </p:sp>
      <p:pic>
        <p:nvPicPr>
          <p:cNvPr id="10" name="Picture 9"/>
          <p:cNvPicPr>
            <a:picLocks noChangeAspect="1"/>
          </p:cNvPicPr>
          <p:nvPr/>
        </p:nvPicPr>
        <p:blipFill>
          <a:blip r:embed="rId12" cstate="print">
            <a:duotone>
              <a:prstClr val="black"/>
              <a:schemeClr val="accent6">
                <a:tint val="45000"/>
                <a:satMod val="400000"/>
              </a:schemeClr>
            </a:duotone>
            <a:extLst>
              <a:ext uri="{BEBA8EAE-BF5A-486C-A8C5-ECC9F3942E4B}">
                <a14:imgProps xmlns:a14="http://schemas.microsoft.com/office/drawing/2010/main">
                  <a14:imgLayer r:embed="rId1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rot="2988910" flipH="1">
            <a:off x="4778589" y="4918160"/>
            <a:ext cx="303308" cy="477543"/>
          </a:xfrm>
          <a:prstGeom prst="rect">
            <a:avLst/>
          </a:prstGeom>
        </p:spPr>
      </p:pic>
      <p:sp>
        <p:nvSpPr>
          <p:cNvPr id="21" name="Text Box 3"/>
          <p:cNvSpPr txBox="1">
            <a:spLocks noChangeArrowheads="1"/>
          </p:cNvSpPr>
          <p:nvPr/>
        </p:nvSpPr>
        <p:spPr bwMode="auto">
          <a:xfrm>
            <a:off x="228598" y="7620000"/>
            <a:ext cx="4114802" cy="2194560"/>
          </a:xfrm>
          <a:prstGeom prst="round2DiagRect">
            <a:avLst>
              <a:gd name="adj1" fmla="val 0"/>
              <a:gd name="adj2" fmla="val 9879"/>
            </a:avLst>
          </a:prstGeom>
          <a:ln/>
          <a:extLst/>
        </p:spPr>
        <p:style>
          <a:lnRef idx="2">
            <a:schemeClr val="accent2"/>
          </a:lnRef>
          <a:fillRef idx="1">
            <a:schemeClr val="lt1"/>
          </a:fillRef>
          <a:effectRef idx="0">
            <a:schemeClr val="accent2"/>
          </a:effectRef>
          <a:fontRef idx="minor">
            <a:schemeClr val="dk1"/>
          </a:fontRef>
        </p:style>
        <p:txBody>
          <a:bodyPr rot="0" vert="horz" wrap="square" lIns="18288" tIns="18288" rIns="18288" bIns="18288" anchor="t" anchorCtr="0" upright="1">
            <a:noAutofit/>
          </a:bodyPr>
          <a:lstStyle/>
          <a:p>
            <a:pPr marL="0" marR="0">
              <a:spcBef>
                <a:spcPts val="0"/>
              </a:spcBef>
              <a:spcAft>
                <a:spcPts val="0"/>
              </a:spcAft>
            </a:pPr>
            <a:r>
              <a:rPr lang="en-US" sz="1400" b="1" dirty="0" smtClean="0">
                <a:solidFill>
                  <a:schemeClr val="accent2">
                    <a:lumMod val="75000"/>
                  </a:schemeClr>
                </a:solidFill>
                <a:latin typeface="+mj-lt"/>
                <a:ea typeface="Times New Roman"/>
              </a:rPr>
              <a:t>Forage </a:t>
            </a:r>
            <a:r>
              <a:rPr lang="en-US" sz="1400" b="1" dirty="0" smtClean="0">
                <a:latin typeface="+mj-lt"/>
                <a:ea typeface="Times New Roman"/>
              </a:rPr>
              <a:t>       	</a:t>
            </a:r>
            <a:r>
              <a:rPr lang="en-US" sz="1200" dirty="0" smtClean="0">
                <a:solidFill>
                  <a:schemeClr val="tx1"/>
                </a:solidFill>
                <a:effectLst/>
                <a:latin typeface="+mj-lt"/>
                <a:ea typeface="Times New Roman"/>
              </a:rPr>
              <a:t>CBP developed a </a:t>
            </a:r>
            <a:r>
              <a:rPr lang="en-US" sz="1200" dirty="0" smtClean="0">
                <a:solidFill>
                  <a:schemeClr val="tx1"/>
                </a:solidFill>
                <a:effectLst/>
                <a:latin typeface="+mj-lt"/>
                <a:ea typeface="Times New Roman"/>
                <a:hlinkClick r:id="rId14"/>
              </a:rPr>
              <a:t>forage video</a:t>
            </a:r>
            <a:r>
              <a:rPr lang="en-US" sz="1200" dirty="0" smtClean="0">
                <a:solidFill>
                  <a:schemeClr val="tx1"/>
                </a:solidFill>
                <a:effectLst/>
                <a:latin typeface="+mj-lt"/>
                <a:ea typeface="Times New Roman"/>
              </a:rPr>
              <a:t> in their Bay 101 	video series to inform the broader CBP	community about</a:t>
            </a:r>
            <a:r>
              <a:rPr lang="en-US" sz="1200" dirty="0" smtClean="0">
                <a:solidFill>
                  <a:schemeClr val="tx1"/>
                </a:solidFill>
                <a:latin typeface="+mj-lt"/>
                <a:ea typeface="Times New Roman"/>
              </a:rPr>
              <a:t> the importance of forage </a:t>
            </a:r>
            <a:r>
              <a:rPr lang="en-US" sz="1200" dirty="0" smtClean="0">
                <a:solidFill>
                  <a:schemeClr val="tx1"/>
                </a:solidFill>
                <a:effectLst/>
                <a:latin typeface="+mj-lt"/>
                <a:ea typeface="Times New Roman"/>
              </a:rPr>
              <a:t>and their role in the Chesapeake Bay ecosystem.</a:t>
            </a:r>
            <a:endParaRPr lang="en-US" sz="1200" strike="sngStrike" dirty="0" smtClean="0">
              <a:solidFill>
                <a:schemeClr val="tx1"/>
              </a:solidFill>
              <a:effectLst/>
              <a:latin typeface="+mj-lt"/>
              <a:ea typeface="Times New Roman"/>
            </a:endParaRPr>
          </a:p>
          <a:p>
            <a:pPr marL="0" marR="0">
              <a:spcBef>
                <a:spcPts val="0"/>
              </a:spcBef>
              <a:spcAft>
                <a:spcPts val="0"/>
              </a:spcAft>
            </a:pPr>
            <a:endParaRPr lang="en-US" sz="800" dirty="0">
              <a:solidFill>
                <a:schemeClr val="tx1"/>
              </a:solidFill>
              <a:latin typeface="+mj-lt"/>
              <a:ea typeface="Times New Roman"/>
            </a:endParaRPr>
          </a:p>
          <a:p>
            <a:pPr marL="0" marR="0">
              <a:spcBef>
                <a:spcPts val="0"/>
              </a:spcBef>
              <a:spcAft>
                <a:spcPts val="0"/>
              </a:spcAft>
            </a:pPr>
            <a:r>
              <a:rPr lang="en-US" sz="1200" dirty="0" smtClean="0">
                <a:solidFill>
                  <a:schemeClr val="tx1"/>
                </a:solidFill>
                <a:effectLst/>
                <a:latin typeface="+mj-lt"/>
                <a:ea typeface="Times New Roman"/>
              </a:rPr>
              <a:t>The Forage Action Team met to review recent research in striped bass indicator development by Maryland Department of Natural Resources (MD DNR) and factors driving forage population trends by UMCES-CBL. The Action Team discussed applications of this research and developed a strategy to guide actions moving forward.</a:t>
            </a:r>
            <a:endParaRPr lang="en-US" sz="1200" strike="sngStrike" dirty="0">
              <a:solidFill>
                <a:schemeClr val="tx1"/>
              </a:solidFill>
              <a:latin typeface="+mj-lt"/>
              <a:ea typeface="Times New Roman"/>
            </a:endParaRPr>
          </a:p>
          <a:p>
            <a:pPr marL="0" marR="0">
              <a:spcBef>
                <a:spcPts val="0"/>
              </a:spcBef>
              <a:spcAft>
                <a:spcPts val="0"/>
              </a:spcAft>
            </a:pPr>
            <a:endParaRPr lang="en-US" sz="1200" strike="sngStrike" dirty="0" smtClean="0">
              <a:solidFill>
                <a:schemeClr val="tx1"/>
              </a:solidFill>
              <a:effectLst/>
              <a:latin typeface="+mj-lt"/>
              <a:ea typeface="Times New Roman"/>
            </a:endParaRPr>
          </a:p>
          <a:p>
            <a:pPr marL="0" marR="0">
              <a:spcBef>
                <a:spcPts val="0"/>
              </a:spcBef>
              <a:spcAft>
                <a:spcPts val="0"/>
              </a:spcAft>
            </a:pPr>
            <a:endParaRPr lang="en-US" sz="1200" dirty="0">
              <a:solidFill>
                <a:schemeClr val="tx1"/>
              </a:solidFill>
              <a:effectLst/>
              <a:latin typeface="+mj-lt"/>
              <a:ea typeface="Times New Roman"/>
            </a:endParaRPr>
          </a:p>
        </p:txBody>
      </p:sp>
      <p:pic>
        <p:nvPicPr>
          <p:cNvPr id="22" name="Picture 21"/>
          <p:cNvPicPr>
            <a:picLocks noChangeAspect="1"/>
          </p:cNvPicPr>
          <p:nvPr/>
        </p:nvPicPr>
        <p:blipFill>
          <a:blip r:embed="rId15" cstate="print">
            <a:extLst>
              <a:ext uri="{BEBA8EAE-BF5A-486C-A8C5-ECC9F3942E4B}">
                <a14:imgProps xmlns:a14="http://schemas.microsoft.com/office/drawing/2010/main">
                  <a14:imgLayer r:embed="rId16">
                    <a14:imgEffect>
                      <a14:brightnessContrast contrast="20000"/>
                    </a14:imgEffect>
                  </a14:imgLayer>
                </a14:imgProps>
              </a:ext>
              <a:ext uri="{28A0092B-C50C-407E-A947-70E740481C1C}">
                <a14:useLocalDpi xmlns:a14="http://schemas.microsoft.com/office/drawing/2010/main" val="0"/>
              </a:ext>
            </a:extLst>
          </a:blip>
          <a:stretch>
            <a:fillRect/>
          </a:stretch>
        </p:blipFill>
        <p:spPr>
          <a:xfrm flipH="1">
            <a:off x="304800" y="7876985"/>
            <a:ext cx="922552" cy="379831"/>
          </a:xfrm>
          <a:prstGeom prst="rect">
            <a:avLst/>
          </a:prstGeom>
        </p:spPr>
      </p:pic>
      <p:sp>
        <p:nvSpPr>
          <p:cNvPr id="32" name="TextBox 31"/>
          <p:cNvSpPr txBox="1"/>
          <p:nvPr/>
        </p:nvSpPr>
        <p:spPr>
          <a:xfrm>
            <a:off x="228600" y="6382738"/>
            <a:ext cx="4114800" cy="1086886"/>
          </a:xfrm>
          <a:prstGeom prst="round2DiagRect">
            <a:avLst>
              <a:gd name="adj1" fmla="val 15665"/>
              <a:gd name="adj2" fmla="val 0"/>
            </a:avLst>
          </a:prstGeom>
        </p:spPr>
        <p:style>
          <a:lnRef idx="2">
            <a:schemeClr val="accent3"/>
          </a:lnRef>
          <a:fillRef idx="1">
            <a:schemeClr val="lt1"/>
          </a:fillRef>
          <a:effectRef idx="0">
            <a:schemeClr val="accent3"/>
          </a:effectRef>
          <a:fontRef idx="minor">
            <a:schemeClr val="dk1"/>
          </a:fontRef>
        </p:style>
        <p:txBody>
          <a:bodyPr wrap="square" lIns="18288" tIns="18288" rIns="18288" bIns="18288" rtlCol="0">
            <a:spAutoFit/>
          </a:bodyPr>
          <a:lstStyle/>
          <a:p>
            <a:r>
              <a:rPr lang="en-US" sz="1400" b="1" dirty="0" smtClean="0">
                <a:solidFill>
                  <a:schemeClr val="accent3">
                    <a:lumMod val="75000"/>
                  </a:schemeClr>
                </a:solidFill>
              </a:rPr>
              <a:t>Invasive Catfish </a:t>
            </a:r>
            <a:r>
              <a:rPr lang="en-US" sz="1200" dirty="0" smtClean="0"/>
              <a:t>The </a:t>
            </a:r>
            <a:r>
              <a:rPr lang="en-US" sz="1200" dirty="0" smtClean="0">
                <a:hlinkClick r:id="rId17"/>
              </a:rPr>
              <a:t>Invasive Catfish Task Force</a:t>
            </a:r>
            <a:r>
              <a:rPr lang="en-US" sz="1200" dirty="0" smtClean="0"/>
              <a:t> reconvened 	              to review </a:t>
            </a:r>
            <a:r>
              <a:rPr lang="en-US" sz="1200" dirty="0" smtClean="0">
                <a:solidFill>
                  <a:schemeClr val="tx1"/>
                </a:solidFill>
              </a:rPr>
              <a:t>recent research on population              </a:t>
            </a:r>
            <a:r>
              <a:rPr lang="en-US" sz="1200" dirty="0">
                <a:solidFill>
                  <a:schemeClr val="tx1"/>
                </a:solidFill>
              </a:rPr>
              <a:t>	 </a:t>
            </a:r>
            <a:r>
              <a:rPr lang="en-US" sz="1200" dirty="0" smtClean="0">
                <a:solidFill>
                  <a:schemeClr val="tx1"/>
                </a:solidFill>
              </a:rPr>
              <a:t>             diet and fish movement in the Bay. The </a:t>
            </a:r>
            <a:r>
              <a:rPr lang="en-US" sz="1200" dirty="0" smtClean="0"/>
              <a:t>Task Force is considering a future workshop which will summarize and communicate the latest research findings.</a:t>
            </a:r>
          </a:p>
        </p:txBody>
      </p:sp>
      <p:pic>
        <p:nvPicPr>
          <p:cNvPr id="3" name="Picture 2"/>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381000" y="6661392"/>
            <a:ext cx="1244258" cy="384159"/>
          </a:xfrm>
          <a:prstGeom prst="rect">
            <a:avLst/>
          </a:prstGeom>
        </p:spPr>
      </p:pic>
      <p:sp>
        <p:nvSpPr>
          <p:cNvPr id="34" name="TextBox 33"/>
          <p:cNvSpPr txBox="1"/>
          <p:nvPr/>
        </p:nvSpPr>
        <p:spPr>
          <a:xfrm>
            <a:off x="4503861" y="1600200"/>
            <a:ext cx="2994866" cy="2910388"/>
          </a:xfrm>
          <a:prstGeom prst="round2DiagRect">
            <a:avLst>
              <a:gd name="adj1" fmla="val 0"/>
              <a:gd name="adj2" fmla="val 9194"/>
            </a:avLst>
          </a:prstGeom>
        </p:spPr>
        <p:style>
          <a:lnRef idx="2">
            <a:schemeClr val="accent1"/>
          </a:lnRef>
          <a:fillRef idx="1">
            <a:schemeClr val="lt1"/>
          </a:fillRef>
          <a:effectRef idx="0">
            <a:schemeClr val="accent1"/>
          </a:effectRef>
          <a:fontRef idx="minor">
            <a:schemeClr val="dk1"/>
          </a:fontRef>
        </p:style>
        <p:txBody>
          <a:bodyPr wrap="square" lIns="18288" tIns="18288" rIns="18288" bIns="18288" rtlCol="0">
            <a:spAutoFit/>
          </a:bodyPr>
          <a:lstStyle/>
          <a:p>
            <a:r>
              <a:rPr lang="en-US" sz="1400" b="1" dirty="0">
                <a:solidFill>
                  <a:schemeClr val="accent1">
                    <a:lumMod val="75000"/>
                  </a:schemeClr>
                </a:solidFill>
              </a:rPr>
              <a:t>Fish Habitat </a:t>
            </a:r>
            <a:r>
              <a:rPr lang="en-US" sz="1200" dirty="0" smtClean="0">
                <a:solidFill>
                  <a:schemeClr val="tx1"/>
                </a:solidFill>
              </a:rPr>
              <a:t>The </a:t>
            </a:r>
            <a:r>
              <a:rPr lang="en-US" sz="1200" dirty="0">
                <a:solidFill>
                  <a:schemeClr val="tx1"/>
                </a:solidFill>
              </a:rPr>
              <a:t>Fish </a:t>
            </a:r>
            <a:r>
              <a:rPr lang="en-US" sz="1200" dirty="0" smtClean="0">
                <a:solidFill>
                  <a:schemeClr val="tx1"/>
                </a:solidFill>
              </a:rPr>
              <a:t>Habitat </a:t>
            </a:r>
            <a:r>
              <a:rPr lang="en-US" sz="1200" dirty="0">
                <a:solidFill>
                  <a:schemeClr val="tx1"/>
                </a:solidFill>
              </a:rPr>
              <a:t>Action </a:t>
            </a:r>
            <a:r>
              <a:rPr lang="en-US" sz="1200" dirty="0" smtClean="0">
                <a:solidFill>
                  <a:schemeClr val="tx1"/>
                </a:solidFill>
              </a:rPr>
              <a:t>Team                     </a:t>
            </a:r>
          </a:p>
          <a:p>
            <a:r>
              <a:rPr lang="en-US" sz="1200" dirty="0">
                <a:solidFill>
                  <a:schemeClr val="tx1"/>
                </a:solidFill>
              </a:rPr>
              <a:t> </a:t>
            </a:r>
            <a:r>
              <a:rPr lang="en-US" sz="1200" dirty="0" smtClean="0">
                <a:solidFill>
                  <a:schemeClr val="tx1"/>
                </a:solidFill>
              </a:rPr>
              <a:t>                         (FHAT) </a:t>
            </a:r>
            <a:r>
              <a:rPr lang="en-US" sz="1200" dirty="0">
                <a:solidFill>
                  <a:schemeClr val="tx1"/>
                </a:solidFill>
              </a:rPr>
              <a:t>is </a:t>
            </a:r>
            <a:r>
              <a:rPr lang="en-US" sz="1200" dirty="0" smtClean="0">
                <a:solidFill>
                  <a:schemeClr val="tx1"/>
                </a:solidFill>
              </a:rPr>
              <a:t>reviewing and </a:t>
            </a:r>
          </a:p>
          <a:p>
            <a:r>
              <a:rPr lang="en-US" sz="1200" dirty="0">
                <a:solidFill>
                  <a:schemeClr val="tx1"/>
                </a:solidFill>
              </a:rPr>
              <a:t>	</a:t>
            </a:r>
            <a:r>
              <a:rPr lang="en-US" sz="1200" dirty="0" smtClean="0">
                <a:solidFill>
                  <a:schemeClr val="tx1"/>
                </a:solidFill>
              </a:rPr>
              <a:t>assessing</a:t>
            </a:r>
            <a:r>
              <a:rPr lang="en-US" sz="1200" dirty="0">
                <a:solidFill>
                  <a:schemeClr val="tx1"/>
                </a:solidFill>
              </a:rPr>
              <a:t> </a:t>
            </a:r>
            <a:r>
              <a:rPr lang="en-US" sz="1200" dirty="0" smtClean="0">
                <a:solidFill>
                  <a:schemeClr val="tx1"/>
                </a:solidFill>
                <a:hlinkClick r:id="rId19"/>
              </a:rPr>
              <a:t>workplan </a:t>
            </a:r>
            <a:r>
              <a:rPr lang="en-US" sz="1200" dirty="0" smtClean="0">
                <a:solidFill>
                  <a:schemeClr val="tx1"/>
                </a:solidFill>
              </a:rPr>
              <a:t>progress 	under their new coordinator,	Gina Hunt (MD DNR). They will present progress, challenges, and future steps to the CBP Management Board in </a:t>
            </a:r>
            <a:r>
              <a:rPr lang="en-US" sz="1200" dirty="0" smtClean="0">
                <a:solidFill>
                  <a:schemeClr val="tx1"/>
                </a:solidFill>
                <a:hlinkClick r:id="rId20"/>
              </a:rPr>
              <a:t>May</a:t>
            </a:r>
            <a:r>
              <a:rPr lang="en-US" sz="1200" dirty="0" smtClean="0">
                <a:solidFill>
                  <a:schemeClr val="tx1"/>
                </a:solidFill>
              </a:rPr>
              <a:t>.</a:t>
            </a:r>
            <a:endParaRPr lang="en-US" sz="1200" dirty="0">
              <a:solidFill>
                <a:schemeClr val="tx1"/>
              </a:solidFill>
            </a:endParaRPr>
          </a:p>
          <a:p>
            <a:endParaRPr lang="en-US" sz="800" dirty="0">
              <a:solidFill>
                <a:schemeClr val="tx1"/>
              </a:solidFill>
            </a:endParaRPr>
          </a:p>
          <a:p>
            <a:r>
              <a:rPr lang="en-US" sz="1200" dirty="0" smtClean="0">
                <a:solidFill>
                  <a:schemeClr val="tx1"/>
                </a:solidFill>
              </a:rPr>
              <a:t>The FHAT received STAC funding </a:t>
            </a:r>
            <a:r>
              <a:rPr lang="en-US" sz="1200" dirty="0">
                <a:solidFill>
                  <a:schemeClr val="tx1"/>
                </a:solidFill>
              </a:rPr>
              <a:t>for a fish habitat workshop which will identify representative species for </a:t>
            </a:r>
            <a:r>
              <a:rPr lang="en-US" sz="1200" dirty="0" smtClean="0">
                <a:solidFill>
                  <a:schemeClr val="tx1"/>
                </a:solidFill>
              </a:rPr>
              <a:t>habitats </a:t>
            </a:r>
            <a:r>
              <a:rPr lang="en-US" sz="1200" dirty="0">
                <a:solidFill>
                  <a:schemeClr val="tx1"/>
                </a:solidFill>
              </a:rPr>
              <a:t>in the Chesapeake Bay watershed. Using these representative species, experts will evaluate factors influencing habitat function and </a:t>
            </a:r>
            <a:r>
              <a:rPr lang="en-US" sz="1200" dirty="0"/>
              <a:t>provide criteria to qualify </a:t>
            </a:r>
            <a:r>
              <a:rPr lang="en-US" sz="1200" dirty="0" smtClean="0"/>
              <a:t>factor significance.</a:t>
            </a:r>
            <a:endParaRPr lang="en-US" sz="1200" dirty="0"/>
          </a:p>
        </p:txBody>
      </p:sp>
      <p:pic>
        <p:nvPicPr>
          <p:cNvPr id="6" name="Picture 5"/>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flipH="1">
            <a:off x="4724400" y="2231862"/>
            <a:ext cx="601539" cy="221326"/>
          </a:xfrm>
          <a:prstGeom prst="rect">
            <a:avLst/>
          </a:prstGeom>
        </p:spPr>
      </p:pic>
      <p:pic>
        <p:nvPicPr>
          <p:cNvPr id="36" name="Picture 35"/>
          <p:cNvPicPr>
            <a:picLocks noChangeAspect="1"/>
          </p:cNvPicPr>
          <p:nvPr/>
        </p:nvPicPr>
        <p:blipFill>
          <a:blip r:embed="rId22" cstate="print">
            <a:duotone>
              <a:schemeClr val="accent2">
                <a:shade val="45000"/>
                <a:satMod val="135000"/>
              </a:schemeClr>
              <a:prstClr val="white"/>
            </a:duotone>
            <a:extLst>
              <a:ext uri="{BEBA8EAE-BF5A-486C-A8C5-ECC9F3942E4B}">
                <a14:imgProps xmlns:a14="http://schemas.microsoft.com/office/drawing/2010/main">
                  <a14:imgLayer r:embed="rId23">
                    <a14:imgEffect>
                      <a14:backgroundRemoval t="10000" b="87636" l="9585" r="89457">
                        <a14:foregroundMark x1="28115" y1="16364" x2="28115" y2="16364"/>
                        <a14:foregroundMark x1="50799" y1="13636" x2="50799" y2="13636"/>
                        <a14:foregroundMark x1="80511" y1="42364" x2="80511" y2="42364"/>
                        <a14:foregroundMark x1="15335" y1="58364" x2="15335" y2="58364"/>
                        <a14:foregroundMark x1="18530" y1="59091" x2="18530" y2="59091"/>
                        <a14:foregroundMark x1="16294" y1="60727" x2="16294" y2="60727"/>
                        <a14:foregroundMark x1="63898" y1="20182" x2="63898" y2="20182"/>
                        <a14:foregroundMark x1="66454" y1="13091" x2="66454" y2="13091"/>
                        <a14:foregroundMark x1="64217" y1="15455" x2="64217" y2="15455"/>
                        <a14:foregroundMark x1="72204" y1="30909" x2="72204" y2="30909"/>
                        <a14:foregroundMark x1="87540" y1="39636" x2="87540" y2="39636"/>
                        <a14:foregroundMark x1="11821" y1="35091" x2="11821" y2="35091"/>
                        <a14:backgroundMark x1="35783" y1="20182" x2="35783" y2="20182"/>
                        <a14:backgroundMark x1="47604" y1="19636" x2="47604" y2="19636"/>
                        <a14:backgroundMark x1="55272" y1="16364" x2="55272" y2="16364"/>
                        <a14:backgroundMark x1="56550" y1="10727" x2="56550" y2="10727"/>
                        <a14:backgroundMark x1="56869" y1="14545" x2="56869" y2="14545"/>
                        <a14:backgroundMark x1="64537" y1="14182" x2="64537" y2="14182"/>
                        <a14:backgroundMark x1="63578" y1="13273" x2="63578" y2="13273"/>
                        <a14:backgroundMark x1="70607" y1="13273" x2="70607" y2="13273"/>
                        <a14:backgroundMark x1="57827" y1="32727" x2="57827" y2="32727"/>
                        <a14:backgroundMark x1="51757" y1="21273" x2="51757" y2="21273"/>
                        <a14:backgroundMark x1="57508" y1="22000" x2="57508" y2="22000"/>
                        <a14:backgroundMark x1="41534" y1="27091" x2="41534" y2="27091"/>
                        <a14:backgroundMark x1="38019" y1="34000" x2="38019" y2="34000"/>
                        <a14:backgroundMark x1="31949" y1="40000" x2="31949" y2="40000"/>
                        <a14:backgroundMark x1="28754" y1="32364" x2="28754" y2="32364"/>
                        <a14:backgroundMark x1="24601" y1="33818" x2="24601" y2="33818"/>
                        <a14:backgroundMark x1="30032" y1="54909" x2="30032" y2="54909"/>
                        <a14:backgroundMark x1="39617" y1="74727" x2="39617" y2="74727"/>
                        <a14:backgroundMark x1="17891" y1="68727" x2="17891" y2="68727"/>
                        <a14:backgroundMark x1="18850" y1="60727" x2="18850" y2="60727"/>
                        <a14:backgroundMark x1="18211" y1="52909" x2="18211" y2="52909"/>
                        <a14:backgroundMark x1="19489" y1="39273" x2="19489" y2="39273"/>
                        <a14:backgroundMark x1="38658" y1="40909" x2="38658" y2="40909"/>
                        <a14:backgroundMark x1="49521" y1="41273" x2="49521" y2="41273"/>
                        <a14:backgroundMark x1="58466" y1="35818" x2="58466" y2="35818"/>
                        <a14:backgroundMark x1="65176" y1="46182" x2="65176" y2="46182"/>
                        <a14:backgroundMark x1="72524" y1="50909" x2="72524" y2="50909"/>
                        <a14:backgroundMark x1="69968" y1="53818" x2="69968" y2="53818"/>
                        <a14:backgroundMark x1="65176" y1="58909" x2="65176" y2="58909"/>
                        <a14:backgroundMark x1="58466" y1="54545" x2="58466" y2="54545"/>
                        <a14:backgroundMark x1="47604" y1="43636" x2="47604" y2="43636"/>
                        <a14:backgroundMark x1="38978" y1="44364" x2="38978" y2="44364"/>
                        <a14:backgroundMark x1="51118" y1="30000" x2="51118" y2="30000"/>
                        <a14:backgroundMark x1="53674" y1="32000" x2="53674" y2="32000"/>
                        <a14:backgroundMark x1="61342" y1="66545" x2="61342" y2="66545"/>
                        <a14:backgroundMark x1="33227" y1="80545" x2="33227" y2="80545"/>
                        <a14:backgroundMark x1="28435" y1="68727" x2="28435" y2="68727"/>
                        <a14:backgroundMark x1="18850" y1="56000" x2="18850" y2="56000"/>
                        <a14:backgroundMark x1="15335" y1="64909" x2="15335" y2="64909"/>
                        <a14:backgroundMark x1="24601" y1="68727" x2="24601" y2="68727"/>
                        <a14:backgroundMark x1="38019" y1="49818" x2="38019" y2="49818"/>
                        <a14:backgroundMark x1="46965" y1="54000" x2="46965" y2="54000"/>
                        <a14:backgroundMark x1="48562" y1="57636" x2="48562" y2="57636"/>
                        <a14:backgroundMark x1="45367" y1="69091" x2="45367" y2="69091"/>
                        <a14:backgroundMark x1="53035" y1="68364" x2="53035" y2="68364"/>
                        <a14:backgroundMark x1="53035" y1="65091" x2="53035" y2="65091"/>
                        <a14:backgroundMark x1="58786" y1="58727" x2="58786" y2="58727"/>
                        <a14:backgroundMark x1="40895" y1="76000" x2="40895" y2="76000"/>
                        <a14:backgroundMark x1="37061" y1="70545" x2="37061" y2="70545"/>
                        <a14:backgroundMark x1="46006" y1="67636" x2="46006" y2="67636"/>
                        <a14:backgroundMark x1="39617" y1="61091" x2="39617" y2="61091"/>
                        <a14:backgroundMark x1="49521" y1="60727" x2="49521" y2="60727"/>
                        <a14:backgroundMark x1="45687" y1="61273" x2="45687" y2="61273"/>
                        <a14:backgroundMark x1="45048" y1="63091" x2="45048" y2="63091"/>
                        <a14:backgroundMark x1="53674" y1="66182" x2="53674" y2="66182"/>
                        <a14:backgroundMark x1="54952" y1="76000" x2="54952" y2="76000"/>
                        <a14:backgroundMark x1="55272" y1="75091" x2="55272" y2="75091"/>
                        <a14:backgroundMark x1="23962" y1="66727" x2="23962" y2="66727"/>
                        <a14:backgroundMark x1="55272" y1="45091" x2="55272" y2="45091"/>
                        <a14:backgroundMark x1="54633" y1="46727" x2="54633" y2="46727"/>
                        <a14:backgroundMark x1="64537" y1="17455" x2="64537" y2="17455"/>
                        <a14:backgroundMark x1="47604" y1="34545" x2="47604" y2="34545"/>
                        <a14:backgroundMark x1="8307" y1="28909" x2="8307" y2="28909"/>
                        <a14:backgroundMark x1="19489" y1="63091" x2="19489" y2="63091"/>
                      </a14:backgroundRemoval>
                    </a14:imgEffect>
                    <a14:imgEffect>
                      <a14:saturation sat="0"/>
                    </a14:imgEffect>
                  </a14:imgLayer>
                </a14:imgProps>
              </a:ext>
              <a:ext uri="{28A0092B-C50C-407E-A947-70E740481C1C}">
                <a14:useLocalDpi xmlns:a14="http://schemas.microsoft.com/office/drawing/2010/main" val="0"/>
              </a:ext>
            </a:extLst>
          </a:blip>
          <a:stretch>
            <a:fillRect/>
          </a:stretch>
        </p:blipFill>
        <p:spPr>
          <a:xfrm>
            <a:off x="4876800" y="1919788"/>
            <a:ext cx="560547" cy="838200"/>
          </a:xfrm>
          <a:prstGeom prst="rect">
            <a:avLst/>
          </a:prstGeom>
        </p:spPr>
      </p:pic>
    </p:spTree>
    <p:extLst>
      <p:ext uri="{BB962C8B-B14F-4D97-AF65-F5344CB8AC3E}">
        <p14:creationId xmlns:p14="http://schemas.microsoft.com/office/powerpoint/2010/main" val="1252307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BEBA8EAE-BF5A-486C-A8C5-ECC9F3942E4B}">
                <a14:imgProps xmlns:a14="http://schemas.microsoft.com/office/drawing/2010/main">
                  <a14:imgLayer r:embed="rId4">
                    <a14:imgEffect>
                      <a14:backgroundRemoval t="0" b="100000" l="0" r="100000">
                        <a14:foregroundMark x1="7925" y1="66129" x2="7925" y2="66129"/>
                        <a14:foregroundMark x1="11275" y1="17339" x2="11275" y2="17339"/>
                        <a14:foregroundMark x1="50899" y1="14113" x2="50899" y2="14113"/>
                        <a14:foregroundMark x1="66912" y1="18548" x2="66912" y2="18548"/>
                        <a14:foregroundMark x1="36029" y1="22984" x2="36029" y2="22984"/>
                        <a14:foregroundMark x1="19526" y1="13306" x2="19526" y2="13306"/>
                        <a14:foregroundMark x1="31291" y1="14919" x2="30882" y2="13306"/>
                        <a14:foregroundMark x1="49183" y1="25000" x2="49183" y2="25000"/>
                        <a14:foregroundMark x1="54248" y1="39919" x2="54248" y2="39919"/>
                        <a14:foregroundMark x1="67402" y1="54032" x2="67402" y2="54032"/>
                        <a14:foregroundMark x1="77614" y1="36290" x2="77614" y2="36290"/>
                        <a14:foregroundMark x1="86193" y1="21774" x2="86193" y2="21774"/>
                        <a14:foregroundMark x1="70016" y1="27419" x2="70016" y2="27419"/>
                        <a14:foregroundMark x1="72712" y1="12903" x2="72712" y2="12903"/>
                        <a14:foregroundMark x1="85866" y1="15726" x2="85866" y2="15726"/>
                        <a14:foregroundMark x1="97958" y1="14919" x2="97958" y2="14919"/>
                        <a14:foregroundMark x1="89216" y1="20968" x2="88644" y2="19355"/>
                        <a14:foregroundMark x1="91667" y1="4435" x2="91667" y2="4435"/>
                        <a14:foregroundMark x1="79902" y1="13306" x2="79575" y2="15726"/>
                        <a14:foregroundMark x1="81291" y1="37903" x2="81291" y2="37903"/>
                        <a14:foregroundMark x1="68464" y1="56855" x2="68464" y2="56855"/>
                        <a14:foregroundMark x1="60212" y1="47984" x2="60212" y2="47984"/>
                        <a14:foregroundMark x1="49020" y1="36694" x2="49020" y2="36694"/>
                        <a14:foregroundMark x1="24265" y1="17339" x2="24265" y2="17339"/>
                        <a14:backgroundMark x1="21732" y1="36694" x2="21732" y2="36694"/>
                        <a14:backgroundMark x1="29330" y1="77823" x2="29330" y2="77823"/>
                        <a14:backgroundMark x1="86765" y1="79032" x2="86765" y2="79032"/>
                        <a14:backgroundMark x1="23203" y1="66129" x2="23203" y2="66129"/>
                        <a14:backgroundMark x1="37582" y1="64919" x2="37582" y2="64919"/>
                        <a14:backgroundMark x1="46895" y1="79032" x2="46895" y2="79032"/>
                        <a14:backgroundMark x1="64052" y1="84677" x2="64052" y2="84677"/>
                        <a14:backgroundMark x1="78268" y1="79435" x2="78268" y2="79435"/>
                        <a14:backgroundMark x1="92402" y1="68952" x2="92402" y2="68952"/>
                        <a14:backgroundMark x1="95507" y1="56855" x2="95507" y2="56855"/>
                        <a14:backgroundMark x1="50735" y1="51210" x2="50735" y2="51210"/>
                        <a14:backgroundMark x1="39542" y1="39919" x2="39542" y2="39919"/>
                        <a14:backgroundMark x1="16503" y1="73387" x2="16503" y2="73387"/>
                        <a14:backgroundMark x1="5474" y1="85081" x2="6291" y2="86290"/>
                        <a14:backgroundMark x1="29657" y1="83468" x2="29657" y2="83468"/>
                        <a14:backgroundMark x1="17729" y1="83468" x2="17729" y2="83468"/>
                        <a14:backgroundMark x1="30882" y1="63306" x2="30882" y2="63306"/>
                        <a14:backgroundMark x1="41258" y1="91935" x2="41258" y2="91935"/>
                        <a14:backgroundMark x1="44281" y1="69758" x2="44281" y2="69758"/>
                        <a14:backgroundMark x1="57271" y1="90726" x2="57271" y2="90726"/>
                        <a14:backgroundMark x1="54739" y1="76210" x2="54739" y2="76210"/>
                        <a14:backgroundMark x1="70588" y1="83065" x2="70588" y2="86694"/>
                        <a14:backgroundMark x1="75899" y1="91129" x2="75899" y2="91129"/>
                        <a14:backgroundMark x1="84150" y1="74597" x2="84150" y2="74597"/>
                        <a14:backgroundMark x1="84150" y1="87500" x2="84150" y2="87500"/>
                        <a14:backgroundMark x1="92402" y1="86290" x2="91503" y2="85887"/>
                        <a14:backgroundMark x1="95343" y1="76210" x2="95343" y2="76210"/>
                        <a14:backgroundMark x1="86928" y1="64919" x2="86928" y2="64919"/>
                        <a14:backgroundMark x1="48121" y1="64113" x2="48121" y2="64113"/>
                        <a14:backgroundMark x1="38480" y1="76613" x2="38480" y2="76613"/>
                        <a14:backgroundMark x1="33742" y1="87500" x2="33742" y2="87500"/>
                        <a14:backgroundMark x1="32108" y1="52823" x2="32108" y2="52823"/>
                        <a14:backgroundMark x1="24592" y1="52823" x2="24592" y2="52823"/>
                        <a14:backgroundMark x1="24755" y1="82258" x2="24755" y2="82258"/>
                        <a14:backgroundMark x1="18056" y1="64516" x2="18056" y2="62903"/>
                        <a14:backgroundMark x1="12990" y1="90726" x2="12990" y2="90726"/>
                      </a14:backgroundRemoval>
                    </a14:imgEffect>
                  </a14:imgLayer>
                </a14:imgProps>
              </a:ext>
              <a:ext uri="{28A0092B-C50C-407E-A947-70E740481C1C}">
                <a14:useLocalDpi xmlns:a14="http://schemas.microsoft.com/office/drawing/2010/main" val="0"/>
              </a:ext>
            </a:extLst>
          </a:blip>
          <a:stretch>
            <a:fillRect/>
          </a:stretch>
        </p:blipFill>
        <p:spPr>
          <a:xfrm>
            <a:off x="0" y="0"/>
            <a:ext cx="7772400" cy="2133600"/>
          </a:xfrm>
          <a:prstGeom prst="rect">
            <a:avLst/>
          </a:prstGeom>
        </p:spPr>
      </p:pic>
      <p:sp>
        <p:nvSpPr>
          <p:cNvPr id="5" name="TextBox 4"/>
          <p:cNvSpPr txBox="1"/>
          <p:nvPr/>
        </p:nvSpPr>
        <p:spPr>
          <a:xfrm>
            <a:off x="-20782" y="132546"/>
            <a:ext cx="7772400" cy="677108"/>
          </a:xfrm>
          <a:prstGeom prst="rect">
            <a:avLst/>
          </a:prstGeom>
          <a:noFill/>
        </p:spPr>
        <p:txBody>
          <a:bodyPr wrap="square" rtlCol="0">
            <a:spAutoFit/>
          </a:bodyPr>
          <a:lstStyle/>
          <a:p>
            <a:r>
              <a:rPr lang="en-US" sz="2200" b="1" dirty="0" smtClean="0">
                <a:solidFill>
                  <a:schemeClr val="tx2"/>
                </a:solidFill>
              </a:rPr>
              <a:t>Sustainable Fisheries Goal Implementation Team</a:t>
            </a:r>
          </a:p>
          <a:p>
            <a:r>
              <a:rPr lang="en-US" sz="1600" b="1" dirty="0" smtClean="0">
                <a:solidFill>
                  <a:schemeClr val="tx2"/>
                </a:solidFill>
              </a:rPr>
              <a:t>March 2017</a:t>
            </a:r>
          </a:p>
        </p:txBody>
      </p:sp>
      <p:pic>
        <p:nvPicPr>
          <p:cNvPr id="7" name="Picture 6"/>
          <p:cNvPicPr>
            <a:picLocks noChangeAspect="1"/>
          </p:cNvPicPr>
          <p:nvPr/>
        </p:nvPicPr>
        <p:blipFill>
          <a:blip r:embed="rId5" cstate="print">
            <a:extLst>
              <a:ext uri="{BEBA8EAE-BF5A-486C-A8C5-ECC9F3942E4B}">
                <a14:imgProps xmlns:a14="http://schemas.microsoft.com/office/drawing/2010/main">
                  <a14:imgLayer r:embed="rId6">
                    <a14:imgEffect>
                      <a14:backgroundRemoval t="0" b="100000" l="0" r="100000">
                        <a14:foregroundMark x1="69719" y1="87648" x2="69719" y2="87648"/>
                        <a14:foregroundMark x1="90990" y1="75297" x2="90990" y2="75297"/>
                        <a14:foregroundMark x1="76809" y1="87767" x2="76809" y2="87767"/>
                      </a14:backgroundRemoval>
                    </a14:imgEffect>
                  </a14:imgLayer>
                </a14:imgProps>
              </a:ext>
              <a:ext uri="{28A0092B-C50C-407E-A947-70E740481C1C}">
                <a14:useLocalDpi xmlns:a14="http://schemas.microsoft.com/office/drawing/2010/main" val="0"/>
              </a:ext>
            </a:extLst>
          </a:blip>
          <a:stretch>
            <a:fillRect/>
          </a:stretch>
        </p:blipFill>
        <p:spPr>
          <a:xfrm>
            <a:off x="6019800" y="304800"/>
            <a:ext cx="990600" cy="616015"/>
          </a:xfrm>
          <a:prstGeom prst="rect">
            <a:avLst/>
          </a:prstGeom>
        </p:spPr>
      </p:pic>
      <p:sp>
        <p:nvSpPr>
          <p:cNvPr id="8" name="TextBox 7"/>
          <p:cNvSpPr txBox="1"/>
          <p:nvPr/>
        </p:nvSpPr>
        <p:spPr>
          <a:xfrm>
            <a:off x="5728648" y="137160"/>
            <a:ext cx="1586552" cy="238527"/>
          </a:xfrm>
          <a:prstGeom prst="rect">
            <a:avLst/>
          </a:prstGeom>
          <a:noFill/>
        </p:spPr>
        <p:txBody>
          <a:bodyPr wrap="square" rtlCol="0">
            <a:spAutoFit/>
          </a:bodyPr>
          <a:lstStyle/>
          <a:p>
            <a:pPr algn="ctr"/>
            <a:r>
              <a:rPr lang="en-US" sz="950" b="1" dirty="0" smtClean="0">
                <a:solidFill>
                  <a:schemeClr val="tx2"/>
                </a:solidFill>
              </a:rPr>
              <a:t>Chesapeake Bay Program</a:t>
            </a:r>
            <a:endParaRPr lang="en-US" sz="950" b="1" dirty="0">
              <a:solidFill>
                <a:schemeClr val="tx2"/>
              </a:solidFill>
            </a:endParaRPr>
          </a:p>
        </p:txBody>
      </p:sp>
      <p:sp>
        <p:nvSpPr>
          <p:cNvPr id="34" name="TextBox 33"/>
          <p:cNvSpPr txBox="1"/>
          <p:nvPr/>
        </p:nvSpPr>
        <p:spPr>
          <a:xfrm>
            <a:off x="221771" y="1752600"/>
            <a:ext cx="2667000" cy="430887"/>
          </a:xfrm>
          <a:prstGeom prst="rect">
            <a:avLst/>
          </a:prstGeom>
          <a:noFill/>
        </p:spPr>
        <p:txBody>
          <a:bodyPr wrap="square" rtlCol="0">
            <a:spAutoFit/>
          </a:bodyPr>
          <a:lstStyle/>
          <a:p>
            <a:r>
              <a:rPr lang="en-US" sz="2200" b="1" dirty="0" smtClean="0">
                <a:solidFill>
                  <a:schemeClr val="tx2"/>
                </a:solidFill>
                <a:latin typeface="+mj-lt"/>
              </a:rPr>
              <a:t>Executive Committee</a:t>
            </a:r>
            <a:endParaRPr lang="en-US" sz="2200" b="1" dirty="0">
              <a:solidFill>
                <a:schemeClr val="tx2"/>
              </a:solidFill>
              <a:latin typeface="+mj-lt"/>
            </a:endParaRPr>
          </a:p>
        </p:txBody>
      </p:sp>
      <p:sp>
        <p:nvSpPr>
          <p:cNvPr id="35" name="TextBox 34"/>
          <p:cNvSpPr txBox="1"/>
          <p:nvPr/>
        </p:nvSpPr>
        <p:spPr>
          <a:xfrm>
            <a:off x="228600" y="2209800"/>
            <a:ext cx="2971800" cy="5114925"/>
          </a:xfrm>
          <a:prstGeom prst="round2DiagRect">
            <a:avLst>
              <a:gd name="adj1" fmla="val 12901"/>
              <a:gd name="adj2" fmla="val 0"/>
            </a:avLst>
          </a:prstGeom>
          <a:ln>
            <a:solidFill>
              <a:schemeClr val="accent4"/>
            </a:solidFill>
          </a:ln>
        </p:spPr>
        <p:style>
          <a:lnRef idx="2">
            <a:schemeClr val="accent1"/>
          </a:lnRef>
          <a:fillRef idx="1">
            <a:schemeClr val="lt1"/>
          </a:fillRef>
          <a:effectRef idx="0">
            <a:schemeClr val="accent1"/>
          </a:effectRef>
          <a:fontRef idx="minor">
            <a:schemeClr val="dk1"/>
          </a:fontRef>
        </p:style>
        <p:txBody>
          <a:bodyPr wrap="square" lIns="27432" rIns="9144" rtlCol="0">
            <a:spAutoFit/>
          </a:bodyPr>
          <a:lstStyle/>
          <a:p>
            <a:r>
              <a:rPr lang="en-US" sz="1400" b="1" dirty="0" smtClean="0">
                <a:solidFill>
                  <a:schemeClr val="accent4">
                    <a:lumMod val="75000"/>
                  </a:schemeClr>
                </a:solidFill>
              </a:rPr>
              <a:t>Executive Committee Meetings</a:t>
            </a:r>
          </a:p>
          <a:p>
            <a:r>
              <a:rPr lang="en-US" sz="1200" i="1" dirty="0" smtClean="0"/>
              <a:t>Chesapeake Bay Scientists and policy administrators discuss various topics at monthly meetings of the Sustainable Fisheries GIT Executive Committee.</a:t>
            </a:r>
          </a:p>
          <a:p>
            <a:endParaRPr lang="en-US" sz="1200" dirty="0" smtClean="0">
              <a:solidFill>
                <a:schemeClr val="tx1"/>
              </a:solidFill>
            </a:endParaRPr>
          </a:p>
          <a:p>
            <a:pPr marL="171450" indent="-171450">
              <a:buFont typeface="Arial" panose="020B0604020202020204" pitchFamily="34" charset="0"/>
              <a:buChar char="•"/>
            </a:pPr>
            <a:r>
              <a:rPr lang="en-US" sz="1200" dirty="0" smtClean="0">
                <a:solidFill>
                  <a:schemeClr val="tx1"/>
                </a:solidFill>
              </a:rPr>
              <a:t>Jake Reilly from the National Fish and Wildlife Foundation (NFWF) provided a presentation to the Executive Committee to request priorities for NFWF’s upcoming </a:t>
            </a:r>
            <a:r>
              <a:rPr lang="en-US" sz="1200" dirty="0" smtClean="0">
                <a:solidFill>
                  <a:schemeClr val="tx1"/>
                </a:solidFill>
                <a:hlinkClick r:id="rId7"/>
              </a:rPr>
              <a:t>Request for Proposals</a:t>
            </a:r>
            <a:r>
              <a:rPr lang="en-US" sz="1200" dirty="0" smtClean="0">
                <a:solidFill>
                  <a:schemeClr val="tx1"/>
                </a:solidFill>
              </a:rPr>
              <a:t> (RFP). Previously, NFWF RFPs have supported large scale oyster restoration. The Executive Committee agreed to prioritize tidal wetlands and oyster restoration.</a:t>
            </a:r>
          </a:p>
          <a:p>
            <a:endParaRPr lang="en-US" sz="1200" dirty="0" smtClean="0">
              <a:solidFill>
                <a:schemeClr val="tx1"/>
              </a:solidFill>
            </a:endParaRPr>
          </a:p>
          <a:p>
            <a:pPr marL="171450" indent="-171450">
              <a:buFont typeface="Arial" panose="020B0604020202020204" pitchFamily="34" charset="0"/>
              <a:buChar char="•"/>
            </a:pPr>
            <a:r>
              <a:rPr lang="en-US" sz="1200" dirty="0" smtClean="0">
                <a:solidFill>
                  <a:schemeClr val="tx1"/>
                </a:solidFill>
              </a:rPr>
              <a:t>Dave </a:t>
            </a:r>
            <a:r>
              <a:rPr lang="en-US" sz="1200" dirty="0" smtClean="0">
                <a:solidFill>
                  <a:schemeClr val="tx1"/>
                </a:solidFill>
              </a:rPr>
              <a:t>Goshorn</a:t>
            </a:r>
            <a:r>
              <a:rPr lang="en-US" sz="1200" dirty="0" smtClean="0">
                <a:solidFill>
                  <a:schemeClr val="tx1"/>
                </a:solidFill>
              </a:rPr>
              <a:t>, Chair of the Enhancing Partnering, Leadership, and Management GIT briefed the Executive Committee on the Strategy Review System, noting the purpose, timeline and requirements for each of the Outcomes under the Chesapeake Watershed Agreement (more details are provided on the right).</a:t>
            </a:r>
          </a:p>
        </p:txBody>
      </p:sp>
      <p:sp>
        <p:nvSpPr>
          <p:cNvPr id="36" name="TextBox 35"/>
          <p:cNvSpPr txBox="1"/>
          <p:nvPr/>
        </p:nvSpPr>
        <p:spPr>
          <a:xfrm>
            <a:off x="3352800" y="1447800"/>
            <a:ext cx="4172064" cy="430887"/>
          </a:xfrm>
          <a:prstGeom prst="rect">
            <a:avLst/>
          </a:prstGeom>
          <a:noFill/>
        </p:spPr>
        <p:txBody>
          <a:bodyPr wrap="square" rtlCol="0">
            <a:spAutoFit/>
          </a:bodyPr>
          <a:lstStyle/>
          <a:p>
            <a:pPr algn="r"/>
            <a:r>
              <a:rPr lang="en-US" sz="2200" b="1" dirty="0" smtClean="0">
                <a:solidFill>
                  <a:schemeClr val="tx2"/>
                </a:solidFill>
                <a:latin typeface="+mj-lt"/>
              </a:rPr>
              <a:t>Chesapeake Bay Program Updates</a:t>
            </a:r>
            <a:endParaRPr lang="en-US" sz="2200" b="1" dirty="0">
              <a:solidFill>
                <a:schemeClr val="tx2"/>
              </a:solidFill>
              <a:latin typeface="+mj-lt"/>
            </a:endParaRPr>
          </a:p>
        </p:txBody>
      </p:sp>
      <p:sp>
        <p:nvSpPr>
          <p:cNvPr id="37" name="TextBox 36"/>
          <p:cNvSpPr txBox="1"/>
          <p:nvPr/>
        </p:nvSpPr>
        <p:spPr>
          <a:xfrm>
            <a:off x="3352800" y="1905000"/>
            <a:ext cx="4172064" cy="5306735"/>
          </a:xfrm>
          <a:prstGeom prst="round2DiagRect">
            <a:avLst>
              <a:gd name="adj1" fmla="val 0"/>
              <a:gd name="adj2" fmla="val 9563"/>
            </a:avLst>
          </a:prstGeom>
        </p:spPr>
        <p:style>
          <a:lnRef idx="2">
            <a:schemeClr val="accent2"/>
          </a:lnRef>
          <a:fillRef idx="1">
            <a:schemeClr val="lt1"/>
          </a:fillRef>
          <a:effectRef idx="0">
            <a:schemeClr val="accent2"/>
          </a:effectRef>
          <a:fontRef idx="minor">
            <a:schemeClr val="dk1"/>
          </a:fontRef>
        </p:style>
        <p:txBody>
          <a:bodyPr wrap="square" lIns="27432" rIns="0" rtlCol="0">
            <a:spAutoFit/>
          </a:bodyPr>
          <a:lstStyle/>
          <a:p>
            <a:r>
              <a:rPr lang="en-US" sz="1400" b="1" dirty="0" smtClean="0">
                <a:solidFill>
                  <a:schemeClr val="accent2">
                    <a:lumMod val="75000"/>
                  </a:schemeClr>
                </a:solidFill>
              </a:rPr>
              <a:t>Newly Funded Fisheries GIT Projects</a:t>
            </a:r>
          </a:p>
          <a:p>
            <a:pPr marL="171450" indent="-171450" fontAlgn="base">
              <a:buFont typeface="Arial" panose="020B0604020202020204" pitchFamily="34" charset="0"/>
              <a:buChar char="•"/>
            </a:pPr>
            <a:r>
              <a:rPr lang="en-US" sz="1200" dirty="0">
                <a:solidFill>
                  <a:schemeClr val="tx1"/>
                </a:solidFill>
              </a:rPr>
              <a:t>The </a:t>
            </a:r>
            <a:r>
              <a:rPr lang="en-US" sz="1200" dirty="0" smtClean="0">
                <a:solidFill>
                  <a:schemeClr val="tx1"/>
                </a:solidFill>
              </a:rPr>
              <a:t>EPA/Chesapeake </a:t>
            </a:r>
            <a:r>
              <a:rPr lang="en-US" sz="1200" dirty="0">
                <a:solidFill>
                  <a:schemeClr val="tx1"/>
                </a:solidFill>
              </a:rPr>
              <a:t>Bay </a:t>
            </a:r>
            <a:r>
              <a:rPr lang="en-US" sz="1200" dirty="0" smtClean="0">
                <a:solidFill>
                  <a:schemeClr val="tx1"/>
                </a:solidFill>
              </a:rPr>
              <a:t>Program (CBP) made </a:t>
            </a:r>
            <a:r>
              <a:rPr lang="en-US" sz="1200" dirty="0">
                <a:solidFill>
                  <a:schemeClr val="tx1"/>
                </a:solidFill>
              </a:rPr>
              <a:t>funding available </a:t>
            </a:r>
            <a:r>
              <a:rPr lang="en-US" sz="1200" dirty="0" smtClean="0">
                <a:solidFill>
                  <a:schemeClr val="tx1"/>
                </a:solidFill>
              </a:rPr>
              <a:t>for the GITs for a third year to support </a:t>
            </a:r>
            <a:r>
              <a:rPr lang="en-US" sz="1200" dirty="0">
                <a:solidFill>
                  <a:schemeClr val="tx1"/>
                </a:solidFill>
              </a:rPr>
              <a:t>key </a:t>
            </a:r>
            <a:r>
              <a:rPr lang="en-US" sz="1200" dirty="0" smtClean="0">
                <a:solidFill>
                  <a:schemeClr val="tx1"/>
                </a:solidFill>
              </a:rPr>
              <a:t>projects to advance progress on </a:t>
            </a:r>
            <a:r>
              <a:rPr lang="en-US" sz="1200" dirty="0">
                <a:solidFill>
                  <a:schemeClr val="tx1"/>
                </a:solidFill>
              </a:rPr>
              <a:t>o</a:t>
            </a:r>
            <a:r>
              <a:rPr lang="en-US" sz="1200" dirty="0" smtClean="0">
                <a:solidFill>
                  <a:schemeClr val="tx1"/>
                </a:solidFill>
              </a:rPr>
              <a:t>utcomes under </a:t>
            </a:r>
            <a:r>
              <a:rPr lang="en-US" sz="1200" dirty="0">
                <a:solidFill>
                  <a:schemeClr val="tx1"/>
                </a:solidFill>
              </a:rPr>
              <a:t>the 2014 Chesapeake Watershed Agreement</a:t>
            </a:r>
            <a:r>
              <a:rPr lang="en-US" sz="1200" dirty="0" smtClean="0">
                <a:solidFill>
                  <a:schemeClr val="tx1"/>
                </a:solidFill>
              </a:rPr>
              <a:t>. The Fisheries GIT was awarded funding for an </a:t>
            </a:r>
            <a:r>
              <a:rPr lang="en-US" sz="1200" dirty="0">
                <a:solidFill>
                  <a:schemeClr val="tx1"/>
                </a:solidFill>
              </a:rPr>
              <a:t>oyster shell/habitat loss </a:t>
            </a:r>
            <a:r>
              <a:rPr lang="en-US" sz="1200" dirty="0" smtClean="0">
                <a:solidFill>
                  <a:schemeClr val="tx1"/>
                </a:solidFill>
              </a:rPr>
              <a:t>study</a:t>
            </a:r>
            <a:r>
              <a:rPr lang="en-US" sz="1200" dirty="0">
                <a:solidFill>
                  <a:schemeClr val="tx1"/>
                </a:solidFill>
              </a:rPr>
              <a:t>, </a:t>
            </a:r>
            <a:r>
              <a:rPr lang="en-US" sz="1200" dirty="0" smtClean="0">
                <a:solidFill>
                  <a:schemeClr val="tx1"/>
                </a:solidFill>
              </a:rPr>
              <a:t>evaluation of ecosystem factors affecting blue </a:t>
            </a:r>
            <a:r>
              <a:rPr lang="en-US" sz="1200" dirty="0">
                <a:solidFill>
                  <a:schemeClr val="tx1"/>
                </a:solidFill>
              </a:rPr>
              <a:t>crab </a:t>
            </a:r>
            <a:r>
              <a:rPr lang="en-US" sz="1200" dirty="0" smtClean="0">
                <a:solidFill>
                  <a:schemeClr val="tx1"/>
                </a:solidFill>
              </a:rPr>
              <a:t>study</a:t>
            </a:r>
            <a:r>
              <a:rPr lang="en-US" sz="1200" dirty="0">
                <a:solidFill>
                  <a:schemeClr val="tx1"/>
                </a:solidFill>
              </a:rPr>
              <a:t>, and a pilot study on </a:t>
            </a:r>
            <a:r>
              <a:rPr lang="en-US" sz="1200" dirty="0" smtClean="0">
                <a:solidFill>
                  <a:schemeClr val="tx1"/>
                </a:solidFill>
              </a:rPr>
              <a:t>benthic </a:t>
            </a:r>
            <a:r>
              <a:rPr lang="en-US" sz="1200" dirty="0">
                <a:solidFill>
                  <a:schemeClr val="tx1"/>
                </a:solidFill>
              </a:rPr>
              <a:t>and forage </a:t>
            </a:r>
            <a:r>
              <a:rPr lang="en-US" sz="1200" dirty="0" smtClean="0">
                <a:solidFill>
                  <a:schemeClr val="tx1"/>
                </a:solidFill>
              </a:rPr>
              <a:t>sampling nearshore areas by local watershed groups. </a:t>
            </a:r>
          </a:p>
          <a:p>
            <a:pPr marL="171450" indent="-171450" fontAlgn="base">
              <a:buFont typeface="Arial" panose="020B0604020202020204" pitchFamily="34" charset="0"/>
              <a:buChar char="•"/>
            </a:pPr>
            <a:endParaRPr lang="en-US" sz="1000" dirty="0" smtClean="0">
              <a:solidFill>
                <a:schemeClr val="tx1"/>
              </a:solidFill>
            </a:endParaRPr>
          </a:p>
          <a:p>
            <a:pPr fontAlgn="base"/>
            <a:r>
              <a:rPr lang="en-US" sz="1400" b="1" dirty="0" smtClean="0">
                <a:solidFill>
                  <a:schemeClr val="accent2">
                    <a:lumMod val="75000"/>
                  </a:schemeClr>
                </a:solidFill>
              </a:rPr>
              <a:t>What’s Happening in the Chesapeake Bay Program?</a:t>
            </a:r>
            <a:endParaRPr lang="en-US" sz="1400" b="1" dirty="0">
              <a:solidFill>
                <a:schemeClr val="accent2">
                  <a:lumMod val="75000"/>
                </a:schemeClr>
              </a:solidFill>
            </a:endParaRPr>
          </a:p>
          <a:p>
            <a:pPr marL="171450" indent="-171450">
              <a:buFont typeface="Arial" panose="020B0604020202020204" pitchFamily="34" charset="0"/>
              <a:buChar char="•"/>
            </a:pPr>
            <a:r>
              <a:rPr lang="en-US" sz="1200" dirty="0" smtClean="0"/>
              <a:t>The CBP is </a:t>
            </a:r>
            <a:r>
              <a:rPr lang="en-US" sz="1200" dirty="0">
                <a:solidFill>
                  <a:schemeClr val="tx1"/>
                </a:solidFill>
              </a:rPr>
              <a:t>initiating their Strategy Review </a:t>
            </a:r>
            <a:r>
              <a:rPr lang="en-US" sz="1200" dirty="0" smtClean="0">
                <a:solidFill>
                  <a:schemeClr val="tx1"/>
                </a:solidFill>
              </a:rPr>
              <a:t>System, </a:t>
            </a:r>
            <a:r>
              <a:rPr lang="en-US" sz="1200" dirty="0">
                <a:solidFill>
                  <a:schemeClr val="tx1"/>
                </a:solidFill>
              </a:rPr>
              <a:t>which is a biennial review of the 31 outcomes under the 2014 Chesapeake Bay Watershed Agreement. Workgroups and Action Teams will present an overview of workplan progress at a designated meeting within the 2-year period. </a:t>
            </a:r>
            <a:r>
              <a:rPr lang="en-US" sz="1200" dirty="0" smtClean="0">
                <a:solidFill>
                  <a:schemeClr val="tx1"/>
                </a:solidFill>
              </a:rPr>
              <a:t>The </a:t>
            </a:r>
            <a:r>
              <a:rPr lang="en-US" sz="1200" dirty="0">
                <a:solidFill>
                  <a:schemeClr val="tx1"/>
                </a:solidFill>
              </a:rPr>
              <a:t>Fish Habitat </a:t>
            </a:r>
            <a:r>
              <a:rPr lang="en-US" sz="1200" dirty="0" smtClean="0">
                <a:solidFill>
                  <a:schemeClr val="tx1"/>
                </a:solidFill>
              </a:rPr>
              <a:t>Outcome will present at the first meeting in May 2017, while the Oyster, Forage, and Blue Crab Outcomes will be presented in August </a:t>
            </a:r>
            <a:r>
              <a:rPr lang="en-US" sz="1200" dirty="0" smtClean="0"/>
              <a:t>2017.</a:t>
            </a:r>
            <a:endParaRPr lang="en-US" sz="1200" dirty="0"/>
          </a:p>
          <a:p>
            <a:pPr marL="171450" indent="-171450" fontAlgn="base">
              <a:buFont typeface="Arial" panose="020B0604020202020204" pitchFamily="34" charset="0"/>
              <a:buChar char="•"/>
            </a:pPr>
            <a:endParaRPr lang="en-US" sz="1000" dirty="0">
              <a:solidFill>
                <a:schemeClr val="tx1"/>
              </a:solidFill>
              <a:ea typeface="Times New Roman"/>
            </a:endParaRPr>
          </a:p>
          <a:p>
            <a:pPr fontAlgn="base"/>
            <a:r>
              <a:rPr lang="en-US" sz="1400" b="1" dirty="0" smtClean="0">
                <a:solidFill>
                  <a:schemeClr val="accent2">
                    <a:lumMod val="75000"/>
                  </a:schemeClr>
                </a:solidFill>
              </a:rPr>
              <a:t>Sharing Our Oyster Restoration Success</a:t>
            </a:r>
            <a:endParaRPr lang="en-US" sz="1400" b="1" dirty="0">
              <a:solidFill>
                <a:schemeClr val="accent2">
                  <a:lumMod val="75000"/>
                </a:schemeClr>
              </a:solidFill>
            </a:endParaRPr>
          </a:p>
          <a:p>
            <a:pPr marL="171450" indent="-171450" fontAlgn="base">
              <a:buFont typeface="Arial" panose="020B0604020202020204" pitchFamily="34" charset="0"/>
              <a:buChar char="•"/>
            </a:pPr>
            <a:r>
              <a:rPr lang="en-US" sz="1200" dirty="0" smtClean="0">
                <a:ea typeface="Times New Roman"/>
              </a:rPr>
              <a:t>Bruce </a:t>
            </a:r>
            <a:r>
              <a:rPr lang="en-US" sz="1200" dirty="0">
                <a:ea typeface="Times New Roman"/>
              </a:rPr>
              <a:t>Vogt (NOAA) </a:t>
            </a:r>
            <a:r>
              <a:rPr lang="en-US" sz="1200" dirty="0" smtClean="0">
                <a:ea typeface="Times New Roman"/>
              </a:rPr>
              <a:t>presented </a:t>
            </a:r>
            <a:r>
              <a:rPr lang="en-US" sz="1200" dirty="0">
                <a:solidFill>
                  <a:schemeClr val="tx1"/>
                </a:solidFill>
                <a:ea typeface="Times New Roman"/>
              </a:rPr>
              <a:t>the recent progress </a:t>
            </a:r>
            <a:r>
              <a:rPr lang="en-US" sz="1200" dirty="0" smtClean="0">
                <a:solidFill>
                  <a:schemeClr val="tx1"/>
                </a:solidFill>
                <a:ea typeface="Times New Roman"/>
              </a:rPr>
              <a:t>toward </a:t>
            </a:r>
            <a:r>
              <a:rPr lang="en-US" sz="1200" dirty="0">
                <a:solidFill>
                  <a:schemeClr val="tx1"/>
                </a:solidFill>
                <a:ea typeface="Times New Roman"/>
              </a:rPr>
              <a:t>the </a:t>
            </a:r>
            <a:r>
              <a:rPr lang="en-US" sz="1200" dirty="0" smtClean="0">
                <a:solidFill>
                  <a:schemeClr val="tx1"/>
                </a:solidFill>
                <a:ea typeface="Times New Roman"/>
              </a:rPr>
              <a:t>oyster restoration </a:t>
            </a:r>
            <a:r>
              <a:rPr lang="en-US" sz="1200" dirty="0">
                <a:solidFill>
                  <a:schemeClr val="tx1"/>
                </a:solidFill>
                <a:ea typeface="Times New Roman"/>
              </a:rPr>
              <a:t>outcome to the </a:t>
            </a:r>
            <a:r>
              <a:rPr lang="en-US" sz="1200" dirty="0" smtClean="0">
                <a:solidFill>
                  <a:schemeClr val="tx1"/>
                </a:solidFill>
                <a:ea typeface="Times New Roman"/>
              </a:rPr>
              <a:t>CBP’s Principals’ Staff Committee noting our successes, challenges and next steps. He noted the restoration efforts that have occurred in the past few years, our target restoration goals, and our newly established </a:t>
            </a:r>
            <a:r>
              <a:rPr lang="en-US" sz="1200" dirty="0" smtClean="0">
                <a:solidFill>
                  <a:schemeClr val="tx1"/>
                </a:solidFill>
                <a:ea typeface="Times New Roman"/>
                <a:hlinkClick r:id="rId8"/>
              </a:rPr>
              <a:t>oyster indicator.</a:t>
            </a:r>
            <a:endParaRPr lang="en-US" sz="1200" dirty="0" smtClean="0">
              <a:solidFill>
                <a:schemeClr val="tx1"/>
              </a:solidFill>
              <a:ea typeface="Times New Roman"/>
            </a:endParaRPr>
          </a:p>
        </p:txBody>
      </p:sp>
      <p:sp>
        <p:nvSpPr>
          <p:cNvPr id="38" name="TextBox 37"/>
          <p:cNvSpPr txBox="1"/>
          <p:nvPr/>
        </p:nvSpPr>
        <p:spPr>
          <a:xfrm>
            <a:off x="221771" y="7315200"/>
            <a:ext cx="2667000" cy="430887"/>
          </a:xfrm>
          <a:prstGeom prst="rect">
            <a:avLst/>
          </a:prstGeom>
          <a:noFill/>
        </p:spPr>
        <p:txBody>
          <a:bodyPr wrap="square" rtlCol="0">
            <a:spAutoFit/>
          </a:bodyPr>
          <a:lstStyle/>
          <a:p>
            <a:r>
              <a:rPr lang="en-US" sz="2200" b="1" dirty="0" smtClean="0">
                <a:solidFill>
                  <a:schemeClr val="tx2"/>
                </a:solidFill>
                <a:latin typeface="+mj-lt"/>
              </a:rPr>
              <a:t>Next Meeting</a:t>
            </a:r>
            <a:endParaRPr lang="en-US" sz="2200" b="1" dirty="0">
              <a:solidFill>
                <a:schemeClr val="tx2"/>
              </a:solidFill>
              <a:latin typeface="+mj-lt"/>
            </a:endParaRPr>
          </a:p>
        </p:txBody>
      </p:sp>
      <p:sp>
        <p:nvSpPr>
          <p:cNvPr id="39" name="TextBox 38"/>
          <p:cNvSpPr txBox="1"/>
          <p:nvPr/>
        </p:nvSpPr>
        <p:spPr>
          <a:xfrm>
            <a:off x="228600" y="7735074"/>
            <a:ext cx="2971800" cy="1027926"/>
          </a:xfrm>
          <a:prstGeom prst="round2DiagRect">
            <a:avLst>
              <a:gd name="adj1" fmla="val 12901"/>
              <a:gd name="adj2" fmla="val 0"/>
            </a:avLst>
          </a:prstGeom>
          <a:solidFill>
            <a:schemeClr val="accent6"/>
          </a:solidFill>
          <a:ln>
            <a:solidFill>
              <a:schemeClr val="accent6"/>
            </a:solidFill>
          </a:ln>
        </p:spPr>
        <p:style>
          <a:lnRef idx="2">
            <a:schemeClr val="accent5"/>
          </a:lnRef>
          <a:fillRef idx="1">
            <a:schemeClr val="lt1"/>
          </a:fillRef>
          <a:effectRef idx="0">
            <a:schemeClr val="accent5"/>
          </a:effectRef>
          <a:fontRef idx="minor">
            <a:schemeClr val="dk1"/>
          </a:fontRef>
        </p:style>
        <p:txBody>
          <a:bodyPr wrap="square" lIns="45720" rIns="45720" rtlCol="0">
            <a:spAutoFit/>
          </a:bodyPr>
          <a:lstStyle/>
          <a:p>
            <a:pPr algn="ctr"/>
            <a:r>
              <a:rPr lang="en-US" sz="1400" b="1" u="sng" dirty="0" smtClean="0">
                <a:hlinkClick r:id="rId9"/>
              </a:rPr>
              <a:t>June Full Fisheries GIT Meeting </a:t>
            </a:r>
            <a:endParaRPr lang="en-US" sz="1400" b="1" u="sng" dirty="0" smtClean="0"/>
          </a:p>
          <a:p>
            <a:pPr algn="ctr"/>
            <a:r>
              <a:rPr lang="en-US" sz="1400" b="1" i="1" dirty="0"/>
              <a:t>June 19</a:t>
            </a:r>
            <a:r>
              <a:rPr lang="en-US" sz="1400" b="1" i="1" baseline="30000" dirty="0"/>
              <a:t>th</a:t>
            </a:r>
            <a:r>
              <a:rPr lang="en-US" sz="1400" b="1" i="1" dirty="0"/>
              <a:t> – 20</a:t>
            </a:r>
            <a:r>
              <a:rPr lang="en-US" sz="1400" b="1" i="1" baseline="30000" dirty="0"/>
              <a:t>th</a:t>
            </a:r>
            <a:r>
              <a:rPr lang="en-US" sz="1400" b="1" i="1" dirty="0"/>
              <a:t>, 2017 </a:t>
            </a:r>
          </a:p>
          <a:p>
            <a:pPr algn="ctr"/>
            <a:r>
              <a:rPr lang="en-US" sz="1400" b="1" i="1" dirty="0" smtClean="0"/>
              <a:t>TBD, VA</a:t>
            </a:r>
          </a:p>
          <a:p>
            <a:pPr algn="ctr"/>
            <a:r>
              <a:rPr lang="en-US" sz="1400" b="1" i="1" dirty="0" smtClean="0"/>
              <a:t>SAVE THE DATE!</a:t>
            </a:r>
            <a:endParaRPr lang="en-US" sz="1400" i="1" dirty="0" smtClean="0"/>
          </a:p>
        </p:txBody>
      </p:sp>
      <p:sp>
        <p:nvSpPr>
          <p:cNvPr id="40" name="TextBox 39"/>
          <p:cNvSpPr txBox="1"/>
          <p:nvPr/>
        </p:nvSpPr>
        <p:spPr>
          <a:xfrm>
            <a:off x="241738" y="8945880"/>
            <a:ext cx="2958662" cy="731520"/>
          </a:xfrm>
          <a:prstGeom prst="round2DiagRect">
            <a:avLst>
              <a:gd name="adj1" fmla="val 12901"/>
              <a:gd name="adj2" fmla="val 0"/>
            </a:avLst>
          </a:prstGeom>
          <a:ln>
            <a:solidFill>
              <a:schemeClr val="accent6"/>
            </a:solidFill>
          </a:ln>
        </p:spPr>
        <p:style>
          <a:lnRef idx="2">
            <a:schemeClr val="accent4"/>
          </a:lnRef>
          <a:fillRef idx="1">
            <a:schemeClr val="lt1"/>
          </a:fillRef>
          <a:effectRef idx="0">
            <a:schemeClr val="accent4"/>
          </a:effectRef>
          <a:fontRef idx="minor">
            <a:schemeClr val="dk1"/>
          </a:fontRef>
        </p:style>
        <p:txBody>
          <a:bodyPr wrap="square" lIns="45720" rIns="45720" rtlCol="0">
            <a:spAutoFit/>
          </a:bodyPr>
          <a:lstStyle/>
          <a:p>
            <a:pPr algn="ctr"/>
            <a:r>
              <a:rPr lang="en-US" sz="1200" dirty="0" smtClean="0"/>
              <a:t>Find Meetings, presentations and other information at the </a:t>
            </a:r>
            <a:r>
              <a:rPr lang="en-US" sz="1200" dirty="0" smtClean="0">
                <a:hlinkClick r:id="rId10"/>
              </a:rPr>
              <a:t>Sustainable Fisheries Goal Implementation Team website</a:t>
            </a:r>
            <a:endParaRPr lang="en-US" sz="1200" i="1" dirty="0" smtClean="0"/>
          </a:p>
        </p:txBody>
      </p:sp>
      <p:pic>
        <p:nvPicPr>
          <p:cNvPr id="9" name="Picture 8"/>
          <p:cNvPicPr>
            <a:picLocks noChangeAspect="1"/>
          </p:cNvPicPr>
          <p:nvPr/>
        </p:nvPicPr>
        <p:blipFill>
          <a:blip r:embed="rId11"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flipH="1">
            <a:off x="6540370" y="5419347"/>
            <a:ext cx="837460" cy="405712"/>
          </a:xfrm>
          <a:prstGeom prst="rect">
            <a:avLst/>
          </a:prstGeom>
        </p:spPr>
      </p:pic>
      <p:pic>
        <p:nvPicPr>
          <p:cNvPr id="11" name="Picture 10"/>
          <p:cNvPicPr>
            <a:picLocks noChangeAspect="1"/>
          </p:cNvPicPr>
          <p:nvPr/>
        </p:nvPicPr>
        <p:blipFill rotWithShape="1">
          <a:blip r:embed="rId12">
            <a:extLst>
              <a:ext uri="{28A0092B-C50C-407E-A947-70E740481C1C}">
                <a14:useLocalDpi xmlns:a14="http://schemas.microsoft.com/office/drawing/2010/main" val="0"/>
              </a:ext>
            </a:extLst>
          </a:blip>
          <a:srcRect t="4239" b="12727"/>
          <a:stretch/>
        </p:blipFill>
        <p:spPr>
          <a:xfrm>
            <a:off x="3355848" y="7391401"/>
            <a:ext cx="4169664" cy="2249304"/>
          </a:xfrm>
          <a:prstGeom prst="round2DiagRect">
            <a:avLst>
              <a:gd name="adj1" fmla="val 16667"/>
              <a:gd name="adj2" fmla="val 0"/>
            </a:avLst>
          </a:prstGeom>
          <a:ln w="19050" cap="sq">
            <a:solidFill>
              <a:schemeClr val="accent3"/>
            </a:solidFill>
            <a:miter lim="800000"/>
          </a:ln>
          <a:effectLst/>
        </p:spPr>
      </p:pic>
      <p:pic>
        <p:nvPicPr>
          <p:cNvPr id="2" name="Picture 1"/>
          <p:cNvPicPr>
            <a:picLocks noChangeAspect="1"/>
          </p:cNvPicPr>
          <p:nvPr/>
        </p:nvPicPr>
        <p:blipFill>
          <a:blip r:embed="rId13" cstate="print">
            <a:duotone>
              <a:prstClr val="black"/>
              <a:schemeClr val="accent4">
                <a:tint val="45000"/>
                <a:satMod val="400000"/>
              </a:schemeClr>
            </a:duotone>
            <a:extLst>
              <a:ext uri="{BEBA8EAE-BF5A-486C-A8C5-ECC9F3942E4B}">
                <a14:imgProps xmlns:a14="http://schemas.microsoft.com/office/drawing/2010/main">
                  <a14:imgLayer r:embed="rId14">
                    <a14:imgEffect>
                      <a14:brightnessContrast bright="20000"/>
                    </a14:imgEffect>
                  </a14:imgLayer>
                </a14:imgProps>
              </a:ext>
              <a:ext uri="{28A0092B-C50C-407E-A947-70E740481C1C}">
                <a14:useLocalDpi xmlns:a14="http://schemas.microsoft.com/office/drawing/2010/main" val="0"/>
              </a:ext>
            </a:extLst>
          </a:blip>
          <a:stretch>
            <a:fillRect/>
          </a:stretch>
        </p:blipFill>
        <p:spPr>
          <a:xfrm>
            <a:off x="914399" y="1259563"/>
            <a:ext cx="2349705" cy="521960"/>
          </a:xfrm>
          <a:prstGeom prst="rect">
            <a:avLst/>
          </a:prstGeom>
        </p:spPr>
      </p:pic>
      <p:sp>
        <p:nvSpPr>
          <p:cNvPr id="3" name="TextBox 2"/>
          <p:cNvSpPr txBox="1"/>
          <p:nvPr/>
        </p:nvSpPr>
        <p:spPr>
          <a:xfrm>
            <a:off x="6019800" y="7391400"/>
            <a:ext cx="1505064" cy="230832"/>
          </a:xfrm>
          <a:prstGeom prst="rect">
            <a:avLst/>
          </a:prstGeom>
          <a:noFill/>
        </p:spPr>
        <p:txBody>
          <a:bodyPr wrap="square" rtlCol="0">
            <a:spAutoFit/>
          </a:bodyPr>
          <a:lstStyle/>
          <a:p>
            <a:pPr algn="r"/>
            <a:r>
              <a:rPr lang="en-US" sz="900" b="1" dirty="0" smtClean="0">
                <a:solidFill>
                  <a:schemeClr val="accent6">
                    <a:lumMod val="75000"/>
                  </a:schemeClr>
                </a:solidFill>
              </a:rPr>
              <a:t>Photo: Jennifer Baxter</a:t>
            </a:r>
          </a:p>
        </p:txBody>
      </p:sp>
    </p:spTree>
    <p:extLst>
      <p:ext uri="{BB962C8B-B14F-4D97-AF65-F5344CB8AC3E}">
        <p14:creationId xmlns:p14="http://schemas.microsoft.com/office/powerpoint/2010/main" val="3118012229"/>
      </p:ext>
    </p:extLst>
  </p:cSld>
  <p:clrMapOvr>
    <a:masterClrMapping/>
  </p:clrMapOvr>
</p:sld>
</file>

<file path=ppt/theme/theme1.xml><?xml version="1.0" encoding="utf-8"?>
<a:theme xmlns:a="http://schemas.openxmlformats.org/drawingml/2006/main" name="Office Theme">
  <a:themeElements>
    <a:clrScheme name="Custom 12">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0F6FC6"/>
      </a:hlink>
      <a:folHlink>
        <a:srgbClr val="0B539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700" b="1"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1884</TotalTime>
  <Words>634</Words>
  <Application>Microsoft Office PowerPoint</Application>
  <PresentationFormat>Custom</PresentationFormat>
  <Paragraphs>57</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Times New Roman</vt:lpstr>
      <vt:lpstr>Office Theme</vt:lpstr>
      <vt:lpstr>PowerPoint Presentation</vt:lpstr>
      <vt:lpstr>PowerPoint Presentation</vt:lpstr>
    </vt:vector>
  </TitlesOfParts>
  <Company>NMFS NOAA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Kara.Skipper</dc:creator>
  <cp:lastModifiedBy>Kara.Skipper</cp:lastModifiedBy>
  <cp:revision>114</cp:revision>
  <cp:lastPrinted>2017-03-23T16:41:21Z</cp:lastPrinted>
  <dcterms:created xsi:type="dcterms:W3CDTF">2016-08-10T20:47:12Z</dcterms:created>
  <dcterms:modified xsi:type="dcterms:W3CDTF">2017-03-23T20:07:04Z</dcterms:modified>
</cp:coreProperties>
</file>