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Lst>
  <p:notesMasterIdLst>
    <p:notesMasterId r:id="rId20"/>
  </p:notesMasterIdLst>
  <p:sldIdLst>
    <p:sldId id="279" r:id="rId5"/>
    <p:sldId id="275" r:id="rId6"/>
    <p:sldId id="282" r:id="rId7"/>
    <p:sldId id="276" r:id="rId8"/>
    <p:sldId id="277" r:id="rId9"/>
    <p:sldId id="283" r:id="rId10"/>
    <p:sldId id="259" r:id="rId11"/>
    <p:sldId id="262" r:id="rId12"/>
    <p:sldId id="263" r:id="rId13"/>
    <p:sldId id="265" r:id="rId14"/>
    <p:sldId id="266" r:id="rId15"/>
    <p:sldId id="267" r:id="rId16"/>
    <p:sldId id="270" r:id="rId17"/>
    <p:sldId id="272" r:id="rId18"/>
    <p:sldId id="285"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varScale="1">
        <p:scale>
          <a:sx n="107" d="100"/>
          <a:sy n="107" d="100"/>
        </p:scale>
        <p:origin x="13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bernhardt\Desktop\EPA%20Budget-%202016%20dollar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eipemail\shared\Users\kburkhart\Trump%20Watch\Budget\EPA%20Budget%20and%20Enforcement%20Summa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burkhart\Downloads\OUTMS.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ysClr val="windowText" lastClr="000000"/>
                </a:solidFill>
                <a:latin typeface="+mn-lt"/>
                <a:ea typeface="+mn-ea"/>
                <a:cs typeface="+mn-cs"/>
              </a:defRPr>
            </a:pPr>
            <a:r>
              <a:rPr lang="en-US" sz="3200" dirty="0" smtClean="0"/>
              <a:t>EPA</a:t>
            </a:r>
            <a:r>
              <a:rPr lang="en-US" sz="3200" baseline="0" dirty="0" smtClean="0"/>
              <a:t> </a:t>
            </a:r>
            <a:r>
              <a:rPr lang="en-US" sz="3200" dirty="0" smtClean="0"/>
              <a:t>Budget </a:t>
            </a:r>
            <a:r>
              <a:rPr lang="en-US" sz="3200" dirty="0"/>
              <a:t>(FY 2016 dollars)</a:t>
            </a:r>
          </a:p>
        </c:rich>
      </c:tx>
      <c:layout/>
      <c:overlay val="0"/>
      <c:spPr>
        <a:noFill/>
        <a:ln>
          <a:noFill/>
        </a:ln>
        <a:effectLst/>
      </c:spPr>
      <c:txPr>
        <a:bodyPr rot="0" spcFirstLastPara="1" vertOverflow="ellipsis" vert="horz" wrap="square" anchor="ctr" anchorCtr="1"/>
        <a:lstStyle/>
        <a:p>
          <a:pPr>
            <a:defRPr sz="3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040157617850099E-2"/>
          <c:y val="0.38848945147679326"/>
          <c:w val="0.9177680263086041"/>
          <c:h val="0.4151111997076315"/>
        </c:manualLayout>
      </c:layout>
      <c:barChart>
        <c:barDir val="col"/>
        <c:grouping val="clustered"/>
        <c:varyColors val="0"/>
        <c:ser>
          <c:idx val="0"/>
          <c:order val="0"/>
          <c:tx>
            <c:strRef>
              <c:f>Sheet3!$D$1</c:f>
              <c:strCache>
                <c:ptCount val="1"/>
                <c:pt idx="0">
                  <c:v>Average Budget (FY 2016 dollars)</c:v>
                </c:pt>
              </c:strCache>
            </c:strRef>
          </c:tx>
          <c:spPr>
            <a:solidFill>
              <a:schemeClr val="accent1"/>
            </a:solidFill>
            <a:ln>
              <a:noFill/>
            </a:ln>
            <a:effectLst/>
          </c:spPr>
          <c:invertIfNegative val="0"/>
          <c:dPt>
            <c:idx val="9"/>
            <c:invertIfNegative val="0"/>
            <c:bubble3D val="0"/>
            <c:spPr>
              <a:pattFill prst="dkUpDiag">
                <a:fgClr>
                  <a:schemeClr val="accent1"/>
                </a:fgClr>
                <a:bgClr>
                  <a:schemeClr val="bg1"/>
                </a:bgClr>
              </a:pattFill>
              <a:ln>
                <a:noFill/>
              </a:ln>
              <a:effectLst/>
            </c:spPr>
          </c:dPt>
          <c:dPt>
            <c:idx val="10"/>
            <c:invertIfNegative val="0"/>
            <c:bubble3D val="0"/>
            <c:spPr>
              <a:pattFill prst="dkUpDiag">
                <a:fgClr>
                  <a:schemeClr val="accent1"/>
                </a:fgClr>
                <a:bgClr>
                  <a:schemeClr val="bg1"/>
                </a:bgClr>
              </a:pattFill>
              <a:ln>
                <a:noFill/>
              </a:ln>
              <a:effectLst/>
            </c:spPr>
          </c:dPt>
          <c:dLbls>
            <c:numFmt formatCode="&quot;$&quot;#,##0.00" sourceLinked="0"/>
            <c:spPr>
              <a:solidFill>
                <a:schemeClr val="bg1"/>
              </a:soli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Sheet3!$C$2:$C$12</c:f>
              <c:strCache>
                <c:ptCount val="11"/>
                <c:pt idx="0">
                  <c:v>Reagan
(1981-1984)</c:v>
                </c:pt>
                <c:pt idx="1">
                  <c:v>Reagan
(1985-1988)</c:v>
                </c:pt>
                <c:pt idx="2">
                  <c:v>GHW Bush
(1989-1992)</c:v>
                </c:pt>
                <c:pt idx="3">
                  <c:v>Clinton
(1993-1996)</c:v>
                </c:pt>
                <c:pt idx="4">
                  <c:v>Clinton
(1997-2000)</c:v>
                </c:pt>
                <c:pt idx="5">
                  <c:v>GW Bush
(2001-2004)</c:v>
                </c:pt>
                <c:pt idx="6">
                  <c:v>GW Bush
(2005-2008)</c:v>
                </c:pt>
                <c:pt idx="7">
                  <c:v>Obama
(2009-2012)</c:v>
                </c:pt>
                <c:pt idx="8">
                  <c:v>Obama
(2013-2016)</c:v>
                </c:pt>
                <c:pt idx="9">
                  <c:v>Obama 
(2017)</c:v>
                </c:pt>
                <c:pt idx="10">
                  <c:v>Trump
(2018)</c:v>
                </c:pt>
              </c:strCache>
            </c:strRef>
          </c:cat>
          <c:val>
            <c:numRef>
              <c:f>Sheet3!$D$2:$D$12</c:f>
              <c:numCache>
                <c:formatCode>0.00</c:formatCode>
                <c:ptCount val="11"/>
                <c:pt idx="0">
                  <c:v>7.747353924166692</c:v>
                </c:pt>
                <c:pt idx="1">
                  <c:v>8.6519961644187227</c:v>
                </c:pt>
                <c:pt idx="2">
                  <c:v>9.9698213957465125</c:v>
                </c:pt>
                <c:pt idx="3">
                  <c:v>9.8492004934517752</c:v>
                </c:pt>
                <c:pt idx="4">
                  <c:v>10.259526566363437</c:v>
                </c:pt>
                <c:pt idx="5">
                  <c:v>10.492123872357647</c:v>
                </c:pt>
                <c:pt idx="6">
                  <c:v>9.0142526673142456</c:v>
                </c:pt>
                <c:pt idx="7">
                  <c:v>9.5617666966334589</c:v>
                </c:pt>
                <c:pt idx="8">
                  <c:v>8.2776710671027995</c:v>
                </c:pt>
                <c:pt idx="9">
                  <c:v>8.1541802772137384</c:v>
                </c:pt>
                <c:pt idx="10">
                  <c:v>5.4936428200242515</c:v>
                </c:pt>
              </c:numCache>
            </c:numRef>
          </c:val>
        </c:ser>
        <c:dLbls>
          <c:showLegendKey val="0"/>
          <c:showVal val="0"/>
          <c:showCatName val="0"/>
          <c:showSerName val="0"/>
          <c:showPercent val="0"/>
          <c:showBubbleSize val="0"/>
        </c:dLbls>
        <c:gapWidth val="219"/>
        <c:overlap val="-27"/>
        <c:axId val="389640816"/>
        <c:axId val="612987872"/>
      </c:barChart>
      <c:catAx>
        <c:axId val="389640816"/>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a:t>Presidential Term</a:t>
                </a:r>
              </a:p>
            </c:rich>
          </c:tx>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12987872"/>
        <c:crosses val="autoZero"/>
        <c:auto val="1"/>
        <c:lblAlgn val="ctr"/>
        <c:lblOffset val="100"/>
        <c:noMultiLvlLbl val="0"/>
      </c:catAx>
      <c:valAx>
        <c:axId val="61298787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a:t>Billion Dollars</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896408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800" b="1" dirty="0">
                <a:solidFill>
                  <a:sysClr val="windowText" lastClr="000000"/>
                </a:solidFill>
              </a:rPr>
              <a:t>Average EPA </a:t>
            </a:r>
            <a:r>
              <a:rPr lang="en-US" sz="2800" b="1" baseline="0" dirty="0" smtClean="0">
                <a:solidFill>
                  <a:sysClr val="windowText" lastClr="000000"/>
                </a:solidFill>
              </a:rPr>
              <a:t>Full-Time </a:t>
            </a:r>
            <a:r>
              <a:rPr lang="en-US" sz="2800" b="1" baseline="0" dirty="0">
                <a:solidFill>
                  <a:sysClr val="windowText" lastClr="000000"/>
                </a:solidFill>
              </a:rPr>
              <a:t>Employment </a:t>
            </a:r>
            <a:r>
              <a:rPr lang="en-US" sz="2800" b="1" baseline="0" dirty="0" smtClean="0">
                <a:solidFill>
                  <a:sysClr val="windowText" lastClr="000000"/>
                </a:solidFill>
              </a:rPr>
              <a:t>Ceiling by </a:t>
            </a:r>
            <a:r>
              <a:rPr lang="en-US" sz="2800" b="1" baseline="0" dirty="0">
                <a:solidFill>
                  <a:sysClr val="windowText" lastClr="000000"/>
                </a:solidFill>
              </a:rPr>
              <a:t>Administration</a:t>
            </a:r>
            <a:endParaRPr lang="en-US" sz="28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436683007275275E-2"/>
          <c:y val="0.13804583361122771"/>
          <c:w val="0.89683282011780729"/>
          <c:h val="0.69901537115573986"/>
        </c:manualLayout>
      </c:layout>
      <c:lineChart>
        <c:grouping val="standard"/>
        <c:varyColors val="0"/>
        <c:ser>
          <c:idx val="1"/>
          <c:order val="0"/>
          <c:tx>
            <c:strRef>
              <c:f>FTE_Budget!$K$2</c:f>
              <c:strCache>
                <c:ptCount val="1"/>
                <c:pt idx="0">
                  <c:v>FTE</c:v>
                </c:pt>
              </c:strCache>
            </c:strRef>
          </c:tx>
          <c:spPr>
            <a:ln w="38100" cap="rnd">
              <a:solidFill>
                <a:schemeClr val="accent2"/>
              </a:solidFill>
              <a:round/>
            </a:ln>
            <a:effectLst/>
          </c:spPr>
          <c:marker>
            <c:symbol val="circle"/>
            <c:size val="10"/>
            <c:spPr>
              <a:solidFill>
                <a:schemeClr val="accent2"/>
              </a:solidFill>
              <a:ln w="12700">
                <a:solidFill>
                  <a:schemeClr val="accent2"/>
                </a:solidFill>
              </a:ln>
              <a:effectLst/>
            </c:spPr>
          </c:marker>
          <c:dLbls>
            <c:dLbl>
              <c:idx val="2"/>
              <c:delete val="1"/>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FTE_Budget!$I$3:$I$7</c:f>
              <c:strCache>
                <c:ptCount val="5"/>
                <c:pt idx="0">
                  <c:v>1993-2000,
Clinton</c:v>
                </c:pt>
                <c:pt idx="1">
                  <c:v>2001-2008,
Bush</c:v>
                </c:pt>
                <c:pt idx="2">
                  <c:v>2009-2016,
Obama</c:v>
                </c:pt>
                <c:pt idx="3">
                  <c:v>2017</c:v>
                </c:pt>
                <c:pt idx="4">
                  <c:v>2018 Proposal,
Trump</c:v>
                </c:pt>
              </c:strCache>
            </c:strRef>
          </c:cat>
          <c:val>
            <c:numRef>
              <c:f>FTE_Budget!$K$3:$K$7</c:f>
              <c:numCache>
                <c:formatCode>General</c:formatCode>
                <c:ptCount val="5"/>
                <c:pt idx="0">
                  <c:v>17542</c:v>
                </c:pt>
                <c:pt idx="1">
                  <c:v>17724</c:v>
                </c:pt>
                <c:pt idx="2">
                  <c:v>16456</c:v>
                </c:pt>
              </c:numCache>
            </c:numRef>
          </c:val>
          <c:smooth val="0"/>
        </c:ser>
        <c:ser>
          <c:idx val="2"/>
          <c:order val="1"/>
          <c:tx>
            <c:strRef>
              <c:f>FTE_Budget!$L$2</c:f>
              <c:strCache>
                <c:ptCount val="1"/>
                <c:pt idx="0">
                  <c:v>FTE</c:v>
                </c:pt>
              </c:strCache>
            </c:strRef>
          </c:tx>
          <c:spPr>
            <a:ln w="38100" cap="rnd">
              <a:solidFill>
                <a:schemeClr val="accent2"/>
              </a:solidFill>
              <a:prstDash val="dash"/>
              <a:round/>
            </a:ln>
            <a:effectLst/>
          </c:spPr>
          <c:marker>
            <c:symbol val="circle"/>
            <c:size val="10"/>
            <c:spPr>
              <a:solidFill>
                <a:schemeClr val="accent2"/>
              </a:solidFill>
              <a:ln w="9525">
                <a:solidFill>
                  <a:schemeClr val="accent2"/>
                </a:solidFill>
              </a:ln>
              <a:effectLst/>
            </c:spPr>
          </c:marker>
          <c:dLbls>
            <c:dLbl>
              <c:idx val="4"/>
              <c:layout>
                <c:manualLayout>
                  <c:x val="-2.7022001001213859E-2"/>
                  <c:y val="-4.991816827714636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FTE_Budget!$I$3:$I$7</c:f>
              <c:strCache>
                <c:ptCount val="5"/>
                <c:pt idx="0">
                  <c:v>1993-2000,
Clinton</c:v>
                </c:pt>
                <c:pt idx="1">
                  <c:v>2001-2008,
Bush</c:v>
                </c:pt>
                <c:pt idx="2">
                  <c:v>2009-2016,
Obama</c:v>
                </c:pt>
                <c:pt idx="3">
                  <c:v>2017</c:v>
                </c:pt>
                <c:pt idx="4">
                  <c:v>2018 Proposal,
Trump</c:v>
                </c:pt>
              </c:strCache>
            </c:strRef>
          </c:cat>
          <c:val>
            <c:numRef>
              <c:f>FTE_Budget!$L$3:$L$7</c:f>
              <c:numCache>
                <c:formatCode>General</c:formatCode>
                <c:ptCount val="5"/>
                <c:pt idx="2">
                  <c:v>16456</c:v>
                </c:pt>
                <c:pt idx="3">
                  <c:v>15300</c:v>
                </c:pt>
                <c:pt idx="4">
                  <c:v>11500</c:v>
                </c:pt>
              </c:numCache>
            </c:numRef>
          </c:val>
          <c:smooth val="0"/>
        </c:ser>
        <c:dLbls>
          <c:showLegendKey val="0"/>
          <c:showVal val="0"/>
          <c:showCatName val="0"/>
          <c:showSerName val="0"/>
          <c:showPercent val="0"/>
          <c:showBubbleSize val="0"/>
        </c:dLbls>
        <c:marker val="1"/>
        <c:smooth val="0"/>
        <c:axId val="612989048"/>
        <c:axId val="612988656"/>
      </c:lineChart>
      <c:valAx>
        <c:axId val="612988656"/>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0" i="0" baseline="0" dirty="0" smtClean="0">
                    <a:solidFill>
                      <a:schemeClr val="tx1"/>
                    </a:solidFill>
                    <a:effectLst/>
                  </a:rPr>
                  <a:t>Number of Positions, FTE (Thousands)</a:t>
                </a:r>
                <a:endParaRPr lang="en-US" sz="1600" dirty="0">
                  <a:solidFill>
                    <a:schemeClr val="tx1"/>
                  </a:solidFill>
                  <a:effectLst/>
                </a:endParaRPr>
              </a:p>
            </c:rich>
          </c:tx>
          <c:layout>
            <c:manualLayout>
              <c:xMode val="edge"/>
              <c:yMode val="edge"/>
              <c:x val="5.7865699092211212E-3"/>
              <c:y val="0.2305508259021105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low"/>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12989048"/>
        <c:crosses val="max"/>
        <c:crossBetween val="between"/>
        <c:dispUnits>
          <c:builtInUnit val="thousands"/>
        </c:dispUnits>
      </c:valAx>
      <c:catAx>
        <c:axId val="6129890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988656"/>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46555667445026455"/>
          <c:y val="0.94169076291934095"/>
          <c:w val="6.8886651099470911E-2"/>
          <c:h val="5.8309237080659035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ysClr val="windowText" lastClr="000000"/>
                </a:solidFill>
                <a:latin typeface="+mn-lt"/>
                <a:ea typeface="+mn-ea"/>
                <a:cs typeface="+mn-cs"/>
              </a:defRPr>
            </a:pPr>
            <a:r>
              <a:rPr lang="en-US" sz="3200" b="1" dirty="0">
                <a:solidFill>
                  <a:sysClr val="windowText" lastClr="000000"/>
                </a:solidFill>
              </a:rPr>
              <a:t>Manufacturing</a:t>
            </a:r>
          </a:p>
          <a:p>
            <a:pPr>
              <a:defRPr sz="3200" b="1">
                <a:solidFill>
                  <a:sysClr val="windowText" lastClr="000000"/>
                </a:solidFill>
              </a:defRPr>
            </a:pPr>
            <a:r>
              <a:rPr lang="en-US" sz="3200" b="1" dirty="0">
                <a:solidFill>
                  <a:sysClr val="windowText" lastClr="000000"/>
                </a:solidFill>
              </a:rPr>
              <a:t>Jobs vs. Output</a:t>
            </a:r>
          </a:p>
        </c:rich>
      </c:tx>
      <c:overlay val="0"/>
      <c:spPr>
        <a:noFill/>
        <a:ln>
          <a:noFill/>
        </a:ln>
        <a:effectLst/>
      </c:spPr>
      <c:txPr>
        <a:bodyPr rot="0" spcFirstLastPara="1" vertOverflow="ellipsis" vert="horz" wrap="square" anchor="ctr" anchorCtr="1"/>
        <a:lstStyle/>
        <a:p>
          <a:pPr>
            <a:defRPr sz="32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'[OUTMS.xls]FRED Graph'!$B$12</c:f>
              <c:strCache>
                <c:ptCount val="1"/>
                <c:pt idx="0">
                  <c:v>Output</c:v>
                </c:pt>
              </c:strCache>
            </c:strRef>
          </c:tx>
          <c:spPr>
            <a:ln w="50800" cap="rnd">
              <a:solidFill>
                <a:schemeClr val="accent1"/>
              </a:solidFill>
              <a:round/>
            </a:ln>
            <a:effectLst/>
          </c:spPr>
          <c:marker>
            <c:symbol val="none"/>
          </c:marker>
          <c:cat>
            <c:numRef>
              <c:f>'[OUTMS.xls]FRED Graph'!$A$13:$A$121</c:f>
              <c:numCache>
                <c:formatCode>yyyy\-mm\-dd</c:formatCode>
                <c:ptCount val="109"/>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numCache>
            </c:numRef>
          </c:cat>
          <c:val>
            <c:numRef>
              <c:f>'[OUTMS.xls]FRED Graph'!$B$13:$B$121</c:f>
              <c:numCache>
                <c:formatCode>0.000</c:formatCode>
                <c:ptCount val="109"/>
                <c:pt idx="0">
                  <c:v>75.456999999999994</c:v>
                </c:pt>
                <c:pt idx="1">
                  <c:v>75.959000000000003</c:v>
                </c:pt>
                <c:pt idx="2">
                  <c:v>76.111999999999995</c:v>
                </c:pt>
                <c:pt idx="3">
                  <c:v>74.78</c:v>
                </c:pt>
                <c:pt idx="4">
                  <c:v>73.075999999999993</c:v>
                </c:pt>
                <c:pt idx="5">
                  <c:v>73.546000000000006</c:v>
                </c:pt>
                <c:pt idx="6">
                  <c:v>75.039000000000001</c:v>
                </c:pt>
                <c:pt idx="7">
                  <c:v>75.582999999999998</c:v>
                </c:pt>
                <c:pt idx="8">
                  <c:v>76.039000000000001</c:v>
                </c:pt>
                <c:pt idx="9">
                  <c:v>77.849000000000004</c:v>
                </c:pt>
                <c:pt idx="10">
                  <c:v>78.825999999999993</c:v>
                </c:pt>
                <c:pt idx="11">
                  <c:v>79.554000000000002</c:v>
                </c:pt>
                <c:pt idx="12">
                  <c:v>80.373000000000005</c:v>
                </c:pt>
                <c:pt idx="13">
                  <c:v>80.608000000000004</c:v>
                </c:pt>
                <c:pt idx="14">
                  <c:v>80.736000000000004</c:v>
                </c:pt>
                <c:pt idx="15">
                  <c:v>82.046999999999997</c:v>
                </c:pt>
                <c:pt idx="16">
                  <c:v>82.912000000000006</c:v>
                </c:pt>
                <c:pt idx="17">
                  <c:v>84.691999999999993</c:v>
                </c:pt>
                <c:pt idx="18">
                  <c:v>85.763999999999996</c:v>
                </c:pt>
                <c:pt idx="19">
                  <c:v>87.611999999999995</c:v>
                </c:pt>
                <c:pt idx="20">
                  <c:v>88.347999999999999</c:v>
                </c:pt>
                <c:pt idx="21">
                  <c:v>88.113</c:v>
                </c:pt>
                <c:pt idx="22">
                  <c:v>88.478999999999999</c:v>
                </c:pt>
                <c:pt idx="23">
                  <c:v>89.302999999999997</c:v>
                </c:pt>
                <c:pt idx="24">
                  <c:v>89.662000000000006</c:v>
                </c:pt>
                <c:pt idx="25">
                  <c:v>91.713999999999999</c:v>
                </c:pt>
                <c:pt idx="26">
                  <c:v>93.281999999999996</c:v>
                </c:pt>
                <c:pt idx="27">
                  <c:v>94.436999999999998</c:v>
                </c:pt>
                <c:pt idx="28">
                  <c:v>96.33</c:v>
                </c:pt>
                <c:pt idx="29">
                  <c:v>97.531000000000006</c:v>
                </c:pt>
                <c:pt idx="30">
                  <c:v>99.266000000000005</c:v>
                </c:pt>
                <c:pt idx="31">
                  <c:v>101.041</c:v>
                </c:pt>
                <c:pt idx="32">
                  <c:v>101.357</c:v>
                </c:pt>
                <c:pt idx="33">
                  <c:v>100.79600000000001</c:v>
                </c:pt>
                <c:pt idx="34">
                  <c:v>100.80500000000001</c:v>
                </c:pt>
                <c:pt idx="35">
                  <c:v>102.274</c:v>
                </c:pt>
                <c:pt idx="36">
                  <c:v>103.301</c:v>
                </c:pt>
                <c:pt idx="37">
                  <c:v>104.486</c:v>
                </c:pt>
                <c:pt idx="38">
                  <c:v>105.566</c:v>
                </c:pt>
                <c:pt idx="39">
                  <c:v>108.28700000000001</c:v>
                </c:pt>
                <c:pt idx="40">
                  <c:v>110.45399999999999</c:v>
                </c:pt>
                <c:pt idx="41">
                  <c:v>112.28700000000001</c:v>
                </c:pt>
                <c:pt idx="42">
                  <c:v>112.104</c:v>
                </c:pt>
                <c:pt idx="43">
                  <c:v>110.935</c:v>
                </c:pt>
                <c:pt idx="44">
                  <c:v>108.232</c:v>
                </c:pt>
                <c:pt idx="45">
                  <c:v>105.7</c:v>
                </c:pt>
                <c:pt idx="46">
                  <c:v>102.973</c:v>
                </c:pt>
                <c:pt idx="47">
                  <c:v>101.011</c:v>
                </c:pt>
                <c:pt idx="48">
                  <c:v>101.134</c:v>
                </c:pt>
                <c:pt idx="49">
                  <c:v>102.084</c:v>
                </c:pt>
                <c:pt idx="50">
                  <c:v>102.443</c:v>
                </c:pt>
                <c:pt idx="51">
                  <c:v>102.119</c:v>
                </c:pt>
                <c:pt idx="52">
                  <c:v>102.55</c:v>
                </c:pt>
                <c:pt idx="53">
                  <c:v>102.285</c:v>
                </c:pt>
                <c:pt idx="54">
                  <c:v>103.285</c:v>
                </c:pt>
                <c:pt idx="55">
                  <c:v>104.997</c:v>
                </c:pt>
                <c:pt idx="56">
                  <c:v>106.245</c:v>
                </c:pt>
                <c:pt idx="57">
                  <c:v>107.56399999999999</c:v>
                </c:pt>
                <c:pt idx="58">
                  <c:v>108.898</c:v>
                </c:pt>
                <c:pt idx="59">
                  <c:v>110.702</c:v>
                </c:pt>
                <c:pt idx="60">
                  <c:v>112.52</c:v>
                </c:pt>
                <c:pt idx="61">
                  <c:v>113.324</c:v>
                </c:pt>
                <c:pt idx="62">
                  <c:v>113.402</c:v>
                </c:pt>
                <c:pt idx="63">
                  <c:v>115.69799999999999</c:v>
                </c:pt>
                <c:pt idx="64">
                  <c:v>117.41200000000001</c:v>
                </c:pt>
                <c:pt idx="65">
                  <c:v>118.056</c:v>
                </c:pt>
                <c:pt idx="66">
                  <c:v>118.67100000000001</c:v>
                </c:pt>
                <c:pt idx="67">
                  <c:v>119.229</c:v>
                </c:pt>
                <c:pt idx="68">
                  <c:v>120.27</c:v>
                </c:pt>
                <c:pt idx="69">
                  <c:v>122.655</c:v>
                </c:pt>
                <c:pt idx="70">
                  <c:v>124.355</c:v>
                </c:pt>
                <c:pt idx="71">
                  <c:v>126.869</c:v>
                </c:pt>
                <c:pt idx="72">
                  <c:v>129.02199999999999</c:v>
                </c:pt>
                <c:pt idx="73">
                  <c:v>127.84099999999999</c:v>
                </c:pt>
                <c:pt idx="74">
                  <c:v>122.712</c:v>
                </c:pt>
                <c:pt idx="75">
                  <c:v>113.389</c:v>
                </c:pt>
                <c:pt idx="76">
                  <c:v>102.467</c:v>
                </c:pt>
                <c:pt idx="77">
                  <c:v>97.555999999999997</c:v>
                </c:pt>
                <c:pt idx="78">
                  <c:v>98.814999999999998</c:v>
                </c:pt>
                <c:pt idx="79">
                  <c:v>101.16200000000001</c:v>
                </c:pt>
                <c:pt idx="80">
                  <c:v>105</c:v>
                </c:pt>
                <c:pt idx="81">
                  <c:v>109.80500000000001</c:v>
                </c:pt>
                <c:pt idx="82">
                  <c:v>112.931</c:v>
                </c:pt>
                <c:pt idx="83">
                  <c:v>114.89700000000001</c:v>
                </c:pt>
                <c:pt idx="84">
                  <c:v>117.15900000000001</c:v>
                </c:pt>
                <c:pt idx="85">
                  <c:v>118.098</c:v>
                </c:pt>
                <c:pt idx="86">
                  <c:v>120.03100000000001</c:v>
                </c:pt>
                <c:pt idx="87">
                  <c:v>121.624</c:v>
                </c:pt>
                <c:pt idx="88">
                  <c:v>123.57599999999999</c:v>
                </c:pt>
                <c:pt idx="89">
                  <c:v>124.148</c:v>
                </c:pt>
                <c:pt idx="90">
                  <c:v>124.04600000000001</c:v>
                </c:pt>
                <c:pt idx="91">
                  <c:v>124.602</c:v>
                </c:pt>
                <c:pt idx="92">
                  <c:v>125.392</c:v>
                </c:pt>
                <c:pt idx="93">
                  <c:v>125.16500000000001</c:v>
                </c:pt>
                <c:pt idx="94">
                  <c:v>124.89700000000001</c:v>
                </c:pt>
                <c:pt idx="95">
                  <c:v>125.697</c:v>
                </c:pt>
                <c:pt idx="96">
                  <c:v>125.755</c:v>
                </c:pt>
                <c:pt idx="97">
                  <c:v>127.342</c:v>
                </c:pt>
                <c:pt idx="98">
                  <c:v>127.89400000000001</c:v>
                </c:pt>
                <c:pt idx="99">
                  <c:v>128.47399999999999</c:v>
                </c:pt>
                <c:pt idx="100">
                  <c:v>127.74299999999999</c:v>
                </c:pt>
                <c:pt idx="101">
                  <c:v>127.63500000000001</c:v>
                </c:pt>
                <c:pt idx="102">
                  <c:v>127.989</c:v>
                </c:pt>
                <c:pt idx="103">
                  <c:v>127.785</c:v>
                </c:pt>
                <c:pt idx="104">
                  <c:v>128.108</c:v>
                </c:pt>
                <c:pt idx="105">
                  <c:v>127.816</c:v>
                </c:pt>
                <c:pt idx="106">
                  <c:v>127.86499999999999</c:v>
                </c:pt>
                <c:pt idx="107">
                  <c:v>128.42599999999999</c:v>
                </c:pt>
                <c:pt idx="108">
                  <c:v>129.321</c:v>
                </c:pt>
              </c:numCache>
            </c:numRef>
          </c:val>
          <c:smooth val="0"/>
        </c:ser>
        <c:dLbls>
          <c:showLegendKey val="0"/>
          <c:showVal val="0"/>
          <c:showCatName val="0"/>
          <c:showSerName val="0"/>
          <c:showPercent val="0"/>
          <c:showBubbleSize val="0"/>
        </c:dLbls>
        <c:marker val="1"/>
        <c:smooth val="0"/>
        <c:axId val="439965096"/>
        <c:axId val="439965488"/>
      </c:lineChart>
      <c:lineChart>
        <c:grouping val="standard"/>
        <c:varyColors val="0"/>
        <c:ser>
          <c:idx val="1"/>
          <c:order val="1"/>
          <c:tx>
            <c:strRef>
              <c:f>'[OUTMS.xls]FRED Graph'!$C$12</c:f>
              <c:strCache>
                <c:ptCount val="1"/>
                <c:pt idx="0">
                  <c:v>Jobs</c:v>
                </c:pt>
              </c:strCache>
            </c:strRef>
          </c:tx>
          <c:spPr>
            <a:ln w="50800" cap="rnd">
              <a:solidFill>
                <a:schemeClr val="accent2"/>
              </a:solidFill>
              <a:round/>
            </a:ln>
            <a:effectLst/>
          </c:spPr>
          <c:marker>
            <c:symbol val="none"/>
          </c:marker>
          <c:cat>
            <c:numRef>
              <c:f>'[OUTMS.xls]FRED Graph'!$A$13:$A$121</c:f>
              <c:numCache>
                <c:formatCode>yyyy\-mm\-dd</c:formatCode>
                <c:ptCount val="109"/>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numCache>
            </c:numRef>
          </c:cat>
          <c:val>
            <c:numRef>
              <c:f>'[OUTMS.xls]FRED Graph'!$C$13:$C$121</c:f>
              <c:numCache>
                <c:formatCode>#0</c:formatCode>
                <c:ptCount val="109"/>
                <c:pt idx="0">
                  <c:v>17852.666666666668</c:v>
                </c:pt>
                <c:pt idx="1">
                  <c:v>17806</c:v>
                </c:pt>
                <c:pt idx="2">
                  <c:v>17654</c:v>
                </c:pt>
                <c:pt idx="3">
                  <c:v>17466.666666666668</c:v>
                </c:pt>
                <c:pt idx="4">
                  <c:v>17227</c:v>
                </c:pt>
                <c:pt idx="5">
                  <c:v>17069</c:v>
                </c:pt>
                <c:pt idx="6">
                  <c:v>17016.666666666668</c:v>
                </c:pt>
                <c:pt idx="7">
                  <c:v>16958.666666666668</c:v>
                </c:pt>
                <c:pt idx="8">
                  <c:v>16824.333333333332</c:v>
                </c:pt>
                <c:pt idx="9">
                  <c:v>16830.666666666668</c:v>
                </c:pt>
                <c:pt idx="10">
                  <c:v>16787.666666666668</c:v>
                </c:pt>
                <c:pt idx="11">
                  <c:v>16759.333333333332</c:v>
                </c:pt>
                <c:pt idx="12">
                  <c:v>16797</c:v>
                </c:pt>
                <c:pt idx="13">
                  <c:v>16760</c:v>
                </c:pt>
                <c:pt idx="14">
                  <c:v>16749.666666666668</c:v>
                </c:pt>
                <c:pt idx="15">
                  <c:v>16797.666666666668</c:v>
                </c:pt>
                <c:pt idx="16">
                  <c:v>16871.333333333332</c:v>
                </c:pt>
                <c:pt idx="17">
                  <c:v>16968.333333333332</c:v>
                </c:pt>
                <c:pt idx="18">
                  <c:v>17074</c:v>
                </c:pt>
                <c:pt idx="19">
                  <c:v>17182.333333333332</c:v>
                </c:pt>
                <c:pt idx="20">
                  <c:v>17263.333333333332</c:v>
                </c:pt>
                <c:pt idx="21">
                  <c:v>17261.333333333332</c:v>
                </c:pt>
                <c:pt idx="22">
                  <c:v>17235</c:v>
                </c:pt>
                <c:pt idx="23">
                  <c:v>17218.666666666668</c:v>
                </c:pt>
                <c:pt idx="24">
                  <c:v>17210</c:v>
                </c:pt>
                <c:pt idx="25">
                  <c:v>17217.333333333332</c:v>
                </c:pt>
                <c:pt idx="26">
                  <c:v>17243.333333333332</c:v>
                </c:pt>
                <c:pt idx="27">
                  <c:v>17276.333333333332</c:v>
                </c:pt>
                <c:pt idx="28">
                  <c:v>17317.666666666668</c:v>
                </c:pt>
                <c:pt idx="29">
                  <c:v>17366</c:v>
                </c:pt>
                <c:pt idx="30">
                  <c:v>17435.333333333332</c:v>
                </c:pt>
                <c:pt idx="31">
                  <c:v>17552.333333333332</c:v>
                </c:pt>
                <c:pt idx="32">
                  <c:v>17627.666666666668</c:v>
                </c:pt>
                <c:pt idx="33">
                  <c:v>17623</c:v>
                </c:pt>
                <c:pt idx="34">
                  <c:v>17514</c:v>
                </c:pt>
                <c:pt idx="35">
                  <c:v>17475.333333333332</c:v>
                </c:pt>
                <c:pt idx="36">
                  <c:v>17396.666666666668</c:v>
                </c:pt>
                <c:pt idx="37">
                  <c:v>17324</c:v>
                </c:pt>
                <c:pt idx="38">
                  <c:v>17292</c:v>
                </c:pt>
                <c:pt idx="39">
                  <c:v>17278</c:v>
                </c:pt>
                <c:pt idx="40">
                  <c:v>17290.333333333332</c:v>
                </c:pt>
                <c:pt idx="41">
                  <c:v>17291</c:v>
                </c:pt>
                <c:pt idx="42">
                  <c:v>17279.666666666668</c:v>
                </c:pt>
                <c:pt idx="43">
                  <c:v>17200</c:v>
                </c:pt>
                <c:pt idx="44">
                  <c:v>17023.333333333332</c:v>
                </c:pt>
                <c:pt idx="45">
                  <c:v>16659.333333333332</c:v>
                </c:pt>
                <c:pt idx="46">
                  <c:v>16243.666666666666</c:v>
                </c:pt>
                <c:pt idx="47">
                  <c:v>15836</c:v>
                </c:pt>
                <c:pt idx="48">
                  <c:v>15515</c:v>
                </c:pt>
                <c:pt idx="49">
                  <c:v>15342.333333333334</c:v>
                </c:pt>
                <c:pt idx="50">
                  <c:v>15182</c:v>
                </c:pt>
                <c:pt idx="51">
                  <c:v>14988</c:v>
                </c:pt>
                <c:pt idx="52">
                  <c:v>14789.333333333334</c:v>
                </c:pt>
                <c:pt idx="53">
                  <c:v>14553</c:v>
                </c:pt>
                <c:pt idx="54">
                  <c:v>14375</c:v>
                </c:pt>
                <c:pt idx="55">
                  <c:v>14316.666666666666</c:v>
                </c:pt>
                <c:pt idx="56">
                  <c:v>14285.333333333334</c:v>
                </c:pt>
                <c:pt idx="57">
                  <c:v>14329.666666666666</c:v>
                </c:pt>
                <c:pt idx="58">
                  <c:v>14335.333333333334</c:v>
                </c:pt>
                <c:pt idx="59">
                  <c:v>14308.666666666666</c:v>
                </c:pt>
                <c:pt idx="60">
                  <c:v>14266.333333333334</c:v>
                </c:pt>
                <c:pt idx="61">
                  <c:v>14244.333333333334</c:v>
                </c:pt>
                <c:pt idx="62">
                  <c:v>14201.333333333334</c:v>
                </c:pt>
                <c:pt idx="63">
                  <c:v>14190.666666666666</c:v>
                </c:pt>
                <c:pt idx="64">
                  <c:v>14211</c:v>
                </c:pt>
                <c:pt idx="65">
                  <c:v>14214</c:v>
                </c:pt>
                <c:pt idx="66">
                  <c:v>14157.333333333334</c:v>
                </c:pt>
                <c:pt idx="67">
                  <c:v>14043.666666666666</c:v>
                </c:pt>
                <c:pt idx="68">
                  <c:v>13991.666666666666</c:v>
                </c:pt>
                <c:pt idx="69">
                  <c:v>13928.333333333334</c:v>
                </c:pt>
                <c:pt idx="70">
                  <c:v>13835.666666666666</c:v>
                </c:pt>
                <c:pt idx="71">
                  <c:v>13755.666666666666</c:v>
                </c:pt>
                <c:pt idx="72">
                  <c:v>13693.333333333334</c:v>
                </c:pt>
                <c:pt idx="73">
                  <c:v>13555.666666666666</c:v>
                </c:pt>
                <c:pt idx="74">
                  <c:v>13354.333333333334</c:v>
                </c:pt>
                <c:pt idx="75">
                  <c:v>13010.333333333334</c:v>
                </c:pt>
                <c:pt idx="76">
                  <c:v>12383</c:v>
                </c:pt>
                <c:pt idx="77">
                  <c:v>11872.666666666666</c:v>
                </c:pt>
                <c:pt idx="78">
                  <c:v>11628.333333333334</c:v>
                </c:pt>
                <c:pt idx="79">
                  <c:v>11507.333333333334</c:v>
                </c:pt>
                <c:pt idx="80">
                  <c:v>11455.333333333334</c:v>
                </c:pt>
                <c:pt idx="81">
                  <c:v>11519.666666666666</c:v>
                </c:pt>
                <c:pt idx="82">
                  <c:v>11559</c:v>
                </c:pt>
                <c:pt idx="83">
                  <c:v>11580.666666666666</c:v>
                </c:pt>
                <c:pt idx="84">
                  <c:v>11650</c:v>
                </c:pt>
                <c:pt idx="85">
                  <c:v>11714.666666666666</c:v>
                </c:pt>
                <c:pt idx="86">
                  <c:v>11759.666666666666</c:v>
                </c:pt>
                <c:pt idx="87">
                  <c:v>11784</c:v>
                </c:pt>
                <c:pt idx="88">
                  <c:v>11865.333333333334</c:v>
                </c:pt>
                <c:pt idx="89">
                  <c:v>11926.333333333334</c:v>
                </c:pt>
                <c:pt idx="90">
                  <c:v>11959.333333333334</c:v>
                </c:pt>
                <c:pt idx="91">
                  <c:v>11957</c:v>
                </c:pt>
                <c:pt idx="92">
                  <c:v>11993.666666666666</c:v>
                </c:pt>
                <c:pt idx="93">
                  <c:v>12003.666666666666</c:v>
                </c:pt>
                <c:pt idx="94">
                  <c:v>12009.666666666666</c:v>
                </c:pt>
                <c:pt idx="95">
                  <c:v>12071</c:v>
                </c:pt>
                <c:pt idx="96">
                  <c:v>12107.666666666666</c:v>
                </c:pt>
                <c:pt idx="97">
                  <c:v>12154.333333333334</c:v>
                </c:pt>
                <c:pt idx="98">
                  <c:v>12205.666666666666</c:v>
                </c:pt>
                <c:pt idx="99">
                  <c:v>12272.666666666666</c:v>
                </c:pt>
                <c:pt idx="100">
                  <c:v>12308</c:v>
                </c:pt>
                <c:pt idx="101">
                  <c:v>12332</c:v>
                </c:pt>
                <c:pt idx="102">
                  <c:v>12348.333333333334</c:v>
                </c:pt>
                <c:pt idx="103">
                  <c:v>12352.666666666666</c:v>
                </c:pt>
                <c:pt idx="104">
                  <c:v>12372.333333333334</c:v>
                </c:pt>
                <c:pt idx="105">
                  <c:v>12346</c:v>
                </c:pt>
                <c:pt idx="106">
                  <c:v>12343.666666666666</c:v>
                </c:pt>
                <c:pt idx="107">
                  <c:v>12331</c:v>
                </c:pt>
                <c:pt idx="108">
                  <c:v>12374</c:v>
                </c:pt>
              </c:numCache>
            </c:numRef>
          </c:val>
          <c:smooth val="0"/>
        </c:ser>
        <c:dLbls>
          <c:showLegendKey val="0"/>
          <c:showVal val="0"/>
          <c:showCatName val="0"/>
          <c:showSerName val="0"/>
          <c:showPercent val="0"/>
          <c:showBubbleSize val="0"/>
        </c:dLbls>
        <c:marker val="1"/>
        <c:smooth val="0"/>
        <c:axId val="439966272"/>
        <c:axId val="439965880"/>
      </c:lineChart>
      <c:dateAx>
        <c:axId val="43996509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39965488"/>
        <c:crosses val="autoZero"/>
        <c:auto val="1"/>
        <c:lblOffset val="100"/>
        <c:baseTimeUnit val="months"/>
        <c:majorUnit val="3"/>
        <c:majorTimeUnit val="years"/>
        <c:minorUnit val="1"/>
        <c:minorTimeUnit val="years"/>
      </c:dateAx>
      <c:valAx>
        <c:axId val="439965488"/>
        <c:scaling>
          <c:orientation val="minMax"/>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solidFill>
                      <a:sysClr val="windowText" lastClr="000000"/>
                    </a:solidFill>
                  </a:rPr>
                  <a:t>Index</a:t>
                </a:r>
                <a:r>
                  <a:rPr lang="en-US" sz="1600" baseline="0">
                    <a:solidFill>
                      <a:sysClr val="windowText" lastClr="000000"/>
                    </a:solidFill>
                  </a:rPr>
                  <a:t> 2009=100</a:t>
                </a:r>
                <a:endParaRPr lang="en-US" sz="16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39965096"/>
        <c:crossesAt val="32874"/>
        <c:crossBetween val="between"/>
      </c:valAx>
      <c:valAx>
        <c:axId val="439965880"/>
        <c:scaling>
          <c:orientation val="minMax"/>
          <c:min val="8000"/>
        </c:scaling>
        <c:delete val="0"/>
        <c:axPos val="r"/>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a:solidFill>
                      <a:sysClr val="windowText" lastClr="000000"/>
                    </a:solidFill>
                  </a:rPr>
                  <a:t>Millions of Jobs</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39966272"/>
        <c:crosses val="max"/>
        <c:crossBetween val="between"/>
        <c:dispUnits>
          <c:builtInUnit val="thousands"/>
        </c:dispUnits>
      </c:valAx>
      <c:dateAx>
        <c:axId val="439966272"/>
        <c:scaling>
          <c:orientation val="minMax"/>
        </c:scaling>
        <c:delete val="1"/>
        <c:axPos val="b"/>
        <c:numFmt formatCode="yyyy\-mm\-dd" sourceLinked="1"/>
        <c:majorTickMark val="out"/>
        <c:minorTickMark val="none"/>
        <c:tickLblPos val="nextTo"/>
        <c:crossAx val="439965880"/>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0.05287</cdr:x>
      <cdr:y>0.28354</cdr:y>
    </cdr:from>
    <cdr:to>
      <cdr:x>0.15511</cdr:x>
      <cdr:y>0.43291</cdr:y>
    </cdr:to>
    <cdr:sp macro="" textlink="">
      <cdr:nvSpPr>
        <cdr:cNvPr id="5" name="TextBox 4"/>
        <cdr:cNvSpPr txBox="1"/>
      </cdr:nvSpPr>
      <cdr:spPr>
        <a:xfrm xmlns:a="http://schemas.openxmlformats.org/drawingml/2006/main">
          <a:off x="645758" y="1607468"/>
          <a:ext cx="1248766" cy="8468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t>1984 Solid Waste Disposal</a:t>
          </a:r>
          <a:r>
            <a:rPr lang="en-US" sz="1200" baseline="0" dirty="0"/>
            <a:t> Act</a:t>
          </a:r>
          <a:endParaRPr lang="en-US" sz="1200" dirty="0"/>
        </a:p>
      </cdr:txBody>
    </cdr:sp>
  </cdr:relSizeAnchor>
  <cdr:relSizeAnchor xmlns:cdr="http://schemas.openxmlformats.org/drawingml/2006/chartDrawing">
    <cdr:from>
      <cdr:x>0.07427</cdr:x>
      <cdr:y>0.07949</cdr:y>
    </cdr:from>
    <cdr:to>
      <cdr:x>0.29518</cdr:x>
      <cdr:y>0.25923</cdr:y>
    </cdr:to>
    <cdr:sp macro="" textlink="">
      <cdr:nvSpPr>
        <cdr:cNvPr id="6" name="TextBox 1"/>
        <cdr:cNvSpPr txBox="1"/>
      </cdr:nvSpPr>
      <cdr:spPr>
        <a:xfrm xmlns:a="http://schemas.openxmlformats.org/drawingml/2006/main">
          <a:off x="907193" y="450663"/>
          <a:ext cx="2698210" cy="10189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t>1986 Superfund Reauthorization,</a:t>
          </a:r>
          <a:endParaRPr lang="en-US" sz="1200" baseline="0" dirty="0"/>
        </a:p>
        <a:p xmlns:a="http://schemas.openxmlformats.org/drawingml/2006/main">
          <a:pPr algn="ctr"/>
          <a:r>
            <a:rPr lang="en-US" sz="1200" baseline="0" dirty="0"/>
            <a:t>1986 Emergency Planning and </a:t>
          </a:r>
        </a:p>
        <a:p xmlns:a="http://schemas.openxmlformats.org/drawingml/2006/main">
          <a:pPr algn="ctr"/>
          <a:r>
            <a:rPr lang="en-US" sz="1200" baseline="0" dirty="0"/>
            <a:t>Community Right-to-Know Act, </a:t>
          </a:r>
        </a:p>
        <a:p xmlns:a="http://schemas.openxmlformats.org/drawingml/2006/main">
          <a:pPr algn="ctr"/>
          <a:r>
            <a:rPr lang="en-US" sz="1200" baseline="0" dirty="0"/>
            <a:t>1987 Water Quality Act</a:t>
          </a:r>
        </a:p>
      </cdr:txBody>
    </cdr:sp>
  </cdr:relSizeAnchor>
  <cdr:relSizeAnchor xmlns:cdr="http://schemas.openxmlformats.org/drawingml/2006/chartDrawing">
    <cdr:from>
      <cdr:x>0.18467</cdr:x>
      <cdr:y>0.26305</cdr:y>
    </cdr:from>
    <cdr:to>
      <cdr:x>0.34918</cdr:x>
      <cdr:y>0.39976</cdr:y>
    </cdr:to>
    <cdr:sp macro="" textlink="">
      <cdr:nvSpPr>
        <cdr:cNvPr id="7" name="TextBox 1"/>
        <cdr:cNvSpPr txBox="1"/>
      </cdr:nvSpPr>
      <cdr:spPr>
        <a:xfrm xmlns:a="http://schemas.openxmlformats.org/drawingml/2006/main">
          <a:off x="2255594" y="1491286"/>
          <a:ext cx="2009336" cy="775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t>1990 Oil Pollution Control Act, </a:t>
          </a:r>
        </a:p>
        <a:p xmlns:a="http://schemas.openxmlformats.org/drawingml/2006/main">
          <a:pPr algn="ctr"/>
          <a:r>
            <a:rPr lang="en-US" sz="1200" dirty="0"/>
            <a:t>1990 Clean Air Act</a:t>
          </a:r>
        </a:p>
      </cdr:txBody>
    </cdr:sp>
  </cdr:relSizeAnchor>
  <cdr:relSizeAnchor xmlns:cdr="http://schemas.openxmlformats.org/drawingml/2006/chartDrawing">
    <cdr:from>
      <cdr:x>0.28677</cdr:x>
      <cdr:y>0.09824</cdr:y>
    </cdr:from>
    <cdr:to>
      <cdr:x>0.41915</cdr:x>
      <cdr:y>0.22482</cdr:y>
    </cdr:to>
    <cdr:sp macro="" textlink="">
      <cdr:nvSpPr>
        <cdr:cNvPr id="10" name="TextBox 1"/>
        <cdr:cNvSpPr txBox="1"/>
      </cdr:nvSpPr>
      <cdr:spPr>
        <a:xfrm xmlns:a="http://schemas.openxmlformats.org/drawingml/2006/main">
          <a:off x="3502627" y="556970"/>
          <a:ext cx="1616898" cy="7176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t>1996 Safe</a:t>
          </a:r>
          <a:r>
            <a:rPr lang="en-US" sz="1200" baseline="0" dirty="0"/>
            <a:t> Drinking Water </a:t>
          </a:r>
          <a:r>
            <a:rPr lang="en-US" sz="1200" baseline="0" dirty="0" smtClean="0"/>
            <a:t>Act,</a:t>
          </a:r>
        </a:p>
        <a:p xmlns:a="http://schemas.openxmlformats.org/drawingml/2006/main">
          <a:pPr algn="ctr"/>
          <a:r>
            <a:rPr lang="en-US" sz="1200" dirty="0" smtClean="0"/>
            <a:t>1996 Food Quality Protection Act</a:t>
          </a:r>
          <a:endParaRPr lang="en-US" sz="1200" dirty="0"/>
        </a:p>
      </cdr:txBody>
    </cdr:sp>
  </cdr:relSizeAnchor>
  <cdr:relSizeAnchor xmlns:cdr="http://schemas.openxmlformats.org/drawingml/2006/chartDrawing">
    <cdr:from>
      <cdr:x>0.70426</cdr:x>
      <cdr:y>0.27679</cdr:y>
    </cdr:from>
    <cdr:to>
      <cdr:x>0.83783</cdr:x>
      <cdr:y>0.37721</cdr:y>
    </cdr:to>
    <cdr:sp macro="" textlink="">
      <cdr:nvSpPr>
        <cdr:cNvPr id="11" name="TextBox 1"/>
        <cdr:cNvSpPr txBox="1"/>
      </cdr:nvSpPr>
      <cdr:spPr>
        <a:xfrm xmlns:a="http://schemas.openxmlformats.org/drawingml/2006/main">
          <a:off x="5708612" y="1041395"/>
          <a:ext cx="1082688" cy="3778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t>2016 Toxic Substances Control Act</a:t>
          </a:r>
        </a:p>
      </cdr:txBody>
    </cdr:sp>
  </cdr:relSizeAnchor>
  <cdr:relSizeAnchor xmlns:cdr="http://schemas.openxmlformats.org/drawingml/2006/chartDrawing">
    <cdr:from>
      <cdr:x>0.10371</cdr:x>
      <cdr:y>0.4</cdr:y>
    </cdr:from>
    <cdr:to>
      <cdr:x>0.10372</cdr:x>
      <cdr:y>0.47742</cdr:y>
    </cdr:to>
    <cdr:cxnSp macro="">
      <cdr:nvCxnSpPr>
        <cdr:cNvPr id="13" name="Straight Arrow Connector 12"/>
        <cdr:cNvCxnSpPr/>
      </cdr:nvCxnSpPr>
      <cdr:spPr>
        <a:xfrm xmlns:a="http://schemas.openxmlformats.org/drawingml/2006/main" flipH="1" flipV="1">
          <a:off x="1266722" y="2267714"/>
          <a:ext cx="88" cy="43891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0.18656</cdr:x>
      <cdr:y>0.23011</cdr:y>
    </cdr:from>
    <cdr:to>
      <cdr:x>0.18657</cdr:x>
      <cdr:y>0.44946</cdr:y>
    </cdr:to>
    <cdr:cxnSp macro="">
      <cdr:nvCxnSpPr>
        <cdr:cNvPr id="15" name="Straight Arrow Connector 14"/>
        <cdr:cNvCxnSpPr/>
      </cdr:nvCxnSpPr>
      <cdr:spPr>
        <a:xfrm xmlns:a="http://schemas.openxmlformats.org/drawingml/2006/main" flipH="1" flipV="1">
          <a:off x="2278658" y="1304560"/>
          <a:ext cx="88" cy="124356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0.26941</cdr:x>
      <cdr:y>0.3699</cdr:y>
    </cdr:from>
    <cdr:to>
      <cdr:x>0.26942</cdr:x>
      <cdr:y>0.41075</cdr:y>
    </cdr:to>
    <cdr:cxnSp macro="">
      <cdr:nvCxnSpPr>
        <cdr:cNvPr id="17" name="Straight Arrow Connector 16"/>
        <cdr:cNvCxnSpPr/>
      </cdr:nvCxnSpPr>
      <cdr:spPr>
        <a:xfrm xmlns:a="http://schemas.openxmlformats.org/drawingml/2006/main" flipH="1" flipV="1">
          <a:off x="3290592" y="2097042"/>
          <a:ext cx="90" cy="23163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0.35426</cdr:x>
      <cdr:y>0.27527</cdr:y>
    </cdr:from>
    <cdr:to>
      <cdr:x>0.35426</cdr:x>
      <cdr:y>0.4086</cdr:y>
    </cdr:to>
    <cdr:cxnSp macro="">
      <cdr:nvCxnSpPr>
        <cdr:cNvPr id="19" name="Straight Arrow Connector 18"/>
        <cdr:cNvCxnSpPr/>
      </cdr:nvCxnSpPr>
      <cdr:spPr>
        <a:xfrm xmlns:a="http://schemas.openxmlformats.org/drawingml/2006/main" flipH="1" flipV="1">
          <a:off x="4326956" y="1560584"/>
          <a:ext cx="46" cy="75589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0.76951</cdr:x>
      <cdr:y>0.36774</cdr:y>
    </cdr:from>
    <cdr:to>
      <cdr:x>0.76968</cdr:x>
      <cdr:y>0.46882</cdr:y>
    </cdr:to>
    <cdr:cxnSp macro="">
      <cdr:nvCxnSpPr>
        <cdr:cNvPr id="21" name="Straight Arrow Connector 20"/>
        <cdr:cNvCxnSpPr/>
      </cdr:nvCxnSpPr>
      <cdr:spPr>
        <a:xfrm xmlns:a="http://schemas.openxmlformats.org/drawingml/2006/main" flipV="1">
          <a:off x="9398874" y="2084822"/>
          <a:ext cx="2050" cy="57303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F801608-5AB6-4EEF-ACD5-0DCA00445411}" type="datetimeFigureOut">
              <a:rPr lang="en-US" smtClean="0"/>
              <a:t>5/23/2017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F7DB62C-43E7-4D21-93E8-408EBF9D0B26}" type="slidenum">
              <a:rPr lang="en-US" smtClean="0"/>
              <a:t>‹#›</a:t>
            </a:fld>
            <a:endParaRPr lang="en-US"/>
          </a:p>
        </p:txBody>
      </p:sp>
    </p:spTree>
    <p:extLst>
      <p:ext uri="{BB962C8B-B14F-4D97-AF65-F5344CB8AC3E}">
        <p14:creationId xmlns:p14="http://schemas.microsoft.com/office/powerpoint/2010/main" val="321320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7DB62C-43E7-4D21-93E8-408EBF9D0B26}" type="slidenum">
              <a:rPr lang="en-US" smtClean="0"/>
              <a:t>1</a:t>
            </a:fld>
            <a:endParaRPr lang="en-US"/>
          </a:p>
        </p:txBody>
      </p:sp>
    </p:spTree>
    <p:extLst>
      <p:ext uri="{BB962C8B-B14F-4D97-AF65-F5344CB8AC3E}">
        <p14:creationId xmlns:p14="http://schemas.microsoft.com/office/powerpoint/2010/main" val="360854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0F722-EB0D-4FB3-8371-0E22BBD097EF}" type="datetime1">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FE416-DACA-4398-B0C2-0587B69EBBCD}" type="slidenum">
              <a:rPr lang="en-US" smtClean="0"/>
              <a:t>‹#›</a:t>
            </a:fld>
            <a:endParaRPr lang="en-US"/>
          </a:p>
        </p:txBody>
      </p:sp>
    </p:spTree>
    <p:extLst>
      <p:ext uri="{BB962C8B-B14F-4D97-AF65-F5344CB8AC3E}">
        <p14:creationId xmlns:p14="http://schemas.microsoft.com/office/powerpoint/2010/main" val="418692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5C949C-A9DD-40CD-A8AE-CC0234E6C7A7}" type="datetime1">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FE416-DACA-4398-B0C2-0587B69EBBCD}" type="slidenum">
              <a:rPr lang="en-US" smtClean="0"/>
              <a:t>‹#›</a:t>
            </a:fld>
            <a:endParaRPr lang="en-US"/>
          </a:p>
        </p:txBody>
      </p:sp>
    </p:spTree>
    <p:extLst>
      <p:ext uri="{BB962C8B-B14F-4D97-AF65-F5344CB8AC3E}">
        <p14:creationId xmlns:p14="http://schemas.microsoft.com/office/powerpoint/2010/main" val="1441675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EB0F5-DA5E-4DC3-ACF3-CDC406AD9714}" type="datetime1">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FE416-DACA-4398-B0C2-0587B69EBBCD}" type="slidenum">
              <a:rPr lang="en-US" smtClean="0"/>
              <a:t>‹#›</a:t>
            </a:fld>
            <a:endParaRPr lang="en-US"/>
          </a:p>
        </p:txBody>
      </p:sp>
    </p:spTree>
    <p:extLst>
      <p:ext uri="{BB962C8B-B14F-4D97-AF65-F5344CB8AC3E}">
        <p14:creationId xmlns:p14="http://schemas.microsoft.com/office/powerpoint/2010/main" val="1785312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1983C7-8EA4-447F-B7AA-7698581065EB}"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E95A87-E6D8-4FBD-A141-2710A6EFDD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474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983C7-8EA4-447F-B7AA-7698581065EB}"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E95A87-E6D8-4FBD-A141-2710A6EFDD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16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1983C7-8EA4-447F-B7AA-7698581065EB}"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E95A87-E6D8-4FBD-A141-2710A6EFDD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927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1983C7-8EA4-447F-B7AA-7698581065EB}" type="datetimeFigureOut">
              <a:rPr lang="en-US" smtClean="0">
                <a:solidFill>
                  <a:prstClr val="black">
                    <a:tint val="75000"/>
                  </a:prstClr>
                </a:solidFill>
              </a:rPr>
              <a:pPr/>
              <a:t>5/23/2017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E95A87-E6D8-4FBD-A141-2710A6EFDD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058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1983C7-8EA4-447F-B7AA-7698581065EB}" type="datetimeFigureOut">
              <a:rPr lang="en-US" smtClean="0">
                <a:solidFill>
                  <a:prstClr val="black">
                    <a:tint val="75000"/>
                  </a:prstClr>
                </a:solidFill>
              </a:rPr>
              <a:pPr/>
              <a:t>5/23/2017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E95A87-E6D8-4FBD-A141-2710A6EFDD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809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1983C7-8EA4-447F-B7AA-7698581065EB}" type="datetimeFigureOut">
              <a:rPr lang="en-US" smtClean="0">
                <a:solidFill>
                  <a:prstClr val="black">
                    <a:tint val="75000"/>
                  </a:prstClr>
                </a:solidFill>
              </a:rPr>
              <a:pPr/>
              <a:t>5/23/2017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E95A87-E6D8-4FBD-A141-2710A6EFDD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484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983C7-8EA4-447F-B7AA-7698581065EB}" type="datetimeFigureOut">
              <a:rPr lang="en-US" smtClean="0">
                <a:solidFill>
                  <a:prstClr val="black">
                    <a:tint val="75000"/>
                  </a:prstClr>
                </a:solidFill>
              </a:rPr>
              <a:pPr/>
              <a:t>5/23/2017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E95A87-E6D8-4FBD-A141-2710A6EFDD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80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983C7-8EA4-447F-B7AA-7698581065EB}" type="datetimeFigureOut">
              <a:rPr lang="en-US" smtClean="0">
                <a:solidFill>
                  <a:prstClr val="black">
                    <a:tint val="75000"/>
                  </a:prstClr>
                </a:solidFill>
              </a:rPr>
              <a:pPr/>
              <a:t>5/23/2017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E95A87-E6D8-4FBD-A141-2710A6EFDD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36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8A1C2-FE9B-42FC-BAC0-797354AFEE05}" type="datetime1">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FE416-DACA-4398-B0C2-0587B69EBBCD}" type="slidenum">
              <a:rPr lang="en-US" smtClean="0"/>
              <a:t>‹#›</a:t>
            </a:fld>
            <a:endParaRPr lang="en-US"/>
          </a:p>
        </p:txBody>
      </p:sp>
    </p:spTree>
    <p:extLst>
      <p:ext uri="{BB962C8B-B14F-4D97-AF65-F5344CB8AC3E}">
        <p14:creationId xmlns:p14="http://schemas.microsoft.com/office/powerpoint/2010/main" val="1647678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983C7-8EA4-447F-B7AA-7698581065EB}" type="datetimeFigureOut">
              <a:rPr lang="en-US" smtClean="0">
                <a:solidFill>
                  <a:prstClr val="black">
                    <a:tint val="75000"/>
                  </a:prstClr>
                </a:solidFill>
              </a:rPr>
              <a:pPr/>
              <a:t>5/23/2017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E95A87-E6D8-4FBD-A141-2710A6EFDD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612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983C7-8EA4-447F-B7AA-7698581065EB}"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E95A87-E6D8-4FBD-A141-2710A6EFDD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022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983C7-8EA4-447F-B7AA-7698581065EB}"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E95A87-E6D8-4FBD-A141-2710A6EFDD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770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53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798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20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045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647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648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60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9A6863-6422-42A1-B37E-E697C6C7A2D0}" type="datetime1">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FE416-DACA-4398-B0C2-0587B69EBBCD}" type="slidenum">
              <a:rPr lang="en-US" smtClean="0"/>
              <a:t>‹#›</a:t>
            </a:fld>
            <a:endParaRPr lang="en-US"/>
          </a:p>
        </p:txBody>
      </p:sp>
    </p:spTree>
    <p:extLst>
      <p:ext uri="{BB962C8B-B14F-4D97-AF65-F5344CB8AC3E}">
        <p14:creationId xmlns:p14="http://schemas.microsoft.com/office/powerpoint/2010/main" val="489250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736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560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433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525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6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252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846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32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880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55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7EDAD9-456F-497C-B56F-2428FAE56B09}" type="datetime1">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FE416-DACA-4398-B0C2-0587B69EBBCD}" type="slidenum">
              <a:rPr lang="en-US" smtClean="0"/>
              <a:t>‹#›</a:t>
            </a:fld>
            <a:endParaRPr lang="en-US"/>
          </a:p>
        </p:txBody>
      </p:sp>
    </p:spTree>
    <p:extLst>
      <p:ext uri="{BB962C8B-B14F-4D97-AF65-F5344CB8AC3E}">
        <p14:creationId xmlns:p14="http://schemas.microsoft.com/office/powerpoint/2010/main" val="3974703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828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458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641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471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67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FCC631-9323-49BD-BE89-B67D49CD3AB7}" type="datetime1">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FE416-DACA-4398-B0C2-0587B69EBBCD}" type="slidenum">
              <a:rPr lang="en-US" smtClean="0"/>
              <a:t>‹#›</a:t>
            </a:fld>
            <a:endParaRPr lang="en-US"/>
          </a:p>
        </p:txBody>
      </p:sp>
    </p:spTree>
    <p:extLst>
      <p:ext uri="{BB962C8B-B14F-4D97-AF65-F5344CB8AC3E}">
        <p14:creationId xmlns:p14="http://schemas.microsoft.com/office/powerpoint/2010/main" val="412258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AC246-E412-4EFD-A21C-BB4548556C58}" type="datetime1">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FE416-DACA-4398-B0C2-0587B69EBBCD}" type="slidenum">
              <a:rPr lang="en-US" smtClean="0"/>
              <a:t>‹#›</a:t>
            </a:fld>
            <a:endParaRPr lang="en-US"/>
          </a:p>
        </p:txBody>
      </p:sp>
    </p:spTree>
    <p:extLst>
      <p:ext uri="{BB962C8B-B14F-4D97-AF65-F5344CB8AC3E}">
        <p14:creationId xmlns:p14="http://schemas.microsoft.com/office/powerpoint/2010/main" val="376262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EA1CC-10DE-4367-95DB-E3A6A086E154}" type="datetime1">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FE416-DACA-4398-B0C2-0587B69EBBCD}" type="slidenum">
              <a:rPr lang="en-US" smtClean="0"/>
              <a:t>‹#›</a:t>
            </a:fld>
            <a:endParaRPr lang="en-US"/>
          </a:p>
        </p:txBody>
      </p:sp>
    </p:spTree>
    <p:extLst>
      <p:ext uri="{BB962C8B-B14F-4D97-AF65-F5344CB8AC3E}">
        <p14:creationId xmlns:p14="http://schemas.microsoft.com/office/powerpoint/2010/main" val="186385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DA540-1359-4663-B710-A291C65A5DBF}" type="datetime1">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FE416-DACA-4398-B0C2-0587B69EBBCD}" type="slidenum">
              <a:rPr lang="en-US" smtClean="0"/>
              <a:t>‹#›</a:t>
            </a:fld>
            <a:endParaRPr lang="en-US"/>
          </a:p>
        </p:txBody>
      </p:sp>
    </p:spTree>
    <p:extLst>
      <p:ext uri="{BB962C8B-B14F-4D97-AF65-F5344CB8AC3E}">
        <p14:creationId xmlns:p14="http://schemas.microsoft.com/office/powerpoint/2010/main" val="366918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8A6D3-C80A-4766-9BE2-4BE046ADCE12}" type="datetime1">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FE416-DACA-4398-B0C2-0587B69EBBCD}" type="slidenum">
              <a:rPr lang="en-US" smtClean="0"/>
              <a:t>‹#›</a:t>
            </a:fld>
            <a:endParaRPr lang="en-US"/>
          </a:p>
        </p:txBody>
      </p:sp>
    </p:spTree>
    <p:extLst>
      <p:ext uri="{BB962C8B-B14F-4D97-AF65-F5344CB8AC3E}">
        <p14:creationId xmlns:p14="http://schemas.microsoft.com/office/powerpoint/2010/main" val="22406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F7AD9-FB8D-4E72-9707-B8F2A4FFB4D7}" type="datetime1">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FE416-DACA-4398-B0C2-0587B69EBBCD}" type="slidenum">
              <a:rPr lang="en-US" smtClean="0"/>
              <a:t>‹#›</a:t>
            </a:fld>
            <a:endParaRPr lang="en-US"/>
          </a:p>
        </p:txBody>
      </p:sp>
    </p:spTree>
    <p:extLst>
      <p:ext uri="{BB962C8B-B14F-4D97-AF65-F5344CB8AC3E}">
        <p14:creationId xmlns:p14="http://schemas.microsoft.com/office/powerpoint/2010/main" val="4035725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983C7-8EA4-447F-B7AA-7698581065EB}"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95A87-E6D8-4FBD-A141-2710A6EFDD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913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394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06ABB-F88F-475D-91B7-8EC2B8FC0878}" type="datetimeFigureOut">
              <a:rPr lang="en-US" smtClean="0">
                <a:solidFill>
                  <a:prstClr val="black">
                    <a:tint val="75000"/>
                  </a:prstClr>
                </a:solidFill>
              </a:rPr>
              <a:pPr/>
              <a:t>5/23/2017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F0CB3-B264-4E8A-9DD4-912B7AB98E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3475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pa.gov/planandbudget/budget" TargetMode="External"/><Relationship Id="rId2" Type="http://schemas.openxmlformats.org/officeDocument/2006/relationships/chart" Target="../charts/chart1.xml"/><Relationship Id="rId1" Type="http://schemas.openxmlformats.org/officeDocument/2006/relationships/slideLayout" Target="../slideLayouts/slideLayout18.xml"/><Relationship Id="rId5" Type="http://schemas.openxmlformats.org/officeDocument/2006/relationships/hyperlink" Target="https://www.gpo.gov/fdsys/pkg/BUDGET-2018-BLUEPRINT/pdf/BUDGET-2018-BLUEPRINT.pdf" TargetMode="External"/><Relationship Id="rId4" Type="http://schemas.openxmlformats.org/officeDocument/2006/relationships/hyperlink" Target="https://www.epa.gov/planandbudget/fy2017"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red.stlouisfed.org/series/OUTMS#0" TargetMode="External"/><Relationship Id="rId2" Type="http://schemas.openxmlformats.org/officeDocument/2006/relationships/chart" Target="../charts/chart3.xml"/><Relationship Id="rId1" Type="http://schemas.openxmlformats.org/officeDocument/2006/relationships/slideLayout" Target="../slideLayouts/slideLayout40.xml"/><Relationship Id="rId4" Type="http://schemas.openxmlformats.org/officeDocument/2006/relationships/hyperlink" Target="https://data.bls.gov/timeseries/CES300000000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hesapeake bay clean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2">
              <a:lumMod val="50000"/>
            </a:schemeClr>
          </a:solidFill>
        </p:spPr>
      </p:pic>
      <p:sp>
        <p:nvSpPr>
          <p:cNvPr id="7" name="Title 1"/>
          <p:cNvSpPr>
            <a:spLocks noGrp="1"/>
          </p:cNvSpPr>
          <p:nvPr>
            <p:ph type="ctrTitle"/>
          </p:nvPr>
        </p:nvSpPr>
        <p:spPr>
          <a:xfrm>
            <a:off x="580913" y="917967"/>
            <a:ext cx="10732546" cy="2387600"/>
          </a:xfrm>
        </p:spPr>
        <p:txBody>
          <a:bodyPr>
            <a:noAutofit/>
          </a:bodyPr>
          <a:lstStyle/>
          <a:p>
            <a:r>
              <a:rPr lang="en-US" sz="8000" b="1" dirty="0" smtClean="0">
                <a:solidFill>
                  <a:schemeClr val="bg1"/>
                </a:solidFill>
              </a:rPr>
              <a:t>Chesapeake Bay Clean-Up and EPA Enforcement</a:t>
            </a:r>
            <a:endParaRPr lang="en-US" sz="8000" b="1" dirty="0">
              <a:solidFill>
                <a:schemeClr val="bg1"/>
              </a:solidFill>
            </a:endParaRPr>
          </a:p>
        </p:txBody>
      </p:sp>
      <p:sp>
        <p:nvSpPr>
          <p:cNvPr id="8" name="Subtitle 2"/>
          <p:cNvSpPr>
            <a:spLocks noGrp="1"/>
          </p:cNvSpPr>
          <p:nvPr>
            <p:ph type="subTitle" idx="1"/>
          </p:nvPr>
        </p:nvSpPr>
        <p:spPr>
          <a:xfrm>
            <a:off x="3048000" y="4914471"/>
            <a:ext cx="9144000" cy="1655762"/>
          </a:xfrm>
        </p:spPr>
        <p:txBody>
          <a:bodyPr>
            <a:noAutofit/>
          </a:bodyPr>
          <a:lstStyle/>
          <a:p>
            <a:pPr algn="r"/>
            <a:r>
              <a:rPr lang="en-US" sz="2800" dirty="0" smtClean="0">
                <a:solidFill>
                  <a:schemeClr val="bg1"/>
                </a:solidFill>
              </a:rPr>
              <a:t>Eric Schaeffer</a:t>
            </a:r>
          </a:p>
          <a:p>
            <a:pPr algn="r"/>
            <a:r>
              <a:rPr lang="en-US" sz="2800" dirty="0" smtClean="0">
                <a:solidFill>
                  <a:schemeClr val="bg1"/>
                </a:solidFill>
              </a:rPr>
              <a:t>Executive Director</a:t>
            </a:r>
          </a:p>
          <a:p>
            <a:pPr algn="r"/>
            <a:r>
              <a:rPr lang="en-US" sz="2800" dirty="0" smtClean="0">
                <a:solidFill>
                  <a:schemeClr val="bg1"/>
                </a:solidFill>
              </a:rPr>
              <a:t>Environmental Integrity Project</a:t>
            </a:r>
          </a:p>
          <a:p>
            <a:pPr algn="r"/>
            <a:r>
              <a:rPr lang="en-US" sz="2800" dirty="0" smtClean="0">
                <a:solidFill>
                  <a:schemeClr val="bg1"/>
                </a:solidFill>
              </a:rPr>
              <a:t>May 24, 2017</a:t>
            </a:r>
            <a:endParaRPr lang="en-US" sz="2800" dirty="0">
              <a:solidFill>
                <a:schemeClr val="bg1"/>
              </a:solidFill>
            </a:endParaRPr>
          </a:p>
        </p:txBody>
      </p:sp>
    </p:spTree>
    <p:extLst>
      <p:ext uri="{BB962C8B-B14F-4D97-AF65-F5344CB8AC3E}">
        <p14:creationId xmlns:p14="http://schemas.microsoft.com/office/powerpoint/2010/main" val="2106274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53457382"/>
              </p:ext>
            </p:extLst>
          </p:nvPr>
        </p:nvGraphicFramePr>
        <p:xfrm>
          <a:off x="770965" y="1088949"/>
          <a:ext cx="10582835" cy="5050380"/>
        </p:xfrm>
        <a:graphic>
          <a:graphicData uri="http://schemas.openxmlformats.org/drawingml/2006/table">
            <a:tbl>
              <a:tblPr firstRow="1" firstCol="1" bandRow="1"/>
              <a:tblGrid>
                <a:gridCol w="1627640"/>
                <a:gridCol w="814878"/>
                <a:gridCol w="2442518"/>
                <a:gridCol w="1322854"/>
                <a:gridCol w="1424450"/>
                <a:gridCol w="1424450"/>
                <a:gridCol w="1526045"/>
              </a:tblGrid>
              <a:tr h="706980">
                <a:tc>
                  <a:txBody>
                    <a:bodyPr/>
                    <a:lstStyle/>
                    <a:p>
                      <a:pPr marL="0" marR="0">
                        <a:spcBef>
                          <a:spcPts val="0"/>
                        </a:spcBef>
                        <a:spcAft>
                          <a:spcPts val="0"/>
                        </a:spcAft>
                      </a:pPr>
                      <a:r>
                        <a:rPr lang="en-US" sz="1500" b="1" dirty="0">
                          <a:solidFill>
                            <a:srgbClr val="FFFFFF"/>
                          </a:solidFill>
                          <a:effectLst/>
                          <a:latin typeface="+mn-lt"/>
                          <a:ea typeface="Times New Roman" panose="02020603050405020304" pitchFamily="18" charset="0"/>
                          <a:cs typeface="Times New Roman" panose="02020603050405020304" pitchFamily="18" charset="0"/>
                        </a:rPr>
                        <a:t>Station ID</a:t>
                      </a:r>
                      <a:endParaRPr lang="en-US" sz="15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500" b="1" dirty="0">
                          <a:solidFill>
                            <a:srgbClr val="FFFFFF"/>
                          </a:solidFill>
                          <a:effectLst/>
                          <a:latin typeface="+mn-lt"/>
                          <a:ea typeface="Times New Roman" panose="02020603050405020304" pitchFamily="18" charset="0"/>
                          <a:cs typeface="Times New Roman" panose="02020603050405020304" pitchFamily="18" charset="0"/>
                        </a:rPr>
                        <a:t>Map Key</a:t>
                      </a:r>
                      <a:endParaRPr lang="en-US" sz="15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spcBef>
                          <a:spcPts val="0"/>
                        </a:spcBef>
                        <a:spcAft>
                          <a:spcPts val="0"/>
                        </a:spcAft>
                      </a:pPr>
                      <a:r>
                        <a:rPr lang="en-US" sz="1500" b="1" dirty="0">
                          <a:solidFill>
                            <a:srgbClr val="FFFFFF"/>
                          </a:solidFill>
                          <a:effectLst/>
                          <a:latin typeface="+mn-lt"/>
                          <a:ea typeface="Times New Roman" panose="02020603050405020304" pitchFamily="18" charset="0"/>
                          <a:cs typeface="Times New Roman" panose="02020603050405020304" pitchFamily="18" charset="0"/>
                        </a:rPr>
                        <a:t>Stream Name</a:t>
                      </a:r>
                      <a:endParaRPr lang="en-US" sz="15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500" b="1">
                          <a:solidFill>
                            <a:srgbClr val="FFFFFF"/>
                          </a:solidFill>
                          <a:effectLst/>
                          <a:latin typeface="+mn-lt"/>
                          <a:ea typeface="Times New Roman" panose="02020603050405020304" pitchFamily="18" charset="0"/>
                          <a:cs typeface="Times New Roman" panose="02020603050405020304" pitchFamily="18" charset="0"/>
                        </a:rPr>
                        <a:t>Total Number of Samples</a:t>
                      </a:r>
                      <a:endParaRPr lang="en-US" sz="15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500" b="1">
                          <a:solidFill>
                            <a:srgbClr val="FFFFFF"/>
                          </a:solidFill>
                          <a:effectLst/>
                          <a:latin typeface="+mn-lt"/>
                          <a:ea typeface="Times New Roman" panose="02020603050405020304" pitchFamily="18" charset="0"/>
                          <a:cs typeface="Times New Roman" panose="02020603050405020304" pitchFamily="18" charset="0"/>
                        </a:rPr>
                        <a:t>Number of Samples Over Standard</a:t>
                      </a:r>
                      <a:endParaRPr lang="en-US" sz="15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500" b="1">
                          <a:solidFill>
                            <a:srgbClr val="FFFFFF"/>
                          </a:solidFill>
                          <a:effectLst/>
                          <a:latin typeface="+mn-lt"/>
                          <a:ea typeface="Times New Roman" panose="02020603050405020304" pitchFamily="18" charset="0"/>
                          <a:cs typeface="Times New Roman" panose="02020603050405020304" pitchFamily="18" charset="0"/>
                        </a:rPr>
                        <a:t>Percent of Samples Over Standard</a:t>
                      </a:r>
                      <a:endParaRPr lang="en-US" sz="15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500" b="1">
                          <a:solidFill>
                            <a:srgbClr val="FFFFFF"/>
                          </a:solidFill>
                          <a:effectLst/>
                          <a:latin typeface="+mn-lt"/>
                          <a:ea typeface="Times New Roman" panose="02020603050405020304" pitchFamily="18" charset="0"/>
                          <a:cs typeface="Times New Roman" panose="02020603050405020304" pitchFamily="18" charset="0"/>
                        </a:rPr>
                        <a:t>Highest Value Measured (CFU/100 mL)</a:t>
                      </a:r>
                      <a:endParaRPr lang="en-US" sz="15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r>
              <a:tr h="127000">
                <a:tc>
                  <a:txBody>
                    <a:bodyPr/>
                    <a:lstStyle/>
                    <a:p>
                      <a:pPr marL="0" marR="0">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1BMDD005.81</a:t>
                      </a:r>
                    </a:p>
                  </a:txBody>
                  <a:tcPr marL="68580" marR="68580" marT="0" marB="0" anchor="ctr">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36</a:t>
                      </a:r>
                    </a:p>
                  </a:txBody>
                  <a:tcPr marL="68580" marR="68580" marT="0" marB="0" anchor="ctr">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Muddy Creek</a:t>
                      </a:r>
                    </a:p>
                  </a:txBody>
                  <a:tcPr marL="68580" marR="68580" marT="0" marB="0" anchor="ctr">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60</a:t>
                      </a:r>
                    </a:p>
                  </a:txBody>
                  <a:tcPr marL="68580" marR="68580" marT="0" marB="0" anchor="ctr">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49</a:t>
                      </a:r>
                    </a:p>
                  </a:txBody>
                  <a:tcPr marL="68580" marR="68580" marT="0" marB="0" anchor="ctr">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82%</a:t>
                      </a:r>
                    </a:p>
                  </a:txBody>
                  <a:tcPr marL="68580" marR="68580" marT="0" marB="0" anchor="ctr">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&gt; 24,196</a:t>
                      </a:r>
                    </a:p>
                  </a:txBody>
                  <a:tcPr marL="68580" marR="68580" marT="0" marB="0" anchor="ctr">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1BLNV006.49</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32</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Linville Creek</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36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27</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75%</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24,196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1BWSB000.22</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Wheat Spring Branch</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13</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72%</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3,130</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1BCST012.32</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53</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Christians Creek</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24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17</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71%</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1,670</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1BBON000.60</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37</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Boone Run</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12</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67%</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3,654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1BLOM001.45</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29</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Long Meadow</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12</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67%</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12,033</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1BMDL060.48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52</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Middle River</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24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67%</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8,664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1BNKD000.80</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47</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Naked Creek</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24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67%</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7,701</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1BDFK000.76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Dry Fork</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23</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64%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&gt; 24,196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1BFNT002.16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17</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Flint Run</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23</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64%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6,867</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1BSMT023.18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31</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Smith Creek</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23</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64%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3,255</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1BCST021.76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57</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Christians Creek</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24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15</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63%</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1,354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1BMDD000.40</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Muddy Creek</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10</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56%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15,531</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1BPGE000.09</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Page Brook</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35</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51%</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1,860</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1BLNV001.22</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30</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Linville Creek</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50%</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11,199</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1BMLC000.40</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24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Mill Creek</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24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12</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50%</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1,723</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1BNPC000.02</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Narrow Passage Creek</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9</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50%</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4,884</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1BSTH041.68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58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South River</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36</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18</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50%</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11,199</a:t>
                      </a: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27000">
                <a:tc>
                  <a:txBody>
                    <a:bodyPr/>
                    <a:lstStyle/>
                    <a:p>
                      <a:pPr marL="0" marR="0">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1BWAR003.88</a:t>
                      </a:r>
                    </a:p>
                  </a:txBody>
                  <a:tcPr marL="68580" marR="68580" marT="0" marB="0" anchor="ctr">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33</a:t>
                      </a:r>
                    </a:p>
                  </a:txBody>
                  <a:tcPr marL="68580" marR="68580" marT="0" marB="0" anchor="ctr">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War Branch</a:t>
                      </a:r>
                    </a:p>
                  </a:txBody>
                  <a:tcPr marL="68580" marR="68580" marT="0" marB="0" anchor="ctr">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36</a:t>
                      </a:r>
                    </a:p>
                  </a:txBody>
                  <a:tcPr marL="68580" marR="68580" marT="0" marB="0" anchor="ctr">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18</a:t>
                      </a:r>
                    </a:p>
                  </a:txBody>
                  <a:tcPr marL="68580" marR="68580" marT="0" marB="0" anchor="ctr">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500">
                          <a:solidFill>
                            <a:srgbClr val="000000"/>
                          </a:solidFill>
                          <a:effectLst/>
                          <a:latin typeface="+mn-lt"/>
                          <a:ea typeface="Calisto MT" panose="02040603050505030304" pitchFamily="18" charset="0"/>
                          <a:cs typeface="Times New Roman" panose="02020603050405020304" pitchFamily="18" charset="0"/>
                        </a:rPr>
                        <a:t>50%</a:t>
                      </a:r>
                    </a:p>
                  </a:txBody>
                  <a:tcPr marL="68580" marR="68580" marT="0" marB="0" anchor="ctr">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000000"/>
                          </a:solidFill>
                          <a:effectLst/>
                          <a:latin typeface="+mn-lt"/>
                          <a:ea typeface="Calisto MT" panose="02040603050505030304" pitchFamily="18" charset="0"/>
                          <a:cs typeface="Times New Roman" panose="02020603050405020304" pitchFamily="18" charset="0"/>
                        </a:rPr>
                        <a:t>2,755</a:t>
                      </a:r>
                    </a:p>
                  </a:txBody>
                  <a:tcPr marL="68580" marR="68580" marT="0" marB="0" anchor="ctr">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r>
            </a:tbl>
          </a:graphicData>
        </a:graphic>
      </p:graphicFrame>
      <p:sp>
        <p:nvSpPr>
          <p:cNvPr id="7" name="Rectangle 6"/>
          <p:cNvSpPr/>
          <p:nvPr/>
        </p:nvSpPr>
        <p:spPr>
          <a:xfrm>
            <a:off x="-139845" y="125565"/>
            <a:ext cx="12300473" cy="830997"/>
          </a:xfrm>
          <a:prstGeom prst="rect">
            <a:avLst/>
          </a:prstGeom>
        </p:spPr>
        <p:txBody>
          <a:bodyPr wrap="square">
            <a:spAutoFit/>
          </a:bodyPr>
          <a:lstStyle/>
          <a:p>
            <a:pPr algn="ctr"/>
            <a:r>
              <a:rPr lang="en-US" sz="2400" b="1" dirty="0" smtClean="0">
                <a:latin typeface="+mj-lt"/>
              </a:rPr>
              <a:t>Shenandoah Waters Exceeding Bacteria Standard for Recreation (235 cu/mL) </a:t>
            </a:r>
          </a:p>
          <a:p>
            <a:pPr algn="ctr"/>
            <a:r>
              <a:rPr lang="en-US" sz="2400" b="1" dirty="0" smtClean="0">
                <a:latin typeface="+mj-lt"/>
              </a:rPr>
              <a:t>in 50% or More Samples, 2014-2016</a:t>
            </a:r>
            <a:endParaRPr lang="en-US" sz="2400" b="1" dirty="0">
              <a:latin typeface="+mj-lt"/>
            </a:endParaRPr>
          </a:p>
        </p:txBody>
      </p:sp>
      <p:sp>
        <p:nvSpPr>
          <p:cNvPr id="8" name="Rectangle 7"/>
          <p:cNvSpPr/>
          <p:nvPr/>
        </p:nvSpPr>
        <p:spPr>
          <a:xfrm>
            <a:off x="838200" y="6169580"/>
            <a:ext cx="10515600" cy="646331"/>
          </a:xfrm>
          <a:prstGeom prst="rect">
            <a:avLst/>
          </a:prstGeom>
        </p:spPr>
        <p:txBody>
          <a:bodyPr wrap="square">
            <a:spAutoFit/>
          </a:bodyPr>
          <a:lstStyle/>
          <a:p>
            <a:pPr>
              <a:spcAft>
                <a:spcPts val="1000"/>
              </a:spcAft>
            </a:pPr>
            <a:r>
              <a:rPr lang="en-US" sz="1200" i="1" dirty="0" smtClean="0">
                <a:solidFill>
                  <a:srgbClr val="000000"/>
                </a:solidFill>
                <a:effectLst/>
                <a:latin typeface="Gill Sans MT" panose="020B0502020104020203" pitchFamily="34" charset="0"/>
                <a:ea typeface="Calisto MT" panose="02040603050505030304" pitchFamily="18" charset="0"/>
                <a:cs typeface="Times New Roman" panose="02020603050405020304" pitchFamily="18" charset="0"/>
              </a:rPr>
              <a:t>Note:  A waterway exceeds Virginia’s recreational water quality standard for </a:t>
            </a:r>
            <a:r>
              <a:rPr lang="en-US" sz="1200" dirty="0" smtClean="0">
                <a:solidFill>
                  <a:srgbClr val="000000"/>
                </a:solidFill>
                <a:effectLst/>
                <a:latin typeface="Gill Sans MT" panose="020B0502020104020203" pitchFamily="34" charset="0"/>
                <a:ea typeface="Calisto MT" panose="02040603050505030304" pitchFamily="18" charset="0"/>
                <a:cs typeface="Times New Roman" panose="02020603050405020304" pitchFamily="18" charset="0"/>
              </a:rPr>
              <a:t>E. coli</a:t>
            </a:r>
            <a:r>
              <a:rPr lang="en-US" sz="1200" i="1" dirty="0" smtClean="0">
                <a:solidFill>
                  <a:srgbClr val="000000"/>
                </a:solidFill>
                <a:effectLst/>
                <a:latin typeface="Gill Sans MT" panose="020B0502020104020203" pitchFamily="34" charset="0"/>
                <a:ea typeface="Calisto MT" panose="02040603050505030304" pitchFamily="18" charset="0"/>
                <a:cs typeface="Times New Roman" panose="02020603050405020304" pitchFamily="18" charset="0"/>
              </a:rPr>
              <a:t> when more than 10 percent of samples in an assessment period exceed 235 “colony forming units” of E.coli per 100 milliliters of water (235 CFU/100 mL). The sampling stations listed in this table exceeded that standard more frequently, with 50 percent of samples or more containing at least 235 CFU/100 ml. Use the map key to find locations on the next page (Figure 4).</a:t>
            </a:r>
            <a:endParaRPr lang="en-US" sz="1200" dirty="0">
              <a:solidFill>
                <a:srgbClr val="000000"/>
              </a:solidFill>
              <a:effectLst/>
              <a:latin typeface="Calisto MT" panose="02040603050505030304" pitchFamily="18" charset="0"/>
              <a:ea typeface="Calisto MT" panose="0204060305050503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B5FE416-DACA-4398-B0C2-0587B69EBBCD}" type="slidenum">
              <a:rPr lang="en-US" smtClean="0"/>
              <a:t>10</a:t>
            </a:fld>
            <a:endParaRPr lang="en-US"/>
          </a:p>
        </p:txBody>
      </p:sp>
    </p:spTree>
    <p:extLst>
      <p:ext uri="{BB962C8B-B14F-4D97-AF65-F5344CB8AC3E}">
        <p14:creationId xmlns:p14="http://schemas.microsoft.com/office/powerpoint/2010/main" val="1355357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1069531" y="492950"/>
            <a:ext cx="4624134" cy="5983115"/>
          </a:xfrm>
          <a:prstGeom prst="rect">
            <a:avLst/>
          </a:prstGeom>
        </p:spPr>
      </p:pic>
      <p:pic>
        <p:nvPicPr>
          <p:cNvPr id="5122" name="Picture 2" desc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152" y="478703"/>
            <a:ext cx="4645152" cy="601161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B5FE416-DACA-4398-B0C2-0587B69EBBCD}" type="slidenum">
              <a:rPr lang="en-US" smtClean="0"/>
              <a:t>11</a:t>
            </a:fld>
            <a:endParaRPr lang="en-US"/>
          </a:p>
        </p:txBody>
      </p:sp>
    </p:spTree>
    <p:extLst>
      <p:ext uri="{BB962C8B-B14F-4D97-AF65-F5344CB8AC3E}">
        <p14:creationId xmlns:p14="http://schemas.microsoft.com/office/powerpoint/2010/main" val="830480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474" y="10921"/>
            <a:ext cx="10515600" cy="1325563"/>
          </a:xfrm>
        </p:spPr>
        <p:txBody>
          <a:bodyPr/>
          <a:lstStyle/>
          <a:p>
            <a:pPr algn="ctr"/>
            <a:r>
              <a:rPr lang="en-US" dirty="0" smtClean="0"/>
              <a:t>Unfenced Cattle Herds</a:t>
            </a:r>
            <a:endParaRPr lang="en-US" dirty="0"/>
          </a:p>
        </p:txBody>
      </p:sp>
      <p:sp>
        <p:nvSpPr>
          <p:cNvPr id="3" name="Content Placeholder 2"/>
          <p:cNvSpPr>
            <a:spLocks noGrp="1"/>
          </p:cNvSpPr>
          <p:nvPr>
            <p:ph idx="1"/>
          </p:nvPr>
        </p:nvSpPr>
        <p:spPr>
          <a:xfrm>
            <a:off x="676835" y="1107125"/>
            <a:ext cx="5026152" cy="4351338"/>
          </a:xfrm>
        </p:spPr>
        <p:txBody>
          <a:bodyPr>
            <a:noAutofit/>
          </a:bodyPr>
          <a:lstStyle/>
          <a:p>
            <a:r>
              <a:rPr lang="en-US" sz="2100" dirty="0" smtClean="0"/>
              <a:t>Cattle roaming in streams can contribute to bacteria pollution</a:t>
            </a:r>
          </a:p>
          <a:p>
            <a:r>
              <a:rPr lang="en-US" sz="2100" dirty="0" smtClean="0"/>
              <a:t>The State’s plan to clean up its waterways and restore the Chesapeake Bay includes fencing cattle out of waterways on 95 percent of the state’s farms.</a:t>
            </a:r>
          </a:p>
          <a:p>
            <a:r>
              <a:rPr lang="en-US" sz="2100" dirty="0" smtClean="0"/>
              <a:t>State subsidies for fencing cattle out of waterways have dried up.</a:t>
            </a:r>
          </a:p>
          <a:p>
            <a:r>
              <a:rPr lang="en-US" sz="2100" dirty="0" smtClean="0"/>
              <a:t>No statewide data are available about the percentage of farms that fence cattle out of streams. </a:t>
            </a:r>
          </a:p>
          <a:p>
            <a:r>
              <a:rPr lang="en-US" sz="2100" dirty="0" smtClean="0"/>
              <a:t>Shenandoah </a:t>
            </a:r>
            <a:r>
              <a:rPr lang="en-US" sz="2100" dirty="0" err="1" smtClean="0"/>
              <a:t>Riverkeeper</a:t>
            </a:r>
            <a:r>
              <a:rPr lang="en-US" sz="2100" dirty="0" smtClean="0"/>
              <a:t> documented that in Rockingham County, only about 20 percent of the 841 farms with livestock near waterways actually fence their cows out of rivers and streams.</a:t>
            </a:r>
          </a:p>
        </p:txBody>
      </p:sp>
      <p:pic>
        <p:nvPicPr>
          <p:cNvPr id="7" name="Picture 6"/>
          <p:cNvPicPr/>
          <p:nvPr/>
        </p:nvPicPr>
        <p:blipFill>
          <a:blip r:embed="rId2" cstate="screen">
            <a:extLst>
              <a:ext uri="{28A0092B-C50C-407E-A947-70E740481C1C}">
                <a14:useLocalDpi xmlns:a14="http://schemas.microsoft.com/office/drawing/2010/main"/>
              </a:ext>
            </a:extLst>
          </a:blip>
          <a:stretch>
            <a:fillRect/>
          </a:stretch>
        </p:blipFill>
        <p:spPr>
          <a:xfrm>
            <a:off x="6095999" y="1795843"/>
            <a:ext cx="5290075" cy="3641789"/>
          </a:xfrm>
          <a:prstGeom prst="rect">
            <a:avLst/>
          </a:prstGeom>
        </p:spPr>
      </p:pic>
      <p:sp>
        <p:nvSpPr>
          <p:cNvPr id="4" name="Slide Number Placeholder 3"/>
          <p:cNvSpPr>
            <a:spLocks noGrp="1"/>
          </p:cNvSpPr>
          <p:nvPr>
            <p:ph type="sldNum" sz="quarter" idx="12"/>
          </p:nvPr>
        </p:nvSpPr>
        <p:spPr/>
        <p:txBody>
          <a:bodyPr/>
          <a:lstStyle/>
          <a:p>
            <a:fld id="{FB5FE416-DACA-4398-B0C2-0587B69EBBCD}" type="slidenum">
              <a:rPr lang="en-US" smtClean="0"/>
              <a:t>12</a:t>
            </a:fld>
            <a:endParaRPr lang="en-US"/>
          </a:p>
        </p:txBody>
      </p:sp>
    </p:spTree>
    <p:extLst>
      <p:ext uri="{BB962C8B-B14F-4D97-AF65-F5344CB8AC3E}">
        <p14:creationId xmlns:p14="http://schemas.microsoft.com/office/powerpoint/2010/main" val="3829856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12" y="183039"/>
            <a:ext cx="10515600" cy="1325563"/>
          </a:xfrm>
        </p:spPr>
        <p:txBody>
          <a:bodyPr/>
          <a:lstStyle/>
          <a:p>
            <a:pPr algn="ctr"/>
            <a:r>
              <a:rPr lang="en-US" dirty="0" smtClean="0"/>
              <a:t>Where does </a:t>
            </a:r>
            <a:r>
              <a:rPr lang="en-US" sz="4000" dirty="0" smtClean="0"/>
              <a:t>exported</a:t>
            </a:r>
            <a:r>
              <a:rPr lang="en-US" dirty="0" smtClean="0"/>
              <a:t> manure go?</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28553858"/>
              </p:ext>
            </p:extLst>
          </p:nvPr>
        </p:nvGraphicFramePr>
        <p:xfrm>
          <a:off x="623047" y="2252490"/>
          <a:ext cx="10515600" cy="3651786"/>
        </p:xfrm>
        <a:graphic>
          <a:graphicData uri="http://schemas.openxmlformats.org/drawingml/2006/table">
            <a:tbl>
              <a:tblPr firstRow="1" firstCol="1" bandRow="1"/>
              <a:tblGrid>
                <a:gridCol w="6957597"/>
                <a:gridCol w="1816638"/>
                <a:gridCol w="1741365"/>
              </a:tblGrid>
              <a:tr h="1424406">
                <a:tc>
                  <a:txBody>
                    <a:bodyPr/>
                    <a:lstStyle/>
                    <a:p>
                      <a:pPr marL="0" marR="0">
                        <a:spcBef>
                          <a:spcPts val="0"/>
                        </a:spcBef>
                        <a:spcAft>
                          <a:spcPts val="0"/>
                        </a:spcAft>
                      </a:pPr>
                      <a:r>
                        <a:rPr lang="en-US" sz="2000" b="1" dirty="0">
                          <a:solidFill>
                            <a:srgbClr val="FFFFFF"/>
                          </a:solidFill>
                          <a:effectLst/>
                          <a:latin typeface="+mn-lt"/>
                          <a:ea typeface="Calisto MT" panose="02040603050505030304" pitchFamily="18" charset="0"/>
                          <a:cs typeface="Times New Roman" panose="02020603050405020304" pitchFamily="18" charset="0"/>
                        </a:rPr>
                        <a:t>Waste Transfer Destination</a:t>
                      </a:r>
                      <a:endParaRPr lang="en-US" sz="2000" dirty="0">
                        <a:solidFill>
                          <a:srgbClr val="000000"/>
                        </a:solidFill>
                        <a:effectLst/>
                        <a:latin typeface="+mn-lt"/>
                        <a:ea typeface="Calisto MT" panose="02040603050505030304" pitchFamily="18" charset="0"/>
                        <a:cs typeface="Times New Roman" panose="02020603050405020304" pitchFamily="18" charset="0"/>
                      </a:endParaRPr>
                    </a:p>
                  </a:txBody>
                  <a:tcPr marL="121334" marR="121334"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2000" b="1" dirty="0">
                          <a:solidFill>
                            <a:srgbClr val="FFFFFF"/>
                          </a:solidFill>
                          <a:effectLst/>
                          <a:latin typeface="+mn-lt"/>
                          <a:ea typeface="Calisto MT" panose="02040603050505030304" pitchFamily="18" charset="0"/>
                          <a:cs typeface="Times New Roman" panose="02020603050405020304" pitchFamily="18" charset="0"/>
                        </a:rPr>
                        <a:t>Pounds of Phosphorus Transferred Off-Site</a:t>
                      </a:r>
                      <a:endParaRPr lang="en-US" sz="2000" dirty="0">
                        <a:solidFill>
                          <a:srgbClr val="000000"/>
                        </a:solidFill>
                        <a:effectLst/>
                        <a:latin typeface="+mn-lt"/>
                        <a:ea typeface="Calisto MT" panose="02040603050505030304" pitchFamily="18" charset="0"/>
                        <a:cs typeface="Times New Roman" panose="02020603050405020304" pitchFamily="18" charset="0"/>
                      </a:endParaRPr>
                    </a:p>
                  </a:txBody>
                  <a:tcPr marL="121334" marR="121334"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2000" b="1" dirty="0">
                          <a:solidFill>
                            <a:srgbClr val="FFFFFF"/>
                          </a:solidFill>
                          <a:effectLst/>
                          <a:latin typeface="+mn-lt"/>
                          <a:ea typeface="Calisto MT" panose="02040603050505030304" pitchFamily="18" charset="0"/>
                          <a:cs typeface="Times New Roman" panose="02020603050405020304" pitchFamily="18" charset="0"/>
                        </a:rPr>
                        <a:t>Percent of Total Transferred</a:t>
                      </a:r>
                      <a:endParaRPr lang="en-US" sz="2000" dirty="0">
                        <a:solidFill>
                          <a:srgbClr val="000000"/>
                        </a:solidFill>
                        <a:effectLst/>
                        <a:latin typeface="+mn-lt"/>
                        <a:ea typeface="Calisto MT" panose="02040603050505030304" pitchFamily="18" charset="0"/>
                        <a:cs typeface="Times New Roman" panose="02020603050405020304" pitchFamily="18" charset="0"/>
                      </a:endParaRPr>
                    </a:p>
                  </a:txBody>
                  <a:tcPr marL="121334" marR="121334"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r>
              <a:tr h="323556">
                <a:tc>
                  <a:txBody>
                    <a:bodyPr/>
                    <a:lstStyle/>
                    <a:p>
                      <a:pPr marL="0" marR="0">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Within the four-county area</a:t>
                      </a:r>
                    </a:p>
                  </a:txBody>
                  <a:tcPr marL="121334" marR="121334" marT="0" marB="0">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4,570,885</a:t>
                      </a:r>
                    </a:p>
                  </a:txBody>
                  <a:tcPr marL="121334" marR="121334" marT="0" marB="0">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56.2%</a:t>
                      </a:r>
                    </a:p>
                  </a:txBody>
                  <a:tcPr marL="121334" marR="121334" marT="0" marB="0">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323556">
                <a:tc>
                  <a:txBody>
                    <a:bodyPr/>
                    <a:lstStyle/>
                    <a:p>
                      <a:pPr marL="0" marR="0">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Other counties in the Shenandoah watershed</a:t>
                      </a:r>
                    </a:p>
                  </a:txBody>
                  <a:tcPr marL="121334" marR="121334"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59,218</a:t>
                      </a:r>
                    </a:p>
                  </a:txBody>
                  <a:tcPr marL="121334" marR="121334"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0.7%</a:t>
                      </a:r>
                    </a:p>
                  </a:txBody>
                  <a:tcPr marL="121334" marR="121334"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323556">
                <a:tc>
                  <a:txBody>
                    <a:bodyPr/>
                    <a:lstStyle/>
                    <a:p>
                      <a:pPr marL="0" marR="0">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Outside of Shenandoah Watershed but within Virginia</a:t>
                      </a:r>
                    </a:p>
                  </a:txBody>
                  <a:tcPr marL="121334" marR="121334"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566,865</a:t>
                      </a:r>
                    </a:p>
                  </a:txBody>
                  <a:tcPr marL="121334" marR="121334"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7.0%</a:t>
                      </a:r>
                    </a:p>
                  </a:txBody>
                  <a:tcPr marL="121334" marR="121334"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323556">
                <a:tc>
                  <a:txBody>
                    <a:bodyPr/>
                    <a:lstStyle/>
                    <a:p>
                      <a:pPr marL="0" marR="0">
                        <a:spcBef>
                          <a:spcPts val="0"/>
                        </a:spcBef>
                        <a:spcAft>
                          <a:spcPts val="0"/>
                        </a:spcAft>
                      </a:pPr>
                      <a:r>
                        <a:rPr lang="en-US" sz="2000">
                          <a:solidFill>
                            <a:srgbClr val="000000"/>
                          </a:solidFill>
                          <a:effectLst/>
                          <a:latin typeface="+mn-lt"/>
                          <a:ea typeface="Calisto MT" panose="02040603050505030304" pitchFamily="18" charset="0"/>
                          <a:cs typeface="Times New Roman" panose="02020603050405020304" pitchFamily="18" charset="0"/>
                        </a:rPr>
                        <a:t>Out of state (West Virginia, Ohio, Kentucky)</a:t>
                      </a:r>
                    </a:p>
                  </a:txBody>
                  <a:tcPr marL="121334" marR="121334"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73,899</a:t>
                      </a:r>
                    </a:p>
                  </a:txBody>
                  <a:tcPr marL="121334" marR="121334"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0.9%</a:t>
                      </a:r>
                    </a:p>
                  </a:txBody>
                  <a:tcPr marL="121334" marR="121334"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323556">
                <a:tc>
                  <a:txBody>
                    <a:bodyPr/>
                    <a:lstStyle/>
                    <a:p>
                      <a:pPr marL="0" marR="0">
                        <a:spcBef>
                          <a:spcPts val="0"/>
                        </a:spcBef>
                        <a:spcAft>
                          <a:spcPts val="0"/>
                        </a:spcAft>
                      </a:pPr>
                      <a:r>
                        <a:rPr lang="en-US" sz="2000">
                          <a:solidFill>
                            <a:srgbClr val="000000"/>
                          </a:solidFill>
                          <a:effectLst/>
                          <a:latin typeface="+mn-lt"/>
                          <a:ea typeface="Calisto MT" panose="02040603050505030304" pitchFamily="18" charset="0"/>
                          <a:cs typeface="Times New Roman" panose="02020603050405020304" pitchFamily="18" charset="0"/>
                        </a:rPr>
                        <a:t>To brokers or unknown destinations</a:t>
                      </a:r>
                    </a:p>
                  </a:txBody>
                  <a:tcPr marL="121334" marR="121334" marT="0" marB="0">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2,857,021</a:t>
                      </a:r>
                    </a:p>
                  </a:txBody>
                  <a:tcPr marL="121334" marR="121334" marT="0" marB="0">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35.2%</a:t>
                      </a:r>
                    </a:p>
                  </a:txBody>
                  <a:tcPr marL="121334" marR="121334" marT="0" marB="0">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r>
              <a:tr h="323556">
                <a:tc>
                  <a:txBody>
                    <a:bodyPr/>
                    <a:lstStyle/>
                    <a:p>
                      <a:pPr marL="0" marR="0">
                        <a:spcBef>
                          <a:spcPts val="0"/>
                        </a:spcBef>
                        <a:spcAft>
                          <a:spcPts val="0"/>
                        </a:spcAft>
                      </a:pPr>
                      <a:r>
                        <a:rPr lang="en-US" sz="2000" b="1" dirty="0">
                          <a:solidFill>
                            <a:srgbClr val="000000"/>
                          </a:solidFill>
                          <a:effectLst/>
                          <a:latin typeface="+mn-lt"/>
                          <a:ea typeface="Calisto MT" panose="02040603050505030304" pitchFamily="18" charset="0"/>
                          <a:cs typeface="Times New Roman" panose="02020603050405020304" pitchFamily="18" charset="0"/>
                        </a:rPr>
                        <a:t>Total Phosphorus from Poultry Litter </a:t>
                      </a:r>
                      <a:r>
                        <a:rPr lang="en-US" sz="2000" b="1" dirty="0" smtClean="0">
                          <a:solidFill>
                            <a:srgbClr val="000000"/>
                          </a:solidFill>
                          <a:effectLst/>
                          <a:latin typeface="+mn-lt"/>
                          <a:ea typeface="Calisto MT" panose="02040603050505030304" pitchFamily="18" charset="0"/>
                          <a:cs typeface="Times New Roman" panose="02020603050405020304" pitchFamily="18" charset="0"/>
                        </a:rPr>
                        <a:t>Transferred between 2013 and 2015</a:t>
                      </a:r>
                      <a:endParaRPr lang="en-US" sz="2000" dirty="0">
                        <a:solidFill>
                          <a:srgbClr val="000000"/>
                        </a:solidFill>
                        <a:effectLst/>
                        <a:latin typeface="+mn-lt"/>
                        <a:ea typeface="Calisto MT" panose="02040603050505030304" pitchFamily="18" charset="0"/>
                        <a:cs typeface="Times New Roman" panose="02020603050405020304" pitchFamily="18" charset="0"/>
                      </a:endParaRPr>
                    </a:p>
                  </a:txBody>
                  <a:tcPr marL="121334" marR="121334"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r">
                        <a:spcBef>
                          <a:spcPts val="0"/>
                        </a:spcBef>
                        <a:spcAft>
                          <a:spcPts val="0"/>
                        </a:spcAft>
                      </a:pPr>
                      <a:r>
                        <a:rPr lang="en-US" sz="2000" b="1" dirty="0">
                          <a:solidFill>
                            <a:srgbClr val="000000"/>
                          </a:solidFill>
                          <a:effectLst/>
                          <a:latin typeface="+mn-lt"/>
                          <a:ea typeface="Calisto MT" panose="02040603050505030304" pitchFamily="18" charset="0"/>
                          <a:cs typeface="Times New Roman" panose="02020603050405020304" pitchFamily="18" charset="0"/>
                        </a:rPr>
                        <a:t>8,127,887</a:t>
                      </a:r>
                      <a:endParaRPr lang="en-US" sz="2000" dirty="0">
                        <a:solidFill>
                          <a:srgbClr val="000000"/>
                        </a:solidFill>
                        <a:effectLst/>
                        <a:latin typeface="+mn-lt"/>
                        <a:ea typeface="Calisto MT" panose="02040603050505030304" pitchFamily="18" charset="0"/>
                        <a:cs typeface="Times New Roman" panose="02020603050405020304" pitchFamily="18" charset="0"/>
                      </a:endParaRPr>
                    </a:p>
                  </a:txBody>
                  <a:tcPr marL="121334" marR="121334"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mn-lt"/>
                          <a:ea typeface="Calisto MT" panose="02040603050505030304" pitchFamily="18" charset="0"/>
                          <a:cs typeface="Times New Roman" panose="02020603050405020304" pitchFamily="18" charset="0"/>
                        </a:rPr>
                        <a:t> </a:t>
                      </a:r>
                    </a:p>
                  </a:txBody>
                  <a:tcPr marL="121334" marR="121334"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r>
            </a:tbl>
          </a:graphicData>
        </a:graphic>
      </p:graphicFrame>
      <p:sp>
        <p:nvSpPr>
          <p:cNvPr id="9" name="Rectangle 8"/>
          <p:cNvSpPr/>
          <p:nvPr/>
        </p:nvSpPr>
        <p:spPr>
          <a:xfrm>
            <a:off x="167729" y="1195456"/>
            <a:ext cx="11743765" cy="830997"/>
          </a:xfrm>
          <a:prstGeom prst="rect">
            <a:avLst/>
          </a:prstGeom>
        </p:spPr>
        <p:txBody>
          <a:bodyPr wrap="square">
            <a:spAutoFit/>
          </a:bodyPr>
          <a:lstStyle/>
          <a:p>
            <a:pPr algn="ctr"/>
            <a:r>
              <a:rPr lang="en-US" sz="2400" dirty="0" smtClean="0"/>
              <a:t>Poultry Waste Transferred Off-Site: </a:t>
            </a:r>
          </a:p>
          <a:p>
            <a:pPr algn="ctr"/>
            <a:r>
              <a:rPr lang="en-US" sz="2400" dirty="0" smtClean="0"/>
              <a:t>Augusta, Page, Rockingham, and Shenandoah Counties, 2013-2015 </a:t>
            </a:r>
            <a:endParaRPr lang="en-US" sz="2400" dirty="0"/>
          </a:p>
        </p:txBody>
      </p:sp>
      <p:sp>
        <p:nvSpPr>
          <p:cNvPr id="3" name="Slide Number Placeholder 2"/>
          <p:cNvSpPr>
            <a:spLocks noGrp="1"/>
          </p:cNvSpPr>
          <p:nvPr>
            <p:ph type="sldNum" sz="quarter" idx="12"/>
          </p:nvPr>
        </p:nvSpPr>
        <p:spPr/>
        <p:txBody>
          <a:bodyPr/>
          <a:lstStyle/>
          <a:p>
            <a:fld id="{FB5FE416-DACA-4398-B0C2-0587B69EBBCD}" type="slidenum">
              <a:rPr lang="en-US" smtClean="0"/>
              <a:t>13</a:t>
            </a:fld>
            <a:endParaRPr lang="en-US"/>
          </a:p>
        </p:txBody>
      </p:sp>
    </p:spTree>
    <p:extLst>
      <p:ext uri="{BB962C8B-B14F-4D97-AF65-F5344CB8AC3E}">
        <p14:creationId xmlns:p14="http://schemas.microsoft.com/office/powerpoint/2010/main" val="2229105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62048877"/>
              </p:ext>
            </p:extLst>
          </p:nvPr>
        </p:nvGraphicFramePr>
        <p:xfrm>
          <a:off x="838198" y="1748117"/>
          <a:ext cx="10515600" cy="2287829"/>
        </p:xfrm>
        <a:graphic>
          <a:graphicData uri="http://schemas.openxmlformats.org/drawingml/2006/table">
            <a:tbl>
              <a:tblPr firstRow="1" firstCol="1" bandRow="1"/>
              <a:tblGrid>
                <a:gridCol w="1674084"/>
                <a:gridCol w="1932767"/>
                <a:gridCol w="1833921"/>
                <a:gridCol w="2408072"/>
                <a:gridCol w="2666756"/>
              </a:tblGrid>
              <a:tr h="711578">
                <a:tc>
                  <a:txBody>
                    <a:bodyPr/>
                    <a:lstStyle/>
                    <a:p>
                      <a:pPr marL="0" marR="0">
                        <a:spcBef>
                          <a:spcPts val="0"/>
                        </a:spcBef>
                        <a:spcAft>
                          <a:spcPts val="0"/>
                        </a:spcAft>
                      </a:pPr>
                      <a:r>
                        <a:rPr lang="en-US" sz="1800" b="1" dirty="0">
                          <a:solidFill>
                            <a:srgbClr val="FFFFFF"/>
                          </a:solidFill>
                          <a:effectLst/>
                          <a:latin typeface="+mn-lt"/>
                          <a:ea typeface="Calisto MT" panose="02040603050505030304" pitchFamily="18" charset="0"/>
                          <a:cs typeface="Times New Roman" panose="02020603050405020304" pitchFamily="18" charset="0"/>
                        </a:rPr>
                        <a:t>County</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800" b="1" dirty="0">
                          <a:solidFill>
                            <a:srgbClr val="FFFFFF"/>
                          </a:solidFill>
                          <a:effectLst/>
                          <a:latin typeface="+mn-lt"/>
                          <a:ea typeface="Calisto MT" panose="02040603050505030304" pitchFamily="18" charset="0"/>
                          <a:cs typeface="Times New Roman" panose="02020603050405020304" pitchFamily="18" charset="0"/>
                        </a:rPr>
                        <a:t>Total Crop and Pastureland (2012)</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800" b="1" dirty="0">
                          <a:solidFill>
                            <a:srgbClr val="FFFFFF"/>
                          </a:solidFill>
                          <a:effectLst/>
                          <a:latin typeface="+mn-lt"/>
                          <a:ea typeface="Calisto MT" panose="02040603050505030304" pitchFamily="18" charset="0"/>
                          <a:cs typeface="Times New Roman" panose="02020603050405020304" pitchFamily="18" charset="0"/>
                        </a:rPr>
                        <a:t>Acres Covered by Permitted Factory Farm NMPs</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800" b="1" dirty="0">
                          <a:solidFill>
                            <a:srgbClr val="FFFFFF"/>
                          </a:solidFill>
                          <a:effectLst/>
                          <a:latin typeface="+mn-lt"/>
                          <a:ea typeface="Calisto MT" panose="02040603050505030304" pitchFamily="18" charset="0"/>
                          <a:cs typeface="Times New Roman" panose="02020603050405020304" pitchFamily="18" charset="0"/>
                        </a:rPr>
                        <a:t>Permitted Acres with Phosphorus Limits</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800" b="1">
                          <a:solidFill>
                            <a:srgbClr val="FFFFFF"/>
                          </a:solidFill>
                          <a:effectLst/>
                          <a:latin typeface="+mn-lt"/>
                          <a:ea typeface="Calisto MT" panose="02040603050505030304" pitchFamily="18" charset="0"/>
                          <a:cs typeface="Times New Roman" panose="02020603050405020304" pitchFamily="18" charset="0"/>
                        </a:rPr>
                        <a:t>Percent of Crop and Pastureland with Phosphorus Limits</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r>
              <a:tr h="285166">
                <a:tc>
                  <a:txBody>
                    <a:bodyPr/>
                    <a:lstStyle/>
                    <a:p>
                      <a:pPr marL="0" marR="0" algn="ctr">
                        <a:spcBef>
                          <a:spcPts val="0"/>
                        </a:spcBef>
                        <a:spcAft>
                          <a:spcPts val="0"/>
                        </a:spcAft>
                      </a:pPr>
                      <a:r>
                        <a:rPr lang="en-US" sz="1800">
                          <a:solidFill>
                            <a:srgbClr val="000000"/>
                          </a:solidFill>
                          <a:effectLst/>
                          <a:latin typeface="+mn-lt"/>
                          <a:ea typeface="Calisto MT" panose="02040603050505030304" pitchFamily="18" charset="0"/>
                          <a:cs typeface="Times New Roman" panose="02020603050405020304" pitchFamily="18" charset="0"/>
                        </a:rPr>
                        <a:t>Augusta</a:t>
                      </a:r>
                    </a:p>
                  </a:txBody>
                  <a:tcPr marL="68580" marR="68580" marT="0" marB="0">
                    <a:lnL>
                      <a:noFill/>
                    </a:lnL>
                    <a:lnR>
                      <a:noFill/>
                    </a:lnR>
                    <a:lnT w="19050" cap="flat" cmpd="sng" algn="ctr">
                      <a:solidFill>
                        <a:srgbClr val="003D7A"/>
                      </a:solidFill>
                      <a:prstDash val="solid"/>
                      <a:round/>
                      <a:headEnd type="none" w="med" len="med"/>
                      <a:tailEnd type="none" w="med" len="med"/>
                    </a:lnT>
                    <a:lnB>
                      <a:noFill/>
                    </a:lnB>
                  </a:tcPr>
                </a:tc>
                <a:tc>
                  <a:txBody>
                    <a:bodyPr/>
                    <a:lstStyle/>
                    <a:p>
                      <a:pPr marL="0" marR="0" algn="ctr">
                        <a:spcBef>
                          <a:spcPts val="0"/>
                        </a:spcBef>
                        <a:spcAft>
                          <a:spcPts val="0"/>
                        </a:spcAft>
                      </a:pPr>
                      <a:r>
                        <a:rPr lang="en-US" sz="1800">
                          <a:solidFill>
                            <a:srgbClr val="000000"/>
                          </a:solidFill>
                          <a:effectLst/>
                          <a:latin typeface="+mn-lt"/>
                          <a:ea typeface="Calisto MT" panose="02040603050505030304" pitchFamily="18" charset="0"/>
                          <a:cs typeface="Times New Roman" panose="02020603050405020304" pitchFamily="18" charset="0"/>
                        </a:rPr>
                        <a:t>207,605</a:t>
                      </a:r>
                    </a:p>
                  </a:txBody>
                  <a:tcPr marL="68580" marR="68580" marT="0" marB="0">
                    <a:lnL>
                      <a:noFill/>
                    </a:lnL>
                    <a:lnR>
                      <a:noFill/>
                    </a:lnR>
                    <a:lnT w="19050" cap="flat" cmpd="sng" algn="ctr">
                      <a:solidFill>
                        <a:srgbClr val="003D7A"/>
                      </a:solidFill>
                      <a:prstDash val="solid"/>
                      <a:round/>
                      <a:headEnd type="none" w="med" len="med"/>
                      <a:tailEnd type="none" w="med" len="med"/>
                    </a:lnT>
                    <a:lnB>
                      <a:noFill/>
                    </a:lnB>
                  </a:tcPr>
                </a:tc>
                <a:tc>
                  <a:txBody>
                    <a:bodyPr/>
                    <a:lstStyle/>
                    <a:p>
                      <a:pPr marL="0" marR="0" algn="ctr">
                        <a:spcBef>
                          <a:spcPts val="0"/>
                        </a:spcBef>
                        <a:spcAft>
                          <a:spcPts val="0"/>
                        </a:spcAft>
                      </a:pPr>
                      <a:r>
                        <a:rPr lang="en-US" sz="1800" dirty="0">
                          <a:solidFill>
                            <a:srgbClr val="000000"/>
                          </a:solidFill>
                          <a:effectLst/>
                          <a:latin typeface="+mn-lt"/>
                          <a:ea typeface="Calisto MT" panose="02040603050505030304" pitchFamily="18" charset="0"/>
                          <a:cs typeface="Times New Roman" panose="02020603050405020304" pitchFamily="18" charset="0"/>
                        </a:rPr>
                        <a:t>25,700.8</a:t>
                      </a:r>
                    </a:p>
                  </a:txBody>
                  <a:tcPr marL="68580" marR="68580" marT="0" marB="0">
                    <a:lnL>
                      <a:noFill/>
                    </a:lnL>
                    <a:lnR>
                      <a:noFill/>
                    </a:lnR>
                    <a:lnT w="19050" cap="flat" cmpd="sng" algn="ctr">
                      <a:solidFill>
                        <a:srgbClr val="003D7A"/>
                      </a:solidFill>
                      <a:prstDash val="solid"/>
                      <a:round/>
                      <a:headEnd type="none" w="med" len="med"/>
                      <a:tailEnd type="none" w="med" len="med"/>
                    </a:lnT>
                    <a:lnB>
                      <a:noFill/>
                    </a:lnB>
                  </a:tcPr>
                </a:tc>
                <a:tc>
                  <a:txBody>
                    <a:bodyPr/>
                    <a:lstStyle/>
                    <a:p>
                      <a:pPr marL="0" marR="0" algn="ctr">
                        <a:spcBef>
                          <a:spcPts val="0"/>
                        </a:spcBef>
                        <a:spcAft>
                          <a:spcPts val="0"/>
                        </a:spcAft>
                      </a:pPr>
                      <a:r>
                        <a:rPr lang="en-US" sz="1800" dirty="0">
                          <a:solidFill>
                            <a:srgbClr val="000000"/>
                          </a:solidFill>
                          <a:effectLst/>
                          <a:latin typeface="+mn-lt"/>
                          <a:ea typeface="Calisto MT" panose="02040603050505030304" pitchFamily="18" charset="0"/>
                          <a:cs typeface="Times New Roman" panose="02020603050405020304" pitchFamily="18" charset="0"/>
                        </a:rPr>
                        <a:t>3,726</a:t>
                      </a:r>
                    </a:p>
                  </a:txBody>
                  <a:tcPr marL="68580" marR="68580" marT="0" marB="0">
                    <a:lnL>
                      <a:noFill/>
                    </a:lnL>
                    <a:lnR>
                      <a:noFill/>
                    </a:lnR>
                    <a:lnT w="19050" cap="flat" cmpd="sng" algn="ctr">
                      <a:solidFill>
                        <a:srgbClr val="003D7A"/>
                      </a:solidFill>
                      <a:prstDash val="solid"/>
                      <a:round/>
                      <a:headEnd type="none" w="med" len="med"/>
                      <a:tailEnd type="none" w="med" len="med"/>
                    </a:lnT>
                    <a:lnB>
                      <a:noFill/>
                    </a:lnB>
                  </a:tcPr>
                </a:tc>
                <a:tc>
                  <a:txBody>
                    <a:bodyPr/>
                    <a:lstStyle/>
                    <a:p>
                      <a:pPr marL="0" marR="0" algn="ctr">
                        <a:spcBef>
                          <a:spcPts val="0"/>
                        </a:spcBef>
                        <a:spcAft>
                          <a:spcPts val="0"/>
                        </a:spcAft>
                      </a:pPr>
                      <a:r>
                        <a:rPr lang="en-US" sz="1800">
                          <a:solidFill>
                            <a:srgbClr val="000000"/>
                          </a:solidFill>
                          <a:effectLst/>
                          <a:latin typeface="+mn-lt"/>
                          <a:ea typeface="Calisto MT" panose="02040603050505030304" pitchFamily="18" charset="0"/>
                          <a:cs typeface="Times New Roman" panose="02020603050405020304" pitchFamily="18" charset="0"/>
                        </a:rPr>
                        <a:t>1.8%</a:t>
                      </a:r>
                    </a:p>
                  </a:txBody>
                  <a:tcPr marL="68580" marR="68580" marT="0" marB="0">
                    <a:lnL>
                      <a:noFill/>
                    </a:lnL>
                    <a:lnR>
                      <a:noFill/>
                    </a:lnR>
                    <a:lnT w="19050" cap="flat" cmpd="sng" algn="ctr">
                      <a:solidFill>
                        <a:srgbClr val="003D7A"/>
                      </a:solidFill>
                      <a:prstDash val="solid"/>
                      <a:round/>
                      <a:headEnd type="none" w="med" len="med"/>
                      <a:tailEnd type="none" w="med" len="med"/>
                    </a:lnT>
                    <a:lnB>
                      <a:noFill/>
                    </a:lnB>
                  </a:tcPr>
                </a:tc>
              </a:tr>
              <a:tr h="273760">
                <a:tc>
                  <a:txBody>
                    <a:bodyPr/>
                    <a:lstStyle/>
                    <a:p>
                      <a:pPr marL="0" marR="0" algn="ctr">
                        <a:spcBef>
                          <a:spcPts val="0"/>
                        </a:spcBef>
                        <a:spcAft>
                          <a:spcPts val="0"/>
                        </a:spcAft>
                      </a:pPr>
                      <a:r>
                        <a:rPr lang="en-US" sz="1800">
                          <a:solidFill>
                            <a:srgbClr val="000000"/>
                          </a:solidFill>
                          <a:effectLst/>
                          <a:latin typeface="+mn-lt"/>
                          <a:ea typeface="Calisto MT" panose="02040603050505030304" pitchFamily="18" charset="0"/>
                          <a:cs typeface="Times New Roman" panose="02020603050405020304" pitchFamily="18" charset="0"/>
                        </a:rPr>
                        <a:t>Page</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a:solidFill>
                            <a:srgbClr val="000000"/>
                          </a:solidFill>
                          <a:effectLst/>
                          <a:latin typeface="+mn-lt"/>
                          <a:ea typeface="Calisto MT" panose="02040603050505030304" pitchFamily="18" charset="0"/>
                          <a:cs typeface="Times New Roman" panose="02020603050405020304" pitchFamily="18" charset="0"/>
                        </a:rPr>
                        <a:t>55,795</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a:solidFill>
                            <a:srgbClr val="000000"/>
                          </a:solidFill>
                          <a:effectLst/>
                          <a:latin typeface="+mn-lt"/>
                          <a:ea typeface="Calisto MT" panose="02040603050505030304" pitchFamily="18" charset="0"/>
                          <a:cs typeface="Times New Roman" panose="02020603050405020304" pitchFamily="18" charset="0"/>
                        </a:rPr>
                        <a:t>6,904.1</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solidFill>
                            <a:srgbClr val="000000"/>
                          </a:solidFill>
                          <a:effectLst/>
                          <a:latin typeface="+mn-lt"/>
                          <a:ea typeface="Calisto MT" panose="02040603050505030304" pitchFamily="18" charset="0"/>
                          <a:cs typeface="Times New Roman" panose="02020603050405020304" pitchFamily="18" charset="0"/>
                        </a:rPr>
                        <a:t>1,425 </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a:solidFill>
                            <a:srgbClr val="000000"/>
                          </a:solidFill>
                          <a:effectLst/>
                          <a:latin typeface="+mn-lt"/>
                          <a:ea typeface="Calisto MT" panose="02040603050505030304" pitchFamily="18" charset="0"/>
                          <a:cs typeface="Times New Roman" panose="02020603050405020304" pitchFamily="18" charset="0"/>
                        </a:rPr>
                        <a:t>2.6%</a:t>
                      </a:r>
                    </a:p>
                  </a:txBody>
                  <a:tcPr marL="68580" marR="68580" marT="0" marB="0">
                    <a:lnL>
                      <a:noFill/>
                    </a:lnL>
                    <a:lnR>
                      <a:noFill/>
                    </a:lnR>
                    <a:lnT>
                      <a:noFill/>
                    </a:lnT>
                    <a:lnB>
                      <a:noFill/>
                    </a:lnB>
                  </a:tcPr>
                </a:tc>
              </a:tr>
              <a:tr h="296573">
                <a:tc>
                  <a:txBody>
                    <a:bodyPr/>
                    <a:lstStyle/>
                    <a:p>
                      <a:pPr marL="0" marR="0" algn="ctr">
                        <a:spcBef>
                          <a:spcPts val="0"/>
                        </a:spcBef>
                        <a:spcAft>
                          <a:spcPts val="0"/>
                        </a:spcAft>
                      </a:pPr>
                      <a:r>
                        <a:rPr lang="en-US" sz="1800">
                          <a:solidFill>
                            <a:srgbClr val="000000"/>
                          </a:solidFill>
                          <a:effectLst/>
                          <a:latin typeface="+mn-lt"/>
                          <a:ea typeface="Calisto MT" panose="02040603050505030304" pitchFamily="18" charset="0"/>
                          <a:cs typeface="Times New Roman" panose="02020603050405020304" pitchFamily="18" charset="0"/>
                        </a:rPr>
                        <a:t>Rockingham</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a:solidFill>
                            <a:srgbClr val="000000"/>
                          </a:solidFill>
                          <a:effectLst/>
                          <a:latin typeface="+mn-lt"/>
                          <a:ea typeface="Calisto MT" panose="02040603050505030304" pitchFamily="18" charset="0"/>
                          <a:cs typeface="Times New Roman" panose="02020603050405020304" pitchFamily="18" charset="0"/>
                        </a:rPr>
                        <a:t>176,917</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a:solidFill>
                            <a:srgbClr val="000000"/>
                          </a:solidFill>
                          <a:effectLst/>
                          <a:latin typeface="+mn-lt"/>
                          <a:ea typeface="Calisto MT" panose="02040603050505030304" pitchFamily="18" charset="0"/>
                          <a:cs typeface="Times New Roman" panose="02020603050405020304" pitchFamily="18" charset="0"/>
                        </a:rPr>
                        <a:t>28,436.9</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solidFill>
                            <a:srgbClr val="000000"/>
                          </a:solidFill>
                          <a:effectLst/>
                          <a:latin typeface="+mn-lt"/>
                          <a:ea typeface="Calisto MT" panose="02040603050505030304" pitchFamily="18" charset="0"/>
                          <a:cs typeface="Times New Roman" panose="02020603050405020304" pitchFamily="18" charset="0"/>
                        </a:rPr>
                        <a:t>12,707</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solidFill>
                            <a:srgbClr val="000000"/>
                          </a:solidFill>
                          <a:effectLst/>
                          <a:latin typeface="+mn-lt"/>
                          <a:ea typeface="Calisto MT" panose="02040603050505030304" pitchFamily="18" charset="0"/>
                          <a:cs typeface="Times New Roman" panose="02020603050405020304" pitchFamily="18" charset="0"/>
                        </a:rPr>
                        <a:t>7.2%</a:t>
                      </a:r>
                    </a:p>
                  </a:txBody>
                  <a:tcPr marL="68580" marR="68580" marT="0" marB="0">
                    <a:lnL>
                      <a:noFill/>
                    </a:lnL>
                    <a:lnR>
                      <a:noFill/>
                    </a:lnR>
                    <a:lnT>
                      <a:noFill/>
                    </a:lnT>
                    <a:lnB>
                      <a:noFill/>
                    </a:lnB>
                  </a:tcPr>
                </a:tc>
              </a:tr>
              <a:tr h="273760">
                <a:tc>
                  <a:txBody>
                    <a:bodyPr/>
                    <a:lstStyle/>
                    <a:p>
                      <a:pPr marL="0" marR="0" algn="ctr">
                        <a:spcBef>
                          <a:spcPts val="0"/>
                        </a:spcBef>
                        <a:spcAft>
                          <a:spcPts val="0"/>
                        </a:spcAft>
                      </a:pPr>
                      <a:r>
                        <a:rPr lang="en-US" sz="1800">
                          <a:solidFill>
                            <a:srgbClr val="000000"/>
                          </a:solidFill>
                          <a:effectLst/>
                          <a:latin typeface="+mn-lt"/>
                          <a:ea typeface="Calisto MT" panose="02040603050505030304" pitchFamily="18" charset="0"/>
                          <a:cs typeface="Times New Roman" panose="02020603050405020304" pitchFamily="18" charset="0"/>
                        </a:rPr>
                        <a:t>Shenandoah</a:t>
                      </a:r>
                    </a:p>
                  </a:txBody>
                  <a:tcPr marL="68580" marR="68580" marT="0" marB="0">
                    <a:lnL>
                      <a:noFill/>
                    </a:lnL>
                    <a:lnR>
                      <a:noFill/>
                    </a:lnR>
                    <a:lnT>
                      <a:noFill/>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Calisto MT" panose="02040603050505030304" pitchFamily="18" charset="0"/>
                          <a:cs typeface="Times New Roman" panose="02020603050405020304" pitchFamily="18" charset="0"/>
                        </a:rPr>
                        <a:t>99,638</a:t>
                      </a:r>
                    </a:p>
                  </a:txBody>
                  <a:tcPr marL="68580" marR="68580" marT="0" marB="0">
                    <a:lnL>
                      <a:noFill/>
                    </a:lnL>
                    <a:lnR>
                      <a:noFill/>
                    </a:lnR>
                    <a:lnT>
                      <a:noFill/>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Calisto MT" panose="02040603050505030304" pitchFamily="18" charset="0"/>
                          <a:cs typeface="Times New Roman" panose="02020603050405020304" pitchFamily="18" charset="0"/>
                        </a:rPr>
                        <a:t>6,260.7</a:t>
                      </a:r>
                    </a:p>
                  </a:txBody>
                  <a:tcPr marL="68580" marR="68580" marT="0" marB="0">
                    <a:lnL>
                      <a:noFill/>
                    </a:lnL>
                    <a:lnR>
                      <a:noFill/>
                    </a:lnR>
                    <a:lnT>
                      <a:noFill/>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Calisto MT" panose="02040603050505030304" pitchFamily="18" charset="0"/>
                          <a:cs typeface="Times New Roman" panose="02020603050405020304" pitchFamily="18" charset="0"/>
                        </a:rPr>
                        <a:t>1,437</a:t>
                      </a:r>
                    </a:p>
                  </a:txBody>
                  <a:tcPr marL="68580" marR="68580" marT="0" marB="0">
                    <a:lnL>
                      <a:noFill/>
                    </a:lnL>
                    <a:lnR>
                      <a:noFill/>
                    </a:lnR>
                    <a:lnT>
                      <a:noFill/>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Calisto MT" panose="02040603050505030304" pitchFamily="18" charset="0"/>
                          <a:cs typeface="Times New Roman" panose="02020603050405020304" pitchFamily="18" charset="0"/>
                        </a:rPr>
                        <a:t>1.4%</a:t>
                      </a:r>
                    </a:p>
                  </a:txBody>
                  <a:tcPr marL="68580" marR="68580" marT="0" marB="0">
                    <a:lnL>
                      <a:noFill/>
                    </a:lnL>
                    <a:lnR>
                      <a:noFill/>
                    </a:lnR>
                    <a:lnT>
                      <a:noFill/>
                    </a:lnT>
                    <a:lnB w="19050" cap="flat" cmpd="sng" algn="ctr">
                      <a:solidFill>
                        <a:srgbClr val="003D7A"/>
                      </a:solidFill>
                      <a:prstDash val="solid"/>
                      <a:round/>
                      <a:headEnd type="none" w="med" len="med"/>
                      <a:tailEnd type="none" w="med" len="med"/>
                    </a:lnB>
                  </a:tcPr>
                </a:tc>
              </a:tr>
              <a:tr h="334490">
                <a:tc>
                  <a:txBody>
                    <a:bodyPr/>
                    <a:lstStyle/>
                    <a:p>
                      <a:pPr marL="0" marR="0" algn="ctr">
                        <a:spcBef>
                          <a:spcPts val="0"/>
                        </a:spcBef>
                        <a:spcAft>
                          <a:spcPts val="0"/>
                        </a:spcAft>
                      </a:pPr>
                      <a:r>
                        <a:rPr lang="en-US" sz="1800" b="1">
                          <a:solidFill>
                            <a:srgbClr val="000000"/>
                          </a:solidFill>
                          <a:effectLst/>
                          <a:latin typeface="+mn-lt"/>
                          <a:ea typeface="Calisto MT" panose="02040603050505030304" pitchFamily="18" charset="0"/>
                          <a:cs typeface="Times New Roman" panose="02020603050405020304" pitchFamily="18" charset="0"/>
                        </a:rPr>
                        <a:t>Total</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effectLst/>
                          <a:latin typeface="+mn-lt"/>
                          <a:ea typeface="Calisto MT" panose="02040603050505030304" pitchFamily="18" charset="0"/>
                          <a:cs typeface="Times New Roman" panose="02020603050405020304" pitchFamily="18" charset="0"/>
                        </a:rPr>
                        <a:t>539,955</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effectLst/>
                          <a:latin typeface="+mn-lt"/>
                          <a:ea typeface="Calisto MT" panose="02040603050505030304" pitchFamily="18" charset="0"/>
                          <a:cs typeface="Times New Roman" panose="02020603050405020304" pitchFamily="18" charset="0"/>
                        </a:rPr>
                        <a:t>67,302.5</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effectLst/>
                          <a:latin typeface="+mn-lt"/>
                          <a:ea typeface="Calisto MT" panose="02040603050505030304" pitchFamily="18" charset="0"/>
                          <a:cs typeface="Times New Roman" panose="02020603050405020304" pitchFamily="18" charset="0"/>
                        </a:rPr>
                        <a:t>19,295</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effectLst/>
                          <a:latin typeface="+mn-lt"/>
                          <a:ea typeface="Calisto MT" panose="02040603050505030304" pitchFamily="18" charset="0"/>
                          <a:cs typeface="Times New Roman" panose="02020603050405020304" pitchFamily="18" charset="0"/>
                        </a:rPr>
                        <a:t>3.6%</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r>
            </a:tbl>
          </a:graphicData>
        </a:graphic>
      </p:graphicFrame>
      <p:sp>
        <p:nvSpPr>
          <p:cNvPr id="7" name="Rectangle 6"/>
          <p:cNvSpPr/>
          <p:nvPr/>
        </p:nvSpPr>
        <p:spPr>
          <a:xfrm>
            <a:off x="1534650" y="703563"/>
            <a:ext cx="9409884" cy="769441"/>
          </a:xfrm>
          <a:prstGeom prst="rect">
            <a:avLst/>
          </a:prstGeom>
        </p:spPr>
        <p:txBody>
          <a:bodyPr wrap="none">
            <a:spAutoFit/>
          </a:bodyPr>
          <a:lstStyle/>
          <a:p>
            <a:pPr algn="ctr"/>
            <a:r>
              <a:rPr lang="en-US" sz="4400" dirty="0" smtClean="0">
                <a:latin typeface="+mj-lt"/>
              </a:rPr>
              <a:t>NMP Phosphorus Limits By Crop Acreage</a:t>
            </a:r>
            <a:endParaRPr lang="en-US" sz="4400" dirty="0">
              <a:latin typeface="+mj-lt"/>
            </a:endParaRPr>
          </a:p>
        </p:txBody>
      </p:sp>
      <p:sp>
        <p:nvSpPr>
          <p:cNvPr id="9" name="Rectangle 8"/>
          <p:cNvSpPr/>
          <p:nvPr/>
        </p:nvSpPr>
        <p:spPr>
          <a:xfrm>
            <a:off x="786715" y="4211408"/>
            <a:ext cx="10618567" cy="523220"/>
          </a:xfrm>
          <a:prstGeom prst="rect">
            <a:avLst/>
          </a:prstGeom>
        </p:spPr>
        <p:txBody>
          <a:bodyPr wrap="square">
            <a:spAutoFit/>
          </a:bodyPr>
          <a:lstStyle/>
          <a:p>
            <a:r>
              <a:rPr lang="en-US" sz="1400" i="1" dirty="0" smtClean="0"/>
              <a:t>Source: Acres of crop and pastureland are from table 8 of the 2012 USDA Census of Agriculture. Acres with phosphorus limits are from a review of 316 nutrient management plans from large livestock operations.</a:t>
            </a:r>
            <a:endParaRPr lang="en-US" sz="1400" i="1" dirty="0"/>
          </a:p>
        </p:txBody>
      </p:sp>
      <p:sp>
        <p:nvSpPr>
          <p:cNvPr id="2" name="Slide Number Placeholder 1"/>
          <p:cNvSpPr>
            <a:spLocks noGrp="1"/>
          </p:cNvSpPr>
          <p:nvPr>
            <p:ph type="sldNum" sz="quarter" idx="12"/>
          </p:nvPr>
        </p:nvSpPr>
        <p:spPr/>
        <p:txBody>
          <a:bodyPr/>
          <a:lstStyle/>
          <a:p>
            <a:fld id="{FB5FE416-DACA-4398-B0C2-0587B69EBBCD}" type="slidenum">
              <a:rPr lang="en-US" smtClean="0"/>
              <a:t>14</a:t>
            </a:fld>
            <a:endParaRPr lang="en-US"/>
          </a:p>
        </p:txBody>
      </p:sp>
    </p:spTree>
    <p:extLst>
      <p:ext uri="{BB962C8B-B14F-4D97-AF65-F5344CB8AC3E}">
        <p14:creationId xmlns:p14="http://schemas.microsoft.com/office/powerpoint/2010/main" val="725942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248"/>
            <a:ext cx="10515600" cy="1325563"/>
          </a:xfrm>
        </p:spPr>
        <p:txBody>
          <a:bodyPr/>
          <a:lstStyle/>
          <a:p>
            <a:r>
              <a:rPr lang="en-US" b="1" dirty="0" smtClean="0"/>
              <a:t>Recommendations</a:t>
            </a:r>
            <a:endParaRPr lang="en-US" b="1" dirty="0"/>
          </a:p>
        </p:txBody>
      </p:sp>
      <p:sp>
        <p:nvSpPr>
          <p:cNvPr id="3" name="Content Placeholder 2"/>
          <p:cNvSpPr>
            <a:spLocks noGrp="1"/>
          </p:cNvSpPr>
          <p:nvPr>
            <p:ph idx="1"/>
          </p:nvPr>
        </p:nvSpPr>
        <p:spPr>
          <a:xfrm>
            <a:off x="838200" y="1374521"/>
            <a:ext cx="10515600" cy="4351338"/>
          </a:xfrm>
        </p:spPr>
        <p:txBody>
          <a:bodyPr>
            <a:noAutofit/>
          </a:bodyPr>
          <a:lstStyle/>
          <a:p>
            <a:pPr>
              <a:spcBef>
                <a:spcPts val="0"/>
              </a:spcBef>
            </a:pPr>
            <a:r>
              <a:rPr lang="en-US" sz="2400" dirty="0" smtClean="0"/>
              <a:t>Require NMPs for all farms that spread manure, not just large poultry or animal operations.</a:t>
            </a:r>
          </a:p>
          <a:p>
            <a:pPr marL="0" indent="0">
              <a:spcBef>
                <a:spcPts val="0"/>
              </a:spcBef>
              <a:buNone/>
            </a:pPr>
            <a:endParaRPr lang="en-US" sz="2400" dirty="0" smtClean="0"/>
          </a:p>
          <a:p>
            <a:pPr>
              <a:spcBef>
                <a:spcPts val="0"/>
              </a:spcBef>
            </a:pPr>
            <a:r>
              <a:rPr lang="en-US" sz="2400" dirty="0" smtClean="0"/>
              <a:t>Document and verify actual yields and nutrient application rates. </a:t>
            </a:r>
          </a:p>
          <a:p>
            <a:pPr marL="0" indent="0">
              <a:spcBef>
                <a:spcPts val="0"/>
              </a:spcBef>
              <a:buNone/>
            </a:pPr>
            <a:endParaRPr lang="en-US" sz="2400" dirty="0" smtClean="0"/>
          </a:p>
          <a:p>
            <a:pPr>
              <a:spcBef>
                <a:spcPts val="0"/>
              </a:spcBef>
            </a:pPr>
            <a:r>
              <a:rPr lang="en-US" sz="2400" dirty="0" smtClean="0"/>
              <a:t>Ship manure to regions with phosphorus-poor soil.  Large integrators should share cost, but rely on public financing if needed.  </a:t>
            </a:r>
          </a:p>
          <a:p>
            <a:pPr>
              <a:spcBef>
                <a:spcPts val="0"/>
              </a:spcBef>
            </a:pPr>
            <a:endParaRPr lang="en-US" sz="2400" dirty="0" smtClean="0"/>
          </a:p>
          <a:p>
            <a:pPr>
              <a:spcBef>
                <a:spcPts val="0"/>
              </a:spcBef>
            </a:pPr>
            <a:r>
              <a:rPr lang="en-US" sz="2400" dirty="0" smtClean="0"/>
              <a:t>Fence cattle out of waterways.</a:t>
            </a:r>
          </a:p>
          <a:p>
            <a:pPr marL="0" indent="0">
              <a:spcBef>
                <a:spcPts val="0"/>
              </a:spcBef>
              <a:buNone/>
            </a:pPr>
            <a:endParaRPr lang="en-US" sz="2400" dirty="0" smtClean="0"/>
          </a:p>
          <a:p>
            <a:pPr>
              <a:spcBef>
                <a:spcPts val="0"/>
              </a:spcBef>
            </a:pPr>
            <a:r>
              <a:rPr lang="en-US" sz="2400" dirty="0"/>
              <a:t>I</a:t>
            </a:r>
            <a:r>
              <a:rPr lang="en-US" sz="2400" dirty="0" smtClean="0"/>
              <a:t>ncrease bacteria monitoring and warn the public when levels make water unsafe for recreation.  </a:t>
            </a:r>
          </a:p>
          <a:p>
            <a:pPr>
              <a:spcBef>
                <a:spcPts val="0"/>
              </a:spcBef>
            </a:pPr>
            <a:endParaRPr lang="en-US" sz="2400" dirty="0" smtClean="0"/>
          </a:p>
          <a:p>
            <a:pPr>
              <a:spcBef>
                <a:spcPts val="0"/>
              </a:spcBef>
            </a:pPr>
            <a:r>
              <a:rPr lang="en-US" sz="2400" dirty="0" smtClean="0"/>
              <a:t>List the Shenandoah as impaired by algae to accelerate work to curb nutrient pollution from agriculture and intensive livestock and poultry operations.</a:t>
            </a:r>
          </a:p>
        </p:txBody>
      </p:sp>
      <p:sp>
        <p:nvSpPr>
          <p:cNvPr id="4" name="Slide Number Placeholder 3"/>
          <p:cNvSpPr>
            <a:spLocks noGrp="1"/>
          </p:cNvSpPr>
          <p:nvPr>
            <p:ph type="sldNum" sz="quarter" idx="12"/>
          </p:nvPr>
        </p:nvSpPr>
        <p:spPr/>
        <p:txBody>
          <a:bodyPr/>
          <a:lstStyle/>
          <a:p>
            <a:fld id="{FB5FE416-DACA-4398-B0C2-0587B69EBBCD}"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414655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23521649"/>
              </p:ext>
            </p:extLst>
          </p:nvPr>
        </p:nvGraphicFramePr>
        <p:xfrm>
          <a:off x="184038" y="256032"/>
          <a:ext cx="12214068" cy="56692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36448" y="6178665"/>
            <a:ext cx="11509248" cy="461665"/>
          </a:xfrm>
          <a:prstGeom prst="rect">
            <a:avLst/>
          </a:prstGeom>
          <a:noFill/>
        </p:spPr>
        <p:txBody>
          <a:bodyPr wrap="square" rtlCol="0">
            <a:spAutoFit/>
          </a:bodyPr>
          <a:lstStyle/>
          <a:p>
            <a:r>
              <a:rPr lang="en-US" sz="1200" i="1" dirty="0" smtClean="0">
                <a:solidFill>
                  <a:prstClr val="black"/>
                </a:solidFill>
              </a:rPr>
              <a:t>Enacted and proposed budgets adjusted for inflation using the GDP (chained) price index to FY 2016 dollars. Sources: </a:t>
            </a:r>
            <a:r>
              <a:rPr lang="en-US" sz="1200" i="1" dirty="0" smtClean="0">
                <a:solidFill>
                  <a:prstClr val="black"/>
                </a:solidFill>
                <a:hlinkClick r:id="rId3"/>
              </a:rPr>
              <a:t>EPA’s enacted budget from FY 1981-2016 (nominal dollars)</a:t>
            </a:r>
            <a:r>
              <a:rPr lang="en-US" sz="1200" i="1" dirty="0" smtClean="0">
                <a:solidFill>
                  <a:prstClr val="black"/>
                </a:solidFill>
              </a:rPr>
              <a:t>, </a:t>
            </a:r>
            <a:r>
              <a:rPr lang="en-US" sz="1200" i="1" dirty="0" smtClean="0">
                <a:solidFill>
                  <a:prstClr val="black"/>
                </a:solidFill>
                <a:hlinkClick r:id="rId4"/>
              </a:rPr>
              <a:t>EPA’s FY 2017 budget</a:t>
            </a:r>
            <a:r>
              <a:rPr lang="en-US" sz="1200" i="1" dirty="0" smtClean="0">
                <a:solidFill>
                  <a:prstClr val="black"/>
                </a:solidFill>
              </a:rPr>
              <a:t>, </a:t>
            </a:r>
            <a:r>
              <a:rPr lang="en-US" sz="1200" i="1" dirty="0" smtClean="0">
                <a:solidFill>
                  <a:prstClr val="black"/>
                </a:solidFill>
                <a:hlinkClick r:id="rId5"/>
              </a:rPr>
              <a:t>FY 2018 Budget Blueprint</a:t>
            </a:r>
            <a:endParaRPr lang="en-US" sz="1200" i="1" dirty="0">
              <a:solidFill>
                <a:prstClr val="black"/>
              </a:solidFill>
            </a:endParaRPr>
          </a:p>
        </p:txBody>
      </p:sp>
    </p:spTree>
    <p:extLst>
      <p:ext uri="{BB962C8B-B14F-4D97-AF65-F5344CB8AC3E}">
        <p14:creationId xmlns:p14="http://schemas.microsoft.com/office/powerpoint/2010/main" val="3348495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88560993"/>
              </p:ext>
            </p:extLst>
          </p:nvPr>
        </p:nvGraphicFramePr>
        <p:xfrm>
          <a:off x="279699" y="190500"/>
          <a:ext cx="11446136" cy="6045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48267" y="6320287"/>
            <a:ext cx="10980378" cy="523220"/>
          </a:xfrm>
          <a:prstGeom prst="rect">
            <a:avLst/>
          </a:prstGeom>
          <a:noFill/>
        </p:spPr>
        <p:txBody>
          <a:bodyPr wrap="none" rtlCol="0">
            <a:spAutoFit/>
          </a:bodyPr>
          <a:lstStyle/>
          <a:p>
            <a:r>
              <a:rPr lang="en-US" sz="1400" b="1" dirty="0">
                <a:solidFill>
                  <a:prstClr val="black"/>
                </a:solidFill>
              </a:rPr>
              <a:t>Sources: </a:t>
            </a:r>
            <a:r>
              <a:rPr lang="en-US" sz="1400" i="1" dirty="0" smtClean="0">
                <a:solidFill>
                  <a:prstClr val="black"/>
                </a:solidFill>
              </a:rPr>
              <a:t>A New Foundation for American Greatness, FY2018</a:t>
            </a:r>
            <a:r>
              <a:rPr lang="en-US" sz="1400" dirty="0" smtClean="0">
                <a:solidFill>
                  <a:prstClr val="black"/>
                </a:solidFill>
              </a:rPr>
              <a:t>. FY </a:t>
            </a:r>
            <a:r>
              <a:rPr lang="en-US" sz="1400" dirty="0">
                <a:solidFill>
                  <a:prstClr val="black"/>
                </a:solidFill>
              </a:rPr>
              <a:t>2008-2016: </a:t>
            </a:r>
            <a:r>
              <a:rPr lang="en-US" sz="1400" i="1" dirty="0">
                <a:solidFill>
                  <a:prstClr val="black"/>
                </a:solidFill>
              </a:rPr>
              <a:t>FY 2017 EPA Budget in Brief, </a:t>
            </a:r>
            <a:r>
              <a:rPr lang="en-US" sz="1400" dirty="0">
                <a:solidFill>
                  <a:prstClr val="black"/>
                </a:solidFill>
              </a:rPr>
              <a:t>FY 2007-1999: </a:t>
            </a:r>
            <a:r>
              <a:rPr lang="en-US" sz="1400" i="1" dirty="0">
                <a:solidFill>
                  <a:prstClr val="black"/>
                </a:solidFill>
              </a:rPr>
              <a:t>FY 2011 EPA Budget in Brief, </a:t>
            </a:r>
            <a:endParaRPr lang="en-US" sz="1400" i="1" dirty="0" smtClean="0">
              <a:solidFill>
                <a:prstClr val="black"/>
              </a:solidFill>
            </a:endParaRPr>
          </a:p>
          <a:p>
            <a:r>
              <a:rPr lang="en-US" sz="1400" dirty="0" smtClean="0">
                <a:solidFill>
                  <a:prstClr val="black"/>
                </a:solidFill>
              </a:rPr>
              <a:t>FY </a:t>
            </a:r>
            <a:r>
              <a:rPr lang="en-US" sz="1400" dirty="0">
                <a:solidFill>
                  <a:prstClr val="black"/>
                </a:solidFill>
              </a:rPr>
              <a:t>1998-1993:</a:t>
            </a:r>
            <a:r>
              <a:rPr lang="en-US" sz="1400" i="1" dirty="0">
                <a:solidFill>
                  <a:prstClr val="black"/>
                </a:solidFill>
              </a:rPr>
              <a:t> Summary of the 2000 </a:t>
            </a:r>
            <a:r>
              <a:rPr lang="en-US" sz="1400" i="1" dirty="0" smtClean="0">
                <a:solidFill>
                  <a:prstClr val="black"/>
                </a:solidFill>
              </a:rPr>
              <a:t>Budget</a:t>
            </a:r>
            <a:endParaRPr lang="en-US" sz="2000" dirty="0">
              <a:solidFill>
                <a:prstClr val="black"/>
              </a:solidFill>
            </a:endParaRPr>
          </a:p>
        </p:txBody>
      </p:sp>
    </p:spTree>
    <p:extLst>
      <p:ext uri="{BB962C8B-B14F-4D97-AF65-F5344CB8AC3E}">
        <p14:creationId xmlns:p14="http://schemas.microsoft.com/office/powerpoint/2010/main" val="188696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6" y="365125"/>
            <a:ext cx="10789024" cy="1325563"/>
          </a:xfrm>
        </p:spPr>
        <p:txBody>
          <a:bodyPr/>
          <a:lstStyle/>
          <a:p>
            <a:r>
              <a:rPr lang="en-US" dirty="0" smtClean="0"/>
              <a:t>HR 732: The “Stop Settlement Slush Fund” Act</a:t>
            </a:r>
            <a:endParaRPr lang="en-US" dirty="0"/>
          </a:p>
        </p:txBody>
      </p:sp>
      <p:sp>
        <p:nvSpPr>
          <p:cNvPr id="3" name="Content Placeholder 2"/>
          <p:cNvSpPr>
            <a:spLocks noGrp="1"/>
          </p:cNvSpPr>
          <p:nvPr>
            <p:ph idx="1"/>
          </p:nvPr>
        </p:nvSpPr>
        <p:spPr/>
        <p:txBody>
          <a:bodyPr>
            <a:noAutofit/>
          </a:bodyPr>
          <a:lstStyle/>
          <a:p>
            <a:pPr marL="0" marR="0" indent="0">
              <a:spcBef>
                <a:spcPts val="0"/>
              </a:spcBef>
              <a:spcAft>
                <a:spcPts val="0"/>
              </a:spcAft>
              <a:buNone/>
            </a:pPr>
            <a:r>
              <a:rPr lang="en-US" sz="3600" i="1" dirty="0" smtClean="0">
                <a:latin typeface="Calibri" panose="020F0502020204030204" pitchFamily="34" charset="0"/>
                <a:ea typeface="Calibri" panose="020F0502020204030204" pitchFamily="34" charset="0"/>
                <a:cs typeface="Times New Roman" panose="02020603050405020304" pitchFamily="18" charset="0"/>
              </a:rPr>
              <a:t>“</a:t>
            </a:r>
            <a:r>
              <a:rPr lang="en-US" sz="3200" i="1" dirty="0" smtClean="0">
                <a:latin typeface="Calibri" panose="020F0502020204030204" pitchFamily="34" charset="0"/>
                <a:ea typeface="Calibri" panose="020F0502020204030204" pitchFamily="34" charset="0"/>
                <a:cs typeface="Times New Roman" panose="02020603050405020304" pitchFamily="18" charset="0"/>
              </a:rPr>
              <a:t>An </a:t>
            </a:r>
            <a:r>
              <a:rPr lang="en-US" sz="3200" i="1" dirty="0">
                <a:latin typeface="Calibri" panose="020F0502020204030204" pitchFamily="34" charset="0"/>
                <a:ea typeface="Calibri" panose="020F0502020204030204" pitchFamily="34" charset="0"/>
                <a:cs typeface="Times New Roman" panose="02020603050405020304" pitchFamily="18" charset="0"/>
              </a:rPr>
              <a:t>official or agent of the Government may not enter into or enforce any settlement agreement on behalf of the United States directing or providing for payment of a loan to any person or entity other than the United States, other than a payment or loan that provides restitution for or otherwise directly remedies actual harm (including to the environment) directly and proximately caused by the party making the payment or loan…”</a:t>
            </a:r>
            <a:r>
              <a:rPr lang="en-US" sz="3200" i="1" dirty="0"/>
              <a:t> </a:t>
            </a:r>
            <a:endParaRPr lang="en-US" sz="3200" i="1"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
        <p:nvSpPr>
          <p:cNvPr id="4" name="Slide Number Placeholder 3"/>
          <p:cNvSpPr>
            <a:spLocks noGrp="1"/>
          </p:cNvSpPr>
          <p:nvPr>
            <p:ph type="sldNum" sz="quarter" idx="12"/>
          </p:nvPr>
        </p:nvSpPr>
        <p:spPr/>
        <p:txBody>
          <a:bodyPr/>
          <a:lstStyle/>
          <a:p>
            <a:fld id="{FB5FE416-DACA-4398-B0C2-0587B69EBBCD}" type="slidenum">
              <a:rPr lang="en-US" smtClean="0"/>
              <a:t>4</a:t>
            </a:fld>
            <a:endParaRPr lang="en-US"/>
          </a:p>
        </p:txBody>
      </p:sp>
    </p:spTree>
    <p:extLst>
      <p:ext uri="{BB962C8B-B14F-4D97-AF65-F5344CB8AC3E}">
        <p14:creationId xmlns:p14="http://schemas.microsoft.com/office/powerpoint/2010/main" val="1574712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36" y="409948"/>
            <a:ext cx="11286564" cy="1325563"/>
          </a:xfrm>
        </p:spPr>
        <p:txBody>
          <a:bodyPr>
            <a:noAutofit/>
          </a:bodyPr>
          <a:lstStyle/>
          <a:p>
            <a:r>
              <a:rPr lang="en-US" sz="3600" dirty="0" smtClean="0"/>
              <a:t>Volkswagen Settlement: Largest </a:t>
            </a:r>
            <a:r>
              <a:rPr lang="en-US" sz="3600" dirty="0"/>
              <a:t>Beneficiaries of $2.7 billion Environmental Mitigation Trust Fund (Initial Allocations)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8285100"/>
              </p:ext>
            </p:extLst>
          </p:nvPr>
        </p:nvGraphicFramePr>
        <p:xfrm>
          <a:off x="762000" y="2201570"/>
          <a:ext cx="10515600" cy="4239768"/>
        </p:xfrm>
        <a:graphic>
          <a:graphicData uri="http://schemas.openxmlformats.org/drawingml/2006/table">
            <a:tbl>
              <a:tblPr firstRow="1" firstCol="1" bandRow="1"/>
              <a:tblGrid>
                <a:gridCol w="4866620"/>
                <a:gridCol w="2927543"/>
                <a:gridCol w="2721437"/>
              </a:tblGrid>
              <a:tr h="190500">
                <a:tc>
                  <a:txBody>
                    <a:bodyPr/>
                    <a:lstStyle/>
                    <a:p>
                      <a:pPr marL="0" marR="0">
                        <a:lnSpc>
                          <a:spcPct val="107000"/>
                        </a:lnSpc>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Initial Allocations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Initial Allocations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19050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California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381,280,175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Texas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191,941,816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Florida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152,379,151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New York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117,402,745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Pennsylvania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110,740,311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Washington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103,957,041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Illinois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97,701,054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Virginia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87,589,313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 Carolina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87,177,374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Ohio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71,419,317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07000"/>
                        </a:lnSpc>
                        <a:spcBef>
                          <a:spcPts val="0"/>
                        </a:spcBef>
                        <a:spcAft>
                          <a:spcPts val="0"/>
                        </a:spcAft>
                      </a:pPr>
                      <a:r>
                        <a:rPr lang="en-US" sz="20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States and Administrative Costs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1,298,411,704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50.73%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07000"/>
                        </a:lnSpc>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07000"/>
                        </a:lnSpc>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2,700,000,000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07000"/>
                        </a:lnSpc>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4" name="Slide Number Placeholder 3"/>
          <p:cNvSpPr>
            <a:spLocks noGrp="1"/>
          </p:cNvSpPr>
          <p:nvPr>
            <p:ph type="sldNum" sz="quarter" idx="12"/>
          </p:nvPr>
        </p:nvSpPr>
        <p:spPr/>
        <p:txBody>
          <a:bodyPr/>
          <a:lstStyle/>
          <a:p>
            <a:fld id="{FB5FE416-DACA-4398-B0C2-0587B69EBBCD}" type="slidenum">
              <a:rPr lang="en-US" smtClean="0"/>
              <a:t>5</a:t>
            </a:fld>
            <a:endParaRPr lang="en-US"/>
          </a:p>
        </p:txBody>
      </p:sp>
    </p:spTree>
    <p:extLst>
      <p:ext uri="{BB962C8B-B14F-4D97-AF65-F5344CB8AC3E}">
        <p14:creationId xmlns:p14="http://schemas.microsoft.com/office/powerpoint/2010/main" val="287640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84329478"/>
              </p:ext>
            </p:extLst>
          </p:nvPr>
        </p:nvGraphicFramePr>
        <p:xfrm>
          <a:off x="601662" y="0"/>
          <a:ext cx="10841038" cy="596366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01662" y="5780782"/>
            <a:ext cx="11143667" cy="1077218"/>
          </a:xfrm>
          <a:prstGeom prst="rect">
            <a:avLst/>
          </a:prstGeom>
          <a:noFill/>
        </p:spPr>
        <p:txBody>
          <a:bodyPr wrap="square" rtlCol="0">
            <a:spAutoFit/>
          </a:bodyPr>
          <a:lstStyle/>
          <a:p>
            <a:r>
              <a:rPr lang="en-US" sz="1600" dirty="0" smtClean="0">
                <a:solidFill>
                  <a:prstClr val="black"/>
                </a:solidFill>
              </a:rPr>
              <a:t>2009 Manufacturing Sector Nominal Output = $4.59 Trillion</a:t>
            </a:r>
          </a:p>
          <a:p>
            <a:endParaRPr lang="en-US" sz="1200" b="1" dirty="0">
              <a:solidFill>
                <a:prstClr val="black"/>
              </a:solidFill>
            </a:endParaRPr>
          </a:p>
          <a:p>
            <a:r>
              <a:rPr lang="en-US" sz="1200" b="1" dirty="0" smtClean="0">
                <a:solidFill>
                  <a:prstClr val="black"/>
                </a:solidFill>
              </a:rPr>
              <a:t>Sources:</a:t>
            </a:r>
          </a:p>
          <a:p>
            <a:r>
              <a:rPr lang="en-US" sz="1200" dirty="0" smtClean="0">
                <a:solidFill>
                  <a:prstClr val="black"/>
                </a:solidFill>
              </a:rPr>
              <a:t>Federal Reserve Bank of St. Louis, Manufacturing Sector: Real Output</a:t>
            </a:r>
            <a:r>
              <a:rPr lang="en-US" sz="1200" dirty="0">
                <a:solidFill>
                  <a:prstClr val="black"/>
                </a:solidFill>
              </a:rPr>
              <a:t>. </a:t>
            </a:r>
            <a:r>
              <a:rPr lang="en-US" sz="1200" dirty="0">
                <a:solidFill>
                  <a:prstClr val="black"/>
                </a:solidFill>
                <a:hlinkClick r:id="rId3"/>
              </a:rPr>
              <a:t>https://</a:t>
            </a:r>
            <a:r>
              <a:rPr lang="en-US" sz="1200" dirty="0" smtClean="0">
                <a:solidFill>
                  <a:prstClr val="black"/>
                </a:solidFill>
                <a:hlinkClick r:id="rId3"/>
              </a:rPr>
              <a:t>fred.stlouisfed.org/series/OUTMS#0</a:t>
            </a:r>
            <a:endParaRPr lang="en-US" sz="1200" dirty="0" smtClean="0">
              <a:solidFill>
                <a:prstClr val="black"/>
              </a:solidFill>
            </a:endParaRPr>
          </a:p>
          <a:p>
            <a:r>
              <a:rPr lang="en-US" sz="1200" dirty="0" smtClean="0">
                <a:solidFill>
                  <a:prstClr val="black"/>
                </a:solidFill>
              </a:rPr>
              <a:t>U.S. Department of Labor, Bureau of Labor Statistics. Databases, Tables &amp; Calculations by Subject. </a:t>
            </a:r>
            <a:r>
              <a:rPr lang="en-US" sz="1200" dirty="0">
                <a:solidFill>
                  <a:prstClr val="black"/>
                </a:solidFill>
              </a:rPr>
              <a:t>Manufacturing Sector. </a:t>
            </a:r>
            <a:r>
              <a:rPr lang="en-US" sz="1200" dirty="0">
                <a:solidFill>
                  <a:prstClr val="black"/>
                </a:solidFill>
                <a:hlinkClick r:id="rId4"/>
              </a:rPr>
              <a:t>https://</a:t>
            </a:r>
            <a:r>
              <a:rPr lang="en-US" sz="1200" dirty="0" smtClean="0">
                <a:solidFill>
                  <a:prstClr val="black"/>
                </a:solidFill>
                <a:hlinkClick r:id="rId4"/>
              </a:rPr>
              <a:t>data.bls.gov/timeseries/CES3000000001</a:t>
            </a:r>
            <a:r>
              <a:rPr lang="en-US" sz="1200" dirty="0" smtClean="0">
                <a:solidFill>
                  <a:prstClr val="black"/>
                </a:solidFill>
              </a:rPr>
              <a:t>  </a:t>
            </a:r>
            <a:endParaRPr lang="en-US" sz="1200" dirty="0">
              <a:solidFill>
                <a:prstClr val="black"/>
              </a:solidFill>
            </a:endParaRPr>
          </a:p>
        </p:txBody>
      </p:sp>
    </p:spTree>
    <p:extLst>
      <p:ext uri="{BB962C8B-B14F-4D97-AF65-F5344CB8AC3E}">
        <p14:creationId xmlns:p14="http://schemas.microsoft.com/office/powerpoint/2010/main" val="102332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Shenandoah Valley:  Phosphorus Imbalance </a:t>
            </a:r>
            <a:endParaRPr lang="en-US" dirty="0"/>
          </a:p>
        </p:txBody>
      </p:sp>
      <p:sp>
        <p:nvSpPr>
          <p:cNvPr id="16" name="Rectangle 15"/>
          <p:cNvSpPr/>
          <p:nvPr/>
        </p:nvSpPr>
        <p:spPr>
          <a:xfrm>
            <a:off x="924261" y="1298636"/>
            <a:ext cx="10515600" cy="400110"/>
          </a:xfrm>
          <a:prstGeom prst="rect">
            <a:avLst/>
          </a:prstGeom>
        </p:spPr>
        <p:txBody>
          <a:bodyPr wrap="square">
            <a:spAutoFit/>
          </a:bodyPr>
          <a:lstStyle/>
          <a:p>
            <a:r>
              <a:rPr lang="en-US" sz="2000" dirty="0" smtClean="0">
                <a:solidFill>
                  <a:srgbClr val="000000"/>
                </a:solidFill>
                <a:effectLst/>
                <a:ea typeface="Calisto MT" panose="02040603050505030304" pitchFamily="18" charset="0"/>
                <a:cs typeface="Times New Roman" panose="02020603050405020304" pitchFamily="18" charset="0"/>
              </a:rPr>
              <a:t>Table</a:t>
            </a:r>
            <a:r>
              <a:rPr lang="en-US" dirty="0" smtClean="0">
                <a:solidFill>
                  <a:srgbClr val="000000"/>
                </a:solidFill>
                <a:effectLst/>
                <a:ea typeface="Calisto MT" panose="02040603050505030304" pitchFamily="18" charset="0"/>
                <a:cs typeface="Times New Roman" panose="02020603050405020304" pitchFamily="18" charset="0"/>
              </a:rPr>
              <a:t> A. Estimated Manure and Phosphorus Output from Poultry and Cows, 2012</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062389096"/>
              </p:ext>
            </p:extLst>
          </p:nvPr>
        </p:nvGraphicFramePr>
        <p:xfrm>
          <a:off x="838200" y="1760025"/>
          <a:ext cx="10515600" cy="1977737"/>
        </p:xfrm>
        <a:graphic>
          <a:graphicData uri="http://schemas.openxmlformats.org/drawingml/2006/table">
            <a:tbl>
              <a:tblPr firstRow="1" firstCol="1" bandRow="1"/>
              <a:tblGrid>
                <a:gridCol w="1915942"/>
                <a:gridCol w="2877068"/>
                <a:gridCol w="3171505"/>
                <a:gridCol w="2551085"/>
              </a:tblGrid>
              <a:tr h="270857">
                <a:tc>
                  <a:txBody>
                    <a:bodyPr/>
                    <a:lstStyle/>
                    <a:p>
                      <a:pPr marL="0" marR="0">
                        <a:spcBef>
                          <a:spcPts val="0"/>
                        </a:spcBef>
                        <a:spcAft>
                          <a:spcPts val="0"/>
                        </a:spcAft>
                      </a:pPr>
                      <a:r>
                        <a:rPr lang="en-US" sz="1600" b="1" dirty="0">
                          <a:solidFill>
                            <a:srgbClr val="FFFFFF"/>
                          </a:solidFill>
                          <a:effectLst/>
                          <a:latin typeface="+mn-lt"/>
                          <a:ea typeface="Calisto MT" panose="02040603050505030304" pitchFamily="18" charset="0"/>
                          <a:cs typeface="Times New Roman" panose="02020603050405020304" pitchFamily="18" charset="0"/>
                        </a:rPr>
                        <a:t>Type</a:t>
                      </a:r>
                      <a:endParaRPr lang="en-US" sz="16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spcBef>
                          <a:spcPts val="0"/>
                        </a:spcBef>
                        <a:spcAft>
                          <a:spcPts val="0"/>
                        </a:spcAft>
                      </a:pPr>
                      <a:r>
                        <a:rPr lang="en-US" sz="1600" b="1" dirty="0">
                          <a:solidFill>
                            <a:srgbClr val="FFFFFF"/>
                          </a:solidFill>
                          <a:effectLst/>
                          <a:latin typeface="+mn-lt"/>
                          <a:ea typeface="Calisto MT" panose="02040603050505030304" pitchFamily="18" charset="0"/>
                          <a:cs typeface="Times New Roman" panose="02020603050405020304" pitchFamily="18" charset="0"/>
                        </a:rPr>
                        <a:t>Number of Animals</a:t>
                      </a:r>
                      <a:endParaRPr lang="en-US" sz="16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spcBef>
                          <a:spcPts val="0"/>
                        </a:spcBef>
                        <a:spcAft>
                          <a:spcPts val="0"/>
                        </a:spcAft>
                      </a:pPr>
                      <a:r>
                        <a:rPr lang="en-US" sz="1600" b="1" dirty="0">
                          <a:solidFill>
                            <a:srgbClr val="FFFFFF"/>
                          </a:solidFill>
                          <a:effectLst/>
                          <a:latin typeface="+mn-lt"/>
                          <a:ea typeface="Calisto MT" panose="02040603050505030304" pitchFamily="18" charset="0"/>
                          <a:cs typeface="Times New Roman" panose="02020603050405020304" pitchFamily="18" charset="0"/>
                        </a:rPr>
                        <a:t>Manure Output</a:t>
                      </a:r>
                      <a:endParaRPr lang="en-US" sz="16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spcBef>
                          <a:spcPts val="0"/>
                        </a:spcBef>
                        <a:spcAft>
                          <a:spcPts val="0"/>
                        </a:spcAft>
                      </a:pPr>
                      <a:r>
                        <a:rPr lang="en-US" sz="1600" b="1">
                          <a:solidFill>
                            <a:srgbClr val="FFFFFF"/>
                          </a:solidFill>
                          <a:effectLst/>
                          <a:latin typeface="+mn-lt"/>
                          <a:ea typeface="Calisto MT" panose="02040603050505030304" pitchFamily="18" charset="0"/>
                          <a:cs typeface="Times New Roman" panose="02020603050405020304" pitchFamily="18" charset="0"/>
                        </a:rPr>
                        <a:t>Phosphorus (pounds)</a:t>
                      </a:r>
                      <a:endParaRPr lang="en-US" sz="16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r>
              <a:tr h="198755">
                <a:tc>
                  <a:txBody>
                    <a:bodyPr/>
                    <a:lstStyle/>
                    <a:p>
                      <a:pPr marL="0" marR="0">
                        <a:spcBef>
                          <a:spcPts val="0"/>
                        </a:spcBef>
                        <a:spcAft>
                          <a:spcPts val="0"/>
                        </a:spcAft>
                      </a:pPr>
                      <a:r>
                        <a:rPr lang="en-US" sz="1600" b="1">
                          <a:solidFill>
                            <a:srgbClr val="000000"/>
                          </a:solidFill>
                          <a:effectLst/>
                          <a:latin typeface="+mn-lt"/>
                          <a:ea typeface="Calisto MT" panose="02040603050505030304" pitchFamily="18" charset="0"/>
                          <a:cs typeface="Times New Roman" panose="02020603050405020304" pitchFamily="18" charset="0"/>
                        </a:rPr>
                        <a:t>Chickens</a:t>
                      </a:r>
                      <a:endParaRPr lang="en-US" sz="16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 </a:t>
                      </a:r>
                    </a:p>
                  </a:txBody>
                  <a:tcPr marL="68580" marR="68580" marT="0" marB="0">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mn-lt"/>
                          <a:ea typeface="Calisto MT" panose="02040603050505030304" pitchFamily="18" charset="0"/>
                          <a:cs typeface="Times New Roman" panose="02020603050405020304" pitchFamily="18" charset="0"/>
                        </a:rPr>
                        <a:t> </a:t>
                      </a:r>
                    </a:p>
                  </a:txBody>
                  <a:tcPr marL="68580" marR="68580" marT="0" marB="0">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 </a:t>
                      </a:r>
                    </a:p>
                  </a:txBody>
                  <a:tcPr marL="68580" marR="68580" marT="0" marB="0">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98755">
                <a:tc>
                  <a:txBody>
                    <a:bodyPr/>
                    <a:lstStyle/>
                    <a:p>
                      <a:pPr marL="0" marR="0">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     Broilers </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157,380,630</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mn-lt"/>
                          <a:ea typeface="Calisto MT" panose="02040603050505030304" pitchFamily="18" charset="0"/>
                          <a:cs typeface="Times New Roman" panose="02020603050405020304" pitchFamily="18" charset="0"/>
                        </a:rPr>
                        <a:t>196,726 tons</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4,485,348</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98755">
                <a:tc>
                  <a:txBody>
                    <a:bodyPr/>
                    <a:lstStyle/>
                    <a:p>
                      <a:pPr marL="0" marR="0">
                        <a:spcBef>
                          <a:spcPts val="0"/>
                        </a:spcBef>
                        <a:spcAft>
                          <a:spcPts val="0"/>
                        </a:spcAft>
                      </a:pPr>
                      <a:r>
                        <a:rPr lang="en-US" sz="1600" dirty="0">
                          <a:solidFill>
                            <a:srgbClr val="000000"/>
                          </a:solidFill>
                          <a:effectLst/>
                          <a:latin typeface="+mn-lt"/>
                          <a:ea typeface="Calisto MT" panose="02040603050505030304" pitchFamily="18" charset="0"/>
                          <a:cs typeface="Times New Roman" panose="02020603050405020304" pitchFamily="18" charset="0"/>
                        </a:rPr>
                        <a:t>     Pullets</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1,286,348</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mn-lt"/>
                          <a:ea typeface="Calisto MT" panose="02040603050505030304" pitchFamily="18" charset="0"/>
                          <a:cs typeface="Times New Roman" panose="02020603050405020304" pitchFamily="18" charset="0"/>
                        </a:rPr>
                        <a:t>32,101 tons</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251,545</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98755">
                <a:tc>
                  <a:txBody>
                    <a:bodyPr/>
                    <a:lstStyle/>
                    <a:p>
                      <a:pPr marL="0" marR="0">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     Layers</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939,008</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mn-lt"/>
                          <a:ea typeface="Calisto MT" panose="02040603050505030304" pitchFamily="18" charset="0"/>
                          <a:cs typeface="Times New Roman" panose="02020603050405020304" pitchFamily="18" charset="0"/>
                        </a:rPr>
                        <a:t>32,560 tons</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250,715</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98755">
                <a:tc>
                  <a:txBody>
                    <a:bodyPr/>
                    <a:lstStyle/>
                    <a:p>
                      <a:pPr marL="0" marR="0">
                        <a:spcBef>
                          <a:spcPts val="0"/>
                        </a:spcBef>
                        <a:spcAft>
                          <a:spcPts val="0"/>
                        </a:spcAft>
                      </a:pPr>
                      <a:r>
                        <a:rPr lang="en-US" sz="1600" b="1">
                          <a:solidFill>
                            <a:srgbClr val="000000"/>
                          </a:solidFill>
                          <a:effectLst/>
                          <a:latin typeface="+mn-lt"/>
                          <a:ea typeface="Calisto MT" panose="02040603050505030304" pitchFamily="18" charset="0"/>
                          <a:cs typeface="Times New Roman" panose="02020603050405020304" pitchFamily="18" charset="0"/>
                        </a:rPr>
                        <a:t>Turkeys</a:t>
                      </a:r>
                      <a:endParaRPr lang="en-US" sz="16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16,534,511</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mn-lt"/>
                          <a:ea typeface="Calisto MT" panose="02040603050505030304" pitchFamily="18" charset="0"/>
                          <a:cs typeface="Times New Roman" panose="02020603050405020304" pitchFamily="18" charset="0"/>
                        </a:rPr>
                        <a:t>148,811 tons</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3,258,961</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98755">
                <a:tc>
                  <a:txBody>
                    <a:bodyPr/>
                    <a:lstStyle/>
                    <a:p>
                      <a:pPr marL="0" marR="0">
                        <a:spcBef>
                          <a:spcPts val="0"/>
                        </a:spcBef>
                        <a:spcAft>
                          <a:spcPts val="0"/>
                        </a:spcAft>
                      </a:pPr>
                      <a:r>
                        <a:rPr lang="en-US" sz="1600" b="1">
                          <a:solidFill>
                            <a:srgbClr val="000000"/>
                          </a:solidFill>
                          <a:effectLst/>
                          <a:latin typeface="+mn-lt"/>
                          <a:ea typeface="Calisto MT" panose="02040603050505030304" pitchFamily="18" charset="0"/>
                          <a:cs typeface="Times New Roman" panose="02020603050405020304" pitchFamily="18" charset="0"/>
                        </a:rPr>
                        <a:t>Cows</a:t>
                      </a:r>
                      <a:endParaRPr lang="en-US" sz="16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528,943</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mn-lt"/>
                          <a:ea typeface="Calisto MT" panose="02040603050505030304" pitchFamily="18" charset="0"/>
                          <a:cs typeface="Times New Roman" panose="02020603050405020304" pitchFamily="18" charset="0"/>
                        </a:rPr>
                        <a:t>1.28 billion gallons</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effectLst/>
                          <a:latin typeface="+mn-lt"/>
                          <a:ea typeface="Calisto MT" panose="02040603050505030304" pitchFamily="18" charset="0"/>
                          <a:cs typeface="Times New Roman" panose="02020603050405020304" pitchFamily="18" charset="0"/>
                        </a:rPr>
                        <a:t>5,056,038</a:t>
                      </a: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98755">
                <a:tc>
                  <a:txBody>
                    <a:bodyPr/>
                    <a:lstStyle/>
                    <a:p>
                      <a:pPr marL="0" marR="0">
                        <a:spcBef>
                          <a:spcPts val="0"/>
                        </a:spcBef>
                        <a:spcAft>
                          <a:spcPts val="0"/>
                        </a:spcAft>
                      </a:pPr>
                      <a:r>
                        <a:rPr lang="en-US" sz="1600" b="1">
                          <a:solidFill>
                            <a:srgbClr val="000000"/>
                          </a:solidFill>
                          <a:effectLst/>
                          <a:latin typeface="+mn-lt"/>
                          <a:ea typeface="Calisto MT" panose="02040603050505030304" pitchFamily="18" charset="0"/>
                          <a:cs typeface="Times New Roman" panose="02020603050405020304" pitchFamily="18" charset="0"/>
                        </a:rPr>
                        <a:t>Total</a:t>
                      </a:r>
                      <a:endParaRPr lang="en-US" sz="16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r">
                        <a:spcBef>
                          <a:spcPts val="0"/>
                        </a:spcBef>
                        <a:spcAft>
                          <a:spcPts val="0"/>
                        </a:spcAft>
                      </a:pPr>
                      <a:r>
                        <a:rPr lang="en-US" sz="1600" b="1" dirty="0">
                          <a:solidFill>
                            <a:srgbClr val="000000"/>
                          </a:solidFill>
                          <a:effectLst/>
                          <a:latin typeface="+mn-lt"/>
                          <a:ea typeface="Calisto MT" panose="02040603050505030304" pitchFamily="18" charset="0"/>
                          <a:cs typeface="Times New Roman" panose="02020603050405020304" pitchFamily="18" charset="0"/>
                        </a:rPr>
                        <a:t>176,669,440 animals</a:t>
                      </a:r>
                      <a:endParaRPr lang="en-US" sz="16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spcBef>
                          <a:spcPts val="0"/>
                        </a:spcBef>
                        <a:spcAft>
                          <a:spcPts val="0"/>
                        </a:spcAft>
                      </a:pPr>
                      <a:r>
                        <a:rPr lang="en-US" sz="1600" b="1" dirty="0">
                          <a:solidFill>
                            <a:srgbClr val="000000"/>
                          </a:solidFill>
                          <a:effectLst/>
                          <a:latin typeface="+mn-lt"/>
                          <a:ea typeface="Calisto MT" panose="02040603050505030304" pitchFamily="18" charset="0"/>
                          <a:cs typeface="Times New Roman" panose="02020603050405020304" pitchFamily="18" charset="0"/>
                        </a:rPr>
                        <a:t>410,198 </a:t>
                      </a:r>
                      <a:r>
                        <a:rPr lang="en-US" sz="1600" b="1" dirty="0" smtClean="0">
                          <a:solidFill>
                            <a:srgbClr val="000000"/>
                          </a:solidFill>
                          <a:effectLst/>
                          <a:latin typeface="+mn-lt"/>
                          <a:ea typeface="Calisto MT" panose="02040603050505030304" pitchFamily="18" charset="0"/>
                          <a:cs typeface="Times New Roman" panose="02020603050405020304" pitchFamily="18" charset="0"/>
                        </a:rPr>
                        <a:t>tons/1.28 </a:t>
                      </a:r>
                      <a:r>
                        <a:rPr lang="en-US" sz="1600" b="1" dirty="0">
                          <a:solidFill>
                            <a:srgbClr val="000000"/>
                          </a:solidFill>
                          <a:effectLst/>
                          <a:latin typeface="+mn-lt"/>
                          <a:ea typeface="Calisto MT" panose="02040603050505030304" pitchFamily="18" charset="0"/>
                          <a:cs typeface="Times New Roman" panose="02020603050405020304" pitchFamily="18" charset="0"/>
                        </a:rPr>
                        <a:t>billion gallons</a:t>
                      </a:r>
                      <a:endParaRPr lang="en-US" sz="16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r">
                        <a:spcBef>
                          <a:spcPts val="0"/>
                        </a:spcBef>
                        <a:spcAft>
                          <a:spcPts val="0"/>
                        </a:spcAft>
                      </a:pPr>
                      <a:r>
                        <a:rPr lang="en-US" sz="1600" b="1" dirty="0">
                          <a:solidFill>
                            <a:srgbClr val="000000"/>
                          </a:solidFill>
                          <a:effectLst/>
                          <a:latin typeface="+mn-lt"/>
                          <a:ea typeface="Calisto MT" panose="02040603050505030304" pitchFamily="18" charset="0"/>
                          <a:cs typeface="Times New Roman" panose="02020603050405020304" pitchFamily="18" charset="0"/>
                        </a:rPr>
                        <a:t>13,302,607</a:t>
                      </a:r>
                      <a:endParaRPr lang="en-US" sz="16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r>
            </a:tbl>
          </a:graphicData>
        </a:graphic>
      </p:graphicFrame>
      <p:sp>
        <p:nvSpPr>
          <p:cNvPr id="19" name="Rectangle 18"/>
          <p:cNvSpPr/>
          <p:nvPr/>
        </p:nvSpPr>
        <p:spPr>
          <a:xfrm>
            <a:off x="731520" y="4114379"/>
            <a:ext cx="10622280" cy="461665"/>
          </a:xfrm>
          <a:prstGeom prst="rect">
            <a:avLst/>
          </a:prstGeom>
        </p:spPr>
        <p:txBody>
          <a:bodyPr wrap="square">
            <a:spAutoFit/>
          </a:bodyPr>
          <a:lstStyle/>
          <a:p>
            <a:r>
              <a:rPr lang="en-US" sz="1200" i="1" dirty="0" smtClean="0">
                <a:solidFill>
                  <a:srgbClr val="000000"/>
                </a:solidFill>
                <a:effectLst/>
                <a:ea typeface="Calisto MT" panose="02040603050505030304" pitchFamily="18" charset="0"/>
                <a:cs typeface="Times New Roman" panose="02020603050405020304" pitchFamily="18" charset="0"/>
              </a:rPr>
              <a:t>Note: Manure generation and phosphorus content shown on a recoverable or as-is basis. Sources: USDA 2012 Agricultural Census, Virginia Department of Conservation and Recreation 2014 Nutrient Management Standards and Criteria, and the Chesapeake Bay Program.</a:t>
            </a:r>
            <a:endParaRPr lang="en-US" sz="1200" dirty="0"/>
          </a:p>
        </p:txBody>
      </p:sp>
      <p:graphicFrame>
        <p:nvGraphicFramePr>
          <p:cNvPr id="21" name="Table 20"/>
          <p:cNvGraphicFramePr>
            <a:graphicFrameLocks noGrp="1"/>
          </p:cNvGraphicFramePr>
          <p:nvPr>
            <p:extLst>
              <p:ext uri="{D42A27DB-BD31-4B8C-83A1-F6EECF244321}">
                <p14:modId xmlns:p14="http://schemas.microsoft.com/office/powerpoint/2010/main" val="2424161302"/>
              </p:ext>
            </p:extLst>
          </p:nvPr>
        </p:nvGraphicFramePr>
        <p:xfrm>
          <a:off x="838200" y="5029157"/>
          <a:ext cx="10415017" cy="731520"/>
        </p:xfrm>
        <a:graphic>
          <a:graphicData uri="http://schemas.openxmlformats.org/drawingml/2006/table">
            <a:tbl>
              <a:tblPr firstRow="1" firstCol="1" bandRow="1"/>
              <a:tblGrid>
                <a:gridCol w="3503233"/>
                <a:gridCol w="2205533"/>
                <a:gridCol w="2101940"/>
                <a:gridCol w="2604311"/>
              </a:tblGrid>
              <a:tr h="222250">
                <a:tc>
                  <a:txBody>
                    <a:bodyPr/>
                    <a:lstStyle/>
                    <a:p>
                      <a:pPr marL="0" marR="0" algn="ctr">
                        <a:spcBef>
                          <a:spcPts val="0"/>
                        </a:spcBef>
                        <a:spcAft>
                          <a:spcPts val="0"/>
                        </a:spcAft>
                      </a:pPr>
                      <a:r>
                        <a:rPr lang="en-US" sz="1600" b="1" dirty="0">
                          <a:solidFill>
                            <a:srgbClr val="FFFFFF"/>
                          </a:solidFill>
                          <a:effectLst/>
                          <a:latin typeface="+mn-lt"/>
                          <a:ea typeface="Calisto MT" panose="02040603050505030304" pitchFamily="18" charset="0"/>
                          <a:cs typeface="Times New Roman" panose="02020603050405020304" pitchFamily="18" charset="0"/>
                        </a:rPr>
                        <a:t>Phosphorus Output (</a:t>
                      </a:r>
                      <a:r>
                        <a:rPr lang="en-US" sz="1600" b="1" dirty="0" err="1">
                          <a:solidFill>
                            <a:srgbClr val="FFFFFF"/>
                          </a:solidFill>
                          <a:effectLst/>
                          <a:latin typeface="+mn-lt"/>
                          <a:ea typeface="Calisto MT" panose="02040603050505030304" pitchFamily="18" charset="0"/>
                          <a:cs typeface="Times New Roman" panose="02020603050405020304" pitchFamily="18" charset="0"/>
                        </a:rPr>
                        <a:t>lbs</a:t>
                      </a:r>
                      <a:r>
                        <a:rPr lang="en-US" sz="1600" b="1" dirty="0">
                          <a:solidFill>
                            <a:srgbClr val="FFFFFF"/>
                          </a:solidFill>
                          <a:effectLst/>
                          <a:latin typeface="+mn-lt"/>
                          <a:ea typeface="Calisto MT" panose="02040603050505030304" pitchFamily="18" charset="0"/>
                          <a:cs typeface="Times New Roman" panose="02020603050405020304" pitchFamily="18" charset="0"/>
                        </a:rPr>
                        <a:t>)</a:t>
                      </a:r>
                      <a:endParaRPr lang="en-US" sz="16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a:noFill/>
                    </a:lnB>
                    <a:solidFill>
                      <a:srgbClr val="3188B5"/>
                    </a:solidFill>
                  </a:tcPr>
                </a:tc>
                <a:tc gridSpan="2">
                  <a:txBody>
                    <a:bodyPr/>
                    <a:lstStyle/>
                    <a:p>
                      <a:pPr marL="0" marR="0" algn="ctr">
                        <a:spcBef>
                          <a:spcPts val="0"/>
                        </a:spcBef>
                        <a:spcAft>
                          <a:spcPts val="0"/>
                        </a:spcAft>
                      </a:pPr>
                      <a:r>
                        <a:rPr lang="en-US" sz="1600" b="1" dirty="0">
                          <a:solidFill>
                            <a:srgbClr val="FFFFFF"/>
                          </a:solidFill>
                          <a:effectLst/>
                          <a:latin typeface="+mn-lt"/>
                          <a:ea typeface="Calisto MT" panose="02040603050505030304" pitchFamily="18" charset="0"/>
                          <a:cs typeface="Times New Roman" panose="02020603050405020304" pitchFamily="18" charset="0"/>
                        </a:rPr>
                        <a:t>Potential Phosphorus Removal by Crops (</a:t>
                      </a:r>
                      <a:r>
                        <a:rPr lang="en-US" sz="1600" b="1" dirty="0" err="1">
                          <a:solidFill>
                            <a:srgbClr val="FFFFFF"/>
                          </a:solidFill>
                          <a:effectLst/>
                          <a:latin typeface="+mn-lt"/>
                          <a:ea typeface="Calisto MT" panose="02040603050505030304" pitchFamily="18" charset="0"/>
                          <a:cs typeface="Times New Roman" panose="02020603050405020304" pitchFamily="18" charset="0"/>
                        </a:rPr>
                        <a:t>lbs</a:t>
                      </a:r>
                      <a:r>
                        <a:rPr lang="en-US" sz="1600" b="1" dirty="0">
                          <a:solidFill>
                            <a:srgbClr val="FFFFFF"/>
                          </a:solidFill>
                          <a:effectLst/>
                          <a:latin typeface="+mn-lt"/>
                          <a:ea typeface="Calisto MT" panose="02040603050505030304" pitchFamily="18" charset="0"/>
                          <a:cs typeface="Times New Roman" panose="02020603050405020304" pitchFamily="18" charset="0"/>
                        </a:rPr>
                        <a:t>)</a:t>
                      </a:r>
                      <a:endParaRPr lang="en-US" sz="16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a:noFill/>
                    </a:lnB>
                    <a:solidFill>
                      <a:srgbClr val="3188B5"/>
                    </a:solidFill>
                  </a:tcPr>
                </a:tc>
                <a:tc hMerge="1">
                  <a:txBody>
                    <a:bodyPr/>
                    <a:lstStyle/>
                    <a:p>
                      <a:endParaRPr lang="en-US"/>
                    </a:p>
                  </a:txBody>
                  <a:tcPr/>
                </a:tc>
                <a:tc>
                  <a:txBody>
                    <a:bodyPr/>
                    <a:lstStyle/>
                    <a:p>
                      <a:pPr marL="0" marR="0" algn="ctr">
                        <a:spcBef>
                          <a:spcPts val="0"/>
                        </a:spcBef>
                        <a:spcAft>
                          <a:spcPts val="0"/>
                        </a:spcAft>
                      </a:pPr>
                      <a:r>
                        <a:rPr lang="en-US" sz="1600" b="1">
                          <a:solidFill>
                            <a:srgbClr val="FFFFFF"/>
                          </a:solidFill>
                          <a:effectLst/>
                          <a:latin typeface="+mn-lt"/>
                          <a:ea typeface="Calisto MT" panose="02040603050505030304" pitchFamily="18" charset="0"/>
                          <a:cs typeface="Times New Roman" panose="02020603050405020304" pitchFamily="18" charset="0"/>
                        </a:rPr>
                        <a:t>Excess Phosphorus (lbs)</a:t>
                      </a:r>
                      <a:endParaRPr lang="en-US" sz="16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a:noFill/>
                    </a:lnB>
                    <a:solidFill>
                      <a:srgbClr val="3188B5"/>
                    </a:solidFill>
                  </a:tcPr>
                </a:tc>
              </a:tr>
              <a:tr h="0">
                <a:tc>
                  <a:txBody>
                    <a:bodyPr/>
                    <a:lstStyle/>
                    <a:p>
                      <a:pPr marL="0" marR="0" algn="ctr">
                        <a:spcBef>
                          <a:spcPts val="0"/>
                        </a:spcBef>
                        <a:spcAft>
                          <a:spcPts val="0"/>
                        </a:spcAft>
                      </a:pPr>
                      <a:r>
                        <a:rPr lang="en-US" sz="1600" dirty="0">
                          <a:solidFill>
                            <a:srgbClr val="FFFFFF"/>
                          </a:solidFill>
                          <a:effectLst/>
                          <a:latin typeface="+mn-lt"/>
                          <a:ea typeface="Calisto MT" panose="02040603050505030304" pitchFamily="18" charset="0"/>
                          <a:cs typeface="Times New Roman" panose="02020603050405020304" pitchFamily="18" charset="0"/>
                        </a:rPr>
                        <a:t>Livestock and Poultry Manure</a:t>
                      </a:r>
                      <a:endParaRPr lang="en-US" sz="16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600" dirty="0">
                          <a:solidFill>
                            <a:srgbClr val="FFFFFF"/>
                          </a:solidFill>
                          <a:effectLst/>
                          <a:latin typeface="+mn-lt"/>
                          <a:ea typeface="Calisto MT" panose="02040603050505030304" pitchFamily="18" charset="0"/>
                          <a:cs typeface="Times New Roman" panose="02020603050405020304" pitchFamily="18" charset="0"/>
                        </a:rPr>
                        <a:t>Grain and Silage Crops</a:t>
                      </a:r>
                      <a:endParaRPr lang="en-US" sz="16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600" dirty="0">
                          <a:solidFill>
                            <a:srgbClr val="FFFFFF"/>
                          </a:solidFill>
                          <a:effectLst/>
                          <a:latin typeface="+mn-lt"/>
                          <a:ea typeface="Calisto MT" panose="02040603050505030304" pitchFamily="18" charset="0"/>
                          <a:cs typeface="Times New Roman" panose="02020603050405020304" pitchFamily="18" charset="0"/>
                        </a:rPr>
                        <a:t>Pasture</a:t>
                      </a:r>
                      <a:endParaRPr lang="en-US" sz="16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600">
                          <a:solidFill>
                            <a:srgbClr val="FFFFFF"/>
                          </a:solidFill>
                          <a:effectLst/>
                          <a:latin typeface="+mn-lt"/>
                          <a:ea typeface="Calisto MT" panose="02040603050505030304" pitchFamily="18" charset="0"/>
                          <a:cs typeface="Times New Roman" panose="02020603050405020304" pitchFamily="18" charset="0"/>
                        </a:rPr>
                        <a:t>Output - Removal</a:t>
                      </a:r>
                      <a:endParaRPr lang="en-US" sz="16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3D7A"/>
                      </a:solidFill>
                      <a:prstDash val="solid"/>
                      <a:round/>
                      <a:headEnd type="none" w="med" len="med"/>
                      <a:tailEnd type="none" w="med" len="med"/>
                    </a:lnB>
                    <a:solidFill>
                      <a:srgbClr val="3188B5"/>
                    </a:solidFill>
                  </a:tcPr>
                </a:tc>
              </a:tr>
              <a:tr h="0">
                <a:tc>
                  <a:txBody>
                    <a:bodyPr/>
                    <a:lstStyle/>
                    <a:p>
                      <a:pPr marL="0" marR="0" algn="ctr">
                        <a:spcBef>
                          <a:spcPts val="0"/>
                        </a:spcBef>
                        <a:spcAft>
                          <a:spcPts val="0"/>
                        </a:spcAft>
                      </a:pPr>
                      <a:r>
                        <a:rPr lang="en-US" sz="1600" dirty="0">
                          <a:solidFill>
                            <a:srgbClr val="000000"/>
                          </a:solidFill>
                          <a:effectLst/>
                          <a:latin typeface="+mn-lt"/>
                          <a:ea typeface="Calisto MT" panose="02040603050505030304" pitchFamily="18" charset="0"/>
                          <a:cs typeface="Times New Roman" panose="02020603050405020304" pitchFamily="18" charset="0"/>
                        </a:rPr>
                        <a:t>13,302,607</a:t>
                      </a: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mn-lt"/>
                          <a:ea typeface="Calisto MT" panose="02040603050505030304" pitchFamily="18" charset="0"/>
                          <a:cs typeface="Times New Roman" panose="02020603050405020304" pitchFamily="18" charset="0"/>
                        </a:rPr>
                        <a:t>-5,160,453</a:t>
                      </a: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sto MT" panose="02040603050505030304" pitchFamily="18" charset="0"/>
                          <a:cs typeface="Times New Roman" panose="02020603050405020304" pitchFamily="18" charset="0"/>
                        </a:rPr>
                        <a:t>-2,935,194</a:t>
                      </a: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sto MT" panose="02040603050505030304" pitchFamily="18" charset="0"/>
                          <a:cs typeface="Times New Roman" panose="02020603050405020304" pitchFamily="18" charset="0"/>
                        </a:rPr>
                        <a:t>5,206,960</a:t>
                      </a: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r>
            </a:tbl>
          </a:graphicData>
        </a:graphic>
      </p:graphicFrame>
      <p:sp>
        <p:nvSpPr>
          <p:cNvPr id="22" name="Rectangle 21"/>
          <p:cNvSpPr/>
          <p:nvPr/>
        </p:nvSpPr>
        <p:spPr>
          <a:xfrm>
            <a:off x="731520" y="6005183"/>
            <a:ext cx="10415017" cy="400110"/>
          </a:xfrm>
          <a:prstGeom prst="rect">
            <a:avLst/>
          </a:prstGeom>
        </p:spPr>
        <p:txBody>
          <a:bodyPr wrap="square">
            <a:spAutoFit/>
          </a:bodyPr>
          <a:lstStyle/>
          <a:p>
            <a:pPr>
              <a:lnSpc>
                <a:spcPts val="1200"/>
              </a:lnSpc>
            </a:pPr>
            <a:r>
              <a:rPr lang="en-US" sz="1200" i="1" dirty="0" smtClean="0">
                <a:solidFill>
                  <a:srgbClr val="000000"/>
                </a:solidFill>
                <a:effectLst/>
                <a:ea typeface="Calisto MT" panose="02040603050505030304" pitchFamily="18" charset="0"/>
                <a:cs typeface="Times New Roman" panose="02020603050405020304" pitchFamily="18" charset="0"/>
              </a:rPr>
              <a:t>Note: Based on 2012 livestock production and harvest from the 2012 Census of Agriculture. Crop removal rates are from the Virginia Department of Conservation and Recreation’s (DCR) 2014 Nutrient Management Standards and Criteria.</a:t>
            </a:r>
          </a:p>
        </p:txBody>
      </p:sp>
      <p:sp>
        <p:nvSpPr>
          <p:cNvPr id="24" name="Rectangle 23"/>
          <p:cNvSpPr/>
          <p:nvPr/>
        </p:nvSpPr>
        <p:spPr>
          <a:xfrm>
            <a:off x="731520" y="4659825"/>
            <a:ext cx="10622280" cy="369332"/>
          </a:xfrm>
          <a:prstGeom prst="rect">
            <a:avLst/>
          </a:prstGeom>
        </p:spPr>
        <p:txBody>
          <a:bodyPr wrap="square">
            <a:spAutoFit/>
          </a:bodyPr>
          <a:lstStyle/>
          <a:p>
            <a:r>
              <a:rPr lang="en-US" dirty="0" smtClean="0"/>
              <a:t>Table B. Estimated Phosphorus Output v. Potential Crop Removal (pounds), 2012</a:t>
            </a:r>
            <a:endParaRPr lang="en-US" dirty="0"/>
          </a:p>
        </p:txBody>
      </p:sp>
      <p:sp>
        <p:nvSpPr>
          <p:cNvPr id="3" name="Slide Number Placeholder 2"/>
          <p:cNvSpPr>
            <a:spLocks noGrp="1"/>
          </p:cNvSpPr>
          <p:nvPr>
            <p:ph type="sldNum" sz="quarter" idx="12"/>
          </p:nvPr>
        </p:nvSpPr>
        <p:spPr/>
        <p:txBody>
          <a:bodyPr/>
          <a:lstStyle/>
          <a:p>
            <a:fld id="{FB5FE416-DACA-4398-B0C2-0587B69EBBCD}" type="slidenum">
              <a:rPr lang="en-US" smtClean="0"/>
              <a:t>7</a:t>
            </a:fld>
            <a:endParaRPr lang="en-US"/>
          </a:p>
        </p:txBody>
      </p:sp>
    </p:spTree>
    <p:extLst>
      <p:ext uri="{BB962C8B-B14F-4D97-AF65-F5344CB8AC3E}">
        <p14:creationId xmlns:p14="http://schemas.microsoft.com/office/powerpoint/2010/main" val="2788590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84361529"/>
              </p:ext>
            </p:extLst>
          </p:nvPr>
        </p:nvGraphicFramePr>
        <p:xfrm>
          <a:off x="725470" y="1601152"/>
          <a:ext cx="10733441" cy="4937760"/>
        </p:xfrm>
        <a:graphic>
          <a:graphicData uri="http://schemas.openxmlformats.org/drawingml/2006/table">
            <a:tbl>
              <a:tblPr firstRow="1" firstCol="1" bandRow="1"/>
              <a:tblGrid>
                <a:gridCol w="4644215"/>
                <a:gridCol w="1857257"/>
                <a:gridCol w="929702"/>
                <a:gridCol w="927555"/>
                <a:gridCol w="929702"/>
                <a:gridCol w="1445010"/>
              </a:tblGrid>
              <a:tr h="508131">
                <a:tc>
                  <a:txBody>
                    <a:bodyPr/>
                    <a:lstStyle/>
                    <a:p>
                      <a:pPr marL="0" marR="0">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Stream Name (ID)</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2014 Benthic Impairment</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800" b="1">
                          <a:solidFill>
                            <a:srgbClr val="FFFFFF"/>
                          </a:solidFill>
                          <a:effectLst/>
                          <a:latin typeface="+mn-lt"/>
                          <a:ea typeface="Times New Roman" panose="02020603050405020304" pitchFamily="18" charset="0"/>
                          <a:cs typeface="Times New Roman" panose="02020603050405020304" pitchFamily="18" charset="0"/>
                        </a:rPr>
                        <a:t>2014</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800" b="1">
                          <a:solidFill>
                            <a:srgbClr val="FFFFFF"/>
                          </a:solidFill>
                          <a:effectLst/>
                          <a:latin typeface="+mn-lt"/>
                          <a:ea typeface="Times New Roman" panose="02020603050405020304" pitchFamily="18" charset="0"/>
                          <a:cs typeface="Times New Roman" panose="02020603050405020304" pitchFamily="18" charset="0"/>
                        </a:rPr>
                        <a:t>2015</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800" b="1">
                          <a:solidFill>
                            <a:srgbClr val="FFFFFF"/>
                          </a:solidFill>
                          <a:effectLst/>
                          <a:latin typeface="+mn-lt"/>
                          <a:ea typeface="Times New Roman" panose="02020603050405020304" pitchFamily="18" charset="0"/>
                          <a:cs typeface="Times New Roman" panose="02020603050405020304" pitchFamily="18" charset="0"/>
                        </a:rPr>
                        <a:t>2016</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c>
                  <a:txBody>
                    <a:bodyPr/>
                    <a:lstStyle/>
                    <a:p>
                      <a:pPr marL="0" marR="0" algn="ctr">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3-year Average</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9050" cap="flat" cmpd="sng" algn="ctr">
                      <a:solidFill>
                        <a:srgbClr val="003D7A"/>
                      </a:solidFill>
                      <a:prstDash val="solid"/>
                      <a:round/>
                      <a:headEnd type="none" w="med" len="med"/>
                      <a:tailEnd type="none" w="med" len="med"/>
                    </a:lnB>
                    <a:solidFill>
                      <a:srgbClr val="3188B5"/>
                    </a:solidFill>
                  </a:tcPr>
                </a:tc>
              </a:tr>
              <a:tr h="254065">
                <a:tc>
                  <a:txBody>
                    <a:bodyPr/>
                    <a:lstStyle/>
                    <a:p>
                      <a:pPr marL="0" marR="0">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Cedar Creek (1BCDR013.29)</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No</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13.3</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11.7</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10.0</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11.7</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9050" cap="flat" cmpd="sng" algn="ctr">
                      <a:solidFill>
                        <a:srgbClr val="003D7A"/>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254065">
                <a:tc>
                  <a:txBody>
                    <a:bodyPr/>
                    <a:lstStyle/>
                    <a:p>
                      <a:pPr marL="0" marR="0">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Linville Creek (1BLNV001.22)</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Yes</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45.0</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40.0</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45</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43.3</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254065">
                <a:tc>
                  <a:txBody>
                    <a:bodyPr/>
                    <a:lstStyle/>
                    <a:p>
                      <a:pPr marL="0" marR="0">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Muddy Creek (1BMDD005.81)</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Yes</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409.5</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168.2</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198.4</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258.7</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r>
              <a:tr h="254065">
                <a:tc>
                  <a:txBody>
                    <a:bodyPr/>
                    <a:lstStyle/>
                    <a:p>
                      <a:pPr marL="0" marR="0">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Middle River (1BMDL001.83)</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No</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34.0</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103.3</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NA</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68.7</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r>
              <a:tr h="254065">
                <a:tc>
                  <a:txBody>
                    <a:bodyPr/>
                    <a:lstStyle/>
                    <a:p>
                      <a:pPr marL="0" marR="0">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North Fork (1BNFS000.57)</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No</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30.0</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20.0</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21.7</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23.9</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254065">
                <a:tc>
                  <a:txBody>
                    <a:bodyPr/>
                    <a:lstStyle/>
                    <a:p>
                      <a:pPr marL="0" marR="0">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North Fork (1BNFS010.34)</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No</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44.0</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63.2</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65.0</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57.4</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r>
              <a:tr h="254065">
                <a:tc>
                  <a:txBody>
                    <a:bodyPr/>
                    <a:lstStyle/>
                    <a:p>
                      <a:pPr marL="0" marR="0">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North Fork (1BNFS070.67)</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No</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46.7</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63.3</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40.0</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50.0</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254065">
                <a:tc>
                  <a:txBody>
                    <a:bodyPr/>
                    <a:lstStyle/>
                    <a:p>
                      <a:pPr marL="0" marR="0">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North Fork (1BNFS093.53)</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No</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10.0</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10.3</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10.6</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10.3</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254065">
                <a:tc>
                  <a:txBody>
                    <a:bodyPr/>
                    <a:lstStyle/>
                    <a:p>
                      <a:pPr marL="0" marR="0">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North River (1BNTH014.08)</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Yes</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38.3</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51.7</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50.0</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46.7</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254065">
                <a:tc>
                  <a:txBody>
                    <a:bodyPr/>
                    <a:lstStyle/>
                    <a:p>
                      <a:pPr marL="0" marR="0">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Passage Creek (1BPSG001.36)</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No</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16.7</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15.0</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18.6</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16.8</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254065">
                <a:tc>
                  <a:txBody>
                    <a:bodyPr/>
                    <a:lstStyle/>
                    <a:p>
                      <a:pPr marL="0" marR="0">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Shenandoah River (1BSHN022.63)</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No</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21.7</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23.3</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30.0</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25.0</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254065">
                <a:tc>
                  <a:txBody>
                    <a:bodyPr/>
                    <a:lstStyle/>
                    <a:p>
                      <a:pPr marL="0" marR="0">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Smith Creek (1BSMT004.60)</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Yes</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191.1</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145.7</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148.9</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161.9</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r>
              <a:tr h="254065">
                <a:tc>
                  <a:txBody>
                    <a:bodyPr/>
                    <a:lstStyle/>
                    <a:p>
                      <a:pPr marL="0" marR="0">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South Fork (1BSSF003.56)</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No</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59.5</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61.7</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92.9</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71.4</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r>
              <a:tr h="254065">
                <a:tc>
                  <a:txBody>
                    <a:bodyPr/>
                    <a:lstStyle/>
                    <a:p>
                      <a:pPr marL="0" marR="0">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South Fork (1BSSF054.20)</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Yes</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145.0</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71.7</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160.0</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125.6</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r>
              <a:tr h="254065">
                <a:tc>
                  <a:txBody>
                    <a:bodyPr/>
                    <a:lstStyle/>
                    <a:p>
                      <a:pPr marL="0" marR="0">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South Fork (1BSSF100.10)</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Yes</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128.3</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133.6</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197.5</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153.1</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C7A2"/>
                    </a:solidFill>
                  </a:tcPr>
                </a:tc>
              </a:tr>
              <a:tr h="254065">
                <a:tc>
                  <a:txBody>
                    <a:bodyPr/>
                    <a:lstStyle/>
                    <a:p>
                      <a:pPr marL="0" marR="0">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South River (1BSTH007.80)</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Yes</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nchor="ctr">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23.3</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35.0</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40.0</a:t>
                      </a:r>
                      <a:endParaRPr lang="en-US" sz="180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32.8</a:t>
                      </a:r>
                      <a:endParaRPr lang="en-US" sz="1800" dirty="0">
                        <a:solidFill>
                          <a:srgbClr val="000000"/>
                        </a:solidFill>
                        <a:effectLst/>
                        <a:latin typeface="+mn-lt"/>
                        <a:ea typeface="Calisto MT" panose="02040603050505030304" pitchFamily="18" charset="0"/>
                        <a:cs typeface="Times New Roman" panose="02020603050405020304" pitchFamily="18" charset="0"/>
                      </a:endParaRPr>
                    </a:p>
                  </a:txBody>
                  <a:tcPr marL="68580" marR="68580" marT="0" marB="0">
                    <a:lnL>
                      <a:noFill/>
                    </a:lnL>
                    <a:lnR>
                      <a:noFill/>
                    </a:lnR>
                    <a:lnT w="12700" cap="flat" cmpd="sng" algn="ctr">
                      <a:solidFill>
                        <a:srgbClr val="D9D9D9"/>
                      </a:solidFill>
                      <a:prstDash val="solid"/>
                      <a:round/>
                      <a:headEnd type="none" w="med" len="med"/>
                      <a:tailEnd type="none" w="med" len="med"/>
                    </a:lnT>
                    <a:lnB w="19050" cap="flat" cmpd="sng" algn="ctr">
                      <a:solidFill>
                        <a:srgbClr val="003D7A"/>
                      </a:solidFill>
                      <a:prstDash val="solid"/>
                      <a:round/>
                      <a:headEnd type="none" w="med" len="med"/>
                      <a:tailEnd type="none" w="med" len="med"/>
                    </a:lnB>
                  </a:tcPr>
                </a:tc>
              </a:tr>
            </a:tbl>
          </a:graphicData>
        </a:graphic>
      </p:graphicFrame>
      <p:sp>
        <p:nvSpPr>
          <p:cNvPr id="5" name="Rectangle 4"/>
          <p:cNvSpPr/>
          <p:nvPr/>
        </p:nvSpPr>
        <p:spPr>
          <a:xfrm>
            <a:off x="620359" y="165254"/>
            <a:ext cx="10943665" cy="1261884"/>
          </a:xfrm>
          <a:prstGeom prst="rect">
            <a:avLst/>
          </a:prstGeom>
        </p:spPr>
        <p:txBody>
          <a:bodyPr wrap="square">
            <a:spAutoFit/>
          </a:bodyPr>
          <a:lstStyle/>
          <a:p>
            <a:pPr algn="ctr"/>
            <a:r>
              <a:rPr lang="en-US" sz="3800" dirty="0" smtClean="0">
                <a:latin typeface="+mj-lt"/>
              </a:rPr>
              <a:t>Shenandoah Valley:  Average Phosphorus Concentrations at Long-Term Trend Monitoring Stations </a:t>
            </a:r>
            <a:endParaRPr lang="en-US" sz="3800" dirty="0">
              <a:latin typeface="+mj-lt"/>
            </a:endParaRPr>
          </a:p>
        </p:txBody>
      </p:sp>
      <p:sp>
        <p:nvSpPr>
          <p:cNvPr id="2" name="Slide Number Placeholder 1"/>
          <p:cNvSpPr>
            <a:spLocks noGrp="1"/>
          </p:cNvSpPr>
          <p:nvPr>
            <p:ph type="sldNum" sz="quarter" idx="12"/>
          </p:nvPr>
        </p:nvSpPr>
        <p:spPr/>
        <p:txBody>
          <a:bodyPr/>
          <a:lstStyle/>
          <a:p>
            <a:fld id="{FB5FE416-DACA-4398-B0C2-0587B69EBBCD}" type="slidenum">
              <a:rPr lang="en-US" smtClean="0"/>
              <a:t>8</a:t>
            </a:fld>
            <a:endParaRPr lang="en-US"/>
          </a:p>
        </p:txBody>
      </p:sp>
    </p:spTree>
    <p:extLst>
      <p:ext uri="{BB962C8B-B14F-4D97-AF65-F5344CB8AC3E}">
        <p14:creationId xmlns:p14="http://schemas.microsoft.com/office/powerpoint/2010/main" val="4258892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65064" cy="1325563"/>
          </a:xfrm>
        </p:spPr>
        <p:txBody>
          <a:bodyPr/>
          <a:lstStyle/>
          <a:p>
            <a:r>
              <a:rPr lang="en-US" dirty="0" smtClean="0"/>
              <a:t>Citizens Complain about Algae</a:t>
            </a:r>
            <a:endParaRPr lang="en-US" dirty="0"/>
          </a:p>
        </p:txBody>
      </p:sp>
      <p:sp>
        <p:nvSpPr>
          <p:cNvPr id="3" name="Content Placeholder 2"/>
          <p:cNvSpPr>
            <a:spLocks noGrp="1"/>
          </p:cNvSpPr>
          <p:nvPr>
            <p:ph idx="1"/>
          </p:nvPr>
        </p:nvSpPr>
        <p:spPr>
          <a:xfrm>
            <a:off x="838200" y="1825625"/>
            <a:ext cx="5465064" cy="4351338"/>
          </a:xfrm>
        </p:spPr>
        <p:txBody>
          <a:bodyPr>
            <a:noAutofit/>
          </a:bodyPr>
          <a:lstStyle/>
          <a:p>
            <a:pPr>
              <a:spcBef>
                <a:spcPts val="0"/>
              </a:spcBef>
            </a:pPr>
            <a:r>
              <a:rPr lang="en-US" sz="2400" dirty="0" smtClean="0"/>
              <a:t>In 2015, the Shenandoah </a:t>
            </a:r>
            <a:r>
              <a:rPr lang="en-US" sz="2400" dirty="0" err="1" smtClean="0"/>
              <a:t>Riverkeeper</a:t>
            </a:r>
            <a:r>
              <a:rPr lang="en-US" sz="2400" dirty="0" smtClean="0"/>
              <a:t> and its parent organization, the Potomac </a:t>
            </a:r>
            <a:r>
              <a:rPr lang="en-US" sz="2400" dirty="0" err="1" smtClean="0"/>
              <a:t>Riverkeeper</a:t>
            </a:r>
            <a:r>
              <a:rPr lang="en-US" sz="2400" dirty="0" smtClean="0"/>
              <a:t> Network, sent a report to DEQ about persistent algae blooms in the Shenandoah River and tributaries.</a:t>
            </a:r>
          </a:p>
          <a:p>
            <a:pPr marL="0" indent="0">
              <a:spcBef>
                <a:spcPts val="0"/>
              </a:spcBef>
              <a:buNone/>
            </a:pPr>
            <a:endParaRPr lang="en-US" sz="2400" dirty="0" smtClean="0"/>
          </a:p>
          <a:p>
            <a:pPr>
              <a:spcBef>
                <a:spcPts val="0"/>
              </a:spcBef>
            </a:pPr>
            <a:r>
              <a:rPr lang="en-US" sz="2400" dirty="0" smtClean="0"/>
              <a:t>126 people who used the river submitted written testimony and thousands of photographs and videos of algae in local waterways.</a:t>
            </a:r>
          </a:p>
          <a:p>
            <a:pPr marL="0" indent="0">
              <a:spcBef>
                <a:spcPts val="0"/>
              </a:spcBef>
              <a:buNone/>
            </a:pPr>
            <a:endParaRPr lang="en-US" sz="2400" dirty="0" smtClean="0"/>
          </a:p>
          <a:p>
            <a:pPr>
              <a:spcBef>
                <a:spcPts val="0"/>
              </a:spcBef>
            </a:pPr>
            <a:r>
              <a:rPr lang="en-US" sz="2400" dirty="0" smtClean="0"/>
              <a:t>Algae interfere with the public’s ability to use the river for fishing, swimming, rafting, and boating.</a:t>
            </a:r>
            <a:endParaRPr lang="en-US" sz="2400" dirty="0"/>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7015647" y="213868"/>
            <a:ext cx="4447881" cy="2953639"/>
          </a:xfrm>
          <a:prstGeom prst="rect">
            <a:avLst/>
          </a:prstGeom>
        </p:spPr>
      </p:pic>
      <p:pic>
        <p:nvPicPr>
          <p:cNvPr id="5" name="Picture 4"/>
          <p:cNvPicPr/>
          <p:nvPr/>
        </p:nvPicPr>
        <p:blipFill>
          <a:blip r:embed="rId3" cstate="screen">
            <a:extLst>
              <a:ext uri="{28A0092B-C50C-407E-A947-70E740481C1C}">
                <a14:useLocalDpi xmlns:a14="http://schemas.microsoft.com/office/drawing/2010/main"/>
              </a:ext>
            </a:extLst>
          </a:blip>
          <a:stretch>
            <a:fillRect/>
          </a:stretch>
        </p:blipFill>
        <p:spPr>
          <a:xfrm>
            <a:off x="7015647" y="3318764"/>
            <a:ext cx="4447881" cy="3331985"/>
          </a:xfrm>
          <a:prstGeom prst="rect">
            <a:avLst/>
          </a:prstGeom>
        </p:spPr>
      </p:pic>
      <p:sp>
        <p:nvSpPr>
          <p:cNvPr id="6" name="Slide Number Placeholder 5"/>
          <p:cNvSpPr>
            <a:spLocks noGrp="1"/>
          </p:cNvSpPr>
          <p:nvPr>
            <p:ph type="sldNum" sz="quarter" idx="12"/>
          </p:nvPr>
        </p:nvSpPr>
        <p:spPr/>
        <p:txBody>
          <a:bodyPr/>
          <a:lstStyle/>
          <a:p>
            <a:fld id="{FB5FE416-DACA-4398-B0C2-0587B69EBBCD}" type="slidenum">
              <a:rPr lang="en-US" smtClean="0"/>
              <a:t>9</a:t>
            </a:fld>
            <a:endParaRPr lang="en-US"/>
          </a:p>
        </p:txBody>
      </p:sp>
    </p:spTree>
    <p:extLst>
      <p:ext uri="{BB962C8B-B14F-4D97-AF65-F5344CB8AC3E}">
        <p14:creationId xmlns:p14="http://schemas.microsoft.com/office/powerpoint/2010/main" val="3027867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1573</Words>
  <Application>Microsoft Office PowerPoint</Application>
  <PresentationFormat>Widescreen</PresentationFormat>
  <Paragraphs>460</Paragraphs>
  <Slides>15</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Calibri</vt:lpstr>
      <vt:lpstr>Calibri Light</vt:lpstr>
      <vt:lpstr>Calisto MT</vt:lpstr>
      <vt:lpstr>Gill Sans MT</vt:lpstr>
      <vt:lpstr>Times New Roman</vt:lpstr>
      <vt:lpstr>Office Theme</vt:lpstr>
      <vt:lpstr>1_Office Theme</vt:lpstr>
      <vt:lpstr>2_Office Theme</vt:lpstr>
      <vt:lpstr>3_Office Theme</vt:lpstr>
      <vt:lpstr>Chesapeake Bay Clean-Up and EPA Enforcement</vt:lpstr>
      <vt:lpstr>PowerPoint Presentation</vt:lpstr>
      <vt:lpstr>PowerPoint Presentation</vt:lpstr>
      <vt:lpstr>HR 732: The “Stop Settlement Slush Fund” Act</vt:lpstr>
      <vt:lpstr>Volkswagen Settlement: Largest Beneficiaries of $2.7 billion Environmental Mitigation Trust Fund (Initial Allocations) </vt:lpstr>
      <vt:lpstr>PowerPoint Presentation</vt:lpstr>
      <vt:lpstr>Shenandoah Valley:  Phosphorus Imbalance </vt:lpstr>
      <vt:lpstr>PowerPoint Presentation</vt:lpstr>
      <vt:lpstr>Citizens Complain about Algae</vt:lpstr>
      <vt:lpstr>PowerPoint Presentation</vt:lpstr>
      <vt:lpstr>PowerPoint Presentation</vt:lpstr>
      <vt:lpstr>Unfenced Cattle Herds</vt:lpstr>
      <vt:lpstr>Where does exported manure go?</vt:lpstr>
      <vt:lpstr>PowerPoint Presentation</vt:lpstr>
      <vt:lpstr>Recommendations</vt:lpstr>
    </vt:vector>
  </TitlesOfParts>
  <Company>Windows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Pollution from Livestock in the Shenandoah Valley</dc:title>
  <dc:creator>Courtney Bernhardt</dc:creator>
  <cp:lastModifiedBy>LaToya Archibald</cp:lastModifiedBy>
  <cp:revision>37</cp:revision>
  <cp:lastPrinted>2017-05-23T18:53:16Z</cp:lastPrinted>
  <dcterms:created xsi:type="dcterms:W3CDTF">2017-04-19T15:27:12Z</dcterms:created>
  <dcterms:modified xsi:type="dcterms:W3CDTF">2017-05-23T21:47:49Z</dcterms:modified>
</cp:coreProperties>
</file>