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9" r:id="rId4"/>
    <p:sldId id="294" r:id="rId5"/>
    <p:sldId id="283" r:id="rId6"/>
    <p:sldId id="279" r:id="rId7"/>
    <p:sldId id="282" r:id="rId8"/>
    <p:sldId id="286" r:id="rId9"/>
    <p:sldId id="285" r:id="rId10"/>
    <p:sldId id="281" r:id="rId11"/>
    <p:sldId id="287" r:id="rId12"/>
    <p:sldId id="288" r:id="rId13"/>
    <p:sldId id="291" r:id="rId14"/>
    <p:sldId id="292" r:id="rId15"/>
    <p:sldId id="280" r:id="rId16"/>
    <p:sldId id="290" r:id="rId17"/>
    <p:sldId id="289" r:id="rId18"/>
    <p:sldId id="277" r:id="rId19"/>
    <p:sldId id="27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2948-DA4C-428C-9BFD-4A98734C3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E9B79-2851-46ED-B5D8-BEF30773A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594BB-148F-4471-9265-75187F3E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029E-83CD-4E06-9267-01FBC2BA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72148-F564-448F-B5FB-2EFB8630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80CD5-55D9-4D5F-A8D1-9A012E71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D676BA-C8FC-49A8-8212-74CA42CCC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56F22-B95F-4F7E-BF84-3C37B1548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3DC02-7FC5-4B0E-8475-ECA77706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86A7-0F0A-4693-869B-65C1E3D7C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8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D101BE-43E3-4670-9D6A-0596F5606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DA1C4A-1578-4BCC-AA86-152875F16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D603B-DB33-4487-AF58-66980D03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F2E32-5A4D-47C0-BBD7-A8A005770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35CE1-AEAB-4900-86B0-CC8173A5E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2EA58-90F3-4FBF-8AA5-AD4D3FEC6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E4471-283E-4B8D-8A81-EF33F50B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2BF6F-160C-47F8-B2FA-B4CD7EE3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06034-CF56-499B-8317-EB82BCAC7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6FA74-5C26-4663-B17D-F024B7E7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8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B7CC3-D7F1-4B90-9AD3-1E9908A4C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0A610-CE4E-4E91-8138-B71701A68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48D7F-19CB-4A62-95F8-2363B98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33877-A38D-4F00-A26B-7C0ED99A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97C2C-DD2A-4A2C-87AA-557B7AC1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0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09500-FF80-4972-9F71-9F7B12F46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20E7B-8FB9-4F04-9484-82FB4475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F3BF3-97A1-459D-BC10-655CC1754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92104-02B5-4795-8743-46ADBEA6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C0627-65A8-4799-9E84-A0F3A899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4FBB5-6CE7-4BAF-8C61-884CA8C69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3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E85F-01BB-4A1B-860C-D37E3196F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C988B-5A1D-4CA2-A507-56F29EE18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5EC19-D9E7-4710-BDAB-E4A3E87AE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1F790-2501-412D-A8F5-48265EF08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727496-54FE-4BFF-8BD4-E81700EF3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6A119D-932B-4C5F-BF91-50C9B61B8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BA7581-251C-4B7B-B0C4-087D1CDBE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50BE2-576D-4BC7-8A26-FBDDE1D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1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E0F31-584A-4F07-9CEE-5F94EE00A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CACDE-8114-4F30-8246-541C436B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35E23-9E16-4A45-AD2B-5012655F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42337-C6AF-4261-BD70-DAC4848A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6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D1462E-1C8D-4076-AAA9-4C860BCE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51E29-9EEF-40DB-A529-C64E1F2C6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75BF13-4180-4959-B4E7-93701CA71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1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DE06-E26A-4850-85C2-073CAA522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C3184-7E35-44D4-916D-CB958EA68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190B3-D3F2-418C-BACF-9A43FD515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62FE0-6A47-4E80-8A0E-DBB03939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490C4-6ED1-4054-A6E7-26FDF395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70E61-D56D-4182-89AE-634D8818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2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EE5DE-718E-47C6-9741-A213654D2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E1B9C-909D-407D-BF42-5FC9B2219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1F61E-B2B0-467D-9A2D-81F5BFE5F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117C9-2967-455E-879E-BD4F6533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A2902-6790-49F7-8F42-30AF73EE4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204F0-0B3B-497D-A211-AE28E9D1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18BD64-599F-474A-9CA7-C9685DE86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3F8AC-8430-4DD9-B95B-000F9C52E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CCDC1-6142-41C6-97B7-ED0B6380C2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E748E-024F-43CD-A1CC-70569023397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8F821-DA6C-411C-AD25-423A9E503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2A92C-86BA-461C-AC87-CA6A9F0D5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A9E3E-51FC-4A21-B9B2-C8B481868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2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mstats.shinyapps.io/BCSM_Surv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BDC2B-2590-4340-B1FD-808B2BA66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6076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/>
              <a:t>An Operating  Model for Chesapeake Bay Blue Crabs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41BE7-ABC5-4C3F-BBBA-94E0C60C9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3338"/>
            <a:ext cx="9144000" cy="1655762"/>
          </a:xfrm>
        </p:spPr>
        <p:txBody>
          <a:bodyPr/>
          <a:lstStyle/>
          <a:p>
            <a:r>
              <a:rPr lang="en-US" dirty="0"/>
              <a:t>Michael </a:t>
            </a:r>
            <a:r>
              <a:rPr lang="en-US" dirty="0" err="1"/>
              <a:t>Wilberg</a:t>
            </a:r>
            <a:r>
              <a:rPr lang="en-US" dirty="0"/>
              <a:t>, Dong Liang, and Tom Miller</a:t>
            </a:r>
          </a:p>
          <a:p>
            <a:r>
              <a:rPr lang="en-US" dirty="0"/>
              <a:t>Chesapeake Biological Laboratory</a:t>
            </a:r>
          </a:p>
          <a:p>
            <a:r>
              <a:rPr lang="en-US" dirty="0"/>
              <a:t>University of Maryland Center for Environmental Science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0F1D1-FDA4-441A-AFE4-59257C16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2168"/>
            <a:ext cx="3028426" cy="24357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FC122F-4149-47AB-AF21-5F9F519531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178" y="4476728"/>
            <a:ext cx="2266600" cy="22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74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AC7-2D59-4A25-BF9B-DCB9ED8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63353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Operating model -</a:t>
            </a:r>
            <a:br>
              <a:rPr lang="en-US" dirty="0"/>
            </a:br>
            <a:r>
              <a:rPr lang="en-US" dirty="0"/>
              <a:t>Recruitment and </a:t>
            </a:r>
            <a:br>
              <a:rPr lang="en-US" dirty="0"/>
            </a:br>
            <a:r>
              <a:rPr lang="en-US" dirty="0"/>
              <a:t>Selectivity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F0-CC83-4D47-A0FD-C89DE91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03440" cy="4351338"/>
          </a:xfrm>
        </p:spPr>
        <p:txBody>
          <a:bodyPr/>
          <a:lstStyle/>
          <a:p>
            <a:r>
              <a:rPr lang="en-US" dirty="0"/>
              <a:t>Recruitment in months 5-10 (0 in other months)</a:t>
            </a:r>
          </a:p>
          <a:p>
            <a:pPr lvl="1"/>
            <a:r>
              <a:rPr lang="en-US" dirty="0"/>
              <a:t>Lognormal recruitment each month with a median = 2000 and SD = 0.45</a:t>
            </a:r>
          </a:p>
          <a:p>
            <a:pPr lvl="1"/>
            <a:r>
              <a:rPr lang="en-US" dirty="0"/>
              <a:t>Currently no stock-recruitment function</a:t>
            </a:r>
          </a:p>
          <a:p>
            <a:r>
              <a:rPr lang="en-US" dirty="0"/>
              <a:t>Logistic fishery and survey selectivity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441DF9-409C-47C3-8AE9-5F69E2C67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738" y="5514181"/>
            <a:ext cx="1648124" cy="13255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640" y="1094581"/>
            <a:ext cx="725805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70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AC7-2D59-4A25-BF9B-DCB9ED8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332457" cy="2584953"/>
          </a:xfrm>
        </p:spPr>
        <p:txBody>
          <a:bodyPr/>
          <a:lstStyle/>
          <a:p>
            <a:r>
              <a:rPr lang="en-US" dirty="0"/>
              <a:t>Operating model - </a:t>
            </a:r>
            <a:r>
              <a:rPr lang="en-US" dirty="0" smtClean="0"/>
              <a:t>Mortality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F0-CC83-4D47-A0FD-C89DE91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34" y="2950078"/>
            <a:ext cx="3133854" cy="2398820"/>
          </a:xfrm>
        </p:spPr>
        <p:txBody>
          <a:bodyPr/>
          <a:lstStyle/>
          <a:p>
            <a:r>
              <a:rPr lang="en-US" dirty="0"/>
              <a:t>Natural mortality (0.075/</a:t>
            </a:r>
            <a:r>
              <a:rPr lang="en-US" dirty="0" err="1"/>
              <a:t>mo</a:t>
            </a:r>
            <a:r>
              <a:rPr lang="en-US" dirty="0"/>
              <a:t>) and fishing mortality (0.0875/</a:t>
            </a:r>
            <a:r>
              <a:rPr lang="en-US" dirty="0" err="1"/>
              <a:t>mo</a:t>
            </a:r>
            <a:r>
              <a:rPr lang="en-US" dirty="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441DF9-409C-47C3-8AE9-5F69E2C67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738" y="5514181"/>
            <a:ext cx="1648124" cy="13255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033BA9E-55DD-F448-96F0-15C797788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657" y="0"/>
            <a:ext cx="79587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906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E6CA-CBE8-C46D-6FB1-F200C9CD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624935" cy="2361525"/>
          </a:xfrm>
        </p:spPr>
        <p:txBody>
          <a:bodyPr/>
          <a:lstStyle/>
          <a:p>
            <a:r>
              <a:rPr lang="en-US" dirty="0"/>
              <a:t>Population over time (males)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5B0AF2-9C2D-33DF-8D99-0EF88E5212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13375" y="242903"/>
            <a:ext cx="7075222" cy="6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445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E6CA-CBE8-C46D-6FB1-F200C9CD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624935" cy="2361525"/>
          </a:xfrm>
        </p:spPr>
        <p:txBody>
          <a:bodyPr>
            <a:normAutofit fontScale="90000"/>
          </a:bodyPr>
          <a:lstStyle/>
          <a:p>
            <a:r>
              <a:rPr lang="en-US" dirty="0"/>
              <a:t>Population over time (immature females)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702570E-794A-41BD-D9E2-FAFA43EA7A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4096" y="36296"/>
            <a:ext cx="7807570" cy="673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57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E6CA-CBE8-C46D-6FB1-F200C9CD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624935" cy="2361525"/>
          </a:xfrm>
        </p:spPr>
        <p:txBody>
          <a:bodyPr>
            <a:normAutofit fontScale="90000"/>
          </a:bodyPr>
          <a:lstStyle/>
          <a:p>
            <a:r>
              <a:rPr lang="en-US" dirty="0"/>
              <a:t>Population over time (mature females)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4F60DC6-D640-47A7-2D53-0433793B89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18212" y="0"/>
            <a:ext cx="7673788" cy="662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36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E312-0287-4B2B-97DE-915255D1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5B10-F95E-49DE-A501-016233471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Observation error was applied to the catch and index for each month and the catch and index proportions at length each month</a:t>
            </a:r>
          </a:p>
          <a:p>
            <a:endParaRPr lang="en-US" dirty="0"/>
          </a:p>
          <a:p>
            <a:r>
              <a:rPr lang="en-US" dirty="0" smtClean="0"/>
              <a:t>Fishery catch- length composition</a:t>
            </a:r>
          </a:p>
          <a:p>
            <a:pPr lvl="1"/>
            <a:r>
              <a:rPr lang="en-US" dirty="0" smtClean="0"/>
              <a:t>Lognormal </a:t>
            </a:r>
            <a:r>
              <a:rPr lang="en-US" dirty="0"/>
              <a:t>catch errors: CV = 10%</a:t>
            </a:r>
          </a:p>
          <a:p>
            <a:r>
              <a:rPr lang="en-US" dirty="0" smtClean="0"/>
              <a:t>Surveys – length composition</a:t>
            </a:r>
          </a:p>
          <a:p>
            <a:pPr lvl="1"/>
            <a:r>
              <a:rPr lang="en-US" dirty="0" smtClean="0"/>
              <a:t>Lognormal </a:t>
            </a:r>
            <a:r>
              <a:rPr lang="en-US" dirty="0"/>
              <a:t>index errors: CV = 30%</a:t>
            </a:r>
          </a:p>
          <a:p>
            <a:r>
              <a:rPr lang="en-US" dirty="0"/>
              <a:t>Multinomial proportions at length: effective sample size = </a:t>
            </a:r>
            <a:r>
              <a:rPr lang="en-US" dirty="0" smtClean="0"/>
              <a:t>250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Simulated 20 data sets for 3 years with </a:t>
            </a:r>
            <a:r>
              <a:rPr lang="en-US" dirty="0" smtClean="0"/>
              <a:t>10 </a:t>
            </a:r>
            <a:r>
              <a:rPr lang="en-US" dirty="0"/>
              <a:t>months/year (</a:t>
            </a:r>
            <a:r>
              <a:rPr lang="en-US" dirty="0" smtClean="0"/>
              <a:t>30 </a:t>
            </a:r>
            <a:r>
              <a:rPr lang="en-US" dirty="0"/>
              <a:t>time steps)</a:t>
            </a:r>
          </a:p>
        </p:txBody>
      </p:sp>
    </p:spTree>
    <p:extLst>
      <p:ext uri="{BB962C8B-B14F-4D97-AF65-F5344CB8AC3E}">
        <p14:creationId xmlns:p14="http://schemas.microsoft.com/office/powerpoint/2010/main" val="412644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0ACB8-83F7-F33A-5046-197226DC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330" y="1553845"/>
            <a:ext cx="3257981" cy="3063875"/>
          </a:xfrm>
        </p:spPr>
        <p:txBody>
          <a:bodyPr/>
          <a:lstStyle/>
          <a:p>
            <a:r>
              <a:rPr lang="en-US" dirty="0"/>
              <a:t>Simulation survey observations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C53543C-9E25-CE81-0035-364D72930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9121" y="170476"/>
            <a:ext cx="7188428" cy="620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75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E6CA-CBE8-C46D-6FB1-F200C9CD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852" y="321582"/>
            <a:ext cx="3037114" cy="2361525"/>
          </a:xfrm>
        </p:spPr>
        <p:txBody>
          <a:bodyPr/>
          <a:lstStyle/>
          <a:p>
            <a:r>
              <a:rPr lang="en-US" dirty="0"/>
              <a:t>Catch over time (males)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930" y="154985"/>
            <a:ext cx="8604069" cy="55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1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5510C-7230-4841-9EA0-C1BA2660F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</a:t>
            </a:r>
            <a:r>
              <a:rPr lang="en-US"/>
              <a:t>next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2ACEA-7412-4F43-9770-B52B05941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When the estimation model is correctly specified, the estimates are approximately unbiased, which is promising for the upcoming assessment</a:t>
            </a:r>
          </a:p>
          <a:p>
            <a:pPr lvl="1"/>
            <a:r>
              <a:rPr lang="en-US" dirty="0"/>
              <a:t>A population simulation model will be built based on the available data to ensure reasonable out-of-sample indices of abundance with reasonable prediction and accuracy.</a:t>
            </a:r>
          </a:p>
          <a:p>
            <a:r>
              <a:rPr lang="en-US" dirty="0"/>
              <a:t>Further development of the operating model</a:t>
            </a:r>
          </a:p>
          <a:p>
            <a:pPr lvl="1"/>
            <a:r>
              <a:rPr lang="en-US" dirty="0"/>
              <a:t>Add spatial structure for blue crabs</a:t>
            </a:r>
          </a:p>
          <a:p>
            <a:pPr lvl="1"/>
            <a:r>
              <a:rPr lang="en-US" dirty="0"/>
              <a:t>Add stock-recruitment function (and juvenile density dependent mortality?)</a:t>
            </a:r>
          </a:p>
          <a:p>
            <a:pPr lvl="1"/>
            <a:r>
              <a:rPr lang="en-US" dirty="0"/>
              <a:t>Additional stochastic variation in growth and natural mortality</a:t>
            </a:r>
          </a:p>
          <a:p>
            <a:r>
              <a:rPr lang="en-US" dirty="0"/>
              <a:t>Conduct experiments with the </a:t>
            </a:r>
            <a:r>
              <a:rPr lang="en-US" dirty="0" smtClean="0"/>
              <a:t>operation </a:t>
            </a:r>
            <a:r>
              <a:rPr lang="en-US" dirty="0"/>
              <a:t>model to test the current stock assessment model performance.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397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D4439-38DB-4FCD-B9BC-8FA04DFAB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0A23A-F1D6-4B8F-B485-E4DEFF1FB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</a:t>
            </a:r>
          </a:p>
          <a:p>
            <a:pPr lvl="1"/>
            <a:r>
              <a:rPr lang="en-US" dirty="0"/>
              <a:t>Chesapeake Bay Trust</a:t>
            </a:r>
          </a:p>
          <a:p>
            <a:r>
              <a:rPr lang="en-US" dirty="0"/>
              <a:t>Collaborators</a:t>
            </a:r>
          </a:p>
          <a:p>
            <a:pPr lvl="1"/>
            <a:r>
              <a:rPr lang="en-US" dirty="0"/>
              <a:t>Blue crab simulation model steering committee</a:t>
            </a:r>
          </a:p>
        </p:txBody>
      </p:sp>
    </p:spTree>
    <p:extLst>
      <p:ext uri="{BB962C8B-B14F-4D97-AF65-F5344CB8AC3E}">
        <p14:creationId xmlns:p14="http://schemas.microsoft.com/office/powerpoint/2010/main" val="292250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937760" y="2499360"/>
            <a:ext cx="6416040" cy="404077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EB5E26-7A4F-48B6-87A7-D5B641CE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7C1A-C32C-40F0-B5DE-C099E3F5C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243"/>
            <a:ext cx="10515600" cy="4351338"/>
          </a:xfrm>
        </p:spPr>
        <p:txBody>
          <a:bodyPr/>
          <a:lstStyle/>
          <a:p>
            <a:r>
              <a:rPr lang="en-US" dirty="0"/>
              <a:t>Length-structured data generating </a:t>
            </a:r>
            <a:r>
              <a:rPr lang="en-US" dirty="0" smtClean="0"/>
              <a:t>model (operating model)</a:t>
            </a:r>
            <a:endParaRPr lang="en-US" dirty="0"/>
          </a:p>
          <a:p>
            <a:r>
              <a:rPr lang="en-US" dirty="0"/>
              <a:t>Stock assessment model (estimation model)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F0F1B8-1BE8-4E01-8643-9444C4E9B76C}"/>
              </a:ext>
            </a:extLst>
          </p:cNvPr>
          <p:cNvSpPr txBox="1"/>
          <p:nvPr/>
        </p:nvSpPr>
        <p:spPr>
          <a:xfrm>
            <a:off x="1279237" y="2951946"/>
            <a:ext cx="1716047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Operating </a:t>
            </a:r>
          </a:p>
          <a:p>
            <a:pPr algn="ctr"/>
            <a:r>
              <a:rPr lang="en-US" sz="2800" dirty="0"/>
              <a:t>Model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A5A2F344-544B-406F-932A-B61F8F5D22C6}"/>
              </a:ext>
            </a:extLst>
          </p:cNvPr>
          <p:cNvSpPr/>
          <p:nvPr/>
        </p:nvSpPr>
        <p:spPr>
          <a:xfrm>
            <a:off x="3189963" y="3177293"/>
            <a:ext cx="1860259" cy="3858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F8A20F-F1EB-4A09-A48B-5B996687DD86}"/>
              </a:ext>
            </a:extLst>
          </p:cNvPr>
          <p:cNvSpPr txBox="1"/>
          <p:nvPr/>
        </p:nvSpPr>
        <p:spPr>
          <a:xfrm>
            <a:off x="8724994" y="2996372"/>
            <a:ext cx="1906163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Assessment</a:t>
            </a:r>
          </a:p>
          <a:p>
            <a:pPr algn="ctr"/>
            <a:r>
              <a:rPr lang="en-US" sz="2800" dirty="0"/>
              <a:t>model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725999-52ED-4CEF-9F1C-CB2F4CE17BD7}"/>
              </a:ext>
            </a:extLst>
          </p:cNvPr>
          <p:cNvSpPr txBox="1"/>
          <p:nvPr/>
        </p:nvSpPr>
        <p:spPr>
          <a:xfrm>
            <a:off x="5085473" y="2971243"/>
            <a:ext cx="1641027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Simulated</a:t>
            </a:r>
          </a:p>
          <a:p>
            <a:pPr algn="ctr"/>
            <a:r>
              <a:rPr lang="en-US" sz="2800" dirty="0"/>
              <a:t>data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501511-EC38-4018-B5D9-8059544C9CC3}"/>
              </a:ext>
            </a:extLst>
          </p:cNvPr>
          <p:cNvSpPr txBox="1"/>
          <p:nvPr/>
        </p:nvSpPr>
        <p:spPr>
          <a:xfrm>
            <a:off x="3206813" y="5263074"/>
            <a:ext cx="1588897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Known values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27835A-1274-4B35-953E-2555D59AE54A}"/>
              </a:ext>
            </a:extLst>
          </p:cNvPr>
          <p:cNvSpPr txBox="1"/>
          <p:nvPr/>
        </p:nvSpPr>
        <p:spPr>
          <a:xfrm>
            <a:off x="6513599" y="5263074"/>
            <a:ext cx="1718740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Estimated </a:t>
            </a:r>
          </a:p>
          <a:p>
            <a:pPr algn="ctr"/>
            <a:r>
              <a:rPr lang="en-US" sz="2800" dirty="0"/>
              <a:t>values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0A3ACAC-96C8-4E3D-A99E-E51063C63901}"/>
              </a:ext>
            </a:extLst>
          </p:cNvPr>
          <p:cNvSpPr/>
          <p:nvPr/>
        </p:nvSpPr>
        <p:spPr>
          <a:xfrm rot="2476159">
            <a:off x="1620084" y="4460569"/>
            <a:ext cx="1681325" cy="3858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D158ED1-74C1-4772-9E12-557E64DB3137}"/>
              </a:ext>
            </a:extLst>
          </p:cNvPr>
          <p:cNvSpPr/>
          <p:nvPr/>
        </p:nvSpPr>
        <p:spPr>
          <a:xfrm rot="8043246">
            <a:off x="8282068" y="4566203"/>
            <a:ext cx="1483289" cy="3858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56160" y="2868930"/>
            <a:ext cx="1327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Observation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71347" y="3502218"/>
            <a:ext cx="89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</a:t>
            </a:r>
          </a:p>
        </p:txBody>
      </p:sp>
      <p:sp>
        <p:nvSpPr>
          <p:cNvPr id="16" name="Arrow: Right 4">
            <a:extLst>
              <a:ext uri="{FF2B5EF4-FFF2-40B4-BE49-F238E27FC236}">
                <a16:creationId xmlns:a16="http://schemas.microsoft.com/office/drawing/2014/main" id="{A5A2F344-544B-406F-932A-B61F8F5D22C6}"/>
              </a:ext>
            </a:extLst>
          </p:cNvPr>
          <p:cNvSpPr/>
          <p:nvPr/>
        </p:nvSpPr>
        <p:spPr>
          <a:xfrm>
            <a:off x="6738052" y="3231093"/>
            <a:ext cx="1860259" cy="3858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00866" y="2922730"/>
            <a:ext cx="1180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Estimation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19436" y="3556018"/>
            <a:ext cx="89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94409" y="5165196"/>
            <a:ext cx="4651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4400" b="1" dirty="0"/>
              <a:t>?</a:t>
            </a:r>
          </a:p>
          <a:p>
            <a:pPr>
              <a:lnSpc>
                <a:spcPts val="3600"/>
              </a:lnSpc>
            </a:pPr>
            <a:r>
              <a:rPr lang="en-US" sz="4400" b="1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36516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EE91E-B2FA-4BFC-95C4-AE12904A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model: </a:t>
            </a:r>
            <a:r>
              <a:rPr lang="en-US" dirty="0"/>
              <a:t>l</a:t>
            </a:r>
            <a:r>
              <a:rPr lang="en-US" dirty="0" smtClean="0"/>
              <a:t>ength-structured </a:t>
            </a:r>
            <a:r>
              <a:rPr lang="en-US" dirty="0"/>
              <a:t>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A10B0-368D-4965-8632-7412BCE5E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80"/>
            <a:ext cx="10515600" cy="47367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Many organisms are difficult to age – crustaceans, </a:t>
            </a:r>
            <a:r>
              <a:rPr lang="en-US" dirty="0" err="1"/>
              <a:t>molluscs</a:t>
            </a:r>
            <a:endParaRPr lang="en-US" dirty="0"/>
          </a:p>
          <a:p>
            <a:r>
              <a:rPr lang="en-US" dirty="0"/>
              <a:t>Size- or stage-based models have been developed</a:t>
            </a:r>
          </a:p>
          <a:p>
            <a:pPr lvl="1"/>
            <a:r>
              <a:rPr lang="en-US" dirty="0"/>
              <a:t>Including the most recent assessment model for blue crab</a:t>
            </a:r>
          </a:p>
          <a:p>
            <a:r>
              <a:rPr lang="en-US" dirty="0"/>
              <a:t>Stage-based models provide only a coarse description of the population (2-3 stages), and typically operate on annual time steps, which does not reflect the management tools used (small changes in minimum size and seasonal closures)</a:t>
            </a:r>
          </a:p>
          <a:p>
            <a:r>
              <a:rPr lang="en-US" dirty="0"/>
              <a:t>Length-structured models can track changes in small size classes (~5 mm), and at shorter time scales (months) to provide more resolved descriptions of the population dynamics.</a:t>
            </a:r>
          </a:p>
          <a:p>
            <a:r>
              <a:rPr lang="en-US" dirty="0"/>
              <a:t>These models can also be used to simulate population dynamics and data sets – serving as an operating model</a:t>
            </a:r>
          </a:p>
          <a:p>
            <a:r>
              <a:rPr lang="en-US" dirty="0"/>
              <a:t>Length-structured stock assessment approaches have been developed (Sullivan et al. 1990; Punt 2013; Cao et al. 2017)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0624FA-BC68-454E-9749-BAA77012783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738" y="5514181"/>
            <a:ext cx="164812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3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Multiple survey </a:t>
            </a:r>
            <a:r>
              <a:rPr lang="en-US" dirty="0"/>
              <a:t>and fisheries data to inform the </a:t>
            </a:r>
            <a:r>
              <a:rPr lang="en-US" dirty="0" smtClean="0"/>
              <a:t>operation model.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Maryland Department of Natural Resources</a:t>
            </a:r>
          </a:p>
          <a:p>
            <a:pPr lvl="1"/>
            <a:r>
              <a:rPr lang="en-US" dirty="0"/>
              <a:t>Blue Crab Winter Dredge Survey</a:t>
            </a:r>
          </a:p>
          <a:p>
            <a:pPr lvl="1"/>
            <a:r>
              <a:rPr lang="en-US" dirty="0"/>
              <a:t>Blue Crab Summer Trawl Survey</a:t>
            </a:r>
          </a:p>
          <a:p>
            <a:pPr lvl="1"/>
            <a:r>
              <a:rPr lang="en-US" dirty="0"/>
              <a:t>Blue Crab Harvest Reports</a:t>
            </a:r>
          </a:p>
          <a:p>
            <a:r>
              <a:rPr lang="en-US" dirty="0"/>
              <a:t>Virginia Institute of Marine Science</a:t>
            </a:r>
          </a:p>
          <a:p>
            <a:pPr lvl="1"/>
            <a:r>
              <a:rPr lang="en-US" dirty="0"/>
              <a:t>Blue Crab Winter Dredge Survey</a:t>
            </a:r>
          </a:p>
          <a:p>
            <a:pPr lvl="1"/>
            <a:r>
              <a:rPr lang="en-US" dirty="0"/>
              <a:t>Juvenile Fish and Blue Crab Trawl Survey</a:t>
            </a:r>
          </a:p>
          <a:p>
            <a:pPr lvl="1"/>
            <a:r>
              <a:rPr lang="en-US" dirty="0"/>
              <a:t>Chesapeake Bay Multispecies Monitoring and Assessment Program</a:t>
            </a:r>
          </a:p>
          <a:p>
            <a:r>
              <a:rPr lang="en-US" dirty="0"/>
              <a:t>Virginia Marine Resources Commission</a:t>
            </a:r>
          </a:p>
          <a:p>
            <a:pPr lvl="1"/>
            <a:r>
              <a:rPr lang="en-US" dirty="0"/>
              <a:t>Blue Crab Harvest Reports</a:t>
            </a:r>
          </a:p>
          <a:p>
            <a:r>
              <a:rPr lang="en-US" dirty="0"/>
              <a:t>Potomac River Fisheries Commission</a:t>
            </a:r>
          </a:p>
          <a:p>
            <a:pPr lvl="1"/>
            <a:r>
              <a:rPr lang="en-US" dirty="0"/>
              <a:t>Blue Crab Harvest Reports</a:t>
            </a:r>
          </a:p>
        </p:txBody>
      </p:sp>
    </p:spTree>
    <p:extLst>
      <p:ext uri="{BB962C8B-B14F-4D97-AF65-F5344CB8AC3E}">
        <p14:creationId xmlns:p14="http://schemas.microsoft.com/office/powerpoint/2010/main" val="106992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31CF6-34F9-424C-B81D-732E28ED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model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EC824-693A-4076-B640-8F01E4D04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Growth</a:t>
            </a:r>
          </a:p>
          <a:p>
            <a:r>
              <a:rPr lang="en-US" dirty="0"/>
              <a:t>Maturation (for females)</a:t>
            </a:r>
          </a:p>
          <a:p>
            <a:r>
              <a:rPr lang="en-US" dirty="0"/>
              <a:t>Fishing mortality</a:t>
            </a:r>
          </a:p>
          <a:p>
            <a:r>
              <a:rPr lang="en-US" dirty="0"/>
              <a:t>Natural mortality</a:t>
            </a:r>
          </a:p>
          <a:p>
            <a:r>
              <a:rPr lang="en-US" dirty="0"/>
              <a:t>Recruitment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E0E403-3CB6-45CE-B17B-1EBCA5CC7FC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" y="5514181"/>
            <a:ext cx="164812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90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AC7-2D59-4A25-BF9B-DCB9ED88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model -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F0-CC83-4D47-A0FD-C89DE91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14"/>
            <a:ext cx="10515600" cy="4351338"/>
          </a:xfrm>
        </p:spPr>
        <p:txBody>
          <a:bodyPr/>
          <a:lstStyle/>
          <a:p>
            <a:r>
              <a:rPr lang="en-US" dirty="0"/>
              <a:t>Growth follows a stochastic increment von </a:t>
            </a:r>
            <a:r>
              <a:rPr lang="en-US" dirty="0" err="1"/>
              <a:t>Bertalannfy</a:t>
            </a:r>
            <a:r>
              <a:rPr lang="en-US" dirty="0"/>
              <a:t> growth model</a:t>
            </a:r>
          </a:p>
          <a:p>
            <a:r>
              <a:rPr lang="en-US" dirty="0"/>
              <a:t>K is proportional to the cumulative growing degree days (GDD) during a month (K</a:t>
            </a:r>
            <a:r>
              <a:rPr lang="en-US" baseline="-25000" dirty="0"/>
              <a:t>m</a:t>
            </a:r>
            <a:r>
              <a:rPr lang="en-US" dirty="0"/>
              <a:t> = </a:t>
            </a:r>
            <a:r>
              <a:rPr lang="en-US" dirty="0" err="1"/>
              <a:t>kp·GDD</a:t>
            </a:r>
            <a:r>
              <a:rPr lang="en-US" baseline="-25000" dirty="0" err="1"/>
              <a:t>m</a:t>
            </a:r>
            <a:r>
              <a:rPr lang="en-US" dirty="0"/>
              <a:t>)</a:t>
            </a:r>
          </a:p>
          <a:p>
            <a:r>
              <a:rPr lang="en-US" dirty="0"/>
              <a:t>L</a:t>
            </a:r>
            <a:r>
              <a:rPr lang="en-US" baseline="-25000" dirty="0"/>
              <a:t>∞</a:t>
            </a:r>
            <a:r>
              <a:rPr lang="en-US" dirty="0"/>
              <a:t> constant over time and same for both sexes</a:t>
            </a:r>
          </a:p>
          <a:p>
            <a:r>
              <a:rPr lang="en-US" dirty="0"/>
              <a:t>Normally distributed growth increment with a variance calculated using variance of L</a:t>
            </a:r>
            <a:r>
              <a:rPr lang="en-US" baseline="-25000" dirty="0"/>
              <a:t> ∞</a:t>
            </a:r>
            <a:r>
              <a:rPr lang="en-US" dirty="0"/>
              <a:t>, K and their correlation (formulation from Cao et al. 2017)</a:t>
            </a:r>
          </a:p>
          <a:p>
            <a:r>
              <a:rPr lang="en-US" dirty="0"/>
              <a:t>Females stop growing when they mature</a:t>
            </a:r>
          </a:p>
        </p:txBody>
      </p:sp>
    </p:spTree>
    <p:extLst>
      <p:ext uri="{BB962C8B-B14F-4D97-AF65-F5344CB8AC3E}">
        <p14:creationId xmlns:p14="http://schemas.microsoft.com/office/powerpoint/2010/main" val="284428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6B703-B646-4169-8EFA-58C11143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" y="347708"/>
            <a:ext cx="4395652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Operating model-Growing degree days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FF88F9-CC4A-1067-F70F-ED2AB17C1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731" y="0"/>
            <a:ext cx="7958764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588DA4-8D24-E86A-419A-610E0093EAAF}"/>
              </a:ext>
            </a:extLst>
          </p:cNvPr>
          <p:cNvSpPr txBox="1"/>
          <p:nvPr/>
        </p:nvSpPr>
        <p:spPr>
          <a:xfrm>
            <a:off x="910262" y="2494947"/>
            <a:ext cx="2358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Temperature using a sin function with AR(1) errors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032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AC7-2D59-4A25-BF9B-DCB9ED88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model –</a:t>
            </a:r>
            <a:br>
              <a:rPr lang="en-US" dirty="0"/>
            </a:br>
            <a:r>
              <a:rPr lang="en-US" dirty="0"/>
              <a:t>Mean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F0-CC83-4D47-A0FD-C89DE91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14"/>
            <a:ext cx="4288233" cy="4351338"/>
          </a:xfrm>
        </p:spPr>
        <p:txBody>
          <a:bodyPr/>
          <a:lstStyle/>
          <a:p>
            <a:r>
              <a:rPr lang="en-US" dirty="0"/>
              <a:t>Stochastic von </a:t>
            </a:r>
            <a:r>
              <a:rPr lang="en-US" dirty="0" err="1"/>
              <a:t>Bertalanffy</a:t>
            </a:r>
            <a:r>
              <a:rPr lang="en-US" dirty="0"/>
              <a:t> growth model</a:t>
            </a:r>
          </a:p>
          <a:p>
            <a:r>
              <a:rPr lang="en-US" dirty="0"/>
              <a:t>Normally distributed growth increment with a variance calculated using variance of L</a:t>
            </a:r>
            <a:r>
              <a:rPr lang="en-US" baseline="-25000" dirty="0"/>
              <a:t> ∞</a:t>
            </a:r>
            <a:r>
              <a:rPr lang="en-US" dirty="0"/>
              <a:t>, K and their correlation (formulation from Cao et al. 2017)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24EA93-6665-8FEC-8793-B9E896B0B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0877" y="1175604"/>
            <a:ext cx="5403384" cy="483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859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7AC7-2D59-4A25-BF9B-DCB9ED88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model –</a:t>
            </a:r>
            <a:br>
              <a:rPr lang="en-US" dirty="0"/>
            </a:br>
            <a:r>
              <a:rPr lang="en-US" dirty="0"/>
              <a:t>Female maturity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F0-CC83-4D47-A0FD-C89DE91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14"/>
            <a:ext cx="4288233" cy="4351338"/>
          </a:xfrm>
        </p:spPr>
        <p:txBody>
          <a:bodyPr/>
          <a:lstStyle/>
          <a:p>
            <a:r>
              <a:rPr lang="en-US" dirty="0"/>
              <a:t>Female maturity follows a logistic function (Bunnell &amp; Miller 2006)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3E9300-6F3F-FE55-162E-AA339BE26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343" y="627142"/>
            <a:ext cx="6191250" cy="619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41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697</Words>
  <Application>Microsoft Office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An Operating  Model for Chesapeake Bay Blue Crabs</vt:lpstr>
      <vt:lpstr>Framework</vt:lpstr>
      <vt:lpstr>Operating model: length-structured models</vt:lpstr>
      <vt:lpstr>Multiple survey and fisheries data to inform the operation model.</vt:lpstr>
      <vt:lpstr>Operating model processes</vt:lpstr>
      <vt:lpstr>Operating model - Growth</vt:lpstr>
      <vt:lpstr>Operating model-Growing degree days</vt:lpstr>
      <vt:lpstr>Operating model – Mean growth</vt:lpstr>
      <vt:lpstr>Operating model – Female maturity</vt:lpstr>
      <vt:lpstr>Operating model - Recruitment and  Selectivity</vt:lpstr>
      <vt:lpstr>Operating model - Mortality</vt:lpstr>
      <vt:lpstr>Population over time (males)</vt:lpstr>
      <vt:lpstr>Population over time (immature females)</vt:lpstr>
      <vt:lpstr>Population over time (mature females)</vt:lpstr>
      <vt:lpstr>Observation process</vt:lpstr>
      <vt:lpstr>Simulation survey observations</vt:lpstr>
      <vt:lpstr>Catch over time (males)</vt:lpstr>
      <vt:lpstr>Conclusions and next steps</vt:lpstr>
      <vt:lpstr>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Bailey.Robertory</cp:lastModifiedBy>
  <cp:revision>58</cp:revision>
  <dcterms:created xsi:type="dcterms:W3CDTF">2023-08-15T05:49:49Z</dcterms:created>
  <dcterms:modified xsi:type="dcterms:W3CDTF">2023-09-15T16:58:50Z</dcterms:modified>
</cp:coreProperties>
</file>