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0" r:id="rId1"/>
  </p:sldMasterIdLst>
  <p:handoutMasterIdLst>
    <p:handoutMasterId r:id="rId29"/>
  </p:handoutMasterIdLst>
  <p:sldIdLst>
    <p:sldId id="256" r:id="rId2"/>
    <p:sldId id="257" r:id="rId3"/>
    <p:sldId id="258" r:id="rId4"/>
    <p:sldId id="259" r:id="rId5"/>
    <p:sldId id="273" r:id="rId6"/>
    <p:sldId id="260" r:id="rId7"/>
    <p:sldId id="262" r:id="rId8"/>
    <p:sldId id="274" r:id="rId9"/>
    <p:sldId id="264" r:id="rId10"/>
    <p:sldId id="275" r:id="rId11"/>
    <p:sldId id="263" r:id="rId12"/>
    <p:sldId id="265" r:id="rId13"/>
    <p:sldId id="276" r:id="rId14"/>
    <p:sldId id="266" r:id="rId15"/>
    <p:sldId id="278" r:id="rId16"/>
    <p:sldId id="267" r:id="rId17"/>
    <p:sldId id="279" r:id="rId18"/>
    <p:sldId id="268" r:id="rId19"/>
    <p:sldId id="280" r:id="rId20"/>
    <p:sldId id="269" r:id="rId21"/>
    <p:sldId id="270" r:id="rId22"/>
    <p:sldId id="271" r:id="rId23"/>
    <p:sldId id="281" r:id="rId24"/>
    <p:sldId id="272" r:id="rId25"/>
    <p:sldId id="282" r:id="rId26"/>
    <p:sldId id="283" r:id="rId27"/>
    <p:sldId id="284"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99" d="100"/>
          <a:sy n="99" d="100"/>
        </p:scale>
        <p:origin x="78"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4E29A07-6763-4F98-9825-F8FE705965F9}" type="datetimeFigureOut">
              <a:rPr lang="en-US" smtClean="0"/>
              <a:t>3/28/2017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D65C49A-783F-4A3A-B811-42DC4649B49B}" type="slidenum">
              <a:rPr lang="en-US" smtClean="0"/>
              <a:t>‹#›</a:t>
            </a:fld>
            <a:endParaRPr lang="en-US"/>
          </a:p>
        </p:txBody>
      </p:sp>
    </p:spTree>
    <p:extLst>
      <p:ext uri="{BB962C8B-B14F-4D97-AF65-F5344CB8AC3E}">
        <p14:creationId xmlns:p14="http://schemas.microsoft.com/office/powerpoint/2010/main" val="14131050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DE90343-AF4F-475D-AFEE-DDE56BB2F757}" type="datetimeFigureOut">
              <a:rPr lang="en-US" smtClean="0"/>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2FC3BD-C8AF-42F8-8BE7-AE427BF93C64}" type="slidenum">
              <a:rPr lang="en-US" smtClean="0"/>
              <a:t>‹#›</a:t>
            </a:fld>
            <a:endParaRPr lang="en-US"/>
          </a:p>
        </p:txBody>
      </p:sp>
    </p:spTree>
    <p:extLst>
      <p:ext uri="{BB962C8B-B14F-4D97-AF65-F5344CB8AC3E}">
        <p14:creationId xmlns:p14="http://schemas.microsoft.com/office/powerpoint/2010/main" val="3501240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E90343-AF4F-475D-AFEE-DDE56BB2F757}"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FC3BD-C8AF-42F8-8BE7-AE427BF93C64}" type="slidenum">
              <a:rPr lang="en-US" smtClean="0"/>
              <a:t>‹#›</a:t>
            </a:fld>
            <a:endParaRPr lang="en-US"/>
          </a:p>
        </p:txBody>
      </p:sp>
    </p:spTree>
    <p:extLst>
      <p:ext uri="{BB962C8B-B14F-4D97-AF65-F5344CB8AC3E}">
        <p14:creationId xmlns:p14="http://schemas.microsoft.com/office/powerpoint/2010/main" val="4198152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E90343-AF4F-475D-AFEE-DDE56BB2F757}"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FC3BD-C8AF-42F8-8BE7-AE427BF93C64}" type="slidenum">
              <a:rPr lang="en-US" smtClean="0"/>
              <a:t>‹#›</a:t>
            </a:fld>
            <a:endParaRPr lang="en-US"/>
          </a:p>
        </p:txBody>
      </p:sp>
    </p:spTree>
    <p:extLst>
      <p:ext uri="{BB962C8B-B14F-4D97-AF65-F5344CB8AC3E}">
        <p14:creationId xmlns:p14="http://schemas.microsoft.com/office/powerpoint/2010/main" val="1041468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E90343-AF4F-475D-AFEE-DDE56BB2F757}"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FC3BD-C8AF-42F8-8BE7-AE427BF93C64}" type="slidenum">
              <a:rPr lang="en-US" smtClean="0"/>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002774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E90343-AF4F-475D-AFEE-DDE56BB2F757}"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FC3BD-C8AF-42F8-8BE7-AE427BF93C64}" type="slidenum">
              <a:rPr lang="en-US" smtClean="0"/>
              <a:t>‹#›</a:t>
            </a:fld>
            <a:endParaRPr lang="en-US"/>
          </a:p>
        </p:txBody>
      </p:sp>
    </p:spTree>
    <p:extLst>
      <p:ext uri="{BB962C8B-B14F-4D97-AF65-F5344CB8AC3E}">
        <p14:creationId xmlns:p14="http://schemas.microsoft.com/office/powerpoint/2010/main" val="2172588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DE90343-AF4F-475D-AFEE-DDE56BB2F757}" type="datetimeFigureOut">
              <a:rPr lang="en-US" smtClean="0"/>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2FC3BD-C8AF-42F8-8BE7-AE427BF93C64}" type="slidenum">
              <a:rPr lang="en-US" smtClean="0"/>
              <a:t>‹#›</a:t>
            </a:fld>
            <a:endParaRPr lang="en-US"/>
          </a:p>
        </p:txBody>
      </p:sp>
    </p:spTree>
    <p:extLst>
      <p:ext uri="{BB962C8B-B14F-4D97-AF65-F5344CB8AC3E}">
        <p14:creationId xmlns:p14="http://schemas.microsoft.com/office/powerpoint/2010/main" val="3426352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DE90343-AF4F-475D-AFEE-DDE56BB2F757}" type="datetimeFigureOut">
              <a:rPr lang="en-US" smtClean="0"/>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2FC3BD-C8AF-42F8-8BE7-AE427BF93C64}" type="slidenum">
              <a:rPr lang="en-US" smtClean="0"/>
              <a:t>‹#›</a:t>
            </a:fld>
            <a:endParaRPr lang="en-US"/>
          </a:p>
        </p:txBody>
      </p:sp>
    </p:spTree>
    <p:extLst>
      <p:ext uri="{BB962C8B-B14F-4D97-AF65-F5344CB8AC3E}">
        <p14:creationId xmlns:p14="http://schemas.microsoft.com/office/powerpoint/2010/main" val="2754814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E90343-AF4F-475D-AFEE-DDE56BB2F757}"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FC3BD-C8AF-42F8-8BE7-AE427BF93C64}" type="slidenum">
              <a:rPr lang="en-US" smtClean="0"/>
              <a:t>‹#›</a:t>
            </a:fld>
            <a:endParaRPr lang="en-US"/>
          </a:p>
        </p:txBody>
      </p:sp>
    </p:spTree>
    <p:extLst>
      <p:ext uri="{BB962C8B-B14F-4D97-AF65-F5344CB8AC3E}">
        <p14:creationId xmlns:p14="http://schemas.microsoft.com/office/powerpoint/2010/main" val="3757009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E90343-AF4F-475D-AFEE-DDE56BB2F757}"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FC3BD-C8AF-42F8-8BE7-AE427BF93C64}" type="slidenum">
              <a:rPr lang="en-US" smtClean="0"/>
              <a:t>‹#›</a:t>
            </a:fld>
            <a:endParaRPr lang="en-US"/>
          </a:p>
        </p:txBody>
      </p:sp>
    </p:spTree>
    <p:extLst>
      <p:ext uri="{BB962C8B-B14F-4D97-AF65-F5344CB8AC3E}">
        <p14:creationId xmlns:p14="http://schemas.microsoft.com/office/powerpoint/2010/main" val="174032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E90343-AF4F-475D-AFEE-DDE56BB2F757}"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FC3BD-C8AF-42F8-8BE7-AE427BF93C64}" type="slidenum">
              <a:rPr lang="en-US" smtClean="0"/>
              <a:t>‹#›</a:t>
            </a:fld>
            <a:endParaRPr lang="en-US"/>
          </a:p>
        </p:txBody>
      </p:sp>
    </p:spTree>
    <p:extLst>
      <p:ext uri="{BB962C8B-B14F-4D97-AF65-F5344CB8AC3E}">
        <p14:creationId xmlns:p14="http://schemas.microsoft.com/office/powerpoint/2010/main" val="391240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DE90343-AF4F-475D-AFEE-DDE56BB2F757}"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FC3BD-C8AF-42F8-8BE7-AE427BF93C64}" type="slidenum">
              <a:rPr lang="en-US" smtClean="0"/>
              <a:t>‹#›</a:t>
            </a:fld>
            <a:endParaRPr lang="en-US"/>
          </a:p>
        </p:txBody>
      </p:sp>
    </p:spTree>
    <p:extLst>
      <p:ext uri="{BB962C8B-B14F-4D97-AF65-F5344CB8AC3E}">
        <p14:creationId xmlns:p14="http://schemas.microsoft.com/office/powerpoint/2010/main" val="397085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E90343-AF4F-475D-AFEE-DDE56BB2F757}"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FC3BD-C8AF-42F8-8BE7-AE427BF93C64}" type="slidenum">
              <a:rPr lang="en-US" smtClean="0"/>
              <a:t>‹#›</a:t>
            </a:fld>
            <a:endParaRPr lang="en-US"/>
          </a:p>
        </p:txBody>
      </p:sp>
    </p:spTree>
    <p:extLst>
      <p:ext uri="{BB962C8B-B14F-4D97-AF65-F5344CB8AC3E}">
        <p14:creationId xmlns:p14="http://schemas.microsoft.com/office/powerpoint/2010/main" val="39436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E90343-AF4F-475D-AFEE-DDE56BB2F757}" type="datetimeFigureOut">
              <a:rPr lang="en-US" smtClean="0"/>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2FC3BD-C8AF-42F8-8BE7-AE427BF93C64}" type="slidenum">
              <a:rPr lang="en-US" smtClean="0"/>
              <a:t>‹#›</a:t>
            </a:fld>
            <a:endParaRPr lang="en-US"/>
          </a:p>
        </p:txBody>
      </p:sp>
    </p:spTree>
    <p:extLst>
      <p:ext uri="{BB962C8B-B14F-4D97-AF65-F5344CB8AC3E}">
        <p14:creationId xmlns:p14="http://schemas.microsoft.com/office/powerpoint/2010/main" val="257194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E90343-AF4F-475D-AFEE-DDE56BB2F757}" type="datetimeFigureOut">
              <a:rPr lang="en-US" smtClean="0"/>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2FC3BD-C8AF-42F8-8BE7-AE427BF93C64}" type="slidenum">
              <a:rPr lang="en-US" smtClean="0"/>
              <a:t>‹#›</a:t>
            </a:fld>
            <a:endParaRPr lang="en-US"/>
          </a:p>
        </p:txBody>
      </p:sp>
    </p:spTree>
    <p:extLst>
      <p:ext uri="{BB962C8B-B14F-4D97-AF65-F5344CB8AC3E}">
        <p14:creationId xmlns:p14="http://schemas.microsoft.com/office/powerpoint/2010/main" val="369753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90343-AF4F-475D-AFEE-DDE56BB2F757}" type="datetimeFigureOut">
              <a:rPr lang="en-US" smtClean="0"/>
              <a:t>3/28/2017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2FC3BD-C8AF-42F8-8BE7-AE427BF93C64}" type="slidenum">
              <a:rPr lang="en-US" smtClean="0"/>
              <a:t>‹#›</a:t>
            </a:fld>
            <a:endParaRPr lang="en-US"/>
          </a:p>
        </p:txBody>
      </p:sp>
    </p:spTree>
    <p:extLst>
      <p:ext uri="{BB962C8B-B14F-4D97-AF65-F5344CB8AC3E}">
        <p14:creationId xmlns:p14="http://schemas.microsoft.com/office/powerpoint/2010/main" val="252613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E90343-AF4F-475D-AFEE-DDE56BB2F757}"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FC3BD-C8AF-42F8-8BE7-AE427BF93C64}" type="slidenum">
              <a:rPr lang="en-US" smtClean="0"/>
              <a:t>‹#›</a:t>
            </a:fld>
            <a:endParaRPr lang="en-US"/>
          </a:p>
        </p:txBody>
      </p:sp>
    </p:spTree>
    <p:extLst>
      <p:ext uri="{BB962C8B-B14F-4D97-AF65-F5344CB8AC3E}">
        <p14:creationId xmlns:p14="http://schemas.microsoft.com/office/powerpoint/2010/main" val="2846823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E90343-AF4F-475D-AFEE-DDE56BB2F757}"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FC3BD-C8AF-42F8-8BE7-AE427BF93C64}" type="slidenum">
              <a:rPr lang="en-US" smtClean="0"/>
              <a:t>‹#›</a:t>
            </a:fld>
            <a:endParaRPr lang="en-US"/>
          </a:p>
        </p:txBody>
      </p:sp>
    </p:spTree>
    <p:extLst>
      <p:ext uri="{BB962C8B-B14F-4D97-AF65-F5344CB8AC3E}">
        <p14:creationId xmlns:p14="http://schemas.microsoft.com/office/powerpoint/2010/main" val="3342333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DE90343-AF4F-475D-AFEE-DDE56BB2F757}" type="datetimeFigureOut">
              <a:rPr lang="en-US" smtClean="0"/>
              <a:t>3/28/2017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42FC3BD-C8AF-42F8-8BE7-AE427BF93C64}" type="slidenum">
              <a:rPr lang="en-US" smtClean="0"/>
              <a:t>‹#›</a:t>
            </a:fld>
            <a:endParaRPr lang="en-US"/>
          </a:p>
        </p:txBody>
      </p:sp>
    </p:spTree>
    <p:extLst>
      <p:ext uri="{BB962C8B-B14F-4D97-AF65-F5344CB8AC3E}">
        <p14:creationId xmlns:p14="http://schemas.microsoft.com/office/powerpoint/2010/main" val="2897333486"/>
      </p:ext>
    </p:extLst>
  </p:cSld>
  <p:clrMap bg1="dk1" tx1="lt1" bg2="dk2" tx2="lt2" accent1="accent1" accent2="accent2" accent3="accent3" accent4="accent4" accent5="accent5" accent6="accent6" hlink="hlink" folHlink="folHlink"/>
  <p:sldLayoutIdLst>
    <p:sldLayoutId id="2147484351" r:id="rId1"/>
    <p:sldLayoutId id="2147484352" r:id="rId2"/>
    <p:sldLayoutId id="2147484353" r:id="rId3"/>
    <p:sldLayoutId id="2147484354" r:id="rId4"/>
    <p:sldLayoutId id="2147484355" r:id="rId5"/>
    <p:sldLayoutId id="2147484356" r:id="rId6"/>
    <p:sldLayoutId id="2147484357" r:id="rId7"/>
    <p:sldLayoutId id="2147484358" r:id="rId8"/>
    <p:sldLayoutId id="2147484359" r:id="rId9"/>
    <p:sldLayoutId id="2147484360" r:id="rId10"/>
    <p:sldLayoutId id="2147484361" r:id="rId11"/>
    <p:sldLayoutId id="2147484362" r:id="rId12"/>
    <p:sldLayoutId id="2147484363" r:id="rId13"/>
    <p:sldLayoutId id="2147484364" r:id="rId14"/>
    <p:sldLayoutId id="2147484365" r:id="rId15"/>
    <p:sldLayoutId id="2147484366" r:id="rId16"/>
    <p:sldLayoutId id="2147484367"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Chesapeake Bay</a:t>
            </a:r>
            <a:endParaRPr lang="en-US" dirty="0"/>
          </a:p>
        </p:txBody>
      </p:sp>
      <p:sp>
        <p:nvSpPr>
          <p:cNvPr id="3" name="Subtitle 2"/>
          <p:cNvSpPr>
            <a:spLocks noGrp="1"/>
          </p:cNvSpPr>
          <p:nvPr>
            <p:ph type="subTitle" idx="1"/>
          </p:nvPr>
        </p:nvSpPr>
        <p:spPr/>
        <p:txBody>
          <a:bodyPr/>
          <a:lstStyle/>
          <a:p>
            <a:r>
              <a:rPr lang="en-US" dirty="0" smtClean="0"/>
              <a:t>Alternative Strategies for Monitoring SAV in</a:t>
            </a:r>
            <a:endParaRPr lang="en-US" dirty="0"/>
          </a:p>
        </p:txBody>
      </p:sp>
      <p:pic>
        <p:nvPicPr>
          <p:cNvPr id="4"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356"/>
            <a:ext cx="2742768" cy="34284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Image may contain: grass, plant, outdoor and n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924" y="211355"/>
            <a:ext cx="4571279" cy="34284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vims.edu/intranet/pubs/_images/vims_logo_ema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6703" y="5944428"/>
            <a:ext cx="2857500" cy="76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0975" y="6060097"/>
            <a:ext cx="3981450" cy="369332"/>
          </a:xfrm>
          <a:prstGeom prst="rect">
            <a:avLst/>
          </a:prstGeom>
          <a:noFill/>
        </p:spPr>
        <p:txBody>
          <a:bodyPr wrap="square" rtlCol="0">
            <a:spAutoFit/>
          </a:bodyPr>
          <a:lstStyle/>
          <a:p>
            <a:r>
              <a:rPr lang="en-US" dirty="0"/>
              <a:t>David J. </a:t>
            </a:r>
            <a:r>
              <a:rPr lang="en-US" dirty="0" smtClean="0"/>
              <a:t>Wilcox, </a:t>
            </a:r>
            <a:r>
              <a:rPr lang="en-US" dirty="0"/>
              <a:t>Robert J. </a:t>
            </a:r>
            <a:r>
              <a:rPr lang="en-US" dirty="0" smtClean="0"/>
              <a:t>Orth</a:t>
            </a:r>
            <a:endParaRPr lang="en-US" dirty="0"/>
          </a:p>
        </p:txBody>
      </p:sp>
    </p:spTree>
    <p:extLst>
      <p:ext uri="{BB962C8B-B14F-4D97-AF65-F5344CB8AC3E}">
        <p14:creationId xmlns:p14="http://schemas.microsoft.com/office/powerpoint/2010/main" val="1497709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6076"/>
            <a:ext cx="7886700" cy="1325563"/>
          </a:xfrm>
        </p:spPr>
        <p:txBody>
          <a:bodyPr>
            <a:normAutofit/>
          </a:bodyPr>
          <a:lstStyle/>
          <a:p>
            <a:r>
              <a:rPr lang="en-US" sz="3600" dirty="0"/>
              <a:t>5: Collect annual imagery, map large areas + subset</a:t>
            </a:r>
            <a:endParaRPr lang="en-US" sz="3600" b="1"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114" y="1943425"/>
            <a:ext cx="866106" cy="376756"/>
          </a:xfrm>
          <a:prstGeom prst="rect">
            <a:avLst/>
          </a:prstGeom>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0161" y="2559553"/>
            <a:ext cx="1832718" cy="248978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80114" y="5257689"/>
            <a:ext cx="694656" cy="409654"/>
          </a:xfrm>
          <a:prstGeom prst="rect">
            <a:avLst/>
          </a:prstGeom>
          <a:noFill/>
        </p:spPr>
        <p:txBody>
          <a:bodyPr wrap="none" rtlCol="0">
            <a:spAutoFit/>
          </a:bodyPr>
          <a:lstStyle/>
          <a:p>
            <a:r>
              <a:rPr lang="en-US" sz="2800" b="1" dirty="0" smtClean="0"/>
              <a:t>2017</a:t>
            </a:r>
            <a:endParaRPr lang="en-US" sz="2800" b="1" dirty="0"/>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798" y="1943425"/>
            <a:ext cx="866106" cy="376756"/>
          </a:xfrm>
          <a:prstGeom prst="rect">
            <a:avLst/>
          </a:prstGeom>
        </p:spPr>
      </p:pic>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33845" y="2559553"/>
            <a:ext cx="1832718" cy="248978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153798" y="5257689"/>
            <a:ext cx="717698" cy="409654"/>
          </a:xfrm>
          <a:prstGeom prst="rect">
            <a:avLst/>
          </a:prstGeom>
          <a:noFill/>
        </p:spPr>
        <p:txBody>
          <a:bodyPr wrap="none" rtlCol="0">
            <a:spAutoFit/>
          </a:bodyPr>
          <a:lstStyle/>
          <a:p>
            <a:r>
              <a:rPr lang="en-US" sz="2800" b="1" dirty="0" smtClean="0"/>
              <a:t>2019</a:t>
            </a:r>
            <a:endParaRPr lang="en-US" sz="2800" b="1" dirty="0"/>
          </a:p>
        </p:txBody>
      </p:sp>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97003" y="2559553"/>
            <a:ext cx="1832718" cy="24897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6956" y="1943425"/>
            <a:ext cx="866106" cy="376756"/>
          </a:xfrm>
          <a:prstGeom prst="rect">
            <a:avLst/>
          </a:prstGeom>
        </p:spPr>
      </p:pic>
      <p:sp>
        <p:nvSpPr>
          <p:cNvPr id="17" name="TextBox 16"/>
          <p:cNvSpPr txBox="1"/>
          <p:nvPr/>
        </p:nvSpPr>
        <p:spPr>
          <a:xfrm>
            <a:off x="3116956" y="5257689"/>
            <a:ext cx="718954" cy="409654"/>
          </a:xfrm>
          <a:prstGeom prst="rect">
            <a:avLst/>
          </a:prstGeom>
          <a:noFill/>
        </p:spPr>
        <p:txBody>
          <a:bodyPr wrap="none" rtlCol="0">
            <a:spAutoFit/>
          </a:bodyPr>
          <a:lstStyle/>
          <a:p>
            <a:r>
              <a:rPr lang="en-US" sz="2800" b="1" dirty="0" smtClean="0"/>
              <a:t>2018</a:t>
            </a:r>
            <a:endParaRPr lang="en-US" sz="2800" b="1" dirty="0"/>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0641" y="1943425"/>
            <a:ext cx="866106" cy="376756"/>
          </a:xfrm>
          <a:prstGeom prst="rect">
            <a:avLst/>
          </a:prstGeom>
        </p:spPr>
      </p:pic>
      <p:pic>
        <p:nvPicPr>
          <p:cNvPr id="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70688" y="2559553"/>
            <a:ext cx="1832718" cy="248978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7189384" y="5257689"/>
            <a:ext cx="891462" cy="523220"/>
          </a:xfrm>
          <a:prstGeom prst="rect">
            <a:avLst/>
          </a:prstGeom>
          <a:noFill/>
        </p:spPr>
        <p:txBody>
          <a:bodyPr wrap="none" rtlCol="0">
            <a:spAutoFit/>
          </a:bodyPr>
          <a:lstStyle/>
          <a:p>
            <a:r>
              <a:rPr lang="en-US" sz="2800" b="1" dirty="0" smtClean="0"/>
              <a:t>2020</a:t>
            </a:r>
            <a:endParaRPr lang="en-US" sz="2800" b="1" dirty="0"/>
          </a:p>
        </p:txBody>
      </p:sp>
    </p:spTree>
    <p:extLst>
      <p:ext uri="{BB962C8B-B14F-4D97-AF65-F5344CB8AC3E}">
        <p14:creationId xmlns:p14="http://schemas.microsoft.com/office/powerpoint/2010/main" val="3717396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6076"/>
            <a:ext cx="7886700" cy="1325563"/>
          </a:xfrm>
        </p:spPr>
        <p:txBody>
          <a:bodyPr>
            <a:normAutofit/>
          </a:bodyPr>
          <a:lstStyle/>
          <a:p>
            <a:r>
              <a:rPr lang="en-US" sz="3600" dirty="0" smtClean="0"/>
              <a:t>5: </a:t>
            </a:r>
            <a:r>
              <a:rPr lang="en-US" sz="3600" dirty="0"/>
              <a:t>Collect annual imagery, map large areas + </a:t>
            </a:r>
            <a:r>
              <a:rPr lang="en-US" sz="3600" dirty="0" smtClean="0"/>
              <a:t>subset</a:t>
            </a:r>
            <a:endParaRPr lang="en-US" sz="3600" dirty="0"/>
          </a:p>
        </p:txBody>
      </p:sp>
      <p:sp>
        <p:nvSpPr>
          <p:cNvPr id="3" name="TextBox 2"/>
          <p:cNvSpPr txBox="1"/>
          <p:nvPr/>
        </p:nvSpPr>
        <p:spPr>
          <a:xfrm>
            <a:off x="5676900" y="5273099"/>
            <a:ext cx="2352675" cy="369332"/>
          </a:xfrm>
          <a:prstGeom prst="rect">
            <a:avLst/>
          </a:prstGeom>
          <a:noFill/>
        </p:spPr>
        <p:txBody>
          <a:bodyPr wrap="square" rtlCol="0">
            <a:spAutoFit/>
          </a:bodyPr>
          <a:lstStyle/>
          <a:p>
            <a:r>
              <a:rPr lang="en-US" b="1" dirty="0" smtClean="0">
                <a:solidFill>
                  <a:schemeClr val="accent2"/>
                </a:solidFill>
              </a:rPr>
              <a:t>Cost</a:t>
            </a:r>
            <a:r>
              <a:rPr lang="en-US" dirty="0" smtClean="0"/>
              <a:t>: $570K</a:t>
            </a:r>
            <a:endParaRPr lang="en-US" dirty="0"/>
          </a:p>
        </p:txBody>
      </p:sp>
      <p:sp>
        <p:nvSpPr>
          <p:cNvPr id="4" name="TextBox 3"/>
          <p:cNvSpPr txBox="1"/>
          <p:nvPr/>
        </p:nvSpPr>
        <p:spPr>
          <a:xfrm>
            <a:off x="628650" y="1670448"/>
            <a:ext cx="3409951" cy="923330"/>
          </a:xfrm>
          <a:prstGeom prst="rect">
            <a:avLst/>
          </a:prstGeom>
          <a:noFill/>
        </p:spPr>
        <p:txBody>
          <a:bodyPr wrap="square" rtlCol="0">
            <a:spAutoFit/>
          </a:bodyPr>
          <a:lstStyle/>
          <a:p>
            <a:r>
              <a:rPr lang="en-US" b="1" dirty="0" smtClean="0">
                <a:solidFill>
                  <a:schemeClr val="accent2"/>
                </a:solidFill>
              </a:rPr>
              <a:t>Pros</a:t>
            </a:r>
            <a:r>
              <a:rPr lang="en-US" dirty="0" smtClean="0"/>
              <a:t>: This scenario could potentially reduce staffing, save time, and decrease expenses.</a:t>
            </a:r>
          </a:p>
        </p:txBody>
      </p:sp>
      <p:sp>
        <p:nvSpPr>
          <p:cNvPr id="5" name="TextBox 4"/>
          <p:cNvSpPr txBox="1"/>
          <p:nvPr/>
        </p:nvSpPr>
        <p:spPr>
          <a:xfrm>
            <a:off x="4524375" y="1670418"/>
            <a:ext cx="3848100" cy="2031325"/>
          </a:xfrm>
          <a:prstGeom prst="rect">
            <a:avLst/>
          </a:prstGeom>
          <a:noFill/>
        </p:spPr>
        <p:txBody>
          <a:bodyPr wrap="square" rtlCol="0">
            <a:spAutoFit/>
          </a:bodyPr>
          <a:lstStyle/>
          <a:p>
            <a:r>
              <a:rPr lang="en-US" b="1" dirty="0" smtClean="0">
                <a:solidFill>
                  <a:schemeClr val="accent2"/>
                </a:solidFill>
              </a:rPr>
              <a:t>Cons</a:t>
            </a:r>
            <a:r>
              <a:rPr lang="en-US" dirty="0" smtClean="0"/>
              <a:t>: There would be no actual bay-wide total or segment totals reported to determine how close we are to reaching our SAV acreage goals. Errors in the bay-wide total based on these areas could exceed the amount of annual change in SAV in the Bay.</a:t>
            </a:r>
            <a:endParaRPr lang="en-US" dirty="0"/>
          </a:p>
        </p:txBody>
      </p:sp>
      <p:sp>
        <p:nvSpPr>
          <p:cNvPr id="6" name="TextBox 5"/>
          <p:cNvSpPr txBox="1"/>
          <p:nvPr/>
        </p:nvSpPr>
        <p:spPr>
          <a:xfrm>
            <a:off x="733424" y="5273100"/>
            <a:ext cx="4048125" cy="369332"/>
          </a:xfrm>
          <a:prstGeom prst="rect">
            <a:avLst/>
          </a:prstGeom>
          <a:noFill/>
        </p:spPr>
        <p:txBody>
          <a:bodyPr wrap="square" rtlCol="0">
            <a:spAutoFit/>
          </a:bodyPr>
          <a:lstStyle/>
          <a:p>
            <a:r>
              <a:rPr lang="en-US" b="1" dirty="0" smtClean="0">
                <a:solidFill>
                  <a:schemeClr val="accent2"/>
                </a:solidFill>
              </a:rPr>
              <a:t>Feasibility</a:t>
            </a:r>
            <a:r>
              <a:rPr lang="en-US" dirty="0" smtClean="0"/>
              <a:t>: High</a:t>
            </a:r>
            <a:endParaRPr lang="en-US" dirty="0"/>
          </a:p>
        </p:txBody>
      </p:sp>
    </p:spTree>
    <p:extLst>
      <p:ext uri="{BB962C8B-B14F-4D97-AF65-F5344CB8AC3E}">
        <p14:creationId xmlns:p14="http://schemas.microsoft.com/office/powerpoint/2010/main" val="1795949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6076"/>
            <a:ext cx="7886700" cy="1325563"/>
          </a:xfrm>
        </p:spPr>
        <p:txBody>
          <a:bodyPr>
            <a:normAutofit/>
          </a:bodyPr>
          <a:lstStyle/>
          <a:p>
            <a:r>
              <a:rPr lang="en-US" sz="3600" dirty="0" smtClean="0"/>
              <a:t>6: </a:t>
            </a:r>
            <a:r>
              <a:rPr lang="en-US" sz="3600" dirty="0"/>
              <a:t>Collect annual imagery, map statistical </a:t>
            </a:r>
            <a:r>
              <a:rPr lang="en-US" sz="3600" dirty="0" smtClean="0"/>
              <a:t>subset</a:t>
            </a:r>
            <a:endParaRPr lang="en-US" sz="3600" dirty="0"/>
          </a:p>
        </p:txBody>
      </p:sp>
      <p:sp>
        <p:nvSpPr>
          <p:cNvPr id="3" name="TextBox 2"/>
          <p:cNvSpPr txBox="1"/>
          <p:nvPr/>
        </p:nvSpPr>
        <p:spPr>
          <a:xfrm>
            <a:off x="5676900" y="5273099"/>
            <a:ext cx="2352675" cy="646331"/>
          </a:xfrm>
          <a:prstGeom prst="rect">
            <a:avLst/>
          </a:prstGeom>
          <a:noFill/>
        </p:spPr>
        <p:txBody>
          <a:bodyPr wrap="square" rtlCol="0">
            <a:spAutoFit/>
          </a:bodyPr>
          <a:lstStyle/>
          <a:p>
            <a:r>
              <a:rPr lang="en-US" b="1" dirty="0" smtClean="0">
                <a:solidFill>
                  <a:schemeClr val="accent2"/>
                </a:solidFill>
              </a:rPr>
              <a:t>Cost</a:t>
            </a:r>
            <a:r>
              <a:rPr lang="en-US" dirty="0" smtClean="0"/>
              <a:t>: $745K </a:t>
            </a:r>
            <a:r>
              <a:rPr lang="en-US" dirty="0"/>
              <a:t>1st year</a:t>
            </a:r>
            <a:br>
              <a:rPr lang="en-US" dirty="0"/>
            </a:br>
            <a:r>
              <a:rPr lang="en-US" dirty="0" smtClean="0"/>
              <a:t>$620K </a:t>
            </a:r>
            <a:r>
              <a:rPr lang="en-US" dirty="0"/>
              <a:t>remaining </a:t>
            </a:r>
            <a:r>
              <a:rPr lang="en-US" dirty="0" smtClean="0"/>
              <a:t>years</a:t>
            </a:r>
            <a:endParaRPr lang="en-US" dirty="0"/>
          </a:p>
        </p:txBody>
      </p:sp>
      <p:sp>
        <p:nvSpPr>
          <p:cNvPr id="4" name="TextBox 3"/>
          <p:cNvSpPr txBox="1"/>
          <p:nvPr/>
        </p:nvSpPr>
        <p:spPr>
          <a:xfrm>
            <a:off x="628650" y="1670448"/>
            <a:ext cx="3409951" cy="1754326"/>
          </a:xfrm>
          <a:prstGeom prst="rect">
            <a:avLst/>
          </a:prstGeom>
          <a:noFill/>
        </p:spPr>
        <p:txBody>
          <a:bodyPr wrap="square" rtlCol="0">
            <a:spAutoFit/>
          </a:bodyPr>
          <a:lstStyle/>
          <a:p>
            <a:r>
              <a:rPr lang="en-US" b="1" dirty="0" smtClean="0">
                <a:solidFill>
                  <a:schemeClr val="accent2"/>
                </a:solidFill>
              </a:rPr>
              <a:t>Pros</a:t>
            </a:r>
            <a:r>
              <a:rPr lang="en-US" dirty="0" smtClean="0"/>
              <a:t>: By reducing the area that needs to be processed and analyzed, staff time and expense would be reduced. A sound statistical design should improve estimate accuracy.</a:t>
            </a:r>
          </a:p>
        </p:txBody>
      </p:sp>
      <p:sp>
        <p:nvSpPr>
          <p:cNvPr id="5" name="TextBox 4"/>
          <p:cNvSpPr txBox="1"/>
          <p:nvPr/>
        </p:nvSpPr>
        <p:spPr>
          <a:xfrm>
            <a:off x="4524375" y="1670418"/>
            <a:ext cx="3848100" cy="2031325"/>
          </a:xfrm>
          <a:prstGeom prst="rect">
            <a:avLst/>
          </a:prstGeom>
          <a:noFill/>
        </p:spPr>
        <p:txBody>
          <a:bodyPr wrap="square" rtlCol="0">
            <a:spAutoFit/>
          </a:bodyPr>
          <a:lstStyle/>
          <a:p>
            <a:r>
              <a:rPr lang="en-US" b="1" dirty="0" smtClean="0">
                <a:solidFill>
                  <a:schemeClr val="accent2"/>
                </a:solidFill>
              </a:rPr>
              <a:t>Cons</a:t>
            </a:r>
            <a:r>
              <a:rPr lang="en-US" dirty="0" smtClean="0"/>
              <a:t>: There would be no actual bay-wide total or segment totals reported to determine how close we are to reaching our SAV acreage goals. The amount of area that would need to be mapped could be fairly large to achieve the desired accuracy.</a:t>
            </a:r>
            <a:endParaRPr lang="en-US" dirty="0"/>
          </a:p>
        </p:txBody>
      </p:sp>
      <p:sp>
        <p:nvSpPr>
          <p:cNvPr id="6" name="TextBox 5"/>
          <p:cNvSpPr txBox="1"/>
          <p:nvPr/>
        </p:nvSpPr>
        <p:spPr>
          <a:xfrm>
            <a:off x="733424" y="5273100"/>
            <a:ext cx="4048125" cy="369332"/>
          </a:xfrm>
          <a:prstGeom prst="rect">
            <a:avLst/>
          </a:prstGeom>
          <a:noFill/>
        </p:spPr>
        <p:txBody>
          <a:bodyPr wrap="square" rtlCol="0">
            <a:spAutoFit/>
          </a:bodyPr>
          <a:lstStyle/>
          <a:p>
            <a:r>
              <a:rPr lang="en-US" b="1" dirty="0" smtClean="0">
                <a:solidFill>
                  <a:schemeClr val="accent2"/>
                </a:solidFill>
              </a:rPr>
              <a:t>Feasibility</a:t>
            </a:r>
            <a:r>
              <a:rPr lang="en-US" dirty="0" smtClean="0"/>
              <a:t>: High</a:t>
            </a:r>
            <a:endParaRPr lang="en-US" dirty="0"/>
          </a:p>
        </p:txBody>
      </p:sp>
    </p:spTree>
    <p:extLst>
      <p:ext uri="{BB962C8B-B14F-4D97-AF65-F5344CB8AC3E}">
        <p14:creationId xmlns:p14="http://schemas.microsoft.com/office/powerpoint/2010/main" val="1071740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6076"/>
            <a:ext cx="7886700" cy="1325563"/>
          </a:xfrm>
        </p:spPr>
        <p:txBody>
          <a:bodyPr>
            <a:normAutofit/>
          </a:bodyPr>
          <a:lstStyle/>
          <a:p>
            <a:r>
              <a:rPr lang="en-US" sz="3600" dirty="0"/>
              <a:t>7: Collect annual imagery, map Bay in sections over 3-4 years</a:t>
            </a:r>
            <a:endParaRPr lang="en-US" sz="3600" b="1"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114" y="1943425"/>
            <a:ext cx="866106" cy="376756"/>
          </a:xfrm>
          <a:prstGeom prst="rect">
            <a:avLst/>
          </a:prstGeom>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0161" y="2559553"/>
            <a:ext cx="1832717" cy="248978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80114" y="5257689"/>
            <a:ext cx="694656" cy="409654"/>
          </a:xfrm>
          <a:prstGeom prst="rect">
            <a:avLst/>
          </a:prstGeom>
          <a:noFill/>
        </p:spPr>
        <p:txBody>
          <a:bodyPr wrap="none" rtlCol="0">
            <a:spAutoFit/>
          </a:bodyPr>
          <a:lstStyle/>
          <a:p>
            <a:r>
              <a:rPr lang="en-US" sz="2800" b="1" dirty="0" smtClean="0"/>
              <a:t>2017</a:t>
            </a:r>
            <a:endParaRPr lang="en-US" sz="2800" b="1" dirty="0"/>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798" y="1943425"/>
            <a:ext cx="866106" cy="376756"/>
          </a:xfrm>
          <a:prstGeom prst="rect">
            <a:avLst/>
          </a:prstGeom>
        </p:spPr>
      </p:pic>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33845" y="2559553"/>
            <a:ext cx="1832717" cy="248978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153798" y="5257689"/>
            <a:ext cx="717698" cy="409654"/>
          </a:xfrm>
          <a:prstGeom prst="rect">
            <a:avLst/>
          </a:prstGeom>
          <a:noFill/>
        </p:spPr>
        <p:txBody>
          <a:bodyPr wrap="none" rtlCol="0">
            <a:spAutoFit/>
          </a:bodyPr>
          <a:lstStyle/>
          <a:p>
            <a:r>
              <a:rPr lang="en-US" sz="2800" b="1" dirty="0" smtClean="0"/>
              <a:t>2019</a:t>
            </a:r>
            <a:endParaRPr lang="en-US" sz="2800" b="1" dirty="0"/>
          </a:p>
        </p:txBody>
      </p:sp>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497003" y="2559553"/>
            <a:ext cx="1832717" cy="24897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6956" y="1943425"/>
            <a:ext cx="866106" cy="376756"/>
          </a:xfrm>
          <a:prstGeom prst="rect">
            <a:avLst/>
          </a:prstGeom>
        </p:spPr>
      </p:pic>
      <p:sp>
        <p:nvSpPr>
          <p:cNvPr id="17" name="TextBox 16"/>
          <p:cNvSpPr txBox="1"/>
          <p:nvPr/>
        </p:nvSpPr>
        <p:spPr>
          <a:xfrm>
            <a:off x="3116956" y="5257689"/>
            <a:ext cx="718954" cy="409654"/>
          </a:xfrm>
          <a:prstGeom prst="rect">
            <a:avLst/>
          </a:prstGeom>
          <a:noFill/>
        </p:spPr>
        <p:txBody>
          <a:bodyPr wrap="none" rtlCol="0">
            <a:spAutoFit/>
          </a:bodyPr>
          <a:lstStyle/>
          <a:p>
            <a:r>
              <a:rPr lang="en-US" sz="2800" b="1" dirty="0" smtClean="0"/>
              <a:t>2018</a:t>
            </a:r>
            <a:endParaRPr lang="en-US" sz="2800" b="1" dirty="0"/>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0641" y="1943425"/>
            <a:ext cx="866106" cy="376756"/>
          </a:xfrm>
          <a:prstGeom prst="rect">
            <a:avLst/>
          </a:prstGeom>
        </p:spPr>
      </p:pic>
      <p:pic>
        <p:nvPicPr>
          <p:cNvPr id="25"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570688" y="2559553"/>
            <a:ext cx="1832717" cy="248978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7189384" y="5257689"/>
            <a:ext cx="891462" cy="523220"/>
          </a:xfrm>
          <a:prstGeom prst="rect">
            <a:avLst/>
          </a:prstGeom>
          <a:noFill/>
        </p:spPr>
        <p:txBody>
          <a:bodyPr wrap="none" rtlCol="0">
            <a:spAutoFit/>
          </a:bodyPr>
          <a:lstStyle/>
          <a:p>
            <a:r>
              <a:rPr lang="en-US" sz="2800" b="1" dirty="0" smtClean="0"/>
              <a:t>2020</a:t>
            </a:r>
            <a:endParaRPr lang="en-US" sz="2800" b="1" dirty="0"/>
          </a:p>
        </p:txBody>
      </p:sp>
    </p:spTree>
    <p:extLst>
      <p:ext uri="{BB962C8B-B14F-4D97-AF65-F5344CB8AC3E}">
        <p14:creationId xmlns:p14="http://schemas.microsoft.com/office/powerpoint/2010/main" val="4150660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6076"/>
            <a:ext cx="7886700" cy="1325563"/>
          </a:xfrm>
        </p:spPr>
        <p:txBody>
          <a:bodyPr>
            <a:normAutofit/>
          </a:bodyPr>
          <a:lstStyle/>
          <a:p>
            <a:r>
              <a:rPr lang="en-US" sz="3600" dirty="0" smtClean="0"/>
              <a:t>7: </a:t>
            </a:r>
            <a:r>
              <a:rPr lang="en-US" sz="3600" dirty="0"/>
              <a:t>Collect annual imagery, map Bay in sections over 3-4 </a:t>
            </a:r>
            <a:r>
              <a:rPr lang="en-US" sz="3600" dirty="0" smtClean="0"/>
              <a:t>years</a:t>
            </a:r>
            <a:endParaRPr lang="en-US" sz="3600" dirty="0"/>
          </a:p>
        </p:txBody>
      </p:sp>
      <p:sp>
        <p:nvSpPr>
          <p:cNvPr id="3" name="TextBox 2"/>
          <p:cNvSpPr txBox="1"/>
          <p:nvPr/>
        </p:nvSpPr>
        <p:spPr>
          <a:xfrm>
            <a:off x="5676900" y="5273099"/>
            <a:ext cx="2352675" cy="369332"/>
          </a:xfrm>
          <a:prstGeom prst="rect">
            <a:avLst/>
          </a:prstGeom>
          <a:noFill/>
        </p:spPr>
        <p:txBody>
          <a:bodyPr wrap="square" rtlCol="0">
            <a:spAutoFit/>
          </a:bodyPr>
          <a:lstStyle/>
          <a:p>
            <a:r>
              <a:rPr lang="en-US" b="1" dirty="0" smtClean="0">
                <a:solidFill>
                  <a:schemeClr val="accent2"/>
                </a:solidFill>
              </a:rPr>
              <a:t>Cost</a:t>
            </a:r>
            <a:r>
              <a:rPr lang="en-US" dirty="0" smtClean="0"/>
              <a:t>: $470K</a:t>
            </a:r>
            <a:endParaRPr lang="en-US" dirty="0"/>
          </a:p>
        </p:txBody>
      </p:sp>
      <p:sp>
        <p:nvSpPr>
          <p:cNvPr id="4" name="TextBox 3"/>
          <p:cNvSpPr txBox="1"/>
          <p:nvPr/>
        </p:nvSpPr>
        <p:spPr>
          <a:xfrm>
            <a:off x="628650" y="1670448"/>
            <a:ext cx="3409951" cy="2585323"/>
          </a:xfrm>
          <a:prstGeom prst="rect">
            <a:avLst/>
          </a:prstGeom>
          <a:noFill/>
        </p:spPr>
        <p:txBody>
          <a:bodyPr wrap="square" rtlCol="0">
            <a:spAutoFit/>
          </a:bodyPr>
          <a:lstStyle/>
          <a:p>
            <a:r>
              <a:rPr lang="en-US" b="1" dirty="0" smtClean="0">
                <a:solidFill>
                  <a:schemeClr val="accent2"/>
                </a:solidFill>
              </a:rPr>
              <a:t>Pros</a:t>
            </a:r>
            <a:r>
              <a:rPr lang="en-US" dirty="0" smtClean="0"/>
              <a:t>: This maintains the bay-wide collection of annual imagery, but reduces staff time by decreasing the amount of imagery processed and analyzed. It also gives a complete picture of an entire salinity zone or region, rather than an estimate based on randomly selected sub-samples.</a:t>
            </a:r>
          </a:p>
        </p:txBody>
      </p:sp>
      <p:sp>
        <p:nvSpPr>
          <p:cNvPr id="5" name="TextBox 4"/>
          <p:cNvSpPr txBox="1"/>
          <p:nvPr/>
        </p:nvSpPr>
        <p:spPr>
          <a:xfrm>
            <a:off x="4524375" y="1670418"/>
            <a:ext cx="3848100" cy="1754326"/>
          </a:xfrm>
          <a:prstGeom prst="rect">
            <a:avLst/>
          </a:prstGeom>
          <a:noFill/>
        </p:spPr>
        <p:txBody>
          <a:bodyPr wrap="square" rtlCol="0">
            <a:spAutoFit/>
          </a:bodyPr>
          <a:lstStyle/>
          <a:p>
            <a:r>
              <a:rPr lang="en-US" b="1" dirty="0" smtClean="0">
                <a:solidFill>
                  <a:schemeClr val="accent2"/>
                </a:solidFill>
              </a:rPr>
              <a:t>Cons</a:t>
            </a:r>
            <a:r>
              <a:rPr lang="en-US" dirty="0" smtClean="0"/>
              <a:t>: </a:t>
            </a:r>
            <a:r>
              <a:rPr lang="en-US" dirty="0"/>
              <a:t>There would be no actual bay-wide total or segment totals reported to determine how close we are to reaching our SAV acreage goals. Annual detail would be lost sacrificing continuity. </a:t>
            </a:r>
          </a:p>
        </p:txBody>
      </p:sp>
      <p:sp>
        <p:nvSpPr>
          <p:cNvPr id="6" name="TextBox 5"/>
          <p:cNvSpPr txBox="1"/>
          <p:nvPr/>
        </p:nvSpPr>
        <p:spPr>
          <a:xfrm>
            <a:off x="733424" y="5273100"/>
            <a:ext cx="4048125" cy="369332"/>
          </a:xfrm>
          <a:prstGeom prst="rect">
            <a:avLst/>
          </a:prstGeom>
          <a:noFill/>
        </p:spPr>
        <p:txBody>
          <a:bodyPr wrap="square" rtlCol="0">
            <a:spAutoFit/>
          </a:bodyPr>
          <a:lstStyle/>
          <a:p>
            <a:r>
              <a:rPr lang="en-US" b="1" dirty="0" smtClean="0">
                <a:solidFill>
                  <a:schemeClr val="accent2"/>
                </a:solidFill>
              </a:rPr>
              <a:t>Feasibility</a:t>
            </a:r>
            <a:r>
              <a:rPr lang="en-US" dirty="0" smtClean="0"/>
              <a:t>: High</a:t>
            </a:r>
            <a:endParaRPr lang="en-US" dirty="0"/>
          </a:p>
        </p:txBody>
      </p:sp>
    </p:spTree>
    <p:extLst>
      <p:ext uri="{BB962C8B-B14F-4D97-AF65-F5344CB8AC3E}">
        <p14:creationId xmlns:p14="http://schemas.microsoft.com/office/powerpoint/2010/main" val="1172105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6076"/>
            <a:ext cx="7886700" cy="1325563"/>
          </a:xfrm>
        </p:spPr>
        <p:txBody>
          <a:bodyPr>
            <a:normAutofit/>
          </a:bodyPr>
          <a:lstStyle/>
          <a:p>
            <a:r>
              <a:rPr lang="en-US" sz="3600" dirty="0"/>
              <a:t>8: Collect selected imagery to support statistical sample</a:t>
            </a:r>
            <a:endParaRPr lang="en-US" sz="3600" b="1"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114" y="1943425"/>
            <a:ext cx="866106" cy="376756"/>
          </a:xfrm>
          <a:prstGeom prst="rect">
            <a:avLst/>
          </a:prstGeom>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0161" y="2559553"/>
            <a:ext cx="1832718" cy="248978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80114" y="5257689"/>
            <a:ext cx="694656" cy="409654"/>
          </a:xfrm>
          <a:prstGeom prst="rect">
            <a:avLst/>
          </a:prstGeom>
          <a:noFill/>
        </p:spPr>
        <p:txBody>
          <a:bodyPr wrap="none" rtlCol="0">
            <a:spAutoFit/>
          </a:bodyPr>
          <a:lstStyle/>
          <a:p>
            <a:r>
              <a:rPr lang="en-US" sz="2800" b="1" dirty="0" smtClean="0"/>
              <a:t>2017</a:t>
            </a:r>
            <a:endParaRPr lang="en-US" sz="2800" b="1" dirty="0"/>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798" y="1943425"/>
            <a:ext cx="866106" cy="376756"/>
          </a:xfrm>
          <a:prstGeom prst="rect">
            <a:avLst/>
          </a:prstGeom>
        </p:spPr>
      </p:pic>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33845" y="2559553"/>
            <a:ext cx="1832718" cy="248978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153798" y="5257689"/>
            <a:ext cx="717698" cy="409654"/>
          </a:xfrm>
          <a:prstGeom prst="rect">
            <a:avLst/>
          </a:prstGeom>
          <a:noFill/>
        </p:spPr>
        <p:txBody>
          <a:bodyPr wrap="none" rtlCol="0">
            <a:spAutoFit/>
          </a:bodyPr>
          <a:lstStyle/>
          <a:p>
            <a:r>
              <a:rPr lang="en-US" sz="2800" b="1" dirty="0" smtClean="0"/>
              <a:t>2019</a:t>
            </a:r>
            <a:endParaRPr lang="en-US" sz="2800" b="1" dirty="0"/>
          </a:p>
        </p:txBody>
      </p:sp>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97003" y="2559553"/>
            <a:ext cx="1832718" cy="24897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6956" y="1943425"/>
            <a:ext cx="866106" cy="376756"/>
          </a:xfrm>
          <a:prstGeom prst="rect">
            <a:avLst/>
          </a:prstGeom>
        </p:spPr>
      </p:pic>
      <p:sp>
        <p:nvSpPr>
          <p:cNvPr id="17" name="TextBox 16"/>
          <p:cNvSpPr txBox="1"/>
          <p:nvPr/>
        </p:nvSpPr>
        <p:spPr>
          <a:xfrm>
            <a:off x="3116956" y="5257689"/>
            <a:ext cx="718954" cy="409654"/>
          </a:xfrm>
          <a:prstGeom prst="rect">
            <a:avLst/>
          </a:prstGeom>
          <a:noFill/>
        </p:spPr>
        <p:txBody>
          <a:bodyPr wrap="none" rtlCol="0">
            <a:spAutoFit/>
          </a:bodyPr>
          <a:lstStyle/>
          <a:p>
            <a:r>
              <a:rPr lang="en-US" sz="2800" b="1" dirty="0" smtClean="0"/>
              <a:t>2018</a:t>
            </a:r>
            <a:endParaRPr lang="en-US" sz="2800" b="1" dirty="0"/>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0641" y="1943425"/>
            <a:ext cx="866106" cy="376756"/>
          </a:xfrm>
          <a:prstGeom prst="rect">
            <a:avLst/>
          </a:prstGeom>
        </p:spPr>
      </p:pic>
      <p:pic>
        <p:nvPicPr>
          <p:cNvPr id="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70688" y="2559553"/>
            <a:ext cx="1832718" cy="248978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7189384" y="5257689"/>
            <a:ext cx="891462" cy="523220"/>
          </a:xfrm>
          <a:prstGeom prst="rect">
            <a:avLst/>
          </a:prstGeom>
          <a:noFill/>
        </p:spPr>
        <p:txBody>
          <a:bodyPr wrap="none" rtlCol="0">
            <a:spAutoFit/>
          </a:bodyPr>
          <a:lstStyle/>
          <a:p>
            <a:r>
              <a:rPr lang="en-US" sz="2800" b="1" dirty="0" smtClean="0"/>
              <a:t>2020</a:t>
            </a:r>
            <a:endParaRPr lang="en-US" sz="2800" b="1" dirty="0"/>
          </a:p>
        </p:txBody>
      </p:sp>
      <p:sp>
        <p:nvSpPr>
          <p:cNvPr id="21" name="TextBox 20"/>
          <p:cNvSpPr txBox="1"/>
          <p:nvPr/>
        </p:nvSpPr>
        <p:spPr>
          <a:xfrm>
            <a:off x="799260" y="1765539"/>
            <a:ext cx="843501" cy="369332"/>
          </a:xfrm>
          <a:prstGeom prst="rect">
            <a:avLst/>
          </a:prstGeom>
          <a:noFill/>
        </p:spPr>
        <p:txBody>
          <a:bodyPr wrap="none" rtlCol="0">
            <a:spAutoFit/>
          </a:bodyPr>
          <a:lstStyle/>
          <a:p>
            <a:r>
              <a:rPr lang="en-US" b="1" dirty="0" smtClean="0">
                <a:solidFill>
                  <a:srgbClr val="FFC000"/>
                </a:solidFill>
              </a:rPr>
              <a:t>Partial</a:t>
            </a:r>
            <a:endParaRPr lang="en-US" b="1" dirty="0">
              <a:solidFill>
                <a:srgbClr val="FFC000"/>
              </a:solidFill>
            </a:endParaRPr>
          </a:p>
        </p:txBody>
      </p:sp>
      <p:sp>
        <p:nvSpPr>
          <p:cNvPr id="26" name="TextBox 25"/>
          <p:cNvSpPr txBox="1"/>
          <p:nvPr/>
        </p:nvSpPr>
        <p:spPr>
          <a:xfrm>
            <a:off x="2756719" y="1765539"/>
            <a:ext cx="843501" cy="369332"/>
          </a:xfrm>
          <a:prstGeom prst="rect">
            <a:avLst/>
          </a:prstGeom>
          <a:noFill/>
        </p:spPr>
        <p:txBody>
          <a:bodyPr wrap="none" rtlCol="0">
            <a:spAutoFit/>
          </a:bodyPr>
          <a:lstStyle/>
          <a:p>
            <a:r>
              <a:rPr lang="en-US" b="1" dirty="0" smtClean="0">
                <a:solidFill>
                  <a:srgbClr val="FFC000"/>
                </a:solidFill>
              </a:rPr>
              <a:t>Partial</a:t>
            </a:r>
            <a:endParaRPr lang="en-US" b="1" dirty="0">
              <a:solidFill>
                <a:srgbClr val="FFC000"/>
              </a:solidFill>
            </a:endParaRPr>
          </a:p>
        </p:txBody>
      </p:sp>
      <p:sp>
        <p:nvSpPr>
          <p:cNvPr id="27" name="TextBox 26"/>
          <p:cNvSpPr txBox="1"/>
          <p:nvPr/>
        </p:nvSpPr>
        <p:spPr>
          <a:xfrm>
            <a:off x="4720786" y="1765539"/>
            <a:ext cx="843501" cy="369332"/>
          </a:xfrm>
          <a:prstGeom prst="rect">
            <a:avLst/>
          </a:prstGeom>
          <a:noFill/>
        </p:spPr>
        <p:txBody>
          <a:bodyPr wrap="none" rtlCol="0">
            <a:spAutoFit/>
          </a:bodyPr>
          <a:lstStyle/>
          <a:p>
            <a:r>
              <a:rPr lang="en-US" b="1" dirty="0" smtClean="0">
                <a:solidFill>
                  <a:srgbClr val="FFC000"/>
                </a:solidFill>
              </a:rPr>
              <a:t>Partial</a:t>
            </a:r>
            <a:endParaRPr lang="en-US" b="1" dirty="0">
              <a:solidFill>
                <a:srgbClr val="FFC000"/>
              </a:solidFill>
            </a:endParaRPr>
          </a:p>
        </p:txBody>
      </p:sp>
      <p:sp>
        <p:nvSpPr>
          <p:cNvPr id="28" name="TextBox 27"/>
          <p:cNvSpPr txBox="1"/>
          <p:nvPr/>
        </p:nvSpPr>
        <p:spPr>
          <a:xfrm>
            <a:off x="6791614" y="1765539"/>
            <a:ext cx="843501" cy="369332"/>
          </a:xfrm>
          <a:prstGeom prst="rect">
            <a:avLst/>
          </a:prstGeom>
          <a:noFill/>
        </p:spPr>
        <p:txBody>
          <a:bodyPr wrap="none" rtlCol="0">
            <a:spAutoFit/>
          </a:bodyPr>
          <a:lstStyle/>
          <a:p>
            <a:r>
              <a:rPr lang="en-US" b="1" dirty="0" smtClean="0">
                <a:solidFill>
                  <a:srgbClr val="FFC000"/>
                </a:solidFill>
              </a:rPr>
              <a:t>Partial</a:t>
            </a:r>
            <a:endParaRPr lang="en-US" b="1" dirty="0">
              <a:solidFill>
                <a:srgbClr val="FFC000"/>
              </a:solidFill>
            </a:endParaRPr>
          </a:p>
        </p:txBody>
      </p:sp>
    </p:spTree>
    <p:extLst>
      <p:ext uri="{BB962C8B-B14F-4D97-AF65-F5344CB8AC3E}">
        <p14:creationId xmlns:p14="http://schemas.microsoft.com/office/powerpoint/2010/main" val="2824487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6076"/>
            <a:ext cx="7886700" cy="1325563"/>
          </a:xfrm>
        </p:spPr>
        <p:txBody>
          <a:bodyPr>
            <a:normAutofit/>
          </a:bodyPr>
          <a:lstStyle/>
          <a:p>
            <a:r>
              <a:rPr lang="en-US" sz="3600" dirty="0" smtClean="0"/>
              <a:t>8: </a:t>
            </a:r>
            <a:r>
              <a:rPr lang="en-US" sz="3600" dirty="0"/>
              <a:t>Collect selected imagery to support statistical sample</a:t>
            </a:r>
          </a:p>
        </p:txBody>
      </p:sp>
      <p:sp>
        <p:nvSpPr>
          <p:cNvPr id="3" name="TextBox 2"/>
          <p:cNvSpPr txBox="1"/>
          <p:nvPr/>
        </p:nvSpPr>
        <p:spPr>
          <a:xfrm>
            <a:off x="5676900" y="5273099"/>
            <a:ext cx="2352675" cy="646331"/>
          </a:xfrm>
          <a:prstGeom prst="rect">
            <a:avLst/>
          </a:prstGeom>
          <a:noFill/>
        </p:spPr>
        <p:txBody>
          <a:bodyPr wrap="square" rtlCol="0">
            <a:spAutoFit/>
          </a:bodyPr>
          <a:lstStyle/>
          <a:p>
            <a:r>
              <a:rPr lang="en-US" b="1" dirty="0" smtClean="0">
                <a:solidFill>
                  <a:schemeClr val="accent2"/>
                </a:solidFill>
              </a:rPr>
              <a:t>Cost</a:t>
            </a:r>
            <a:r>
              <a:rPr lang="en-US" dirty="0" smtClean="0"/>
              <a:t>: $745K </a:t>
            </a:r>
            <a:r>
              <a:rPr lang="en-US" dirty="0"/>
              <a:t>1st year</a:t>
            </a:r>
            <a:br>
              <a:rPr lang="en-US" dirty="0"/>
            </a:br>
            <a:r>
              <a:rPr lang="en-US" dirty="0" smtClean="0"/>
              <a:t>$600K </a:t>
            </a:r>
            <a:r>
              <a:rPr lang="en-US" dirty="0"/>
              <a:t>remaining years</a:t>
            </a:r>
          </a:p>
        </p:txBody>
      </p:sp>
      <p:sp>
        <p:nvSpPr>
          <p:cNvPr id="4" name="TextBox 3"/>
          <p:cNvSpPr txBox="1"/>
          <p:nvPr/>
        </p:nvSpPr>
        <p:spPr>
          <a:xfrm>
            <a:off x="628650" y="1670448"/>
            <a:ext cx="3409951" cy="923330"/>
          </a:xfrm>
          <a:prstGeom prst="rect">
            <a:avLst/>
          </a:prstGeom>
          <a:noFill/>
        </p:spPr>
        <p:txBody>
          <a:bodyPr wrap="square" rtlCol="0">
            <a:spAutoFit/>
          </a:bodyPr>
          <a:lstStyle/>
          <a:p>
            <a:r>
              <a:rPr lang="en-US" b="1" dirty="0" smtClean="0">
                <a:solidFill>
                  <a:schemeClr val="accent2"/>
                </a:solidFill>
              </a:rPr>
              <a:t>Pros</a:t>
            </a:r>
            <a:r>
              <a:rPr lang="en-US" dirty="0" smtClean="0"/>
              <a:t>: </a:t>
            </a:r>
            <a:r>
              <a:rPr lang="en-US" dirty="0"/>
              <a:t>Reduced cost for imagery collection and reduced staff time for processing.</a:t>
            </a:r>
            <a:endParaRPr lang="en-US" dirty="0" smtClean="0"/>
          </a:p>
        </p:txBody>
      </p:sp>
      <p:sp>
        <p:nvSpPr>
          <p:cNvPr id="5" name="TextBox 4"/>
          <p:cNvSpPr txBox="1"/>
          <p:nvPr/>
        </p:nvSpPr>
        <p:spPr>
          <a:xfrm>
            <a:off x="4524375" y="1670418"/>
            <a:ext cx="3848100" cy="2031325"/>
          </a:xfrm>
          <a:prstGeom prst="rect">
            <a:avLst/>
          </a:prstGeom>
          <a:noFill/>
        </p:spPr>
        <p:txBody>
          <a:bodyPr wrap="square" rtlCol="0">
            <a:spAutoFit/>
          </a:bodyPr>
          <a:lstStyle/>
          <a:p>
            <a:r>
              <a:rPr lang="en-US" b="1" dirty="0" smtClean="0">
                <a:solidFill>
                  <a:schemeClr val="accent2"/>
                </a:solidFill>
              </a:rPr>
              <a:t>Cons</a:t>
            </a:r>
            <a:r>
              <a:rPr lang="en-US" dirty="0" smtClean="0"/>
              <a:t>: </a:t>
            </a:r>
            <a:r>
              <a:rPr lang="en-US" dirty="0"/>
              <a:t>There would be no actual bay-wide total or segment totals reported to determine how close we are to reaching our SAV acreage goals. A complete data set would not be available for future analysis should the need or opportunity arise.</a:t>
            </a:r>
          </a:p>
        </p:txBody>
      </p:sp>
      <p:sp>
        <p:nvSpPr>
          <p:cNvPr id="6" name="TextBox 5"/>
          <p:cNvSpPr txBox="1"/>
          <p:nvPr/>
        </p:nvSpPr>
        <p:spPr>
          <a:xfrm>
            <a:off x="733424" y="5273100"/>
            <a:ext cx="4048125" cy="369332"/>
          </a:xfrm>
          <a:prstGeom prst="rect">
            <a:avLst/>
          </a:prstGeom>
          <a:noFill/>
        </p:spPr>
        <p:txBody>
          <a:bodyPr wrap="square" rtlCol="0">
            <a:spAutoFit/>
          </a:bodyPr>
          <a:lstStyle/>
          <a:p>
            <a:r>
              <a:rPr lang="en-US" b="1" dirty="0" smtClean="0">
                <a:solidFill>
                  <a:schemeClr val="accent2"/>
                </a:solidFill>
              </a:rPr>
              <a:t>Feasibility</a:t>
            </a:r>
            <a:r>
              <a:rPr lang="en-US" dirty="0" smtClean="0"/>
              <a:t>: High</a:t>
            </a:r>
            <a:endParaRPr lang="en-US" dirty="0"/>
          </a:p>
        </p:txBody>
      </p:sp>
    </p:spTree>
    <p:extLst>
      <p:ext uri="{BB962C8B-B14F-4D97-AF65-F5344CB8AC3E}">
        <p14:creationId xmlns:p14="http://schemas.microsoft.com/office/powerpoint/2010/main" val="3172185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6076"/>
            <a:ext cx="7886700" cy="1325563"/>
          </a:xfrm>
        </p:spPr>
        <p:txBody>
          <a:bodyPr>
            <a:normAutofit fontScale="90000"/>
          </a:bodyPr>
          <a:lstStyle/>
          <a:p>
            <a:r>
              <a:rPr lang="en-US" sz="3600" dirty="0" smtClean="0"/>
              <a:t>9: </a:t>
            </a:r>
            <a:r>
              <a:rPr lang="en-US" sz="3600" dirty="0"/>
              <a:t>Use satellite imagery either for full or part of the Bay annually or every  other year</a:t>
            </a:r>
          </a:p>
        </p:txBody>
      </p:sp>
      <p:pic>
        <p:nvPicPr>
          <p:cNvPr id="2050" name="Picture 2" descr="Image result for satell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362" y="1671639"/>
            <a:ext cx="2369744" cy="13312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3603430524"/>
              </p:ext>
            </p:extLst>
          </p:nvPr>
        </p:nvGraphicFramePr>
        <p:xfrm>
          <a:off x="493896" y="1892885"/>
          <a:ext cx="5579645" cy="3319946"/>
        </p:xfrm>
        <a:graphic>
          <a:graphicData uri="http://schemas.openxmlformats.org/drawingml/2006/table">
            <a:tbl>
              <a:tblPr>
                <a:tableStyleId>{5C22544A-7EE6-4342-B048-85BDC9FD1C3A}</a:tableStyleId>
              </a:tblPr>
              <a:tblGrid>
                <a:gridCol w="1123148"/>
                <a:gridCol w="981777"/>
                <a:gridCol w="875899"/>
                <a:gridCol w="981777"/>
                <a:gridCol w="789271"/>
                <a:gridCol w="827773"/>
              </a:tblGrid>
              <a:tr h="465304">
                <a:tc>
                  <a:txBody>
                    <a:bodyPr/>
                    <a:lstStyle/>
                    <a:p>
                      <a:pPr algn="ctr" fontAlgn="b"/>
                      <a:r>
                        <a:rPr lang="en-US" sz="1400" b="1" u="none" strike="noStrike" dirty="0">
                          <a:effectLst/>
                        </a:rPr>
                        <a:t>Provider</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Satellite</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Pan Resolution</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err="1">
                          <a:effectLst/>
                        </a:rPr>
                        <a:t>Mulispectral</a:t>
                      </a:r>
                      <a:r>
                        <a:rPr lang="en-US" sz="1400" b="1" u="none" strike="noStrike" dirty="0">
                          <a:effectLst/>
                        </a:rPr>
                        <a:t> Resolution</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Repeat cycle</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Price per </a:t>
                      </a:r>
                      <a:r>
                        <a:rPr lang="en-US" sz="1400" b="1" u="none" strike="noStrike" dirty="0" err="1">
                          <a:effectLst/>
                        </a:rPr>
                        <a:t>sq</a:t>
                      </a:r>
                      <a:r>
                        <a:rPr lang="en-US" sz="1400" b="1" u="none" strike="noStrike" dirty="0">
                          <a:effectLst/>
                        </a:rPr>
                        <a:t> mile</a:t>
                      </a:r>
                      <a:endParaRPr lang="en-US" sz="1400" b="1" i="0" u="none" strike="noStrike" dirty="0">
                        <a:solidFill>
                          <a:srgbClr val="000000"/>
                        </a:solidFill>
                        <a:effectLst/>
                        <a:latin typeface="Calibri" panose="020F0502020204030204" pitchFamily="34" charset="0"/>
                      </a:endParaRPr>
                    </a:p>
                  </a:txBody>
                  <a:tcPr marL="9525" marR="9525" marT="9525" marB="0" anchor="b"/>
                </a:tc>
              </a:tr>
              <a:tr h="264187">
                <a:tc>
                  <a:txBody>
                    <a:bodyPr/>
                    <a:lstStyle/>
                    <a:p>
                      <a:pPr algn="ctr" fontAlgn="b"/>
                      <a:r>
                        <a:rPr lang="en-US" sz="1400" u="none" strike="noStrike" dirty="0" err="1">
                          <a:effectLst/>
                        </a:rPr>
                        <a:t>GeoEye</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GeoEye-1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0.46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smtClean="0">
                          <a:solidFill>
                            <a:srgbClr val="000000"/>
                          </a:solidFill>
                          <a:effectLst/>
                          <a:latin typeface="Calibri" panose="020F0502020204030204" pitchFamily="34" charset="0"/>
                        </a:rPr>
                        <a:t>1.84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smtClean="0">
                          <a:solidFill>
                            <a:srgbClr val="000000"/>
                          </a:solidFill>
                          <a:effectLst/>
                          <a:latin typeface="Calibri" panose="020F0502020204030204" pitchFamily="34" charset="0"/>
                        </a:rPr>
                        <a:t>8.3 days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r>
              <a:tr h="226702">
                <a:tc>
                  <a:txBody>
                    <a:bodyPr/>
                    <a:lstStyle/>
                    <a:p>
                      <a:pPr algn="ctr" fontAlgn="b"/>
                      <a:r>
                        <a:rPr lang="en-US" sz="1400" u="none" strike="noStrike" dirty="0" err="1">
                          <a:effectLst/>
                        </a:rPr>
                        <a:t>DigitalGlobe</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Worldview-2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u="none" strike="noStrike" dirty="0" smtClean="0">
                          <a:effectLst/>
                        </a:rPr>
                        <a:t>0.46</a:t>
                      </a:r>
                      <a:endParaRPr lang="en-US" sz="1400" b="0" i="0" u="none" strike="noStrike" dirty="0" smtClean="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smtClean="0">
                          <a:solidFill>
                            <a:schemeClr val="dk1"/>
                          </a:solidFill>
                          <a:effectLst/>
                          <a:latin typeface="+mn-lt"/>
                        </a:rPr>
                        <a:t>1.84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smtClean="0">
                          <a:solidFill>
                            <a:srgbClr val="000000"/>
                          </a:solidFill>
                          <a:effectLst/>
                          <a:latin typeface="Calibri" panose="020F0502020204030204" pitchFamily="34" charset="0"/>
                        </a:rPr>
                        <a:t>4-5 days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r>
              <a:tr h="250257">
                <a:tc>
                  <a:txBody>
                    <a:bodyPr/>
                    <a:lstStyle/>
                    <a:p>
                      <a:pPr algn="ctr" fontAlgn="b"/>
                      <a:r>
                        <a:rPr lang="en-US" sz="1400" u="none" strike="noStrike" dirty="0" err="1">
                          <a:effectLst/>
                        </a:rPr>
                        <a:t>DigitalGlobe</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Worldview-3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0.31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1.24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smtClean="0">
                          <a:solidFill>
                            <a:srgbClr val="000000"/>
                          </a:solidFill>
                          <a:effectLst/>
                          <a:latin typeface="Calibri" panose="020F0502020204030204" pitchFamily="34" charset="0"/>
                        </a:rPr>
                        <a:t>4-5 days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$22.50</a:t>
                      </a:r>
                      <a:endParaRPr lang="en-US" sz="1400" b="0" i="0" u="none" strike="noStrike" dirty="0">
                        <a:solidFill>
                          <a:srgbClr val="000000"/>
                        </a:solidFill>
                        <a:effectLst/>
                        <a:latin typeface="Calibri" panose="020F0502020204030204" pitchFamily="34" charset="0"/>
                      </a:endParaRPr>
                    </a:p>
                  </a:txBody>
                  <a:tcPr marL="9525" marR="9525" marT="9525" marB="0" anchor="b"/>
                </a:tc>
              </a:tr>
              <a:tr h="264187">
                <a:tc>
                  <a:txBody>
                    <a:bodyPr/>
                    <a:lstStyle/>
                    <a:p>
                      <a:pPr algn="ctr" fontAlgn="b"/>
                      <a:r>
                        <a:rPr lang="en-US" sz="1400" u="none" strike="noStrike" dirty="0" err="1">
                          <a:effectLst/>
                        </a:rPr>
                        <a:t>DigitalGlobe</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Worldview-4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0.31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1.24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smtClean="0">
                          <a:solidFill>
                            <a:srgbClr val="000000"/>
                          </a:solidFill>
                          <a:effectLst/>
                          <a:latin typeface="Calibri" panose="020F0502020204030204" pitchFamily="34" charset="0"/>
                        </a:rPr>
                        <a:t>4-5 days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r>
              <a:tr h="264187">
                <a:tc>
                  <a:txBody>
                    <a:bodyPr/>
                    <a:lstStyle/>
                    <a:p>
                      <a:pPr algn="ctr" fontAlgn="b"/>
                      <a:r>
                        <a:rPr lang="en-US" sz="1400" u="none" strike="noStrike" dirty="0">
                          <a:effectLst/>
                        </a:rPr>
                        <a:t>CNES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SPOT 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smtClean="0">
                          <a:solidFill>
                            <a:schemeClr val="dk1"/>
                          </a:solidFill>
                          <a:effectLst/>
                          <a:latin typeface="+mn-lt"/>
                        </a:rPr>
                        <a:t>1.5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26 days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r>
              <a:tr h="264187">
                <a:tc>
                  <a:txBody>
                    <a:bodyPr/>
                    <a:lstStyle/>
                    <a:p>
                      <a:pPr algn="ctr" fontAlgn="b"/>
                      <a:r>
                        <a:rPr lang="en-US" sz="1400" u="none" strike="noStrike">
                          <a:effectLst/>
                        </a:rPr>
                        <a:t>CNES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SPOT 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1.5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26 days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r>
              <a:tr h="264187">
                <a:tc>
                  <a:txBody>
                    <a:bodyPr/>
                    <a:lstStyle/>
                    <a:p>
                      <a:pPr algn="ctr" fontAlgn="b"/>
                      <a:r>
                        <a:rPr lang="en-US" sz="1400" u="none" strike="noStrike">
                          <a:effectLst/>
                        </a:rPr>
                        <a:t>CNES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err="1">
                          <a:effectLst/>
                        </a:rPr>
                        <a:t>Pléiades</a:t>
                      </a:r>
                      <a:r>
                        <a:rPr lang="en-US" sz="1400" u="none" strike="noStrike" dirty="0">
                          <a:effectLst/>
                        </a:rPr>
                        <a:t> 1A</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0" i="0" u="none" strike="noStrike" dirty="0" smtClean="0">
                          <a:solidFill>
                            <a:schemeClr val="dk1"/>
                          </a:solidFill>
                          <a:effectLst/>
                          <a:latin typeface="+mn-lt"/>
                        </a:rPr>
                        <a:t>0.5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26 days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r>
              <a:tr h="264187">
                <a:tc>
                  <a:txBody>
                    <a:bodyPr/>
                    <a:lstStyle/>
                    <a:p>
                      <a:pPr algn="ctr" fontAlgn="b"/>
                      <a:r>
                        <a:rPr lang="en-US" sz="1400" u="none" strike="noStrike">
                          <a:effectLst/>
                        </a:rPr>
                        <a:t>CNES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Pléiades 1B</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0.5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26 days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r>
              <a:tr h="264187">
                <a:tc>
                  <a:txBody>
                    <a:bodyPr/>
                    <a:lstStyle/>
                    <a:p>
                      <a:pPr algn="ctr" fontAlgn="b"/>
                      <a:r>
                        <a:rPr lang="en-US" sz="1400" u="none" strike="noStrike">
                          <a:effectLst/>
                        </a:rPr>
                        <a:t>EROS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EROS A</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3-6 days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$0.50</a:t>
                      </a:r>
                      <a:endParaRPr lang="en-US" sz="1400" b="0" i="0" u="none" strike="noStrike" dirty="0">
                        <a:solidFill>
                          <a:srgbClr val="000000"/>
                        </a:solidFill>
                        <a:effectLst/>
                        <a:latin typeface="Calibri" panose="020F0502020204030204" pitchFamily="34" charset="0"/>
                      </a:endParaRPr>
                    </a:p>
                  </a:txBody>
                  <a:tcPr marL="9525" marR="9525" marT="9525" marB="0" anchor="b"/>
                </a:tc>
              </a:tr>
              <a:tr h="264187">
                <a:tc>
                  <a:txBody>
                    <a:bodyPr/>
                    <a:lstStyle/>
                    <a:p>
                      <a:pPr algn="ctr" fontAlgn="b"/>
                      <a:r>
                        <a:rPr lang="en-US" sz="1400" u="none" strike="noStrike" dirty="0">
                          <a:effectLst/>
                        </a:rPr>
                        <a:t>EROS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EROS A</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3-6 days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$6.00</a:t>
                      </a:r>
                      <a:endParaRPr lang="en-US" sz="1400" b="0" i="0" u="none" strike="noStrike" dirty="0">
                        <a:solidFill>
                          <a:srgbClr val="000000"/>
                        </a:solidFill>
                        <a:effectLst/>
                        <a:latin typeface="Calibri" panose="020F0502020204030204" pitchFamily="34" charset="0"/>
                      </a:endParaRPr>
                    </a:p>
                  </a:txBody>
                  <a:tcPr marL="9525" marR="9525" marT="9525" marB="0" anchor="b"/>
                </a:tc>
              </a:tr>
              <a:tr h="264187">
                <a:tc>
                  <a:txBody>
                    <a:bodyPr/>
                    <a:lstStyle/>
                    <a:p>
                      <a:pPr algn="ctr" fontAlgn="b"/>
                      <a:r>
                        <a:rPr lang="en-US" sz="1400" b="0" i="0" u="none" strike="noStrike" dirty="0" smtClean="0">
                          <a:solidFill>
                            <a:srgbClr val="000000"/>
                          </a:solidFill>
                          <a:effectLst/>
                          <a:latin typeface="Calibri" panose="020F0502020204030204" pitchFamily="34" charset="0"/>
                        </a:rPr>
                        <a:t> Planet Labs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err="1">
                          <a:effectLst/>
                        </a:rPr>
                        <a:t>RapidEye</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 day</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smtClean="0">
                          <a:effectLst/>
                        </a:rPr>
                        <a:t>$1.28</a:t>
                      </a:r>
                      <a:endParaRPr lang="en-US" sz="1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8" name="TextBox 7"/>
          <p:cNvSpPr txBox="1"/>
          <p:nvPr/>
        </p:nvSpPr>
        <p:spPr>
          <a:xfrm>
            <a:off x="1827172" y="5775158"/>
            <a:ext cx="6688178" cy="369332"/>
          </a:xfrm>
          <a:prstGeom prst="rect">
            <a:avLst/>
          </a:prstGeom>
          <a:noFill/>
        </p:spPr>
        <p:txBody>
          <a:bodyPr wrap="none" rtlCol="0">
            <a:spAutoFit/>
          </a:bodyPr>
          <a:lstStyle/>
          <a:p>
            <a:r>
              <a:rPr lang="en-US" dirty="0" smtClean="0"/>
              <a:t>5870 </a:t>
            </a:r>
            <a:r>
              <a:rPr lang="en-US" dirty="0"/>
              <a:t>s</a:t>
            </a:r>
            <a:r>
              <a:rPr lang="en-US" dirty="0" smtClean="0"/>
              <a:t>quare miles to cover = $132,089 (Worldview-3) single attempt</a:t>
            </a:r>
            <a:endParaRPr lang="en-US" dirty="0"/>
          </a:p>
        </p:txBody>
      </p:sp>
      <p:sp>
        <p:nvSpPr>
          <p:cNvPr id="9" name="TextBox 8"/>
          <p:cNvSpPr txBox="1"/>
          <p:nvPr/>
        </p:nvSpPr>
        <p:spPr>
          <a:xfrm rot="906036">
            <a:off x="530492" y="5959824"/>
            <a:ext cx="2079865" cy="369332"/>
          </a:xfrm>
          <a:prstGeom prst="rect">
            <a:avLst/>
          </a:prstGeom>
          <a:noFill/>
        </p:spPr>
        <p:txBody>
          <a:bodyPr wrap="none" rtlCol="0">
            <a:spAutoFit/>
          </a:bodyPr>
          <a:lstStyle/>
          <a:p>
            <a:r>
              <a:rPr lang="en-US" b="1" dirty="0" smtClean="0">
                <a:solidFill>
                  <a:srgbClr val="FFC000"/>
                </a:solidFill>
              </a:rPr>
              <a:t>ROUGH ESTIMATE</a:t>
            </a:r>
            <a:endParaRPr lang="en-US" b="1" dirty="0">
              <a:solidFill>
                <a:srgbClr val="FFC000"/>
              </a:solidFill>
            </a:endParaRPr>
          </a:p>
        </p:txBody>
      </p:sp>
    </p:spTree>
    <p:extLst>
      <p:ext uri="{BB962C8B-B14F-4D97-AF65-F5344CB8AC3E}">
        <p14:creationId xmlns:p14="http://schemas.microsoft.com/office/powerpoint/2010/main" val="1581464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6076"/>
            <a:ext cx="7886700" cy="1325563"/>
          </a:xfrm>
        </p:spPr>
        <p:txBody>
          <a:bodyPr>
            <a:normAutofit fontScale="90000"/>
          </a:bodyPr>
          <a:lstStyle/>
          <a:p>
            <a:r>
              <a:rPr lang="en-US" sz="3600" dirty="0" smtClean="0"/>
              <a:t>9: </a:t>
            </a:r>
            <a:r>
              <a:rPr lang="en-US" sz="3600" dirty="0"/>
              <a:t>Use satellite imagery either for full or part of the Bay annually or every  other year</a:t>
            </a:r>
          </a:p>
        </p:txBody>
      </p:sp>
      <p:sp>
        <p:nvSpPr>
          <p:cNvPr id="3" name="TextBox 2"/>
          <p:cNvSpPr txBox="1"/>
          <p:nvPr/>
        </p:nvSpPr>
        <p:spPr>
          <a:xfrm>
            <a:off x="5676900" y="5273099"/>
            <a:ext cx="2352675" cy="369332"/>
          </a:xfrm>
          <a:prstGeom prst="rect">
            <a:avLst/>
          </a:prstGeom>
          <a:noFill/>
        </p:spPr>
        <p:txBody>
          <a:bodyPr wrap="square" rtlCol="0">
            <a:spAutoFit/>
          </a:bodyPr>
          <a:lstStyle/>
          <a:p>
            <a:r>
              <a:rPr lang="en-US" b="1" dirty="0" smtClean="0">
                <a:solidFill>
                  <a:schemeClr val="accent2"/>
                </a:solidFill>
              </a:rPr>
              <a:t>Cost</a:t>
            </a:r>
            <a:r>
              <a:rPr lang="en-US" dirty="0" smtClean="0"/>
              <a:t>: $727K</a:t>
            </a:r>
            <a:endParaRPr lang="en-US" dirty="0"/>
          </a:p>
        </p:txBody>
      </p:sp>
      <p:sp>
        <p:nvSpPr>
          <p:cNvPr id="4" name="TextBox 3"/>
          <p:cNvSpPr txBox="1"/>
          <p:nvPr/>
        </p:nvSpPr>
        <p:spPr>
          <a:xfrm>
            <a:off x="628650" y="1670448"/>
            <a:ext cx="3409951" cy="1200329"/>
          </a:xfrm>
          <a:prstGeom prst="rect">
            <a:avLst/>
          </a:prstGeom>
          <a:noFill/>
        </p:spPr>
        <p:txBody>
          <a:bodyPr wrap="square" rtlCol="0">
            <a:spAutoFit/>
          </a:bodyPr>
          <a:lstStyle/>
          <a:p>
            <a:r>
              <a:rPr lang="en-US" b="1" dirty="0" smtClean="0">
                <a:solidFill>
                  <a:schemeClr val="accent2"/>
                </a:solidFill>
              </a:rPr>
              <a:t>Pros</a:t>
            </a:r>
            <a:r>
              <a:rPr lang="en-US" dirty="0" smtClean="0"/>
              <a:t>: </a:t>
            </a:r>
            <a:r>
              <a:rPr lang="en-US" dirty="0"/>
              <a:t>This scenario eliminates the expense of the </a:t>
            </a:r>
            <a:r>
              <a:rPr lang="en-US" dirty="0" smtClean="0"/>
              <a:t>aerial contractor </a:t>
            </a:r>
            <a:r>
              <a:rPr lang="en-US" dirty="0"/>
              <a:t>and produces a total SAV acreage annually.</a:t>
            </a:r>
            <a:endParaRPr lang="en-US" dirty="0" smtClean="0"/>
          </a:p>
        </p:txBody>
      </p:sp>
      <p:sp>
        <p:nvSpPr>
          <p:cNvPr id="5" name="TextBox 4"/>
          <p:cNvSpPr txBox="1"/>
          <p:nvPr/>
        </p:nvSpPr>
        <p:spPr>
          <a:xfrm>
            <a:off x="4524375" y="1670418"/>
            <a:ext cx="3848100" cy="2308324"/>
          </a:xfrm>
          <a:prstGeom prst="rect">
            <a:avLst/>
          </a:prstGeom>
          <a:noFill/>
        </p:spPr>
        <p:txBody>
          <a:bodyPr wrap="square" rtlCol="0">
            <a:spAutoFit/>
          </a:bodyPr>
          <a:lstStyle/>
          <a:p>
            <a:r>
              <a:rPr lang="en-US" b="1" dirty="0" smtClean="0">
                <a:solidFill>
                  <a:schemeClr val="accent2"/>
                </a:solidFill>
              </a:rPr>
              <a:t>Cons</a:t>
            </a:r>
            <a:r>
              <a:rPr lang="en-US" dirty="0" smtClean="0"/>
              <a:t>: </a:t>
            </a:r>
            <a:r>
              <a:rPr lang="en-US" dirty="0"/>
              <a:t>Depending on the source, the satellite imagery could cost more than the aerial imagery. Additionally, existing high resolution satellite imagery is about a quarter of the resolution of current SAV aerial imagery. There may be additional unknown acquisition </a:t>
            </a:r>
            <a:r>
              <a:rPr lang="en-US" dirty="0" smtClean="0"/>
              <a:t>constraints</a:t>
            </a:r>
            <a:r>
              <a:rPr lang="en-US" dirty="0"/>
              <a:t>.</a:t>
            </a:r>
          </a:p>
        </p:txBody>
      </p:sp>
      <p:sp>
        <p:nvSpPr>
          <p:cNvPr id="6" name="TextBox 5"/>
          <p:cNvSpPr txBox="1"/>
          <p:nvPr/>
        </p:nvSpPr>
        <p:spPr>
          <a:xfrm>
            <a:off x="733424" y="5273100"/>
            <a:ext cx="4048125" cy="369332"/>
          </a:xfrm>
          <a:prstGeom prst="rect">
            <a:avLst/>
          </a:prstGeom>
          <a:noFill/>
        </p:spPr>
        <p:txBody>
          <a:bodyPr wrap="square" rtlCol="0">
            <a:spAutoFit/>
          </a:bodyPr>
          <a:lstStyle/>
          <a:p>
            <a:r>
              <a:rPr lang="en-US" b="1" dirty="0" smtClean="0">
                <a:solidFill>
                  <a:schemeClr val="accent2"/>
                </a:solidFill>
              </a:rPr>
              <a:t>Feasibility</a:t>
            </a:r>
            <a:r>
              <a:rPr lang="en-US" dirty="0" smtClean="0"/>
              <a:t>: Medium</a:t>
            </a:r>
            <a:endParaRPr lang="en-US" dirty="0"/>
          </a:p>
        </p:txBody>
      </p:sp>
    </p:spTree>
    <p:extLst>
      <p:ext uri="{BB962C8B-B14F-4D97-AF65-F5344CB8AC3E}">
        <p14:creationId xmlns:p14="http://schemas.microsoft.com/office/powerpoint/2010/main" val="1704896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46076"/>
            <a:ext cx="7991475" cy="1325563"/>
          </a:xfrm>
        </p:spPr>
        <p:txBody>
          <a:bodyPr>
            <a:normAutofit fontScale="90000"/>
          </a:bodyPr>
          <a:lstStyle/>
          <a:p>
            <a:r>
              <a:rPr lang="en-US" sz="3600" dirty="0" smtClean="0"/>
              <a:t>10: </a:t>
            </a:r>
            <a:r>
              <a:rPr lang="en-US" sz="3600" dirty="0"/>
              <a:t>Use  drones and volunteers either for full or part of the Bay annually or every  other year</a:t>
            </a:r>
          </a:p>
        </p:txBody>
      </p:sp>
      <p:pic>
        <p:nvPicPr>
          <p:cNvPr id="7170" name="Picture 2" descr="Image result for uav aerial imagery trim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527" y="1758267"/>
            <a:ext cx="3702719" cy="27897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37396" y="1860465"/>
            <a:ext cx="3782728" cy="2585323"/>
          </a:xfrm>
          <a:prstGeom prst="rect">
            <a:avLst/>
          </a:prstGeom>
          <a:noFill/>
        </p:spPr>
        <p:txBody>
          <a:bodyPr wrap="square" rtlCol="0">
            <a:spAutoFit/>
          </a:bodyPr>
          <a:lstStyle/>
          <a:p>
            <a:r>
              <a:rPr lang="en-US" dirty="0" smtClean="0"/>
              <a:t>~3 mins per acre</a:t>
            </a:r>
          </a:p>
          <a:p>
            <a:endParaRPr lang="en-US" dirty="0"/>
          </a:p>
          <a:p>
            <a:r>
              <a:rPr lang="en-US" dirty="0" smtClean="0"/>
              <a:t>5,870 </a:t>
            </a:r>
            <a:r>
              <a:rPr lang="en-US" dirty="0"/>
              <a:t>sq</a:t>
            </a:r>
            <a:r>
              <a:rPr lang="en-US" dirty="0" smtClean="0"/>
              <a:t>. </a:t>
            </a:r>
            <a:r>
              <a:rPr lang="en-US" dirty="0"/>
              <a:t>miles =  3.76 million acres</a:t>
            </a:r>
          </a:p>
          <a:p>
            <a:endParaRPr lang="en-US" dirty="0" smtClean="0"/>
          </a:p>
          <a:p>
            <a:r>
              <a:rPr lang="en-US" dirty="0"/>
              <a:t>~ 21,000 hours</a:t>
            </a:r>
          </a:p>
          <a:p>
            <a:endParaRPr lang="en-US" dirty="0" smtClean="0"/>
          </a:p>
          <a:p>
            <a:r>
              <a:rPr lang="en-US" dirty="0" smtClean="0"/>
              <a:t>Tide and sun window is ~4 hours/day</a:t>
            </a:r>
          </a:p>
          <a:p>
            <a:endParaRPr lang="en-US" dirty="0"/>
          </a:p>
          <a:p>
            <a:r>
              <a:rPr lang="en-US" dirty="0" smtClean="0"/>
              <a:t>~5,200 days to acquire the Bay</a:t>
            </a:r>
            <a:endParaRPr lang="en-US" dirty="0"/>
          </a:p>
        </p:txBody>
      </p:sp>
    </p:spTree>
    <p:extLst>
      <p:ext uri="{BB962C8B-B14F-4D97-AF65-F5344CB8AC3E}">
        <p14:creationId xmlns:p14="http://schemas.microsoft.com/office/powerpoint/2010/main" val="3443547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840000" y="1825625"/>
            <a:ext cx="7909364" cy="4351338"/>
          </a:xfrm>
        </p:spPr>
        <p:txBody>
          <a:bodyPr/>
          <a:lstStyle/>
          <a:p>
            <a:r>
              <a:rPr lang="en-US" sz="2800" dirty="0" smtClean="0"/>
              <a:t>Annual distribution, abundance, &amp; trends of SAV in:</a:t>
            </a:r>
          </a:p>
          <a:p>
            <a:pPr lvl="1"/>
            <a:r>
              <a:rPr lang="en-US" sz="2400" dirty="0" smtClean="0"/>
              <a:t>Chesapeake Bay</a:t>
            </a:r>
          </a:p>
          <a:p>
            <a:pPr lvl="1"/>
            <a:r>
              <a:rPr lang="en-US" sz="2400" dirty="0" smtClean="0"/>
              <a:t>Maryland</a:t>
            </a:r>
          </a:p>
          <a:p>
            <a:pPr lvl="1"/>
            <a:r>
              <a:rPr lang="en-US" sz="2400" dirty="0" smtClean="0"/>
              <a:t>Virginia</a:t>
            </a:r>
          </a:p>
          <a:p>
            <a:pPr lvl="1"/>
            <a:r>
              <a:rPr lang="en-US" sz="2400" dirty="0" smtClean="0"/>
              <a:t>Washington, DC</a:t>
            </a:r>
          </a:p>
          <a:p>
            <a:pPr lvl="1"/>
            <a:r>
              <a:rPr lang="en-US" sz="2400" dirty="0" smtClean="0"/>
              <a:t>Individual tributaries</a:t>
            </a:r>
          </a:p>
          <a:p>
            <a:pPr lvl="1"/>
            <a:r>
              <a:rPr lang="en-US" sz="2400" dirty="0" smtClean="0"/>
              <a:t>At local sites</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1369892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46076"/>
            <a:ext cx="7991475" cy="1325563"/>
          </a:xfrm>
        </p:spPr>
        <p:txBody>
          <a:bodyPr>
            <a:normAutofit fontScale="90000"/>
          </a:bodyPr>
          <a:lstStyle/>
          <a:p>
            <a:r>
              <a:rPr lang="en-US" sz="3600" dirty="0" smtClean="0"/>
              <a:t>10: </a:t>
            </a:r>
            <a:r>
              <a:rPr lang="en-US" sz="3600" dirty="0"/>
              <a:t>Use  drones and volunteers either for full or part of the Bay annually or every  other year</a:t>
            </a:r>
          </a:p>
        </p:txBody>
      </p:sp>
      <p:sp>
        <p:nvSpPr>
          <p:cNvPr id="3" name="TextBox 2"/>
          <p:cNvSpPr txBox="1"/>
          <p:nvPr/>
        </p:nvSpPr>
        <p:spPr>
          <a:xfrm>
            <a:off x="5676900" y="5273099"/>
            <a:ext cx="2352675" cy="369332"/>
          </a:xfrm>
          <a:prstGeom prst="rect">
            <a:avLst/>
          </a:prstGeom>
          <a:noFill/>
        </p:spPr>
        <p:txBody>
          <a:bodyPr wrap="square" rtlCol="0">
            <a:spAutoFit/>
          </a:bodyPr>
          <a:lstStyle/>
          <a:p>
            <a:r>
              <a:rPr lang="en-US" b="1" dirty="0" smtClean="0">
                <a:solidFill>
                  <a:schemeClr val="accent2"/>
                </a:solidFill>
              </a:rPr>
              <a:t>Cost</a:t>
            </a:r>
            <a:r>
              <a:rPr lang="en-US" dirty="0" smtClean="0"/>
              <a:t>: $680K</a:t>
            </a:r>
            <a:endParaRPr lang="en-US" dirty="0"/>
          </a:p>
        </p:txBody>
      </p:sp>
      <p:sp>
        <p:nvSpPr>
          <p:cNvPr id="4" name="TextBox 3"/>
          <p:cNvSpPr txBox="1"/>
          <p:nvPr/>
        </p:nvSpPr>
        <p:spPr>
          <a:xfrm>
            <a:off x="628650" y="1670448"/>
            <a:ext cx="3409951" cy="1754326"/>
          </a:xfrm>
          <a:prstGeom prst="rect">
            <a:avLst/>
          </a:prstGeom>
          <a:noFill/>
        </p:spPr>
        <p:txBody>
          <a:bodyPr wrap="square" rtlCol="0">
            <a:spAutoFit/>
          </a:bodyPr>
          <a:lstStyle/>
          <a:p>
            <a:r>
              <a:rPr lang="en-US" b="1" dirty="0" smtClean="0">
                <a:solidFill>
                  <a:schemeClr val="accent2"/>
                </a:solidFill>
              </a:rPr>
              <a:t>Pros</a:t>
            </a:r>
            <a:r>
              <a:rPr lang="en-US" dirty="0" smtClean="0"/>
              <a:t>: </a:t>
            </a:r>
            <a:r>
              <a:rPr lang="en-US" dirty="0"/>
              <a:t>The use of drones permits acquisition of aerial imagery under a larger variety of conditions. A large number of volunteers would be engaged in monitoring the Bay.</a:t>
            </a:r>
            <a:endParaRPr lang="en-US" dirty="0" smtClean="0"/>
          </a:p>
        </p:txBody>
      </p:sp>
      <p:sp>
        <p:nvSpPr>
          <p:cNvPr id="5" name="TextBox 4"/>
          <p:cNvSpPr txBox="1"/>
          <p:nvPr/>
        </p:nvSpPr>
        <p:spPr>
          <a:xfrm>
            <a:off x="4524375" y="1670418"/>
            <a:ext cx="3848100" cy="3139321"/>
          </a:xfrm>
          <a:prstGeom prst="rect">
            <a:avLst/>
          </a:prstGeom>
          <a:noFill/>
        </p:spPr>
        <p:txBody>
          <a:bodyPr wrap="square" rtlCol="0">
            <a:spAutoFit/>
          </a:bodyPr>
          <a:lstStyle/>
          <a:p>
            <a:r>
              <a:rPr lang="en-US" b="1" dirty="0" smtClean="0">
                <a:solidFill>
                  <a:schemeClr val="accent2"/>
                </a:solidFill>
              </a:rPr>
              <a:t>Cons</a:t>
            </a:r>
            <a:r>
              <a:rPr lang="en-US" dirty="0" smtClean="0"/>
              <a:t>: </a:t>
            </a:r>
            <a:r>
              <a:rPr lang="en-US" dirty="0"/>
              <a:t>This would require a tremendous coordination effort, training, and start up expense. Drones and drone operator training would be necessary. It is unlikely that the entire Bay and all its tributaries would be covered in a single season (requiring approximately 5000 days of flying); therefore determining how close we are to reaching our SAV acreage goals would be challenging.</a:t>
            </a:r>
          </a:p>
        </p:txBody>
      </p:sp>
      <p:sp>
        <p:nvSpPr>
          <p:cNvPr id="6" name="TextBox 5"/>
          <p:cNvSpPr txBox="1"/>
          <p:nvPr/>
        </p:nvSpPr>
        <p:spPr>
          <a:xfrm>
            <a:off x="733424" y="5273100"/>
            <a:ext cx="4048125" cy="369332"/>
          </a:xfrm>
          <a:prstGeom prst="rect">
            <a:avLst/>
          </a:prstGeom>
          <a:noFill/>
        </p:spPr>
        <p:txBody>
          <a:bodyPr wrap="square" rtlCol="0">
            <a:spAutoFit/>
          </a:bodyPr>
          <a:lstStyle/>
          <a:p>
            <a:r>
              <a:rPr lang="en-US" b="1" dirty="0" smtClean="0">
                <a:solidFill>
                  <a:schemeClr val="accent2"/>
                </a:solidFill>
              </a:rPr>
              <a:t>Feasibility</a:t>
            </a:r>
            <a:r>
              <a:rPr lang="en-US" dirty="0" smtClean="0"/>
              <a:t>: Low</a:t>
            </a:r>
            <a:endParaRPr lang="en-US" dirty="0"/>
          </a:p>
        </p:txBody>
      </p:sp>
    </p:spTree>
    <p:extLst>
      <p:ext uri="{BB962C8B-B14F-4D97-AF65-F5344CB8AC3E}">
        <p14:creationId xmlns:p14="http://schemas.microsoft.com/office/powerpoint/2010/main" val="1095082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6076"/>
            <a:ext cx="7886700" cy="1325563"/>
          </a:xfrm>
        </p:spPr>
        <p:txBody>
          <a:bodyPr>
            <a:normAutofit/>
          </a:bodyPr>
          <a:lstStyle/>
          <a:p>
            <a:r>
              <a:rPr lang="en-US" sz="3600" dirty="0" smtClean="0"/>
              <a:t>11: </a:t>
            </a:r>
            <a:r>
              <a:rPr lang="en-US" sz="3600" dirty="0"/>
              <a:t>Use ground survey only</a:t>
            </a:r>
          </a:p>
        </p:txBody>
      </p:sp>
      <p:sp>
        <p:nvSpPr>
          <p:cNvPr id="3" name="TextBox 2"/>
          <p:cNvSpPr txBox="1"/>
          <p:nvPr/>
        </p:nvSpPr>
        <p:spPr>
          <a:xfrm>
            <a:off x="5676900" y="5273099"/>
            <a:ext cx="2352675" cy="369332"/>
          </a:xfrm>
          <a:prstGeom prst="rect">
            <a:avLst/>
          </a:prstGeom>
          <a:noFill/>
        </p:spPr>
        <p:txBody>
          <a:bodyPr wrap="square" rtlCol="0">
            <a:spAutoFit/>
          </a:bodyPr>
          <a:lstStyle/>
          <a:p>
            <a:r>
              <a:rPr lang="en-US" b="1" dirty="0" smtClean="0">
                <a:solidFill>
                  <a:schemeClr val="accent2"/>
                </a:solidFill>
              </a:rPr>
              <a:t>Cost</a:t>
            </a:r>
            <a:r>
              <a:rPr lang="en-US" dirty="0" smtClean="0"/>
              <a:t>: $300K</a:t>
            </a:r>
            <a:endParaRPr lang="en-US" dirty="0"/>
          </a:p>
        </p:txBody>
      </p:sp>
      <p:sp>
        <p:nvSpPr>
          <p:cNvPr id="4" name="TextBox 3"/>
          <p:cNvSpPr txBox="1"/>
          <p:nvPr/>
        </p:nvSpPr>
        <p:spPr>
          <a:xfrm>
            <a:off x="628650" y="1670448"/>
            <a:ext cx="3409951" cy="1477328"/>
          </a:xfrm>
          <a:prstGeom prst="rect">
            <a:avLst/>
          </a:prstGeom>
          <a:noFill/>
        </p:spPr>
        <p:txBody>
          <a:bodyPr wrap="square" rtlCol="0">
            <a:spAutoFit/>
          </a:bodyPr>
          <a:lstStyle/>
          <a:p>
            <a:r>
              <a:rPr lang="en-US" b="1" dirty="0" smtClean="0">
                <a:solidFill>
                  <a:schemeClr val="accent2"/>
                </a:solidFill>
              </a:rPr>
              <a:t>Pros</a:t>
            </a:r>
            <a:r>
              <a:rPr lang="en-US" dirty="0" smtClean="0"/>
              <a:t>: </a:t>
            </a:r>
            <a:r>
              <a:rPr lang="en-US" dirty="0"/>
              <a:t>Species diversity data could be collected while mapping, which would improve our knowledge of SAV species distribution around the Bay.</a:t>
            </a:r>
            <a:endParaRPr lang="en-US" dirty="0" smtClean="0"/>
          </a:p>
        </p:txBody>
      </p:sp>
      <p:sp>
        <p:nvSpPr>
          <p:cNvPr id="5" name="TextBox 4"/>
          <p:cNvSpPr txBox="1"/>
          <p:nvPr/>
        </p:nvSpPr>
        <p:spPr>
          <a:xfrm>
            <a:off x="4524375" y="1670418"/>
            <a:ext cx="3848100" cy="2031325"/>
          </a:xfrm>
          <a:prstGeom prst="rect">
            <a:avLst/>
          </a:prstGeom>
          <a:noFill/>
        </p:spPr>
        <p:txBody>
          <a:bodyPr wrap="square" rtlCol="0">
            <a:spAutoFit/>
          </a:bodyPr>
          <a:lstStyle/>
          <a:p>
            <a:r>
              <a:rPr lang="en-US" b="1" dirty="0" smtClean="0">
                <a:solidFill>
                  <a:schemeClr val="accent2"/>
                </a:solidFill>
              </a:rPr>
              <a:t>Cons</a:t>
            </a:r>
            <a:r>
              <a:rPr lang="en-US" dirty="0" smtClean="0"/>
              <a:t>: </a:t>
            </a:r>
            <a:r>
              <a:rPr lang="en-US" dirty="0"/>
              <a:t>This would require a tremendous coordination effort, start up expense, and training. The likelihood of creating a complete bay-wide SAV map would be minimal and therefore SAV goal tracking would be difficult.</a:t>
            </a:r>
          </a:p>
        </p:txBody>
      </p:sp>
      <p:sp>
        <p:nvSpPr>
          <p:cNvPr id="6" name="TextBox 5"/>
          <p:cNvSpPr txBox="1"/>
          <p:nvPr/>
        </p:nvSpPr>
        <p:spPr>
          <a:xfrm>
            <a:off x="733424" y="5273100"/>
            <a:ext cx="4048125" cy="369332"/>
          </a:xfrm>
          <a:prstGeom prst="rect">
            <a:avLst/>
          </a:prstGeom>
          <a:noFill/>
        </p:spPr>
        <p:txBody>
          <a:bodyPr wrap="square" rtlCol="0">
            <a:spAutoFit/>
          </a:bodyPr>
          <a:lstStyle/>
          <a:p>
            <a:r>
              <a:rPr lang="en-US" b="1" dirty="0" smtClean="0">
                <a:solidFill>
                  <a:schemeClr val="accent2"/>
                </a:solidFill>
              </a:rPr>
              <a:t>Feasibility</a:t>
            </a:r>
            <a:r>
              <a:rPr lang="en-US" dirty="0" smtClean="0"/>
              <a:t>: Low</a:t>
            </a:r>
            <a:endParaRPr lang="en-US" dirty="0"/>
          </a:p>
        </p:txBody>
      </p:sp>
    </p:spTree>
    <p:extLst>
      <p:ext uri="{BB962C8B-B14F-4D97-AF65-F5344CB8AC3E}">
        <p14:creationId xmlns:p14="http://schemas.microsoft.com/office/powerpoint/2010/main" val="222130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6076"/>
            <a:ext cx="7886700" cy="1325563"/>
          </a:xfrm>
        </p:spPr>
        <p:txBody>
          <a:bodyPr>
            <a:normAutofit/>
          </a:bodyPr>
          <a:lstStyle/>
          <a:p>
            <a:r>
              <a:rPr lang="en-US" sz="3600" dirty="0" smtClean="0"/>
              <a:t>12: </a:t>
            </a:r>
            <a:r>
              <a:rPr lang="en-US" sz="3600" dirty="0"/>
              <a:t>Discontinue the SAV survey</a:t>
            </a:r>
          </a:p>
        </p:txBody>
      </p:sp>
      <p:sp>
        <p:nvSpPr>
          <p:cNvPr id="3" name="TextBox 2"/>
          <p:cNvSpPr txBox="1"/>
          <p:nvPr/>
        </p:nvSpPr>
        <p:spPr>
          <a:xfrm>
            <a:off x="5676900" y="5273099"/>
            <a:ext cx="2352675" cy="369332"/>
          </a:xfrm>
          <a:prstGeom prst="rect">
            <a:avLst/>
          </a:prstGeom>
          <a:noFill/>
        </p:spPr>
        <p:txBody>
          <a:bodyPr wrap="square" rtlCol="0">
            <a:spAutoFit/>
          </a:bodyPr>
          <a:lstStyle/>
          <a:p>
            <a:r>
              <a:rPr lang="en-US" b="1" dirty="0" smtClean="0">
                <a:solidFill>
                  <a:schemeClr val="accent2"/>
                </a:solidFill>
              </a:rPr>
              <a:t>Cost</a:t>
            </a:r>
            <a:r>
              <a:rPr lang="en-US" dirty="0" smtClean="0"/>
              <a:t>: Unknown</a:t>
            </a:r>
            <a:endParaRPr lang="en-US" dirty="0"/>
          </a:p>
        </p:txBody>
      </p:sp>
      <p:sp>
        <p:nvSpPr>
          <p:cNvPr id="4" name="TextBox 3"/>
          <p:cNvSpPr txBox="1"/>
          <p:nvPr/>
        </p:nvSpPr>
        <p:spPr>
          <a:xfrm>
            <a:off x="628650" y="1670448"/>
            <a:ext cx="3409951" cy="1200329"/>
          </a:xfrm>
          <a:prstGeom prst="rect">
            <a:avLst/>
          </a:prstGeom>
          <a:noFill/>
        </p:spPr>
        <p:txBody>
          <a:bodyPr wrap="square" rtlCol="0">
            <a:spAutoFit/>
          </a:bodyPr>
          <a:lstStyle/>
          <a:p>
            <a:r>
              <a:rPr lang="en-US" b="1" dirty="0" smtClean="0">
                <a:solidFill>
                  <a:schemeClr val="accent2"/>
                </a:solidFill>
              </a:rPr>
              <a:t>Pros</a:t>
            </a:r>
            <a:r>
              <a:rPr lang="en-US" dirty="0" smtClean="0"/>
              <a:t>: </a:t>
            </a:r>
            <a:r>
              <a:rPr lang="en-US" dirty="0"/>
              <a:t>Potentially will save money if SAV monitoring by others is done on a significantly limited basis.</a:t>
            </a:r>
            <a:endParaRPr lang="en-US" dirty="0" smtClean="0"/>
          </a:p>
        </p:txBody>
      </p:sp>
      <p:sp>
        <p:nvSpPr>
          <p:cNvPr id="5" name="TextBox 4"/>
          <p:cNvSpPr txBox="1"/>
          <p:nvPr/>
        </p:nvSpPr>
        <p:spPr>
          <a:xfrm>
            <a:off x="4524375" y="1670418"/>
            <a:ext cx="3848100" cy="3139321"/>
          </a:xfrm>
          <a:prstGeom prst="rect">
            <a:avLst/>
          </a:prstGeom>
          <a:noFill/>
        </p:spPr>
        <p:txBody>
          <a:bodyPr wrap="square" rtlCol="0">
            <a:spAutoFit/>
          </a:bodyPr>
          <a:lstStyle/>
          <a:p>
            <a:r>
              <a:rPr lang="en-US" b="1" dirty="0" smtClean="0">
                <a:solidFill>
                  <a:schemeClr val="accent2"/>
                </a:solidFill>
              </a:rPr>
              <a:t>Cons</a:t>
            </a:r>
            <a:r>
              <a:rPr lang="en-US" dirty="0" smtClean="0"/>
              <a:t>: </a:t>
            </a:r>
            <a:r>
              <a:rPr lang="en-US" dirty="0"/>
              <a:t>Bay-wide SAV data would no longer be available. Reaching our bay-wide SAV acreage goal of 185,000 acres would become impossible to determine, and consequently the Bay would never be de-listed. The burden would shift from VIMS to individual agencies, institutions, and organizations that do not have the financial, equipment, or staffing resources to collect their own data.</a:t>
            </a:r>
          </a:p>
        </p:txBody>
      </p:sp>
      <p:sp>
        <p:nvSpPr>
          <p:cNvPr id="6" name="TextBox 5"/>
          <p:cNvSpPr txBox="1"/>
          <p:nvPr/>
        </p:nvSpPr>
        <p:spPr>
          <a:xfrm>
            <a:off x="733424" y="5273100"/>
            <a:ext cx="4048125" cy="369332"/>
          </a:xfrm>
          <a:prstGeom prst="rect">
            <a:avLst/>
          </a:prstGeom>
          <a:noFill/>
        </p:spPr>
        <p:txBody>
          <a:bodyPr wrap="square" rtlCol="0">
            <a:spAutoFit/>
          </a:bodyPr>
          <a:lstStyle/>
          <a:p>
            <a:r>
              <a:rPr lang="en-US" b="1" dirty="0" smtClean="0">
                <a:solidFill>
                  <a:schemeClr val="accent2"/>
                </a:solidFill>
              </a:rPr>
              <a:t>Feasibility</a:t>
            </a:r>
            <a:r>
              <a:rPr lang="en-US" dirty="0" smtClean="0"/>
              <a:t>: Low</a:t>
            </a:r>
            <a:endParaRPr lang="en-US" dirty="0"/>
          </a:p>
        </p:txBody>
      </p:sp>
    </p:spTree>
    <p:extLst>
      <p:ext uri="{BB962C8B-B14F-4D97-AF65-F5344CB8AC3E}">
        <p14:creationId xmlns:p14="http://schemas.microsoft.com/office/powerpoint/2010/main" val="358795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Survey Design Options</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smtClean="0"/>
              <a:t>Continue with the current design</a:t>
            </a:r>
          </a:p>
          <a:p>
            <a:pPr marL="457200" indent="-457200">
              <a:buFont typeface="+mj-lt"/>
              <a:buAutoNum type="arabicPeriod"/>
            </a:pPr>
            <a:r>
              <a:rPr lang="en-US" dirty="0" smtClean="0"/>
              <a:t>Work with </a:t>
            </a:r>
            <a:r>
              <a:rPr lang="en-US" dirty="0" err="1" smtClean="0"/>
              <a:t>riverkeepers</a:t>
            </a:r>
            <a:endParaRPr lang="en-US" dirty="0" smtClean="0"/>
          </a:p>
          <a:p>
            <a:pPr marL="457200" indent="-457200">
              <a:buFont typeface="+mj-lt"/>
              <a:buAutoNum type="arabicPeriod"/>
            </a:pPr>
            <a:r>
              <a:rPr lang="en-US" dirty="0" smtClean="0"/>
              <a:t>Formal program with specific responsibilities</a:t>
            </a:r>
          </a:p>
          <a:p>
            <a:pPr marL="457200" indent="-457200">
              <a:buFont typeface="+mj-lt"/>
              <a:buAutoNum type="arabicPeriod"/>
            </a:pPr>
            <a:r>
              <a:rPr lang="en-US" dirty="0" smtClean="0"/>
              <a:t>Discontinue current survey. Each organization collects just the data they need</a:t>
            </a:r>
          </a:p>
          <a:p>
            <a:pPr marL="457200" indent="-457200">
              <a:buFont typeface="+mj-lt"/>
              <a:buAutoNum type="arabicPeriod"/>
            </a:pPr>
            <a:endParaRPr lang="en-US" dirty="0"/>
          </a:p>
          <a:p>
            <a:pPr marL="457200" indent="-457200">
              <a:buFont typeface="+mj-lt"/>
              <a:buAutoNum type="arabicPeriod"/>
            </a:pPr>
            <a:endParaRPr lang="en-US" dirty="0" smtClean="0"/>
          </a:p>
          <a:p>
            <a:pPr marL="457200" indent="-457200">
              <a:buFont typeface="+mj-lt"/>
              <a:buAutoNum type="arabicPeriod"/>
            </a:pPr>
            <a:endParaRPr lang="en-US" dirty="0" smtClean="0"/>
          </a:p>
          <a:p>
            <a:endParaRPr lang="en-US" dirty="0"/>
          </a:p>
        </p:txBody>
      </p:sp>
    </p:spTree>
    <p:extLst>
      <p:ext uri="{BB962C8B-B14F-4D97-AF65-F5344CB8AC3E}">
        <p14:creationId xmlns:p14="http://schemas.microsoft.com/office/powerpoint/2010/main" val="3244925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6076"/>
            <a:ext cx="7886700" cy="1325563"/>
          </a:xfrm>
        </p:spPr>
        <p:txBody>
          <a:bodyPr>
            <a:normAutofit/>
          </a:bodyPr>
          <a:lstStyle/>
          <a:p>
            <a:r>
              <a:rPr lang="en-US" sz="3600" dirty="0" smtClean="0"/>
              <a:t>1: </a:t>
            </a:r>
            <a:r>
              <a:rPr lang="en-US" sz="3600" dirty="0"/>
              <a:t>Continue with the current </a:t>
            </a:r>
            <a:r>
              <a:rPr lang="en-US" sz="3600" dirty="0" smtClean="0"/>
              <a:t>design</a:t>
            </a:r>
            <a:endParaRPr lang="en-US" sz="3600" dirty="0"/>
          </a:p>
        </p:txBody>
      </p:sp>
      <p:sp>
        <p:nvSpPr>
          <p:cNvPr id="3" name="TextBox 2"/>
          <p:cNvSpPr txBox="1"/>
          <p:nvPr/>
        </p:nvSpPr>
        <p:spPr>
          <a:xfrm>
            <a:off x="5676900" y="5273099"/>
            <a:ext cx="2352675" cy="369332"/>
          </a:xfrm>
          <a:prstGeom prst="rect">
            <a:avLst/>
          </a:prstGeom>
          <a:noFill/>
        </p:spPr>
        <p:txBody>
          <a:bodyPr wrap="square" rtlCol="0">
            <a:spAutoFit/>
          </a:bodyPr>
          <a:lstStyle/>
          <a:p>
            <a:r>
              <a:rPr lang="en-US" b="1" dirty="0" smtClean="0">
                <a:solidFill>
                  <a:schemeClr val="accent2"/>
                </a:solidFill>
              </a:rPr>
              <a:t>Cost</a:t>
            </a:r>
            <a:r>
              <a:rPr lang="en-US" dirty="0" smtClean="0"/>
              <a:t>: Unknown</a:t>
            </a:r>
            <a:endParaRPr lang="en-US" dirty="0"/>
          </a:p>
        </p:txBody>
      </p:sp>
      <p:sp>
        <p:nvSpPr>
          <p:cNvPr id="4" name="TextBox 3"/>
          <p:cNvSpPr txBox="1"/>
          <p:nvPr/>
        </p:nvSpPr>
        <p:spPr>
          <a:xfrm>
            <a:off x="628650" y="1670448"/>
            <a:ext cx="3409951" cy="1754326"/>
          </a:xfrm>
          <a:prstGeom prst="rect">
            <a:avLst/>
          </a:prstGeom>
          <a:noFill/>
        </p:spPr>
        <p:txBody>
          <a:bodyPr wrap="square" rtlCol="0">
            <a:spAutoFit/>
          </a:bodyPr>
          <a:lstStyle/>
          <a:p>
            <a:r>
              <a:rPr lang="en-US" b="1" dirty="0" smtClean="0">
                <a:solidFill>
                  <a:schemeClr val="accent2"/>
                </a:solidFill>
              </a:rPr>
              <a:t>Pros</a:t>
            </a:r>
            <a:r>
              <a:rPr lang="en-US" dirty="0" smtClean="0"/>
              <a:t>: </a:t>
            </a:r>
            <a:r>
              <a:rPr lang="en-US" dirty="0"/>
              <a:t>There is a large network of individuals and organizations that currently contribute observations to the ground survey effort. They're familiar with the data requirements and logistics</a:t>
            </a:r>
            <a:r>
              <a:rPr lang="en-US" dirty="0" smtClean="0"/>
              <a:t>.</a:t>
            </a:r>
          </a:p>
        </p:txBody>
      </p:sp>
      <p:sp>
        <p:nvSpPr>
          <p:cNvPr id="5" name="TextBox 4"/>
          <p:cNvSpPr txBox="1"/>
          <p:nvPr/>
        </p:nvSpPr>
        <p:spPr>
          <a:xfrm>
            <a:off x="4524375" y="1670418"/>
            <a:ext cx="3848100" cy="1477328"/>
          </a:xfrm>
          <a:prstGeom prst="rect">
            <a:avLst/>
          </a:prstGeom>
          <a:noFill/>
        </p:spPr>
        <p:txBody>
          <a:bodyPr wrap="square" rtlCol="0">
            <a:spAutoFit/>
          </a:bodyPr>
          <a:lstStyle/>
          <a:p>
            <a:r>
              <a:rPr lang="en-US" b="1" dirty="0" smtClean="0">
                <a:solidFill>
                  <a:schemeClr val="accent2"/>
                </a:solidFill>
              </a:rPr>
              <a:t>Cons</a:t>
            </a:r>
            <a:r>
              <a:rPr lang="en-US" dirty="0" smtClean="0"/>
              <a:t>: </a:t>
            </a:r>
            <a:r>
              <a:rPr lang="en-US" dirty="0"/>
              <a:t>This "ad hoc" survey design lacks continuity from year to year and place to place. Some species are reported more frequently than others. There are spatially driven data gaps. </a:t>
            </a:r>
          </a:p>
        </p:txBody>
      </p:sp>
      <p:sp>
        <p:nvSpPr>
          <p:cNvPr id="6" name="TextBox 5"/>
          <p:cNvSpPr txBox="1"/>
          <p:nvPr/>
        </p:nvSpPr>
        <p:spPr>
          <a:xfrm>
            <a:off x="733424" y="5273100"/>
            <a:ext cx="4048125" cy="369332"/>
          </a:xfrm>
          <a:prstGeom prst="rect">
            <a:avLst/>
          </a:prstGeom>
          <a:noFill/>
        </p:spPr>
        <p:txBody>
          <a:bodyPr wrap="square" rtlCol="0">
            <a:spAutoFit/>
          </a:bodyPr>
          <a:lstStyle/>
          <a:p>
            <a:r>
              <a:rPr lang="en-US" b="1" dirty="0" smtClean="0">
                <a:solidFill>
                  <a:schemeClr val="accent2"/>
                </a:solidFill>
              </a:rPr>
              <a:t>Feasibility</a:t>
            </a:r>
            <a:r>
              <a:rPr lang="en-US" dirty="0" smtClean="0"/>
              <a:t>: High</a:t>
            </a:r>
            <a:endParaRPr lang="en-US" dirty="0"/>
          </a:p>
        </p:txBody>
      </p:sp>
    </p:spTree>
    <p:extLst>
      <p:ext uri="{BB962C8B-B14F-4D97-AF65-F5344CB8AC3E}">
        <p14:creationId xmlns:p14="http://schemas.microsoft.com/office/powerpoint/2010/main" val="16615805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6076"/>
            <a:ext cx="7886700" cy="1325563"/>
          </a:xfrm>
        </p:spPr>
        <p:txBody>
          <a:bodyPr>
            <a:normAutofit/>
          </a:bodyPr>
          <a:lstStyle/>
          <a:p>
            <a:r>
              <a:rPr lang="en-US" sz="3600" dirty="0"/>
              <a:t>2: Work with </a:t>
            </a:r>
            <a:r>
              <a:rPr lang="en-US" sz="3600" dirty="0" err="1" smtClean="0"/>
              <a:t>riverkeepers</a:t>
            </a:r>
            <a:endParaRPr lang="en-US" sz="3600" dirty="0"/>
          </a:p>
        </p:txBody>
      </p:sp>
      <p:sp>
        <p:nvSpPr>
          <p:cNvPr id="3" name="TextBox 2"/>
          <p:cNvSpPr txBox="1"/>
          <p:nvPr/>
        </p:nvSpPr>
        <p:spPr>
          <a:xfrm>
            <a:off x="5676900" y="5465602"/>
            <a:ext cx="2352675" cy="646331"/>
          </a:xfrm>
          <a:prstGeom prst="rect">
            <a:avLst/>
          </a:prstGeom>
          <a:noFill/>
        </p:spPr>
        <p:txBody>
          <a:bodyPr wrap="square" rtlCol="0">
            <a:spAutoFit/>
          </a:bodyPr>
          <a:lstStyle/>
          <a:p>
            <a:r>
              <a:rPr lang="en-US" b="1" dirty="0" smtClean="0">
                <a:solidFill>
                  <a:schemeClr val="accent2"/>
                </a:solidFill>
              </a:rPr>
              <a:t>Cost</a:t>
            </a:r>
            <a:r>
              <a:rPr lang="en-US" dirty="0" smtClean="0"/>
              <a:t>: 10K/org setup</a:t>
            </a:r>
            <a:br>
              <a:rPr lang="en-US" dirty="0" smtClean="0"/>
            </a:br>
            <a:r>
              <a:rPr lang="en-US" dirty="0" smtClean="0"/>
              <a:t>minimal to carry out</a:t>
            </a:r>
            <a:endParaRPr lang="en-US" dirty="0"/>
          </a:p>
        </p:txBody>
      </p:sp>
      <p:sp>
        <p:nvSpPr>
          <p:cNvPr id="4" name="TextBox 3"/>
          <p:cNvSpPr txBox="1"/>
          <p:nvPr/>
        </p:nvSpPr>
        <p:spPr>
          <a:xfrm>
            <a:off x="628650" y="1670448"/>
            <a:ext cx="3409951" cy="3693319"/>
          </a:xfrm>
          <a:prstGeom prst="rect">
            <a:avLst/>
          </a:prstGeom>
          <a:noFill/>
        </p:spPr>
        <p:txBody>
          <a:bodyPr wrap="square" rtlCol="0">
            <a:spAutoFit/>
          </a:bodyPr>
          <a:lstStyle/>
          <a:p>
            <a:r>
              <a:rPr lang="en-US" b="1" dirty="0" smtClean="0">
                <a:solidFill>
                  <a:schemeClr val="accent2"/>
                </a:solidFill>
              </a:rPr>
              <a:t>Pros</a:t>
            </a:r>
            <a:r>
              <a:rPr lang="en-US" dirty="0" smtClean="0"/>
              <a:t>: </a:t>
            </a:r>
            <a:r>
              <a:rPr lang="en-US" dirty="0"/>
              <a:t>This effort incorporates citizen scientists and volunteers into the SAV survey and monitoring process throughout the Bay, increasing environmental stewardship and SAV visibility as an essential habitat. It also provides more systematically collected species and abundance data as sampling strategies are designed uniquely for each tributary and organization participating. </a:t>
            </a:r>
            <a:endParaRPr lang="en-US" dirty="0" smtClean="0"/>
          </a:p>
        </p:txBody>
      </p:sp>
      <p:sp>
        <p:nvSpPr>
          <p:cNvPr id="5" name="TextBox 4"/>
          <p:cNvSpPr txBox="1"/>
          <p:nvPr/>
        </p:nvSpPr>
        <p:spPr>
          <a:xfrm>
            <a:off x="4524375" y="1670418"/>
            <a:ext cx="3848100" cy="1477328"/>
          </a:xfrm>
          <a:prstGeom prst="rect">
            <a:avLst/>
          </a:prstGeom>
          <a:noFill/>
        </p:spPr>
        <p:txBody>
          <a:bodyPr wrap="square" rtlCol="0">
            <a:spAutoFit/>
          </a:bodyPr>
          <a:lstStyle/>
          <a:p>
            <a:r>
              <a:rPr lang="en-US" b="1" dirty="0" smtClean="0">
                <a:solidFill>
                  <a:schemeClr val="accent2"/>
                </a:solidFill>
              </a:rPr>
              <a:t>Cons</a:t>
            </a:r>
            <a:r>
              <a:rPr lang="en-US" dirty="0" smtClean="0"/>
              <a:t>: </a:t>
            </a:r>
            <a:r>
              <a:rPr lang="en-US" dirty="0"/>
              <a:t>Limited to participating organizations and funding availability, although some watershed groups are </a:t>
            </a:r>
            <a:r>
              <a:rPr lang="en-US" dirty="0" err="1"/>
              <a:t>intitiating</a:t>
            </a:r>
            <a:r>
              <a:rPr lang="en-US" dirty="0"/>
              <a:t> SAV Surveys without funding. </a:t>
            </a:r>
          </a:p>
        </p:txBody>
      </p:sp>
      <p:sp>
        <p:nvSpPr>
          <p:cNvPr id="6" name="TextBox 5"/>
          <p:cNvSpPr txBox="1"/>
          <p:nvPr/>
        </p:nvSpPr>
        <p:spPr>
          <a:xfrm>
            <a:off x="733424" y="5465603"/>
            <a:ext cx="4048125" cy="369332"/>
          </a:xfrm>
          <a:prstGeom prst="rect">
            <a:avLst/>
          </a:prstGeom>
          <a:noFill/>
        </p:spPr>
        <p:txBody>
          <a:bodyPr wrap="square" rtlCol="0">
            <a:spAutoFit/>
          </a:bodyPr>
          <a:lstStyle/>
          <a:p>
            <a:r>
              <a:rPr lang="en-US" b="1" dirty="0" smtClean="0">
                <a:solidFill>
                  <a:schemeClr val="accent2"/>
                </a:solidFill>
              </a:rPr>
              <a:t>Feasibility</a:t>
            </a:r>
            <a:r>
              <a:rPr lang="en-US" dirty="0" smtClean="0"/>
              <a:t>: High</a:t>
            </a:r>
            <a:endParaRPr lang="en-US" dirty="0"/>
          </a:p>
        </p:txBody>
      </p:sp>
    </p:spTree>
    <p:extLst>
      <p:ext uri="{BB962C8B-B14F-4D97-AF65-F5344CB8AC3E}">
        <p14:creationId xmlns:p14="http://schemas.microsoft.com/office/powerpoint/2010/main" val="461549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6076"/>
            <a:ext cx="7886700" cy="1325563"/>
          </a:xfrm>
        </p:spPr>
        <p:txBody>
          <a:bodyPr>
            <a:normAutofit/>
          </a:bodyPr>
          <a:lstStyle/>
          <a:p>
            <a:r>
              <a:rPr lang="en-US" sz="3600" dirty="0" smtClean="0"/>
              <a:t>3: </a:t>
            </a:r>
            <a:r>
              <a:rPr lang="en-US" sz="3600" dirty="0"/>
              <a:t>Formal program with specific </a:t>
            </a:r>
            <a:r>
              <a:rPr lang="en-US" sz="3600" dirty="0" smtClean="0"/>
              <a:t>responsibilities</a:t>
            </a:r>
            <a:endParaRPr lang="en-US" sz="3600" dirty="0"/>
          </a:p>
        </p:txBody>
      </p:sp>
      <p:sp>
        <p:nvSpPr>
          <p:cNvPr id="3" name="TextBox 2"/>
          <p:cNvSpPr txBox="1"/>
          <p:nvPr/>
        </p:nvSpPr>
        <p:spPr>
          <a:xfrm>
            <a:off x="5676900" y="5465602"/>
            <a:ext cx="2695575" cy="923330"/>
          </a:xfrm>
          <a:prstGeom prst="rect">
            <a:avLst/>
          </a:prstGeom>
          <a:noFill/>
        </p:spPr>
        <p:txBody>
          <a:bodyPr wrap="square" rtlCol="0">
            <a:spAutoFit/>
          </a:bodyPr>
          <a:lstStyle/>
          <a:p>
            <a:r>
              <a:rPr lang="en-US" b="1" dirty="0" smtClean="0">
                <a:solidFill>
                  <a:schemeClr val="accent2"/>
                </a:solidFill>
              </a:rPr>
              <a:t>Cost</a:t>
            </a:r>
            <a:r>
              <a:rPr lang="en-US" dirty="0" smtClean="0"/>
              <a:t>: </a:t>
            </a:r>
            <a:r>
              <a:rPr lang="en-US" dirty="0"/>
              <a:t> Cumulatively quite high but unknown - would vary by organization. </a:t>
            </a:r>
          </a:p>
        </p:txBody>
      </p:sp>
      <p:sp>
        <p:nvSpPr>
          <p:cNvPr id="4" name="TextBox 3"/>
          <p:cNvSpPr txBox="1"/>
          <p:nvPr/>
        </p:nvSpPr>
        <p:spPr>
          <a:xfrm>
            <a:off x="628650" y="1670448"/>
            <a:ext cx="3409951" cy="3693319"/>
          </a:xfrm>
          <a:prstGeom prst="rect">
            <a:avLst/>
          </a:prstGeom>
          <a:noFill/>
        </p:spPr>
        <p:txBody>
          <a:bodyPr wrap="square" rtlCol="0">
            <a:spAutoFit/>
          </a:bodyPr>
          <a:lstStyle/>
          <a:p>
            <a:r>
              <a:rPr lang="en-US" b="1" dirty="0" smtClean="0">
                <a:solidFill>
                  <a:schemeClr val="accent2"/>
                </a:solidFill>
              </a:rPr>
              <a:t>Pros</a:t>
            </a:r>
            <a:r>
              <a:rPr lang="en-US" dirty="0" smtClean="0"/>
              <a:t>: </a:t>
            </a:r>
            <a:r>
              <a:rPr lang="en-US" dirty="0"/>
              <a:t>This effort makes multiple types of groups responsible for the SAV survey and monitoring process throughout the Bay, increasing environmental stewardship and SAV visibility as an essential habitat. It also provides more systematically collected species and abundance data as sampling strategies are designed uniquely for each tributary and organization participating. </a:t>
            </a:r>
            <a:endParaRPr lang="en-US" dirty="0" smtClean="0"/>
          </a:p>
        </p:txBody>
      </p:sp>
      <p:sp>
        <p:nvSpPr>
          <p:cNvPr id="5" name="TextBox 4"/>
          <p:cNvSpPr txBox="1"/>
          <p:nvPr/>
        </p:nvSpPr>
        <p:spPr>
          <a:xfrm>
            <a:off x="4524375" y="1670418"/>
            <a:ext cx="3848100" cy="1477328"/>
          </a:xfrm>
          <a:prstGeom prst="rect">
            <a:avLst/>
          </a:prstGeom>
          <a:noFill/>
        </p:spPr>
        <p:txBody>
          <a:bodyPr wrap="square" rtlCol="0">
            <a:spAutoFit/>
          </a:bodyPr>
          <a:lstStyle/>
          <a:p>
            <a:r>
              <a:rPr lang="en-US" b="1" dirty="0" smtClean="0">
                <a:solidFill>
                  <a:schemeClr val="accent2"/>
                </a:solidFill>
              </a:rPr>
              <a:t>Cons</a:t>
            </a:r>
            <a:r>
              <a:rPr lang="en-US" dirty="0" smtClean="0"/>
              <a:t>: </a:t>
            </a:r>
            <a:r>
              <a:rPr lang="en-US" dirty="0"/>
              <a:t>Limited to participating organizations and funding availability. Coordination of this scale of effort would also be difficult, but not impossible. </a:t>
            </a:r>
          </a:p>
        </p:txBody>
      </p:sp>
      <p:sp>
        <p:nvSpPr>
          <p:cNvPr id="6" name="TextBox 5"/>
          <p:cNvSpPr txBox="1"/>
          <p:nvPr/>
        </p:nvSpPr>
        <p:spPr>
          <a:xfrm>
            <a:off x="733424" y="5465603"/>
            <a:ext cx="4048125" cy="646331"/>
          </a:xfrm>
          <a:prstGeom prst="rect">
            <a:avLst/>
          </a:prstGeom>
          <a:noFill/>
        </p:spPr>
        <p:txBody>
          <a:bodyPr wrap="square" rtlCol="0">
            <a:spAutoFit/>
          </a:bodyPr>
          <a:lstStyle/>
          <a:p>
            <a:r>
              <a:rPr lang="en-US" b="1" dirty="0" smtClean="0">
                <a:solidFill>
                  <a:schemeClr val="accent2"/>
                </a:solidFill>
              </a:rPr>
              <a:t>Feasibility</a:t>
            </a:r>
            <a:r>
              <a:rPr lang="en-US" dirty="0" smtClean="0"/>
              <a:t>: High, depending on</a:t>
            </a:r>
          </a:p>
          <a:p>
            <a:r>
              <a:rPr lang="en-US" dirty="0" smtClean="0"/>
              <a:t>Outside participation</a:t>
            </a:r>
            <a:endParaRPr lang="en-US" dirty="0"/>
          </a:p>
        </p:txBody>
      </p:sp>
    </p:spTree>
    <p:extLst>
      <p:ext uri="{BB962C8B-B14F-4D97-AF65-F5344CB8AC3E}">
        <p14:creationId xmlns:p14="http://schemas.microsoft.com/office/powerpoint/2010/main" val="17516396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6076"/>
            <a:ext cx="7886700" cy="1325563"/>
          </a:xfrm>
        </p:spPr>
        <p:txBody>
          <a:bodyPr>
            <a:normAutofit fontScale="90000"/>
          </a:bodyPr>
          <a:lstStyle/>
          <a:p>
            <a:r>
              <a:rPr lang="en-US" sz="3600" dirty="0"/>
              <a:t>4</a:t>
            </a:r>
            <a:r>
              <a:rPr lang="en-US" sz="3600" dirty="0" smtClean="0"/>
              <a:t>: </a:t>
            </a:r>
            <a:r>
              <a:rPr lang="en-US" sz="3600" dirty="0"/>
              <a:t>Discontinue current survey. Each organization collects just the data they </a:t>
            </a:r>
            <a:r>
              <a:rPr lang="en-US" sz="3600" dirty="0" smtClean="0"/>
              <a:t>need</a:t>
            </a:r>
            <a:endParaRPr lang="en-US" sz="3600" dirty="0"/>
          </a:p>
        </p:txBody>
      </p:sp>
      <p:sp>
        <p:nvSpPr>
          <p:cNvPr id="3" name="TextBox 2"/>
          <p:cNvSpPr txBox="1"/>
          <p:nvPr/>
        </p:nvSpPr>
        <p:spPr>
          <a:xfrm>
            <a:off x="5676900" y="5273099"/>
            <a:ext cx="2352675" cy="369332"/>
          </a:xfrm>
          <a:prstGeom prst="rect">
            <a:avLst/>
          </a:prstGeom>
          <a:noFill/>
        </p:spPr>
        <p:txBody>
          <a:bodyPr wrap="square" rtlCol="0">
            <a:spAutoFit/>
          </a:bodyPr>
          <a:lstStyle/>
          <a:p>
            <a:r>
              <a:rPr lang="en-US" b="1" dirty="0" smtClean="0">
                <a:solidFill>
                  <a:schemeClr val="accent2"/>
                </a:solidFill>
              </a:rPr>
              <a:t>Cost</a:t>
            </a:r>
            <a:r>
              <a:rPr lang="en-US" dirty="0" smtClean="0"/>
              <a:t>: Unknown</a:t>
            </a:r>
            <a:endParaRPr lang="en-US" dirty="0"/>
          </a:p>
        </p:txBody>
      </p:sp>
      <p:sp>
        <p:nvSpPr>
          <p:cNvPr id="4" name="TextBox 3"/>
          <p:cNvSpPr txBox="1"/>
          <p:nvPr/>
        </p:nvSpPr>
        <p:spPr>
          <a:xfrm>
            <a:off x="628650" y="1670448"/>
            <a:ext cx="3409951" cy="1200329"/>
          </a:xfrm>
          <a:prstGeom prst="rect">
            <a:avLst/>
          </a:prstGeom>
          <a:noFill/>
        </p:spPr>
        <p:txBody>
          <a:bodyPr wrap="square" rtlCol="0">
            <a:spAutoFit/>
          </a:bodyPr>
          <a:lstStyle/>
          <a:p>
            <a:r>
              <a:rPr lang="en-US" b="1" dirty="0" smtClean="0">
                <a:solidFill>
                  <a:schemeClr val="accent2"/>
                </a:solidFill>
              </a:rPr>
              <a:t>Pros</a:t>
            </a:r>
            <a:r>
              <a:rPr lang="en-US" dirty="0" smtClean="0"/>
              <a:t>: </a:t>
            </a:r>
            <a:r>
              <a:rPr lang="en-US" dirty="0"/>
              <a:t>Potentially will save money if SAV monitoring by others is done on a significantly limited basis.</a:t>
            </a:r>
            <a:endParaRPr lang="en-US" dirty="0" smtClean="0"/>
          </a:p>
        </p:txBody>
      </p:sp>
      <p:sp>
        <p:nvSpPr>
          <p:cNvPr id="5" name="TextBox 4"/>
          <p:cNvSpPr txBox="1"/>
          <p:nvPr/>
        </p:nvSpPr>
        <p:spPr>
          <a:xfrm>
            <a:off x="4524375" y="1670418"/>
            <a:ext cx="3848100" cy="2031325"/>
          </a:xfrm>
          <a:prstGeom prst="rect">
            <a:avLst/>
          </a:prstGeom>
          <a:noFill/>
        </p:spPr>
        <p:txBody>
          <a:bodyPr wrap="square" rtlCol="0">
            <a:spAutoFit/>
          </a:bodyPr>
          <a:lstStyle/>
          <a:p>
            <a:r>
              <a:rPr lang="en-US" b="1" dirty="0" smtClean="0">
                <a:solidFill>
                  <a:schemeClr val="accent2"/>
                </a:solidFill>
              </a:rPr>
              <a:t>Cons</a:t>
            </a:r>
            <a:r>
              <a:rPr lang="en-US" dirty="0" smtClean="0"/>
              <a:t>: </a:t>
            </a:r>
            <a:r>
              <a:rPr lang="en-US" dirty="0"/>
              <a:t>Bay-wide SAV data would no longer be available. The burden would shift from VIMS to individual agencies, institutions, and organizations that do not have the financial, equipment, or staffing resources to collect their own data.</a:t>
            </a:r>
          </a:p>
        </p:txBody>
      </p:sp>
      <p:sp>
        <p:nvSpPr>
          <p:cNvPr id="6" name="TextBox 5"/>
          <p:cNvSpPr txBox="1"/>
          <p:nvPr/>
        </p:nvSpPr>
        <p:spPr>
          <a:xfrm>
            <a:off x="733424" y="5273100"/>
            <a:ext cx="4048125" cy="369332"/>
          </a:xfrm>
          <a:prstGeom prst="rect">
            <a:avLst/>
          </a:prstGeom>
          <a:noFill/>
        </p:spPr>
        <p:txBody>
          <a:bodyPr wrap="square" rtlCol="0">
            <a:spAutoFit/>
          </a:bodyPr>
          <a:lstStyle/>
          <a:p>
            <a:r>
              <a:rPr lang="en-US" b="1" dirty="0" smtClean="0">
                <a:solidFill>
                  <a:schemeClr val="accent2"/>
                </a:solidFill>
              </a:rPr>
              <a:t>Feasibility</a:t>
            </a:r>
            <a:r>
              <a:rPr lang="en-US" dirty="0" smtClean="0"/>
              <a:t>: Low</a:t>
            </a:r>
            <a:endParaRPr lang="en-US" dirty="0"/>
          </a:p>
        </p:txBody>
      </p:sp>
    </p:spTree>
    <p:extLst>
      <p:ext uri="{BB962C8B-B14F-4D97-AF65-F5344CB8AC3E}">
        <p14:creationId xmlns:p14="http://schemas.microsoft.com/office/powerpoint/2010/main" val="493795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 Survey Design Options</a:t>
            </a:r>
            <a:endParaRPr lang="en-US" dirty="0"/>
          </a:p>
        </p:txBody>
      </p:sp>
      <p:sp>
        <p:nvSpPr>
          <p:cNvPr id="3" name="Content Placeholder 2"/>
          <p:cNvSpPr>
            <a:spLocks noGrp="1"/>
          </p:cNvSpPr>
          <p:nvPr>
            <p:ph idx="1"/>
          </p:nvPr>
        </p:nvSpPr>
        <p:spPr/>
        <p:txBody>
          <a:bodyPr>
            <a:normAutofit fontScale="85000" lnSpcReduction="20000"/>
          </a:bodyPr>
          <a:lstStyle/>
          <a:p>
            <a:pPr marL="457200" indent="-457200">
              <a:buFont typeface="+mj-lt"/>
              <a:buAutoNum type="arabicPeriod"/>
            </a:pPr>
            <a:r>
              <a:rPr lang="en-US" dirty="0" smtClean="0"/>
              <a:t>Continue monitoring program as is</a:t>
            </a:r>
          </a:p>
          <a:p>
            <a:pPr marL="457200" indent="-457200">
              <a:buFont typeface="+mj-lt"/>
              <a:buAutoNum type="arabicPeriod"/>
            </a:pPr>
            <a:r>
              <a:rPr lang="en-US" dirty="0" smtClean="0"/>
              <a:t>As is + explore semi-automated classification</a:t>
            </a:r>
          </a:p>
          <a:p>
            <a:pPr marL="457200" indent="-457200">
              <a:buFont typeface="+mj-lt"/>
              <a:buAutoNum type="arabicPeriod"/>
            </a:pPr>
            <a:r>
              <a:rPr lang="en-US" dirty="0" smtClean="0"/>
              <a:t>As is + explore fully-automated classification</a:t>
            </a:r>
          </a:p>
          <a:p>
            <a:pPr marL="457200" indent="-457200">
              <a:buFont typeface="+mj-lt"/>
              <a:buAutoNum type="arabicPeriod"/>
            </a:pPr>
            <a:r>
              <a:rPr lang="en-US" dirty="0" smtClean="0"/>
              <a:t>Collect annual imagery, map every other year</a:t>
            </a:r>
          </a:p>
          <a:p>
            <a:pPr marL="457200" indent="-457200">
              <a:buFont typeface="+mj-lt"/>
              <a:buAutoNum type="arabicPeriod"/>
            </a:pPr>
            <a:r>
              <a:rPr lang="en-US" dirty="0"/>
              <a:t>Collect annual imagery, </a:t>
            </a:r>
            <a:r>
              <a:rPr lang="en-US" dirty="0" smtClean="0"/>
              <a:t>map large areas + subset</a:t>
            </a:r>
          </a:p>
          <a:p>
            <a:pPr marL="457200" indent="-457200">
              <a:buFont typeface="+mj-lt"/>
              <a:buAutoNum type="arabicPeriod"/>
            </a:pPr>
            <a:r>
              <a:rPr lang="en-US" dirty="0"/>
              <a:t>Collect annual imagery</a:t>
            </a:r>
            <a:r>
              <a:rPr lang="en-US" dirty="0" smtClean="0"/>
              <a:t>, map statistical subset</a:t>
            </a:r>
          </a:p>
          <a:p>
            <a:pPr marL="457200" indent="-457200">
              <a:buFont typeface="+mj-lt"/>
              <a:buAutoNum type="arabicPeriod"/>
            </a:pPr>
            <a:r>
              <a:rPr lang="en-US" dirty="0"/>
              <a:t>Collect annual imagery</a:t>
            </a:r>
            <a:r>
              <a:rPr lang="en-US" dirty="0" smtClean="0"/>
              <a:t>, map Bay in sections over 3-4 years</a:t>
            </a:r>
          </a:p>
          <a:p>
            <a:pPr marL="457200" indent="-457200">
              <a:buFont typeface="+mj-lt"/>
              <a:buAutoNum type="arabicPeriod"/>
            </a:pPr>
            <a:r>
              <a:rPr lang="en-US" dirty="0" smtClean="0"/>
              <a:t>Collect selected imagery to support statistical sample</a:t>
            </a:r>
          </a:p>
          <a:p>
            <a:pPr marL="457200" indent="-457200">
              <a:buFont typeface="+mj-lt"/>
              <a:buAutoNum type="arabicPeriod"/>
            </a:pPr>
            <a:r>
              <a:rPr lang="en-US" dirty="0" smtClean="0"/>
              <a:t>Use satellite imagery either for full or part of the Bay annually or every  other year</a:t>
            </a:r>
          </a:p>
          <a:p>
            <a:pPr marL="457200" indent="-457200">
              <a:buFont typeface="+mj-lt"/>
              <a:buAutoNum type="arabicPeriod"/>
            </a:pPr>
            <a:r>
              <a:rPr lang="en-US" dirty="0" smtClean="0"/>
              <a:t>Use  drones and volunteers either </a:t>
            </a:r>
            <a:r>
              <a:rPr lang="en-US" dirty="0"/>
              <a:t>for full or part of the Bay annually or every  other </a:t>
            </a:r>
            <a:r>
              <a:rPr lang="en-US" dirty="0" smtClean="0"/>
              <a:t>year</a:t>
            </a:r>
          </a:p>
          <a:p>
            <a:pPr marL="457200" indent="-457200">
              <a:buFont typeface="+mj-lt"/>
              <a:buAutoNum type="arabicPeriod"/>
            </a:pPr>
            <a:r>
              <a:rPr lang="en-US" dirty="0" smtClean="0"/>
              <a:t>Use ground survey only</a:t>
            </a:r>
          </a:p>
          <a:p>
            <a:pPr marL="457200" indent="-457200">
              <a:buFont typeface="+mj-lt"/>
              <a:buAutoNum type="arabicPeriod"/>
            </a:pPr>
            <a:r>
              <a:rPr lang="en-US" dirty="0" smtClean="0"/>
              <a:t>Discontinue the SAV survey</a:t>
            </a:r>
          </a:p>
          <a:p>
            <a:pPr marL="457200" indent="-457200">
              <a:buFont typeface="+mj-lt"/>
              <a:buAutoNum type="arabicPeriod"/>
            </a:pPr>
            <a:endParaRPr lang="en-US" dirty="0"/>
          </a:p>
          <a:p>
            <a:pPr marL="457200" indent="-457200">
              <a:buFont typeface="+mj-lt"/>
              <a:buAutoNum type="arabicPeriod"/>
            </a:pPr>
            <a:endParaRPr lang="en-US" dirty="0" smtClean="0"/>
          </a:p>
          <a:p>
            <a:pPr marL="457200" indent="-457200">
              <a:buFont typeface="+mj-lt"/>
              <a:buAutoNum type="arabicPeriod"/>
            </a:pPr>
            <a:endParaRPr lang="en-US" dirty="0" smtClean="0"/>
          </a:p>
          <a:p>
            <a:endParaRPr lang="en-US" dirty="0"/>
          </a:p>
        </p:txBody>
      </p:sp>
    </p:spTree>
    <p:extLst>
      <p:ext uri="{BB962C8B-B14F-4D97-AF65-F5344CB8AC3E}">
        <p14:creationId xmlns:p14="http://schemas.microsoft.com/office/powerpoint/2010/main" val="1963587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1: </a:t>
            </a:r>
            <a:r>
              <a:rPr lang="en-US" sz="3600" dirty="0"/>
              <a:t>Continue monitoring program as </a:t>
            </a:r>
            <a:r>
              <a:rPr lang="en-US" sz="3600" dirty="0" smtClean="0"/>
              <a:t>is</a:t>
            </a:r>
            <a:endParaRPr lang="en-US" sz="3600" dirty="0"/>
          </a:p>
        </p:txBody>
      </p:sp>
      <p:sp>
        <p:nvSpPr>
          <p:cNvPr id="5" name="TextBox 4"/>
          <p:cNvSpPr txBox="1"/>
          <p:nvPr/>
        </p:nvSpPr>
        <p:spPr>
          <a:xfrm>
            <a:off x="4524375" y="1666875"/>
            <a:ext cx="3848100" cy="923330"/>
          </a:xfrm>
          <a:prstGeom prst="rect">
            <a:avLst/>
          </a:prstGeom>
          <a:noFill/>
        </p:spPr>
        <p:txBody>
          <a:bodyPr wrap="square" rtlCol="0">
            <a:spAutoFit/>
          </a:bodyPr>
          <a:lstStyle/>
          <a:p>
            <a:r>
              <a:rPr lang="en-US" b="1" dirty="0" smtClean="0">
                <a:solidFill>
                  <a:schemeClr val="accent2"/>
                </a:solidFill>
              </a:rPr>
              <a:t>Cons</a:t>
            </a:r>
            <a:r>
              <a:rPr lang="en-US" dirty="0" smtClean="0"/>
              <a:t>: The cost of aerial acquisition of the full Bay and technical staffing time would continue to need to be covered.</a:t>
            </a:r>
            <a:endParaRPr lang="en-US" dirty="0"/>
          </a:p>
        </p:txBody>
      </p:sp>
      <p:sp>
        <p:nvSpPr>
          <p:cNvPr id="6" name="TextBox 5"/>
          <p:cNvSpPr txBox="1"/>
          <p:nvPr/>
        </p:nvSpPr>
        <p:spPr>
          <a:xfrm>
            <a:off x="723899" y="5265778"/>
            <a:ext cx="4048125" cy="369332"/>
          </a:xfrm>
          <a:prstGeom prst="rect">
            <a:avLst/>
          </a:prstGeom>
          <a:noFill/>
        </p:spPr>
        <p:txBody>
          <a:bodyPr wrap="square" rtlCol="0">
            <a:spAutoFit/>
          </a:bodyPr>
          <a:lstStyle/>
          <a:p>
            <a:r>
              <a:rPr lang="en-US" b="1" dirty="0" smtClean="0">
                <a:solidFill>
                  <a:schemeClr val="accent2"/>
                </a:solidFill>
              </a:rPr>
              <a:t>Feasibility</a:t>
            </a:r>
            <a:r>
              <a:rPr lang="en-US" dirty="0" smtClean="0"/>
              <a:t>: High with sufficient funding</a:t>
            </a:r>
            <a:endParaRPr lang="en-US" dirty="0"/>
          </a:p>
        </p:txBody>
      </p:sp>
      <p:sp>
        <p:nvSpPr>
          <p:cNvPr id="7" name="TextBox 6"/>
          <p:cNvSpPr txBox="1"/>
          <p:nvPr/>
        </p:nvSpPr>
        <p:spPr>
          <a:xfrm>
            <a:off x="5676900" y="5265778"/>
            <a:ext cx="2352675" cy="369332"/>
          </a:xfrm>
          <a:prstGeom prst="rect">
            <a:avLst/>
          </a:prstGeom>
          <a:noFill/>
        </p:spPr>
        <p:txBody>
          <a:bodyPr wrap="square" rtlCol="0">
            <a:spAutoFit/>
          </a:bodyPr>
          <a:lstStyle/>
          <a:p>
            <a:r>
              <a:rPr lang="en-US" b="1" dirty="0" smtClean="0">
                <a:solidFill>
                  <a:schemeClr val="accent2"/>
                </a:solidFill>
              </a:rPr>
              <a:t>Cost</a:t>
            </a:r>
            <a:r>
              <a:rPr lang="en-US" dirty="0" smtClean="0"/>
              <a:t>: $720K</a:t>
            </a:r>
            <a:endParaRPr lang="en-US" dirty="0"/>
          </a:p>
        </p:txBody>
      </p:sp>
      <p:sp>
        <p:nvSpPr>
          <p:cNvPr id="9" name="TextBox 8"/>
          <p:cNvSpPr txBox="1"/>
          <p:nvPr/>
        </p:nvSpPr>
        <p:spPr>
          <a:xfrm>
            <a:off x="628650" y="1676400"/>
            <a:ext cx="3409951" cy="1200329"/>
          </a:xfrm>
          <a:prstGeom prst="rect">
            <a:avLst/>
          </a:prstGeom>
          <a:noFill/>
        </p:spPr>
        <p:txBody>
          <a:bodyPr wrap="square" rtlCol="0">
            <a:spAutoFit/>
          </a:bodyPr>
          <a:lstStyle/>
          <a:p>
            <a:r>
              <a:rPr lang="en-US" b="1" dirty="0" smtClean="0">
                <a:solidFill>
                  <a:schemeClr val="accent2"/>
                </a:solidFill>
              </a:rPr>
              <a:t>Pros</a:t>
            </a:r>
            <a:r>
              <a:rPr lang="en-US" dirty="0" smtClean="0"/>
              <a:t>: In addition to seamlessly continuing the long-term dataset, automation could result in cost savings due to reduced staff time.</a:t>
            </a:r>
          </a:p>
        </p:txBody>
      </p:sp>
    </p:spTree>
    <p:extLst>
      <p:ext uri="{BB962C8B-B14F-4D97-AF65-F5344CB8AC3E}">
        <p14:creationId xmlns:p14="http://schemas.microsoft.com/office/powerpoint/2010/main" val="3916348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480" r="782"/>
          <a:stretch/>
        </p:blipFill>
        <p:spPr>
          <a:xfrm>
            <a:off x="-105878" y="0"/>
            <a:ext cx="9818125" cy="6858000"/>
          </a:xfrm>
          <a:prstGeom prst="rect">
            <a:avLst/>
          </a:prstGeom>
        </p:spPr>
      </p:pic>
      <p:sp>
        <p:nvSpPr>
          <p:cNvPr id="2" name="Title 1"/>
          <p:cNvSpPr>
            <a:spLocks noGrp="1"/>
          </p:cNvSpPr>
          <p:nvPr>
            <p:ph type="title"/>
          </p:nvPr>
        </p:nvSpPr>
        <p:spPr>
          <a:xfrm>
            <a:off x="628650" y="346076"/>
            <a:ext cx="7886700" cy="1325563"/>
          </a:xfrm>
          <a:solidFill>
            <a:schemeClr val="accent1">
              <a:lumMod val="50000"/>
            </a:schemeClr>
          </a:solidFill>
        </p:spPr>
        <p:txBody>
          <a:bodyPr>
            <a:normAutofit/>
          </a:bodyPr>
          <a:lstStyle/>
          <a:p>
            <a:r>
              <a:rPr lang="en-US" sz="3600" dirty="0"/>
              <a:t>2</a:t>
            </a:r>
            <a:r>
              <a:rPr lang="en-US" sz="3600" dirty="0" smtClean="0"/>
              <a:t>: </a:t>
            </a:r>
            <a:r>
              <a:rPr lang="en-US" sz="3600" dirty="0"/>
              <a:t>As is + explore semi-automated </a:t>
            </a:r>
            <a:r>
              <a:rPr lang="en-US" sz="3600" dirty="0" smtClean="0"/>
              <a:t>classification</a:t>
            </a:r>
            <a:endParaRPr lang="en-US" sz="3600" dirty="0"/>
          </a:p>
        </p:txBody>
      </p:sp>
      <p:pic>
        <p:nvPicPr>
          <p:cNvPr id="7" name="Picture 6"/>
          <p:cNvPicPr>
            <a:picLocks noChangeAspect="1"/>
          </p:cNvPicPr>
          <p:nvPr/>
        </p:nvPicPr>
        <p:blipFill>
          <a:blip r:embed="rId3"/>
          <a:stretch>
            <a:fillRect/>
          </a:stretch>
        </p:blipFill>
        <p:spPr>
          <a:xfrm>
            <a:off x="543283" y="1500737"/>
            <a:ext cx="2815934" cy="4850382"/>
          </a:xfrm>
          <a:prstGeom prst="rect">
            <a:avLst/>
          </a:prstGeom>
        </p:spPr>
      </p:pic>
      <p:sp>
        <p:nvSpPr>
          <p:cNvPr id="8" name="Rectangle 7"/>
          <p:cNvSpPr/>
          <p:nvPr/>
        </p:nvSpPr>
        <p:spPr>
          <a:xfrm>
            <a:off x="1765752" y="6351119"/>
            <a:ext cx="1369477" cy="276999"/>
          </a:xfrm>
          <a:prstGeom prst="rect">
            <a:avLst/>
          </a:prstGeom>
          <a:solidFill>
            <a:schemeClr val="tx1"/>
          </a:solidFill>
        </p:spPr>
        <p:txBody>
          <a:bodyPr wrap="none">
            <a:spAutoFit/>
          </a:bodyPr>
          <a:lstStyle/>
          <a:p>
            <a:r>
              <a:rPr lang="en-US" sz="1200" dirty="0" smtClean="0">
                <a:solidFill>
                  <a:srgbClr val="002060"/>
                </a:solidFill>
              </a:rPr>
              <a:t>Lathrop et all 2006</a:t>
            </a:r>
            <a:endParaRPr lang="en-US" sz="1200" dirty="0">
              <a:solidFill>
                <a:srgbClr val="002060"/>
              </a:solidFill>
            </a:endParaRPr>
          </a:p>
        </p:txBody>
      </p:sp>
    </p:spTree>
    <p:extLst>
      <p:ext uri="{BB962C8B-B14F-4D97-AF65-F5344CB8AC3E}">
        <p14:creationId xmlns:p14="http://schemas.microsoft.com/office/powerpoint/2010/main" val="2875498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76900" y="5265778"/>
            <a:ext cx="2352675" cy="646331"/>
          </a:xfrm>
          <a:prstGeom prst="rect">
            <a:avLst/>
          </a:prstGeom>
          <a:noFill/>
        </p:spPr>
        <p:txBody>
          <a:bodyPr wrap="square" rtlCol="0">
            <a:spAutoFit/>
          </a:bodyPr>
          <a:lstStyle/>
          <a:p>
            <a:r>
              <a:rPr lang="en-US" b="1" dirty="0" smtClean="0">
                <a:solidFill>
                  <a:schemeClr val="accent2"/>
                </a:solidFill>
              </a:rPr>
              <a:t>Cost</a:t>
            </a:r>
            <a:r>
              <a:rPr lang="en-US" dirty="0" smtClean="0"/>
              <a:t>: $745K 1</a:t>
            </a:r>
            <a:r>
              <a:rPr lang="en-US" baseline="30000" dirty="0" smtClean="0"/>
              <a:t>st</a:t>
            </a:r>
            <a:r>
              <a:rPr lang="en-US" dirty="0" smtClean="0"/>
              <a:t> year</a:t>
            </a:r>
          </a:p>
          <a:p>
            <a:r>
              <a:rPr lang="en-US" dirty="0" smtClean="0"/>
              <a:t>$620K remaining years</a:t>
            </a:r>
            <a:endParaRPr lang="en-US" dirty="0"/>
          </a:p>
        </p:txBody>
      </p:sp>
      <p:sp>
        <p:nvSpPr>
          <p:cNvPr id="6" name="TextBox 5"/>
          <p:cNvSpPr txBox="1"/>
          <p:nvPr/>
        </p:nvSpPr>
        <p:spPr>
          <a:xfrm>
            <a:off x="733424" y="5265780"/>
            <a:ext cx="4048125" cy="646331"/>
          </a:xfrm>
          <a:prstGeom prst="rect">
            <a:avLst/>
          </a:prstGeom>
          <a:noFill/>
        </p:spPr>
        <p:txBody>
          <a:bodyPr wrap="square" rtlCol="0">
            <a:spAutoFit/>
          </a:bodyPr>
          <a:lstStyle/>
          <a:p>
            <a:r>
              <a:rPr lang="en-US" b="1" dirty="0" smtClean="0">
                <a:solidFill>
                  <a:schemeClr val="accent2"/>
                </a:solidFill>
              </a:rPr>
              <a:t>Feasibility</a:t>
            </a:r>
            <a:r>
              <a:rPr lang="en-US" dirty="0" smtClean="0"/>
              <a:t>: Medium high with sufficient funding</a:t>
            </a:r>
            <a:endParaRPr lang="en-US" dirty="0"/>
          </a:p>
        </p:txBody>
      </p:sp>
      <p:sp>
        <p:nvSpPr>
          <p:cNvPr id="2" name="Title 1"/>
          <p:cNvSpPr>
            <a:spLocks noGrp="1"/>
          </p:cNvSpPr>
          <p:nvPr>
            <p:ph type="title"/>
          </p:nvPr>
        </p:nvSpPr>
        <p:spPr>
          <a:xfrm>
            <a:off x="628650" y="346076"/>
            <a:ext cx="7886700" cy="1325563"/>
          </a:xfrm>
        </p:spPr>
        <p:txBody>
          <a:bodyPr>
            <a:normAutofit/>
          </a:bodyPr>
          <a:lstStyle/>
          <a:p>
            <a:r>
              <a:rPr lang="en-US" sz="3600" dirty="0"/>
              <a:t>2</a:t>
            </a:r>
            <a:r>
              <a:rPr lang="en-US" sz="3600" dirty="0" smtClean="0"/>
              <a:t>: </a:t>
            </a:r>
            <a:r>
              <a:rPr lang="en-US" sz="3600" dirty="0"/>
              <a:t>As is + explore semi-automated </a:t>
            </a:r>
            <a:r>
              <a:rPr lang="en-US" sz="3600" dirty="0" smtClean="0"/>
              <a:t>classification</a:t>
            </a:r>
            <a:endParaRPr lang="en-US" sz="3600" dirty="0"/>
          </a:p>
        </p:txBody>
      </p:sp>
      <p:sp>
        <p:nvSpPr>
          <p:cNvPr id="4" name="TextBox 3"/>
          <p:cNvSpPr txBox="1"/>
          <p:nvPr/>
        </p:nvSpPr>
        <p:spPr>
          <a:xfrm>
            <a:off x="628650" y="1676400"/>
            <a:ext cx="3409951" cy="1200329"/>
          </a:xfrm>
          <a:prstGeom prst="rect">
            <a:avLst/>
          </a:prstGeom>
          <a:noFill/>
        </p:spPr>
        <p:txBody>
          <a:bodyPr wrap="square" rtlCol="0">
            <a:spAutoFit/>
          </a:bodyPr>
          <a:lstStyle/>
          <a:p>
            <a:r>
              <a:rPr lang="en-US" b="1" dirty="0" smtClean="0">
                <a:solidFill>
                  <a:schemeClr val="accent2"/>
                </a:solidFill>
              </a:rPr>
              <a:t>Pros</a:t>
            </a:r>
            <a:r>
              <a:rPr lang="en-US" dirty="0" smtClean="0"/>
              <a:t>: In addition to seamlessly continuing the long-term dataset, automation could result in cost savings due to reduced staff time.</a:t>
            </a:r>
          </a:p>
        </p:txBody>
      </p:sp>
      <p:sp>
        <p:nvSpPr>
          <p:cNvPr id="5" name="TextBox 4"/>
          <p:cNvSpPr txBox="1"/>
          <p:nvPr/>
        </p:nvSpPr>
        <p:spPr>
          <a:xfrm>
            <a:off x="4524375" y="1666875"/>
            <a:ext cx="3848100" cy="1200329"/>
          </a:xfrm>
          <a:prstGeom prst="rect">
            <a:avLst/>
          </a:prstGeom>
          <a:noFill/>
        </p:spPr>
        <p:txBody>
          <a:bodyPr wrap="square" rtlCol="0">
            <a:spAutoFit/>
          </a:bodyPr>
          <a:lstStyle/>
          <a:p>
            <a:r>
              <a:rPr lang="en-US" b="1" dirty="0" smtClean="0">
                <a:solidFill>
                  <a:schemeClr val="accent2"/>
                </a:solidFill>
              </a:rPr>
              <a:t>Cons</a:t>
            </a:r>
            <a:r>
              <a:rPr lang="en-US" dirty="0" smtClean="0"/>
              <a:t>: Would require an up-front investment to do the development work and set up all the classification routines.</a:t>
            </a:r>
            <a:endParaRPr lang="en-US" dirty="0"/>
          </a:p>
        </p:txBody>
      </p:sp>
    </p:spTree>
    <p:extLst>
      <p:ext uri="{BB962C8B-B14F-4D97-AF65-F5344CB8AC3E}">
        <p14:creationId xmlns:p14="http://schemas.microsoft.com/office/powerpoint/2010/main" val="699820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6076"/>
            <a:ext cx="7886700" cy="1325563"/>
          </a:xfrm>
        </p:spPr>
        <p:txBody>
          <a:bodyPr>
            <a:normAutofit/>
          </a:bodyPr>
          <a:lstStyle/>
          <a:p>
            <a:r>
              <a:rPr lang="en-US" sz="3600" dirty="0" smtClean="0"/>
              <a:t>3: </a:t>
            </a:r>
            <a:r>
              <a:rPr lang="en-US" sz="3600" dirty="0"/>
              <a:t>As is + explore fully-automated classification</a:t>
            </a:r>
          </a:p>
        </p:txBody>
      </p:sp>
      <p:sp>
        <p:nvSpPr>
          <p:cNvPr id="3" name="TextBox 2"/>
          <p:cNvSpPr txBox="1"/>
          <p:nvPr/>
        </p:nvSpPr>
        <p:spPr>
          <a:xfrm>
            <a:off x="5676900" y="5273099"/>
            <a:ext cx="2352675" cy="646331"/>
          </a:xfrm>
          <a:prstGeom prst="rect">
            <a:avLst/>
          </a:prstGeom>
          <a:noFill/>
        </p:spPr>
        <p:txBody>
          <a:bodyPr wrap="square" rtlCol="0">
            <a:spAutoFit/>
          </a:bodyPr>
          <a:lstStyle/>
          <a:p>
            <a:r>
              <a:rPr lang="en-US" b="1" dirty="0" smtClean="0">
                <a:solidFill>
                  <a:schemeClr val="accent2"/>
                </a:solidFill>
              </a:rPr>
              <a:t>Cost</a:t>
            </a:r>
            <a:r>
              <a:rPr lang="en-US" dirty="0" smtClean="0"/>
              <a:t>: $770K 1</a:t>
            </a:r>
            <a:r>
              <a:rPr lang="en-US" baseline="30000" dirty="0" smtClean="0"/>
              <a:t>st</a:t>
            </a:r>
            <a:r>
              <a:rPr lang="en-US" dirty="0" smtClean="0"/>
              <a:t> year</a:t>
            </a:r>
          </a:p>
          <a:p>
            <a:r>
              <a:rPr lang="en-US" dirty="0" smtClean="0"/>
              <a:t>$520K remaining years</a:t>
            </a:r>
            <a:endParaRPr lang="en-US" dirty="0"/>
          </a:p>
        </p:txBody>
      </p:sp>
      <p:sp>
        <p:nvSpPr>
          <p:cNvPr id="4" name="TextBox 3"/>
          <p:cNvSpPr txBox="1"/>
          <p:nvPr/>
        </p:nvSpPr>
        <p:spPr>
          <a:xfrm>
            <a:off x="628650" y="1670448"/>
            <a:ext cx="3409951" cy="1477328"/>
          </a:xfrm>
          <a:prstGeom prst="rect">
            <a:avLst/>
          </a:prstGeom>
          <a:noFill/>
        </p:spPr>
        <p:txBody>
          <a:bodyPr wrap="square" rtlCol="0">
            <a:spAutoFit/>
          </a:bodyPr>
          <a:lstStyle/>
          <a:p>
            <a:r>
              <a:rPr lang="en-US" b="1" dirty="0" smtClean="0">
                <a:solidFill>
                  <a:schemeClr val="accent2"/>
                </a:solidFill>
              </a:rPr>
              <a:t>Pros</a:t>
            </a:r>
            <a:r>
              <a:rPr lang="en-US" dirty="0" smtClean="0"/>
              <a:t>: In addition to seamlessly continuing the long-term dataset, full automation could result in additional cost savings due to further reduced staff time.</a:t>
            </a:r>
          </a:p>
        </p:txBody>
      </p:sp>
      <p:sp>
        <p:nvSpPr>
          <p:cNvPr id="5" name="TextBox 4"/>
          <p:cNvSpPr txBox="1"/>
          <p:nvPr/>
        </p:nvSpPr>
        <p:spPr>
          <a:xfrm>
            <a:off x="4524375" y="1670418"/>
            <a:ext cx="3848100" cy="1754326"/>
          </a:xfrm>
          <a:prstGeom prst="rect">
            <a:avLst/>
          </a:prstGeom>
          <a:noFill/>
        </p:spPr>
        <p:txBody>
          <a:bodyPr wrap="square" rtlCol="0">
            <a:spAutoFit/>
          </a:bodyPr>
          <a:lstStyle/>
          <a:p>
            <a:r>
              <a:rPr lang="en-US" b="1" dirty="0" smtClean="0">
                <a:solidFill>
                  <a:schemeClr val="accent2"/>
                </a:solidFill>
              </a:rPr>
              <a:t>Cons</a:t>
            </a:r>
            <a:r>
              <a:rPr lang="en-US" dirty="0" smtClean="0"/>
              <a:t>: Would require a larger  up-front investment to do the development work and set up all the classification routines. There are no known programs using fully-automated classification at this point.</a:t>
            </a:r>
            <a:endParaRPr lang="en-US" dirty="0"/>
          </a:p>
        </p:txBody>
      </p:sp>
      <p:sp>
        <p:nvSpPr>
          <p:cNvPr id="6" name="TextBox 5"/>
          <p:cNvSpPr txBox="1"/>
          <p:nvPr/>
        </p:nvSpPr>
        <p:spPr>
          <a:xfrm>
            <a:off x="733424" y="5273100"/>
            <a:ext cx="4048125" cy="646331"/>
          </a:xfrm>
          <a:prstGeom prst="rect">
            <a:avLst/>
          </a:prstGeom>
          <a:noFill/>
        </p:spPr>
        <p:txBody>
          <a:bodyPr wrap="square" rtlCol="0">
            <a:spAutoFit/>
          </a:bodyPr>
          <a:lstStyle/>
          <a:p>
            <a:r>
              <a:rPr lang="en-US" b="1" dirty="0" smtClean="0">
                <a:solidFill>
                  <a:schemeClr val="accent2"/>
                </a:solidFill>
              </a:rPr>
              <a:t>Feasibility</a:t>
            </a:r>
            <a:r>
              <a:rPr lang="en-US" dirty="0" smtClean="0"/>
              <a:t>: Medium low with sufficient funding</a:t>
            </a:r>
            <a:endParaRPr lang="en-US" dirty="0"/>
          </a:p>
        </p:txBody>
      </p:sp>
    </p:spTree>
    <p:extLst>
      <p:ext uri="{BB962C8B-B14F-4D97-AF65-F5344CB8AC3E}">
        <p14:creationId xmlns:p14="http://schemas.microsoft.com/office/powerpoint/2010/main" val="2523866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6076"/>
            <a:ext cx="7886700" cy="1325563"/>
          </a:xfrm>
        </p:spPr>
        <p:txBody>
          <a:bodyPr>
            <a:normAutofit/>
          </a:bodyPr>
          <a:lstStyle/>
          <a:p>
            <a:r>
              <a:rPr lang="en-US" sz="3600" dirty="0" smtClean="0"/>
              <a:t>4: </a:t>
            </a:r>
            <a:r>
              <a:rPr lang="en-US" sz="3600" dirty="0"/>
              <a:t>Collect annual imagery, map every other </a:t>
            </a:r>
            <a:r>
              <a:rPr lang="en-US" sz="3600" dirty="0" smtClean="0"/>
              <a:t>year</a:t>
            </a:r>
            <a:endParaRPr lang="en-US" sz="3600" b="1"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114" y="1943425"/>
            <a:ext cx="866106" cy="376756"/>
          </a:xfrm>
          <a:prstGeom prst="rect">
            <a:avLst/>
          </a:prstGeom>
        </p:spPr>
      </p:pic>
      <p:pic>
        <p:nvPicPr>
          <p:cNvPr id="13" name="Picture 3" descr="R:\Products\Conferences\CERF\2009\Wilcox\flightline map w SAV and lin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161" y="2546060"/>
            <a:ext cx="1832718" cy="251676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080114" y="5257689"/>
            <a:ext cx="694656" cy="409654"/>
          </a:xfrm>
          <a:prstGeom prst="rect">
            <a:avLst/>
          </a:prstGeom>
          <a:noFill/>
        </p:spPr>
        <p:txBody>
          <a:bodyPr wrap="none" rtlCol="0">
            <a:spAutoFit/>
          </a:bodyPr>
          <a:lstStyle/>
          <a:p>
            <a:r>
              <a:rPr lang="en-US" sz="2800" b="1" dirty="0" smtClean="0"/>
              <a:t>2017</a:t>
            </a:r>
            <a:endParaRPr lang="en-US" sz="2800" b="1" dirty="0"/>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798" y="1943425"/>
            <a:ext cx="866106" cy="376756"/>
          </a:xfrm>
          <a:prstGeom prst="rect">
            <a:avLst/>
          </a:prstGeom>
        </p:spPr>
      </p:pic>
      <p:pic>
        <p:nvPicPr>
          <p:cNvPr id="19" name="Picture 3" descr="R:\Products\Conferences\CERF\2009\Wilcox\flightline map w SAV and lin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3845" y="2546060"/>
            <a:ext cx="1832718" cy="251676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153798" y="5257689"/>
            <a:ext cx="717698" cy="409654"/>
          </a:xfrm>
          <a:prstGeom prst="rect">
            <a:avLst/>
          </a:prstGeom>
          <a:noFill/>
        </p:spPr>
        <p:txBody>
          <a:bodyPr wrap="none" rtlCol="0">
            <a:spAutoFit/>
          </a:bodyPr>
          <a:lstStyle/>
          <a:p>
            <a:r>
              <a:rPr lang="en-US" sz="2800" b="1" dirty="0" smtClean="0"/>
              <a:t>2019</a:t>
            </a:r>
            <a:endParaRPr lang="en-US" sz="2800" b="1" dirty="0"/>
          </a:p>
        </p:txBody>
      </p:sp>
      <p:pic>
        <p:nvPicPr>
          <p:cNvPr id="16" name="Picture 3" descr="R:\Products\Conferences\CERF\2009\Wilcox\flightline map w SAV and lin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7003" y="2546060"/>
            <a:ext cx="1832718" cy="251676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6956" y="1943425"/>
            <a:ext cx="866106" cy="376756"/>
          </a:xfrm>
          <a:prstGeom prst="rect">
            <a:avLst/>
          </a:prstGeom>
        </p:spPr>
      </p:pic>
      <p:sp>
        <p:nvSpPr>
          <p:cNvPr id="17" name="TextBox 16"/>
          <p:cNvSpPr txBox="1"/>
          <p:nvPr/>
        </p:nvSpPr>
        <p:spPr>
          <a:xfrm>
            <a:off x="3116956" y="5257689"/>
            <a:ext cx="718954" cy="409654"/>
          </a:xfrm>
          <a:prstGeom prst="rect">
            <a:avLst/>
          </a:prstGeom>
          <a:noFill/>
        </p:spPr>
        <p:txBody>
          <a:bodyPr wrap="none" rtlCol="0">
            <a:spAutoFit/>
          </a:bodyPr>
          <a:lstStyle/>
          <a:p>
            <a:r>
              <a:rPr lang="en-US" sz="2800" b="1" dirty="0" smtClean="0"/>
              <a:t>2018</a:t>
            </a:r>
            <a:endParaRPr lang="en-US" sz="2800" b="1" dirty="0"/>
          </a:p>
        </p:txBody>
      </p:sp>
      <p:sp>
        <p:nvSpPr>
          <p:cNvPr id="21" name="TextBox 20"/>
          <p:cNvSpPr txBox="1"/>
          <p:nvPr/>
        </p:nvSpPr>
        <p:spPr>
          <a:xfrm>
            <a:off x="2754120" y="3194602"/>
            <a:ext cx="1444626" cy="1384995"/>
          </a:xfrm>
          <a:prstGeom prst="rect">
            <a:avLst/>
          </a:prstGeom>
          <a:noFill/>
        </p:spPr>
        <p:txBody>
          <a:bodyPr wrap="none" rtlCol="0">
            <a:spAutoFit/>
          </a:bodyPr>
          <a:lstStyle/>
          <a:p>
            <a:pPr algn="ctr"/>
            <a:r>
              <a:rPr lang="en-US" sz="2800" b="1" dirty="0" smtClean="0">
                <a:solidFill>
                  <a:srgbClr val="FF0000"/>
                </a:solidFill>
              </a:rPr>
              <a:t>No SAV</a:t>
            </a:r>
          </a:p>
          <a:p>
            <a:pPr algn="ctr"/>
            <a:r>
              <a:rPr lang="en-US" sz="2800" b="1" dirty="0" smtClean="0">
                <a:solidFill>
                  <a:srgbClr val="FF0000"/>
                </a:solidFill>
              </a:rPr>
              <a:t>Data</a:t>
            </a:r>
          </a:p>
          <a:p>
            <a:pPr algn="ctr"/>
            <a:r>
              <a:rPr lang="en-US" sz="2800" b="1" dirty="0" smtClean="0">
                <a:solidFill>
                  <a:srgbClr val="FF0000"/>
                </a:solidFill>
              </a:rPr>
              <a:t>Mapped</a:t>
            </a: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0641" y="1943425"/>
            <a:ext cx="866106" cy="376756"/>
          </a:xfrm>
          <a:prstGeom prst="rect">
            <a:avLst/>
          </a:prstGeom>
        </p:spPr>
      </p:pic>
      <p:pic>
        <p:nvPicPr>
          <p:cNvPr id="25" name="Picture 3" descr="R:\Products\Conferences\CERF\2009\Wilcox\flightline map w SAV and lin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0688" y="2546060"/>
            <a:ext cx="1832718" cy="251676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6901381" y="3194602"/>
            <a:ext cx="1444626" cy="1384995"/>
          </a:xfrm>
          <a:prstGeom prst="rect">
            <a:avLst/>
          </a:prstGeom>
          <a:noFill/>
        </p:spPr>
        <p:txBody>
          <a:bodyPr wrap="none" rtlCol="0">
            <a:spAutoFit/>
          </a:bodyPr>
          <a:lstStyle/>
          <a:p>
            <a:pPr algn="ctr"/>
            <a:r>
              <a:rPr lang="en-US" sz="2800" b="1" dirty="0" smtClean="0">
                <a:solidFill>
                  <a:srgbClr val="FF0000"/>
                </a:solidFill>
              </a:rPr>
              <a:t>No SAV</a:t>
            </a:r>
          </a:p>
          <a:p>
            <a:pPr algn="ctr"/>
            <a:r>
              <a:rPr lang="en-US" sz="2800" b="1" dirty="0" smtClean="0">
                <a:solidFill>
                  <a:srgbClr val="FF0000"/>
                </a:solidFill>
              </a:rPr>
              <a:t>Data</a:t>
            </a:r>
          </a:p>
          <a:p>
            <a:pPr algn="ctr"/>
            <a:r>
              <a:rPr lang="en-US" sz="2800" b="1" dirty="0" smtClean="0">
                <a:solidFill>
                  <a:srgbClr val="FF0000"/>
                </a:solidFill>
              </a:rPr>
              <a:t>Mapped</a:t>
            </a:r>
          </a:p>
        </p:txBody>
      </p:sp>
      <p:sp>
        <p:nvSpPr>
          <p:cNvPr id="32" name="TextBox 31"/>
          <p:cNvSpPr txBox="1"/>
          <p:nvPr/>
        </p:nvSpPr>
        <p:spPr>
          <a:xfrm>
            <a:off x="7189384" y="5257689"/>
            <a:ext cx="891462" cy="523220"/>
          </a:xfrm>
          <a:prstGeom prst="rect">
            <a:avLst/>
          </a:prstGeom>
          <a:noFill/>
        </p:spPr>
        <p:txBody>
          <a:bodyPr wrap="none" rtlCol="0">
            <a:spAutoFit/>
          </a:bodyPr>
          <a:lstStyle/>
          <a:p>
            <a:r>
              <a:rPr lang="en-US" sz="2800" b="1" dirty="0" smtClean="0"/>
              <a:t>2020</a:t>
            </a:r>
            <a:endParaRPr lang="en-US" sz="2800" b="1" dirty="0"/>
          </a:p>
        </p:txBody>
      </p:sp>
    </p:spTree>
    <p:extLst>
      <p:ext uri="{BB962C8B-B14F-4D97-AF65-F5344CB8AC3E}">
        <p14:creationId xmlns:p14="http://schemas.microsoft.com/office/powerpoint/2010/main" val="899650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6076"/>
            <a:ext cx="7886700" cy="1325563"/>
          </a:xfrm>
        </p:spPr>
        <p:txBody>
          <a:bodyPr>
            <a:normAutofit/>
          </a:bodyPr>
          <a:lstStyle/>
          <a:p>
            <a:r>
              <a:rPr lang="en-US" sz="3600" dirty="0" smtClean="0"/>
              <a:t>4: </a:t>
            </a:r>
            <a:r>
              <a:rPr lang="en-US" sz="3600" dirty="0"/>
              <a:t>Collect annual imagery, map every other </a:t>
            </a:r>
            <a:r>
              <a:rPr lang="en-US" sz="3600" dirty="0" smtClean="0"/>
              <a:t>year</a:t>
            </a:r>
            <a:endParaRPr lang="en-US" sz="3600" dirty="0"/>
          </a:p>
        </p:txBody>
      </p:sp>
      <p:sp>
        <p:nvSpPr>
          <p:cNvPr id="3" name="TextBox 2"/>
          <p:cNvSpPr txBox="1"/>
          <p:nvPr/>
        </p:nvSpPr>
        <p:spPr>
          <a:xfrm>
            <a:off x="5676900" y="5273099"/>
            <a:ext cx="2352675" cy="369332"/>
          </a:xfrm>
          <a:prstGeom prst="rect">
            <a:avLst/>
          </a:prstGeom>
          <a:noFill/>
        </p:spPr>
        <p:txBody>
          <a:bodyPr wrap="square" rtlCol="0">
            <a:spAutoFit/>
          </a:bodyPr>
          <a:lstStyle/>
          <a:p>
            <a:r>
              <a:rPr lang="en-US" b="1" dirty="0" smtClean="0">
                <a:solidFill>
                  <a:schemeClr val="accent2"/>
                </a:solidFill>
              </a:rPr>
              <a:t>Cost</a:t>
            </a:r>
            <a:r>
              <a:rPr lang="en-US" dirty="0" smtClean="0"/>
              <a:t>: $620k</a:t>
            </a:r>
            <a:endParaRPr lang="en-US" dirty="0"/>
          </a:p>
        </p:txBody>
      </p:sp>
      <p:sp>
        <p:nvSpPr>
          <p:cNvPr id="4" name="TextBox 3"/>
          <p:cNvSpPr txBox="1"/>
          <p:nvPr/>
        </p:nvSpPr>
        <p:spPr>
          <a:xfrm>
            <a:off x="628650" y="1670448"/>
            <a:ext cx="3409951" cy="2862322"/>
          </a:xfrm>
          <a:prstGeom prst="rect">
            <a:avLst/>
          </a:prstGeom>
          <a:noFill/>
        </p:spPr>
        <p:txBody>
          <a:bodyPr wrap="square" rtlCol="0">
            <a:spAutoFit/>
          </a:bodyPr>
          <a:lstStyle/>
          <a:p>
            <a:r>
              <a:rPr lang="en-US" b="1" dirty="0" smtClean="0">
                <a:solidFill>
                  <a:schemeClr val="accent2"/>
                </a:solidFill>
              </a:rPr>
              <a:t>Pros</a:t>
            </a:r>
            <a:r>
              <a:rPr lang="en-US" dirty="0" smtClean="0"/>
              <a:t>: This scenario would allow for a reduction in staff or staff time, resulting in decreased expense. Annual imagery would still be collected, maintaining VIMS’ relationship with flight contractors (Air </a:t>
            </a:r>
            <a:r>
              <a:rPr lang="en-US" dirty="0" err="1" smtClean="0"/>
              <a:t>Photographics</a:t>
            </a:r>
            <a:r>
              <a:rPr lang="en-US" dirty="0" smtClean="0"/>
              <a:t>) and likelihood of maintaining reasonable rates for flight lines and imagery collection. </a:t>
            </a:r>
          </a:p>
        </p:txBody>
      </p:sp>
      <p:sp>
        <p:nvSpPr>
          <p:cNvPr id="5" name="TextBox 4"/>
          <p:cNvSpPr txBox="1"/>
          <p:nvPr/>
        </p:nvSpPr>
        <p:spPr>
          <a:xfrm>
            <a:off x="4524375" y="1670418"/>
            <a:ext cx="3848100" cy="1754326"/>
          </a:xfrm>
          <a:prstGeom prst="rect">
            <a:avLst/>
          </a:prstGeom>
          <a:noFill/>
        </p:spPr>
        <p:txBody>
          <a:bodyPr wrap="square" rtlCol="0">
            <a:spAutoFit/>
          </a:bodyPr>
          <a:lstStyle/>
          <a:p>
            <a:r>
              <a:rPr lang="en-US" b="1" dirty="0" smtClean="0">
                <a:solidFill>
                  <a:schemeClr val="accent2"/>
                </a:solidFill>
              </a:rPr>
              <a:t>Cons</a:t>
            </a:r>
            <a:r>
              <a:rPr lang="en-US" dirty="0" smtClean="0"/>
              <a:t>: This scenario presents challenges with staffing as well as continuity of data availability. Review and permitting processes could be interrupted, delayed, or otherwise made more difficult. </a:t>
            </a:r>
            <a:endParaRPr lang="en-US" dirty="0"/>
          </a:p>
        </p:txBody>
      </p:sp>
      <p:sp>
        <p:nvSpPr>
          <p:cNvPr id="6" name="TextBox 5"/>
          <p:cNvSpPr txBox="1"/>
          <p:nvPr/>
        </p:nvSpPr>
        <p:spPr>
          <a:xfrm>
            <a:off x="733424" y="5273100"/>
            <a:ext cx="4048125" cy="369332"/>
          </a:xfrm>
          <a:prstGeom prst="rect">
            <a:avLst/>
          </a:prstGeom>
          <a:noFill/>
        </p:spPr>
        <p:txBody>
          <a:bodyPr wrap="square" rtlCol="0">
            <a:spAutoFit/>
          </a:bodyPr>
          <a:lstStyle/>
          <a:p>
            <a:r>
              <a:rPr lang="en-US" b="1" dirty="0" smtClean="0">
                <a:solidFill>
                  <a:schemeClr val="accent2"/>
                </a:solidFill>
              </a:rPr>
              <a:t>Feasibility</a:t>
            </a:r>
            <a:r>
              <a:rPr lang="en-US" dirty="0" smtClean="0"/>
              <a:t>: High</a:t>
            </a:r>
            <a:endParaRPr lang="en-US" dirty="0"/>
          </a:p>
        </p:txBody>
      </p:sp>
    </p:spTree>
    <p:extLst>
      <p:ext uri="{BB962C8B-B14F-4D97-AF65-F5344CB8AC3E}">
        <p14:creationId xmlns:p14="http://schemas.microsoft.com/office/powerpoint/2010/main" val="4066235580"/>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595</TotalTime>
  <Words>1846</Words>
  <Application>Microsoft Office PowerPoint</Application>
  <PresentationFormat>On-screen Show (4:3)</PresentationFormat>
  <Paragraphs>224</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Corbel</vt:lpstr>
      <vt:lpstr>Depth</vt:lpstr>
      <vt:lpstr>Chesapeake Bay</vt:lpstr>
      <vt:lpstr>Objectives</vt:lpstr>
      <vt:lpstr>SAV Survey Design Options</vt:lpstr>
      <vt:lpstr>1: Continue monitoring program as is</vt:lpstr>
      <vt:lpstr>2: As is + explore semi-automated classification</vt:lpstr>
      <vt:lpstr>2: As is + explore semi-automated classification</vt:lpstr>
      <vt:lpstr>3: As is + explore fully-automated classification</vt:lpstr>
      <vt:lpstr>4: Collect annual imagery, map every other year</vt:lpstr>
      <vt:lpstr>4: Collect annual imagery, map every other year</vt:lpstr>
      <vt:lpstr>5: Collect annual imagery, map large areas + subset</vt:lpstr>
      <vt:lpstr>5: Collect annual imagery, map large areas + subset</vt:lpstr>
      <vt:lpstr>6: Collect annual imagery, map statistical subset</vt:lpstr>
      <vt:lpstr>7: Collect annual imagery, map Bay in sections over 3-4 years</vt:lpstr>
      <vt:lpstr>7: Collect annual imagery, map Bay in sections over 3-4 years</vt:lpstr>
      <vt:lpstr>8: Collect selected imagery to support statistical sample</vt:lpstr>
      <vt:lpstr>8: Collect selected imagery to support statistical sample</vt:lpstr>
      <vt:lpstr>9: Use satellite imagery either for full or part of the Bay annually or every  other year</vt:lpstr>
      <vt:lpstr>9: Use satellite imagery either for full or part of the Bay annually or every  other year</vt:lpstr>
      <vt:lpstr>10: Use  drones and volunteers either for full or part of the Bay annually or every  other year</vt:lpstr>
      <vt:lpstr>10: Use  drones and volunteers either for full or part of the Bay annually or every  other year</vt:lpstr>
      <vt:lpstr>11: Use ground survey only</vt:lpstr>
      <vt:lpstr>12: Discontinue the SAV survey</vt:lpstr>
      <vt:lpstr>Ground Survey Design Options</vt:lpstr>
      <vt:lpstr>1: Continue with the current design</vt:lpstr>
      <vt:lpstr>2: Work with riverkeepers</vt:lpstr>
      <vt:lpstr>3: Formal program with specific responsibilities</vt:lpstr>
      <vt:lpstr>4: Discontinue current survey. Each organization collects just the data they need</vt:lpstr>
    </vt:vector>
  </TitlesOfParts>
  <Company>Virginia Institute of Marine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J Wilcox</dc:creator>
  <cp:lastModifiedBy>David J Wilcox</cp:lastModifiedBy>
  <cp:revision>45</cp:revision>
  <cp:lastPrinted>2017-03-28T17:39:43Z</cp:lastPrinted>
  <dcterms:created xsi:type="dcterms:W3CDTF">2017-03-13T14:13:02Z</dcterms:created>
  <dcterms:modified xsi:type="dcterms:W3CDTF">2017-03-28T17:39:44Z</dcterms:modified>
</cp:coreProperties>
</file>