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60" r:id="rId4"/>
    <p:sldId id="262" r:id="rId5"/>
    <p:sldId id="261" r:id="rId6"/>
    <p:sldId id="263"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79" autoAdjust="0"/>
    <p:restoredTop sz="78357" autoAdjust="0"/>
  </p:normalViewPr>
  <p:slideViewPr>
    <p:cSldViewPr snapToGrid="0">
      <p:cViewPr varScale="1">
        <p:scale>
          <a:sx n="54" d="100"/>
          <a:sy n="54" d="100"/>
        </p:scale>
        <p:origin x="996"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1B412-C390-42A3-9F09-DB8D7A66BDEE}" type="datetimeFigureOut">
              <a:rPr lang="en-US" smtClean="0"/>
              <a:t>9/20/2023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D4F97E-32D3-456B-A056-8CFA3A5B8AF3}" type="slidenum">
              <a:rPr lang="en-US" smtClean="0"/>
              <a:t>‹#›</a:t>
            </a:fld>
            <a:endParaRPr lang="en-US"/>
          </a:p>
        </p:txBody>
      </p:sp>
    </p:spTree>
    <p:extLst>
      <p:ext uri="{BB962C8B-B14F-4D97-AF65-F5344CB8AC3E}">
        <p14:creationId xmlns:p14="http://schemas.microsoft.com/office/powerpoint/2010/main" val="3752832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Scientists, managers, and stakeholders attended the blue crab workshop in fall 2022 to share insights, data streams, and hypotheses to help inform CBSAC’s research priorities.</a:t>
            </a:r>
          </a:p>
          <a:p>
            <a:endParaRPr lang="en-US"/>
          </a:p>
          <a:p>
            <a:endParaRPr lang="en-US" dirty="0"/>
          </a:p>
          <a:p>
            <a:endParaRPr lang="en-US" dirty="0"/>
          </a:p>
        </p:txBody>
      </p:sp>
      <p:sp>
        <p:nvSpPr>
          <p:cNvPr id="4" name="Slide Number Placeholder 3"/>
          <p:cNvSpPr>
            <a:spLocks noGrp="1"/>
          </p:cNvSpPr>
          <p:nvPr>
            <p:ph type="sldNum" sz="quarter" idx="5"/>
          </p:nvPr>
        </p:nvSpPr>
        <p:spPr/>
        <p:txBody>
          <a:bodyPr/>
          <a:lstStyle/>
          <a:p>
            <a:fld id="{B0D4F97E-32D3-456B-A056-8CFA3A5B8AF3}" type="slidenum">
              <a:rPr lang="en-US" smtClean="0"/>
              <a:t>2</a:t>
            </a:fld>
            <a:endParaRPr lang="en-US"/>
          </a:p>
        </p:txBody>
      </p:sp>
    </p:spTree>
    <p:extLst>
      <p:ext uri="{BB962C8B-B14F-4D97-AF65-F5344CB8AC3E}">
        <p14:creationId xmlns:p14="http://schemas.microsoft.com/office/powerpoint/2010/main" val="754002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D4F97E-32D3-456B-A056-8CFA3A5B8AF3}" type="slidenum">
              <a:rPr lang="en-US" smtClean="0"/>
              <a:t>3</a:t>
            </a:fld>
            <a:endParaRPr lang="en-US"/>
          </a:p>
        </p:txBody>
      </p:sp>
    </p:spTree>
    <p:extLst>
      <p:ext uri="{BB962C8B-B14F-4D97-AF65-F5344CB8AC3E}">
        <p14:creationId xmlns:p14="http://schemas.microsoft.com/office/powerpoint/2010/main" val="2578813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D4F97E-32D3-456B-A056-8CFA3A5B8AF3}" type="slidenum">
              <a:rPr lang="en-US" smtClean="0"/>
              <a:t>4</a:t>
            </a:fld>
            <a:endParaRPr lang="en-US"/>
          </a:p>
        </p:txBody>
      </p:sp>
    </p:spTree>
    <p:extLst>
      <p:ext uri="{BB962C8B-B14F-4D97-AF65-F5344CB8AC3E}">
        <p14:creationId xmlns:p14="http://schemas.microsoft.com/office/powerpoint/2010/main" val="30527197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0D4F97E-32D3-456B-A056-8CFA3A5B8AF3}" type="slidenum">
              <a:rPr lang="en-US" smtClean="0"/>
              <a:t>7</a:t>
            </a:fld>
            <a:endParaRPr lang="en-US"/>
          </a:p>
        </p:txBody>
      </p:sp>
    </p:spTree>
    <p:extLst>
      <p:ext uri="{BB962C8B-B14F-4D97-AF65-F5344CB8AC3E}">
        <p14:creationId xmlns:p14="http://schemas.microsoft.com/office/powerpoint/2010/main" val="3218793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7BC75-7DA1-7E51-5956-803304742E9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04E8D0-1BA5-AB39-2AD3-A78A8038E8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D3CB3E-4EAA-D7CE-315C-8E17E6360FC7}"/>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2E890689-37E5-C783-AACC-95447865EA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601590-B753-1009-570A-94DBCFCB8220}"/>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2056704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FAE2F-729E-D247-93C9-DA16B20F538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18C483-3D41-47D4-5F65-0B53B263DF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DB2631-7B7E-0953-1D41-F099EB9E1100}"/>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B2409057-2A34-F1A3-1BFD-4AA7F250BA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4B66BB-7272-855D-751B-78522A7F5A43}"/>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1530755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1C0F3B-7B65-38D8-06EF-9E80A12190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7F5604-6A92-4426-64D8-BAC23F5CB5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8D715F-9BA6-8D4B-880D-5F600826E3E6}"/>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922818F5-7094-8ADC-7396-1CECDB73E6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9DF63C-9980-21B9-7932-E132B28D0F59}"/>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911727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54571D-C01D-2073-A8FB-8BBC8EE73B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0A1AD1-2D49-723C-EE44-8F0B6A6586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D7559-A78A-36EC-5EC4-BECB7DDFE05F}"/>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4256F0D3-8946-DD9F-BEDC-15AC6A16E4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716801-0E9E-00FC-9108-3DFF3FEC44FF}"/>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1579810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AD19D-C0FE-35D6-9AB6-F0A494A4F2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C6DA48-2A87-FE36-6D02-00C3E68779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2C8F3-DFB5-22EA-1636-E69D6A7393DA}"/>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6FBF0636-DD92-37D7-0413-695D32D271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5A8412-541B-1243-12FA-91266EB91E02}"/>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614952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4668-8B70-2679-4B9D-A4AA9883AE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C01F2A-9684-235B-12D1-70951ADFC1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AB7916-6200-E6B6-CD36-C050900812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B295D7-DFD6-B4CD-0D35-4159B870AE99}"/>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6" name="Footer Placeholder 5">
            <a:extLst>
              <a:ext uri="{FF2B5EF4-FFF2-40B4-BE49-F238E27FC236}">
                <a16:creationId xmlns:a16="http://schemas.microsoft.com/office/drawing/2014/main" id="{ECFF596D-7D4D-1302-9570-030826B63F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563454-A1AD-B289-4C96-EAB47991BF92}"/>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2870188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D1388-970C-11EE-7E3A-81B265E413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B5E9041-5DD3-E4ED-C548-8318CB9837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C956C1C-A80D-A913-C606-661F1735317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BC9A3E-7BEB-88E8-0FC5-BB09ADA652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FEC7E3-9897-D4CD-5FED-A5710EB8A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258EA9-2407-D1AF-7A5A-C964C5FF7BD3}"/>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8" name="Footer Placeholder 7">
            <a:extLst>
              <a:ext uri="{FF2B5EF4-FFF2-40B4-BE49-F238E27FC236}">
                <a16:creationId xmlns:a16="http://schemas.microsoft.com/office/drawing/2014/main" id="{54DDB361-3A1E-DD81-8B0F-8F4D7823D1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EFCE77-B5D0-D0F4-D6CF-DA934CD3D718}"/>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1730648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06F63E-F6FB-7566-2D91-E7207D9AD4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57F870-112D-FD0F-E1C4-2897F4D82C07}"/>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4" name="Footer Placeholder 3">
            <a:extLst>
              <a:ext uri="{FF2B5EF4-FFF2-40B4-BE49-F238E27FC236}">
                <a16:creationId xmlns:a16="http://schemas.microsoft.com/office/drawing/2014/main" id="{D1A49233-CDD7-304D-2747-C011F0764A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A6A8DDC-5822-4581-42E1-F40B561E2B1E}"/>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1944532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1104F1-F07E-86A6-D245-DEADE176E57F}"/>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3" name="Footer Placeholder 2">
            <a:extLst>
              <a:ext uri="{FF2B5EF4-FFF2-40B4-BE49-F238E27FC236}">
                <a16:creationId xmlns:a16="http://schemas.microsoft.com/office/drawing/2014/main" id="{54179B7A-D785-7ED5-85C6-C9F69332F7F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BC4A823-4D78-B24D-D92C-10C7A17986C5}"/>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2342721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0798A-46B2-C377-CBF8-CAE6A49E2D9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82C9605-6CC0-4F8C-9272-F132F4D5E6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F3AE5F-1629-4FE9-28B0-DA5541D92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54FDDF-A28C-1885-5F75-6677DC43DCCD}"/>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6" name="Footer Placeholder 5">
            <a:extLst>
              <a:ext uri="{FF2B5EF4-FFF2-40B4-BE49-F238E27FC236}">
                <a16:creationId xmlns:a16="http://schemas.microsoft.com/office/drawing/2014/main" id="{138E60A5-BB82-1EB5-88D5-9149C8F8CF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02549D-4208-36FC-D48D-EB7A1AAE6BC0}"/>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3717544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ADC2B-5907-EDB5-599D-DF941B2E7C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DD4B64-3D1E-FD44-A3E9-69861D868B9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F6C12F-E21F-5C35-4108-15E8BC1C1F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9EC9F7-63A6-C978-7011-EF86C2CD0EFD}"/>
              </a:ext>
            </a:extLst>
          </p:cNvPr>
          <p:cNvSpPr>
            <a:spLocks noGrp="1"/>
          </p:cNvSpPr>
          <p:nvPr>
            <p:ph type="dt" sz="half" idx="10"/>
          </p:nvPr>
        </p:nvSpPr>
        <p:spPr/>
        <p:txBody>
          <a:bodyPr/>
          <a:lstStyle/>
          <a:p>
            <a:fld id="{203B6E41-5CE0-485B-B35C-1AF78666F55D}" type="datetimeFigureOut">
              <a:rPr lang="en-US" smtClean="0"/>
              <a:t>9/20/2023</a:t>
            </a:fld>
            <a:endParaRPr lang="en-US"/>
          </a:p>
        </p:txBody>
      </p:sp>
      <p:sp>
        <p:nvSpPr>
          <p:cNvPr id="6" name="Footer Placeholder 5">
            <a:extLst>
              <a:ext uri="{FF2B5EF4-FFF2-40B4-BE49-F238E27FC236}">
                <a16:creationId xmlns:a16="http://schemas.microsoft.com/office/drawing/2014/main" id="{08749A7E-6FC0-AE31-3989-A080F80A7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94C55A-D5A6-31D3-4BA7-82699E5B20EB}"/>
              </a:ext>
            </a:extLst>
          </p:cNvPr>
          <p:cNvSpPr>
            <a:spLocks noGrp="1"/>
          </p:cNvSpPr>
          <p:nvPr>
            <p:ph type="sldNum" sz="quarter" idx="12"/>
          </p:nvPr>
        </p:nvSpPr>
        <p:spPr/>
        <p:txBody>
          <a:bodyPr/>
          <a:lstStyle/>
          <a:p>
            <a:fld id="{84FB6B13-4AC4-4275-BAC3-D4B9935F14A6}" type="slidenum">
              <a:rPr lang="en-US" smtClean="0"/>
              <a:t>‹#›</a:t>
            </a:fld>
            <a:endParaRPr lang="en-US"/>
          </a:p>
        </p:txBody>
      </p:sp>
    </p:spTree>
    <p:extLst>
      <p:ext uri="{BB962C8B-B14F-4D97-AF65-F5344CB8AC3E}">
        <p14:creationId xmlns:p14="http://schemas.microsoft.com/office/powerpoint/2010/main" val="1368133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42C552-5AD9-E3E1-143B-43622F0C28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5E3E6BA-1534-E0D9-6A58-B2D7CAFCB2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9D3215-5D60-E7C6-7A69-F915ABE47A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B6E41-5CE0-485B-B35C-1AF78666F55D}" type="datetimeFigureOut">
              <a:rPr lang="en-US" smtClean="0"/>
              <a:t>9/20/2023</a:t>
            </a:fld>
            <a:endParaRPr lang="en-US"/>
          </a:p>
        </p:txBody>
      </p:sp>
      <p:sp>
        <p:nvSpPr>
          <p:cNvPr id="5" name="Footer Placeholder 4">
            <a:extLst>
              <a:ext uri="{FF2B5EF4-FFF2-40B4-BE49-F238E27FC236}">
                <a16:creationId xmlns:a16="http://schemas.microsoft.com/office/drawing/2014/main" id="{58D563CF-DAD3-B3C0-B927-41F480DB1E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564E27-22F6-D73B-572E-EA0371CFCC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FB6B13-4AC4-4275-BAC3-D4B9935F14A6}" type="slidenum">
              <a:rPr lang="en-US" smtClean="0"/>
              <a:t>‹#›</a:t>
            </a:fld>
            <a:endParaRPr lang="en-US"/>
          </a:p>
        </p:txBody>
      </p:sp>
    </p:spTree>
    <p:extLst>
      <p:ext uri="{BB962C8B-B14F-4D97-AF65-F5344CB8AC3E}">
        <p14:creationId xmlns:p14="http://schemas.microsoft.com/office/powerpoint/2010/main" val="3664837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hesapeakebay.net/what/publications/2022-blue-crab-science-workshop-repor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865CD-37C1-EE34-0FE3-C2E0210B8CD8}"/>
              </a:ext>
            </a:extLst>
          </p:cNvPr>
          <p:cNvSpPr>
            <a:spLocks noGrp="1"/>
          </p:cNvSpPr>
          <p:nvPr>
            <p:ph type="ctrTitle"/>
          </p:nvPr>
        </p:nvSpPr>
        <p:spPr/>
        <p:txBody>
          <a:bodyPr/>
          <a:lstStyle/>
          <a:p>
            <a:r>
              <a:rPr lang="en-US" dirty="0"/>
              <a:t>Blue Crab Stock Assessment</a:t>
            </a:r>
            <a:br>
              <a:rPr lang="en-US" dirty="0"/>
            </a:br>
            <a:r>
              <a:rPr lang="en-US" dirty="0"/>
              <a:t>Status Update</a:t>
            </a:r>
          </a:p>
        </p:txBody>
      </p:sp>
      <p:sp>
        <p:nvSpPr>
          <p:cNvPr id="3" name="Subtitle 2">
            <a:extLst>
              <a:ext uri="{FF2B5EF4-FFF2-40B4-BE49-F238E27FC236}">
                <a16:creationId xmlns:a16="http://schemas.microsoft.com/office/drawing/2014/main" id="{9F95CB8B-CFAE-8932-602F-8ADCC698FB3C}"/>
              </a:ext>
            </a:extLst>
          </p:cNvPr>
          <p:cNvSpPr>
            <a:spLocks noGrp="1"/>
          </p:cNvSpPr>
          <p:nvPr>
            <p:ph type="subTitle" idx="1"/>
          </p:nvPr>
        </p:nvSpPr>
        <p:spPr>
          <a:xfrm>
            <a:off x="1524000" y="4291355"/>
            <a:ext cx="9144000" cy="2067242"/>
          </a:xfrm>
        </p:spPr>
        <p:txBody>
          <a:bodyPr>
            <a:normAutofit fontScale="92500" lnSpcReduction="10000"/>
          </a:bodyPr>
          <a:lstStyle/>
          <a:p>
            <a:r>
              <a:rPr lang="en-US" dirty="0"/>
              <a:t>Brooke Lowman</a:t>
            </a:r>
          </a:p>
          <a:p>
            <a:endParaRPr lang="en-US" dirty="0"/>
          </a:p>
          <a:p>
            <a:r>
              <a:rPr lang="en-US" dirty="0"/>
              <a:t>Sustainable Fisheries Goal Implementation Team</a:t>
            </a:r>
          </a:p>
          <a:p>
            <a:r>
              <a:rPr lang="en-US" dirty="0"/>
              <a:t>September 18, 2023</a:t>
            </a:r>
          </a:p>
          <a:p>
            <a:r>
              <a:rPr lang="en-US" dirty="0"/>
              <a:t>Annapolis, MD</a:t>
            </a:r>
          </a:p>
        </p:txBody>
      </p:sp>
    </p:spTree>
    <p:extLst>
      <p:ext uri="{BB962C8B-B14F-4D97-AF65-F5344CB8AC3E}">
        <p14:creationId xmlns:p14="http://schemas.microsoft.com/office/powerpoint/2010/main" val="3636036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32CDE-AE9C-E8A2-339D-51506182BA26}"/>
              </a:ext>
            </a:extLst>
          </p:cNvPr>
          <p:cNvSpPr>
            <a:spLocks noGrp="1"/>
          </p:cNvSpPr>
          <p:nvPr>
            <p:ph type="title"/>
          </p:nvPr>
        </p:nvSpPr>
        <p:spPr/>
        <p:txBody>
          <a:bodyPr/>
          <a:lstStyle/>
          <a:p>
            <a:r>
              <a:rPr lang="en-US" dirty="0"/>
              <a:t>Progress</a:t>
            </a:r>
          </a:p>
        </p:txBody>
      </p:sp>
      <p:sp>
        <p:nvSpPr>
          <p:cNvPr id="3" name="Content Placeholder 2">
            <a:extLst>
              <a:ext uri="{FF2B5EF4-FFF2-40B4-BE49-F238E27FC236}">
                <a16:creationId xmlns:a16="http://schemas.microsoft.com/office/drawing/2014/main" id="{B4FA39A3-1A58-4776-7A93-EBE65AF68100}"/>
              </a:ext>
            </a:extLst>
          </p:cNvPr>
          <p:cNvSpPr>
            <a:spLocks noGrp="1"/>
          </p:cNvSpPr>
          <p:nvPr>
            <p:ph idx="1"/>
          </p:nvPr>
        </p:nvSpPr>
        <p:spPr>
          <a:xfrm>
            <a:off x="838200" y="1690688"/>
            <a:ext cx="10515600" cy="4802187"/>
          </a:xfrm>
        </p:spPr>
        <p:txBody>
          <a:bodyPr>
            <a:normAutofit lnSpcReduction="10000"/>
          </a:bodyPr>
          <a:lstStyle/>
          <a:p>
            <a:r>
              <a:rPr lang="en-US" dirty="0"/>
              <a:t>Fall 2022 – CBSAC Blue Crab Workshop </a:t>
            </a:r>
            <a:r>
              <a:rPr lang="en-US" sz="2000" dirty="0"/>
              <a:t>(</a:t>
            </a:r>
            <a:r>
              <a:rPr lang="en-US" sz="2000" dirty="0">
                <a:hlinkClick r:id="rId3"/>
              </a:rPr>
              <a:t>https://www.chesapeakebay.net/what/publications/2022-blue-crab-science-workshop-report</a:t>
            </a:r>
            <a:r>
              <a:rPr lang="en-US" sz="2000" dirty="0"/>
              <a:t>)</a:t>
            </a:r>
          </a:p>
          <a:p>
            <a:r>
              <a:rPr lang="en-US" dirty="0"/>
              <a:t>Winter 2023 – subcommittee met to draft assessment Terms of Reference</a:t>
            </a:r>
          </a:p>
          <a:p>
            <a:r>
              <a:rPr lang="en-US" dirty="0"/>
              <a:t>Spring 2023 – subcommittee convened for preliminary assessment data workshop planning</a:t>
            </a:r>
          </a:p>
          <a:p>
            <a:r>
              <a:rPr lang="en-US" dirty="0"/>
              <a:t>Summer 2023 – jurisdictions drafted a Scope of Work document for the assessment team (funding from MD and VA administered as a contract through ASMFC)</a:t>
            </a:r>
          </a:p>
          <a:p>
            <a:r>
              <a:rPr lang="en-US" dirty="0"/>
              <a:t>Summer 2023 – solicitations for data to be presented at the fall 2023 assessment data workshop</a:t>
            </a:r>
          </a:p>
          <a:p>
            <a:r>
              <a:rPr lang="en-US" dirty="0"/>
              <a:t>Fall 2023 – contract awarded for lead assessment work group</a:t>
            </a:r>
          </a:p>
          <a:p>
            <a:endParaRPr lang="en-US" dirty="0"/>
          </a:p>
          <a:p>
            <a:endParaRPr lang="en-US" dirty="0"/>
          </a:p>
          <a:p>
            <a:endParaRPr lang="en-US" dirty="0"/>
          </a:p>
        </p:txBody>
      </p:sp>
      <p:pic>
        <p:nvPicPr>
          <p:cNvPr id="4" name="Picture 3">
            <a:extLst>
              <a:ext uri="{FF2B5EF4-FFF2-40B4-BE49-F238E27FC236}">
                <a16:creationId xmlns:a16="http://schemas.microsoft.com/office/drawing/2014/main" id="{1E2E5419-B4CE-822A-B726-11690F444B76}"/>
              </a:ext>
            </a:extLst>
          </p:cNvPr>
          <p:cNvPicPr>
            <a:picLocks noChangeAspect="1"/>
          </p:cNvPicPr>
          <p:nvPr/>
        </p:nvPicPr>
        <p:blipFill>
          <a:blip r:embed="rId4"/>
          <a:stretch>
            <a:fillRect/>
          </a:stretch>
        </p:blipFill>
        <p:spPr>
          <a:xfrm>
            <a:off x="9439665" y="365125"/>
            <a:ext cx="1727820" cy="1727820"/>
          </a:xfrm>
          <a:prstGeom prst="rect">
            <a:avLst/>
          </a:prstGeom>
        </p:spPr>
      </p:pic>
    </p:spTree>
    <p:extLst>
      <p:ext uri="{BB962C8B-B14F-4D97-AF65-F5344CB8AC3E}">
        <p14:creationId xmlns:p14="http://schemas.microsoft.com/office/powerpoint/2010/main" val="2427641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2F8C0-E427-4BB3-B374-423EE1DF6C9B}"/>
              </a:ext>
            </a:extLst>
          </p:cNvPr>
          <p:cNvSpPr>
            <a:spLocks noGrp="1"/>
          </p:cNvSpPr>
          <p:nvPr>
            <p:ph type="title"/>
          </p:nvPr>
        </p:nvSpPr>
        <p:spPr/>
        <p:txBody>
          <a:bodyPr/>
          <a:lstStyle/>
          <a:p>
            <a:r>
              <a:rPr lang="en-US" dirty="0"/>
              <a:t>Terms of Reference</a:t>
            </a:r>
          </a:p>
        </p:txBody>
      </p:sp>
      <p:sp>
        <p:nvSpPr>
          <p:cNvPr id="7" name="Content Placeholder 6">
            <a:extLst>
              <a:ext uri="{FF2B5EF4-FFF2-40B4-BE49-F238E27FC236}">
                <a16:creationId xmlns:a16="http://schemas.microsoft.com/office/drawing/2014/main" id="{4BC8FA43-4589-2E62-C643-C0165D46C496}"/>
              </a:ext>
            </a:extLst>
          </p:cNvPr>
          <p:cNvSpPr>
            <a:spLocks noGrp="1"/>
          </p:cNvSpPr>
          <p:nvPr>
            <p:ph idx="1"/>
          </p:nvPr>
        </p:nvSpPr>
        <p:spPr>
          <a:xfrm>
            <a:off x="838200" y="1463040"/>
            <a:ext cx="10515600" cy="5029835"/>
          </a:xfrm>
        </p:spPr>
        <p:txBody>
          <a:bodyPr>
            <a:normAutofit/>
          </a:bodyPr>
          <a:lstStyle/>
          <a:p>
            <a:r>
              <a:rPr lang="en-US" sz="2600" dirty="0"/>
              <a:t>TOR1: Critically </a:t>
            </a:r>
            <a:r>
              <a:rPr lang="en-US" sz="2600" b="1" dirty="0"/>
              <a:t>review and estimate life history parameters and vital rates </a:t>
            </a:r>
            <a:r>
              <a:rPr lang="en-US" sz="2600" dirty="0"/>
              <a:t>of blue crab in the Chesapeake Bay that are relevant to the stock assessment. In particular, the assessment should evaluate the extent and scale of interannual variation in life history parameters and vital rates of blue crab in the Chesapeake Bay.</a:t>
            </a:r>
          </a:p>
          <a:p>
            <a:r>
              <a:rPr lang="en-US" sz="2600" dirty="0"/>
              <a:t>TOR2: Describe and quantify patterns in fishery-independent surveys to </a:t>
            </a:r>
            <a:r>
              <a:rPr lang="en-US" sz="2600" b="1" dirty="0"/>
              <a:t>develop indices of abundance and characterize the size composition of the population</a:t>
            </a:r>
            <a:r>
              <a:rPr lang="en-US" sz="2600" dirty="0"/>
              <a:t>. Analyses should include: </a:t>
            </a:r>
          </a:p>
          <a:p>
            <a:pPr lvl="1"/>
            <a:r>
              <a:rPr lang="en-US" dirty="0"/>
              <a:t> A comprehensive evaluation of the utility of fishery-independent surveys to inform the stock assessment;</a:t>
            </a:r>
          </a:p>
          <a:p>
            <a:pPr lvl="1"/>
            <a:r>
              <a:rPr lang="en-US" dirty="0"/>
              <a:t>Consideration of index standardization which may include effects of environmental and abiotic factors on survey catches; and</a:t>
            </a:r>
          </a:p>
          <a:p>
            <a:pPr lvl="1"/>
            <a:r>
              <a:rPr lang="en-US" dirty="0"/>
              <a:t>Characterization of uncertainty in indices of abundance.</a:t>
            </a:r>
          </a:p>
          <a:p>
            <a:pPr lvl="1"/>
            <a:endParaRPr lang="en-US" dirty="0"/>
          </a:p>
        </p:txBody>
      </p:sp>
    </p:spTree>
    <p:extLst>
      <p:ext uri="{BB962C8B-B14F-4D97-AF65-F5344CB8AC3E}">
        <p14:creationId xmlns:p14="http://schemas.microsoft.com/office/powerpoint/2010/main" val="999307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2F8C0-E427-4BB3-B374-423EE1DF6C9B}"/>
              </a:ext>
            </a:extLst>
          </p:cNvPr>
          <p:cNvSpPr>
            <a:spLocks noGrp="1"/>
          </p:cNvSpPr>
          <p:nvPr>
            <p:ph type="title"/>
          </p:nvPr>
        </p:nvSpPr>
        <p:spPr/>
        <p:txBody>
          <a:bodyPr/>
          <a:lstStyle/>
          <a:p>
            <a:r>
              <a:rPr lang="en-US" dirty="0"/>
              <a:t>Terms of Reference</a:t>
            </a:r>
          </a:p>
        </p:txBody>
      </p:sp>
      <p:sp>
        <p:nvSpPr>
          <p:cNvPr id="7" name="Content Placeholder 6">
            <a:extLst>
              <a:ext uri="{FF2B5EF4-FFF2-40B4-BE49-F238E27FC236}">
                <a16:creationId xmlns:a16="http://schemas.microsoft.com/office/drawing/2014/main" id="{4BC8FA43-4589-2E62-C643-C0165D46C496}"/>
              </a:ext>
            </a:extLst>
          </p:cNvPr>
          <p:cNvSpPr>
            <a:spLocks noGrp="1"/>
          </p:cNvSpPr>
          <p:nvPr>
            <p:ph idx="1"/>
          </p:nvPr>
        </p:nvSpPr>
        <p:spPr>
          <a:xfrm>
            <a:off x="838200" y="1463040"/>
            <a:ext cx="10515600" cy="5029835"/>
          </a:xfrm>
        </p:spPr>
        <p:txBody>
          <a:bodyPr>
            <a:normAutofit/>
          </a:bodyPr>
          <a:lstStyle/>
          <a:p>
            <a:r>
              <a:rPr lang="en-US" sz="2600" dirty="0"/>
              <a:t>TOR3: </a:t>
            </a:r>
            <a:r>
              <a:rPr lang="en-US" sz="2600" b="1" dirty="0"/>
              <a:t>Describe and quantify patterns in catch, effort, and CPUE</a:t>
            </a:r>
            <a:r>
              <a:rPr lang="en-US" sz="2600" dirty="0"/>
              <a:t>. Analyses should include:</a:t>
            </a:r>
          </a:p>
          <a:p>
            <a:pPr lvl="1"/>
            <a:r>
              <a:rPr lang="en-US" sz="2200" dirty="0"/>
              <a:t>Estimation of catch and effort for each jurisdiction;</a:t>
            </a:r>
          </a:p>
          <a:p>
            <a:pPr lvl="1"/>
            <a:r>
              <a:rPr lang="en-US" sz="2200" dirty="0"/>
              <a:t>Evaluation of the utility of a commercial CPUE index in the assessment; </a:t>
            </a:r>
          </a:p>
          <a:p>
            <a:pPr lvl="1"/>
            <a:r>
              <a:rPr lang="en-US" sz="2200" dirty="0"/>
              <a:t>Examination of the impacts of reporting changes and trends in CPUE; </a:t>
            </a:r>
          </a:p>
          <a:p>
            <a:pPr lvl="1"/>
            <a:r>
              <a:rPr lang="en-US" sz="2200" dirty="0"/>
              <a:t>Evaluation and quantification of bycatch and/or discard mortality, and recreational harvest using available data from the jurisdictions; and </a:t>
            </a:r>
          </a:p>
          <a:p>
            <a:pPr lvl="1"/>
            <a:r>
              <a:rPr lang="en-US" sz="2200" dirty="0"/>
              <a:t>Characterization of uncertainty in the data.</a:t>
            </a:r>
          </a:p>
          <a:p>
            <a:r>
              <a:rPr lang="en-US" sz="2600" dirty="0"/>
              <a:t>TOR4: Evaluate the feasibility of, and if possible implement, blue crab stock </a:t>
            </a:r>
            <a:r>
              <a:rPr lang="en-US" sz="2600" b="1" dirty="0"/>
              <a:t>assessment models that operate on sub-annual time steps </a:t>
            </a:r>
            <a:r>
              <a:rPr lang="en-US" sz="2600" dirty="0"/>
              <a:t>and/or at spatial resolutions lower than that of the entire Chesapeake Bay to better represent population dynamics.</a:t>
            </a:r>
          </a:p>
          <a:p>
            <a:pPr lvl="1"/>
            <a:endParaRPr lang="en-US" dirty="0"/>
          </a:p>
        </p:txBody>
      </p:sp>
    </p:spTree>
    <p:extLst>
      <p:ext uri="{BB962C8B-B14F-4D97-AF65-F5344CB8AC3E}">
        <p14:creationId xmlns:p14="http://schemas.microsoft.com/office/powerpoint/2010/main" val="3206967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2F8C0-E427-4BB3-B374-423EE1DF6C9B}"/>
              </a:ext>
            </a:extLst>
          </p:cNvPr>
          <p:cNvSpPr>
            <a:spLocks noGrp="1"/>
          </p:cNvSpPr>
          <p:nvPr>
            <p:ph type="title"/>
          </p:nvPr>
        </p:nvSpPr>
        <p:spPr/>
        <p:txBody>
          <a:bodyPr/>
          <a:lstStyle/>
          <a:p>
            <a:r>
              <a:rPr lang="en-US" dirty="0"/>
              <a:t>Terms of Reference</a:t>
            </a:r>
          </a:p>
        </p:txBody>
      </p:sp>
      <p:sp>
        <p:nvSpPr>
          <p:cNvPr id="3" name="Content Placeholder 2">
            <a:extLst>
              <a:ext uri="{FF2B5EF4-FFF2-40B4-BE49-F238E27FC236}">
                <a16:creationId xmlns:a16="http://schemas.microsoft.com/office/drawing/2014/main" id="{FB8C318B-5917-1CF8-5246-89F9DEB191E9}"/>
              </a:ext>
            </a:extLst>
          </p:cNvPr>
          <p:cNvSpPr>
            <a:spLocks noGrp="1"/>
          </p:cNvSpPr>
          <p:nvPr>
            <p:ph idx="1"/>
          </p:nvPr>
        </p:nvSpPr>
        <p:spPr>
          <a:xfrm>
            <a:off x="838200" y="1690688"/>
            <a:ext cx="10515600" cy="5029835"/>
          </a:xfrm>
        </p:spPr>
        <p:txBody>
          <a:bodyPr>
            <a:normAutofit fontScale="85000" lnSpcReduction="20000"/>
          </a:bodyPr>
          <a:lstStyle/>
          <a:p>
            <a:r>
              <a:rPr lang="en-US" sz="3100" dirty="0"/>
              <a:t>TOR 5: </a:t>
            </a:r>
            <a:r>
              <a:rPr lang="en-US" sz="3100" b="1" dirty="0"/>
              <a:t>Characterize uncertainty </a:t>
            </a:r>
            <a:r>
              <a:rPr lang="en-US" sz="3100" dirty="0"/>
              <a:t>in assessment estimates (mortality and abundance).</a:t>
            </a:r>
          </a:p>
          <a:p>
            <a:endParaRPr lang="en-US" sz="3100" dirty="0"/>
          </a:p>
          <a:p>
            <a:r>
              <a:rPr lang="en-US" sz="3100" dirty="0"/>
              <a:t>TOR 6: </a:t>
            </a:r>
            <a:r>
              <a:rPr lang="en-US" sz="3100" b="1" dirty="0"/>
              <a:t>Update</a:t>
            </a:r>
            <a:r>
              <a:rPr lang="en-US" sz="3100" dirty="0"/>
              <a:t> the sex-specific catch survey models used in the 2011 benchmark stock assessment with relevant new data. </a:t>
            </a:r>
            <a:r>
              <a:rPr lang="en-US" sz="3100" b="1" dirty="0"/>
              <a:t>Characterize major changes</a:t>
            </a:r>
            <a:r>
              <a:rPr lang="en-US" sz="3100" dirty="0"/>
              <a:t> in assumptions between the 2011 assessment model and the 2023 model.</a:t>
            </a:r>
          </a:p>
          <a:p>
            <a:endParaRPr lang="en-US" sz="3100" dirty="0"/>
          </a:p>
          <a:p>
            <a:r>
              <a:rPr lang="en-US" sz="3100" dirty="0"/>
              <a:t>TOR 7: Based on assessment model results </a:t>
            </a:r>
            <a:r>
              <a:rPr lang="en-US" sz="3100" b="1" dirty="0"/>
              <a:t>recommend appropriate biological reference points</a:t>
            </a:r>
            <a:r>
              <a:rPr lang="en-US" sz="3100" dirty="0"/>
              <a:t> for management.  To extent possible, evaluate the appropriateness and utility of </a:t>
            </a:r>
          </a:p>
          <a:p>
            <a:pPr lvl="1"/>
            <a:r>
              <a:rPr lang="en-US" sz="2600" dirty="0"/>
              <a:t>Aggregate bay wide reference points</a:t>
            </a:r>
          </a:p>
          <a:p>
            <a:pPr lvl="1"/>
            <a:r>
              <a:rPr lang="en-US" sz="2600" dirty="0"/>
              <a:t>Sex specific reference points</a:t>
            </a:r>
          </a:p>
          <a:p>
            <a:pPr lvl="1"/>
            <a:r>
              <a:rPr lang="en-US" sz="2600" dirty="0"/>
              <a:t>Recruitment reference points</a:t>
            </a:r>
          </a:p>
          <a:p>
            <a:endParaRPr lang="en-US" dirty="0"/>
          </a:p>
        </p:txBody>
      </p:sp>
    </p:spTree>
    <p:extLst>
      <p:ext uri="{BB962C8B-B14F-4D97-AF65-F5344CB8AC3E}">
        <p14:creationId xmlns:p14="http://schemas.microsoft.com/office/powerpoint/2010/main" val="2098366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C976F-0E64-6E39-8F1E-8A6282636B2C}"/>
              </a:ext>
            </a:extLst>
          </p:cNvPr>
          <p:cNvSpPr>
            <a:spLocks noGrp="1"/>
          </p:cNvSpPr>
          <p:nvPr>
            <p:ph type="title"/>
          </p:nvPr>
        </p:nvSpPr>
        <p:spPr/>
        <p:txBody>
          <a:bodyPr/>
          <a:lstStyle/>
          <a:p>
            <a:r>
              <a:rPr lang="en-US" dirty="0"/>
              <a:t>Terms of Reference</a:t>
            </a:r>
          </a:p>
        </p:txBody>
      </p:sp>
      <p:sp>
        <p:nvSpPr>
          <p:cNvPr id="3" name="Content Placeholder 2">
            <a:extLst>
              <a:ext uri="{FF2B5EF4-FFF2-40B4-BE49-F238E27FC236}">
                <a16:creationId xmlns:a16="http://schemas.microsoft.com/office/drawing/2014/main" id="{2F4EEC23-0AB3-013F-2FC5-5305283FDC2F}"/>
              </a:ext>
            </a:extLst>
          </p:cNvPr>
          <p:cNvSpPr>
            <a:spLocks noGrp="1"/>
          </p:cNvSpPr>
          <p:nvPr>
            <p:ph idx="1"/>
          </p:nvPr>
        </p:nvSpPr>
        <p:spPr/>
        <p:txBody>
          <a:bodyPr>
            <a:normAutofit fontScale="85000" lnSpcReduction="20000"/>
          </a:bodyPr>
          <a:lstStyle/>
          <a:p>
            <a:r>
              <a:rPr lang="en-US" dirty="0"/>
              <a:t>TOR 8: </a:t>
            </a:r>
            <a:r>
              <a:rPr lang="en-US" b="1" dirty="0"/>
              <a:t>Evaluate stock status </a:t>
            </a:r>
            <a:r>
              <a:rPr lang="en-US" dirty="0"/>
              <a:t>relative to recommended reference points.</a:t>
            </a:r>
          </a:p>
          <a:p>
            <a:endParaRPr lang="en-US" dirty="0"/>
          </a:p>
          <a:p>
            <a:r>
              <a:rPr lang="en-US" dirty="0"/>
              <a:t>TOR 9: Identify relevant </a:t>
            </a:r>
            <a:r>
              <a:rPr lang="en-US" b="1" dirty="0"/>
              <a:t>ecosystem and climate influences </a:t>
            </a:r>
            <a:r>
              <a:rPr lang="en-US" dirty="0"/>
              <a:t>(such as habitat, environmental drivers, prey availability, and predation/cannibalism) on the population dynamics and fisheries and, to the extent possible, explore other analyses that support the assessment.</a:t>
            </a:r>
          </a:p>
          <a:p>
            <a:endParaRPr lang="en-US" dirty="0"/>
          </a:p>
          <a:p>
            <a:r>
              <a:rPr lang="en-US" dirty="0"/>
              <a:t>TOR 10: </a:t>
            </a:r>
            <a:r>
              <a:rPr lang="en-US" b="1" dirty="0"/>
              <a:t>Identify existing data sources and gaps</a:t>
            </a:r>
            <a:r>
              <a:rPr lang="en-US" dirty="0"/>
              <a:t>, and, to the extent possible, characterize the uncertainty in the relevant sources of data. </a:t>
            </a:r>
          </a:p>
          <a:p>
            <a:endParaRPr lang="en-US" dirty="0"/>
          </a:p>
          <a:p>
            <a:r>
              <a:rPr lang="en-US" dirty="0"/>
              <a:t>TOR 11: Report on the </a:t>
            </a:r>
            <a:r>
              <a:rPr lang="en-US" b="1" dirty="0"/>
              <a:t>status of research recommendations </a:t>
            </a:r>
            <a:r>
              <a:rPr lang="en-US" dirty="0"/>
              <a:t>from the most recent benchmark assessment. Identify and prioritize research recommendations for future work.</a:t>
            </a:r>
          </a:p>
          <a:p>
            <a:endParaRPr lang="en-US" dirty="0"/>
          </a:p>
          <a:p>
            <a:endParaRPr lang="en-US" dirty="0"/>
          </a:p>
          <a:p>
            <a:endParaRPr lang="en-US" dirty="0"/>
          </a:p>
        </p:txBody>
      </p:sp>
    </p:spTree>
    <p:extLst>
      <p:ext uri="{BB962C8B-B14F-4D97-AF65-F5344CB8AC3E}">
        <p14:creationId xmlns:p14="http://schemas.microsoft.com/office/powerpoint/2010/main" val="2216679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FC649-A83F-C796-3774-6C597D0E2A31}"/>
              </a:ext>
            </a:extLst>
          </p:cNvPr>
          <p:cNvSpPr>
            <a:spLocks noGrp="1"/>
          </p:cNvSpPr>
          <p:nvPr>
            <p:ph type="title"/>
          </p:nvPr>
        </p:nvSpPr>
        <p:spPr/>
        <p:txBody>
          <a:bodyPr/>
          <a:lstStyle/>
          <a:p>
            <a:r>
              <a:rPr lang="en-US" dirty="0"/>
              <a:t>Looking forward…</a:t>
            </a:r>
          </a:p>
        </p:txBody>
      </p:sp>
      <p:sp>
        <p:nvSpPr>
          <p:cNvPr id="3" name="Content Placeholder 2">
            <a:extLst>
              <a:ext uri="{FF2B5EF4-FFF2-40B4-BE49-F238E27FC236}">
                <a16:creationId xmlns:a16="http://schemas.microsoft.com/office/drawing/2014/main" id="{1FC5DAAE-AF8D-DFE2-1C55-C626849F2753}"/>
              </a:ext>
            </a:extLst>
          </p:cNvPr>
          <p:cNvSpPr>
            <a:spLocks noGrp="1"/>
          </p:cNvSpPr>
          <p:nvPr>
            <p:ph idx="1"/>
          </p:nvPr>
        </p:nvSpPr>
        <p:spPr>
          <a:xfrm>
            <a:off x="838200" y="1825625"/>
            <a:ext cx="5928360" cy="4351338"/>
          </a:xfrm>
        </p:spPr>
        <p:txBody>
          <a:bodyPr>
            <a:normAutofit fontScale="92500"/>
          </a:bodyPr>
          <a:lstStyle/>
          <a:p>
            <a:r>
              <a:rPr lang="en-US" sz="3200" dirty="0"/>
              <a:t>Data Workshop - late fall 2023</a:t>
            </a:r>
          </a:p>
          <a:p>
            <a:pPr lvl="1"/>
            <a:r>
              <a:rPr lang="en-US" sz="2800" dirty="0"/>
              <a:t>Presentation of available data sources</a:t>
            </a:r>
          </a:p>
          <a:p>
            <a:pPr lvl="1"/>
            <a:r>
              <a:rPr lang="en-US" sz="2800" dirty="0"/>
              <a:t>Identification of potential uses</a:t>
            </a:r>
          </a:p>
          <a:p>
            <a:r>
              <a:rPr lang="en-US" sz="3200" dirty="0"/>
              <a:t>Methods Workshop – spring 2024</a:t>
            </a:r>
          </a:p>
          <a:p>
            <a:r>
              <a:rPr lang="en-US" sz="3200" dirty="0"/>
              <a:t>Assessment Workshop – winter 2025</a:t>
            </a:r>
          </a:p>
          <a:p>
            <a:r>
              <a:rPr lang="en-US" sz="3200" dirty="0"/>
              <a:t>Peer Review – early summer 2025</a:t>
            </a:r>
          </a:p>
          <a:p>
            <a:r>
              <a:rPr lang="en-US" sz="3200" dirty="0"/>
              <a:t>Final Report – late summer 2025</a:t>
            </a:r>
          </a:p>
          <a:p>
            <a:endParaRPr lang="en-US" sz="3200" dirty="0"/>
          </a:p>
          <a:p>
            <a:endParaRPr lang="en-US" sz="3200" dirty="0"/>
          </a:p>
        </p:txBody>
      </p:sp>
      <p:pic>
        <p:nvPicPr>
          <p:cNvPr id="4" name="Picture 3">
            <a:extLst>
              <a:ext uri="{FF2B5EF4-FFF2-40B4-BE49-F238E27FC236}">
                <a16:creationId xmlns:a16="http://schemas.microsoft.com/office/drawing/2014/main" id="{D45B90A7-8287-1ADE-5D56-364543AEAA54}"/>
              </a:ext>
            </a:extLst>
          </p:cNvPr>
          <p:cNvPicPr>
            <a:picLocks noChangeAspect="1"/>
          </p:cNvPicPr>
          <p:nvPr/>
        </p:nvPicPr>
        <p:blipFill>
          <a:blip r:embed="rId3"/>
          <a:stretch>
            <a:fillRect/>
          </a:stretch>
        </p:blipFill>
        <p:spPr>
          <a:xfrm>
            <a:off x="6766560" y="2388333"/>
            <a:ext cx="5237724" cy="2943323"/>
          </a:xfrm>
          <a:prstGeom prst="rect">
            <a:avLst/>
          </a:prstGeom>
        </p:spPr>
      </p:pic>
      <p:sp>
        <p:nvSpPr>
          <p:cNvPr id="5" name="TextBox 4">
            <a:extLst>
              <a:ext uri="{FF2B5EF4-FFF2-40B4-BE49-F238E27FC236}">
                <a16:creationId xmlns:a16="http://schemas.microsoft.com/office/drawing/2014/main" id="{5DFAC207-FF4A-EC8E-F349-F3444F2AA237}"/>
              </a:ext>
            </a:extLst>
          </p:cNvPr>
          <p:cNvSpPr txBox="1"/>
          <p:nvPr/>
        </p:nvSpPr>
        <p:spPr>
          <a:xfrm>
            <a:off x="6766559" y="5384976"/>
            <a:ext cx="5237725" cy="461665"/>
          </a:xfrm>
          <a:prstGeom prst="rect">
            <a:avLst/>
          </a:prstGeom>
          <a:noFill/>
        </p:spPr>
        <p:txBody>
          <a:bodyPr wrap="square" rtlCol="0">
            <a:spAutoFit/>
          </a:bodyPr>
          <a:lstStyle/>
          <a:p>
            <a:r>
              <a:rPr lang="en-US" sz="1200" dirty="0">
                <a:solidFill>
                  <a:schemeClr val="bg1">
                    <a:lumMod val="85000"/>
                  </a:schemeClr>
                </a:solidFill>
              </a:rPr>
              <a:t>https://www.shutterstock.com/image-photo/blue-crab-callinectes-sapidus-close-texas-1718076880</a:t>
            </a:r>
          </a:p>
        </p:txBody>
      </p:sp>
    </p:spTree>
    <p:extLst>
      <p:ext uri="{BB962C8B-B14F-4D97-AF65-F5344CB8AC3E}">
        <p14:creationId xmlns:p14="http://schemas.microsoft.com/office/powerpoint/2010/main" val="4448333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507</TotalTime>
  <Words>639</Words>
  <Application>Microsoft Office PowerPoint</Application>
  <PresentationFormat>Widescreen</PresentationFormat>
  <Paragraphs>61</Paragraphs>
  <Slides>7</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Blue Crab Stock Assessment Status Update</vt:lpstr>
      <vt:lpstr>Progress</vt:lpstr>
      <vt:lpstr>Terms of Reference</vt:lpstr>
      <vt:lpstr>Terms of Reference</vt:lpstr>
      <vt:lpstr>Terms of Reference</vt:lpstr>
      <vt:lpstr>Terms of Reference</vt:lpstr>
      <vt:lpstr>Looking forward…</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Crab Stock Assessment Status Update</dc:title>
  <dc:creator>Lowman, Brooke (MRC)</dc:creator>
  <cp:lastModifiedBy>Bailey.Robertory</cp:lastModifiedBy>
  <cp:revision>7</cp:revision>
  <dcterms:created xsi:type="dcterms:W3CDTF">2023-08-07T14:21:38Z</dcterms:created>
  <dcterms:modified xsi:type="dcterms:W3CDTF">2023-09-20T13:55:51Z</dcterms:modified>
</cp:coreProperties>
</file>