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Merriweather" panose="020B060402020202020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Gill Sans" panose="020B0604020202020204" charset="0"/>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1">
          <p15:clr>
            <a:srgbClr val="747775"/>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aICOQsgSVGtN0J8ZBFUe0Hymj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836E4B-BA03-4A29-B4B7-EE550B7453F9}">
  <a:tblStyle styleId="{BD836E4B-BA03-4A29-B4B7-EE550B7453F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40"/>
      </p:cViewPr>
      <p:guideLst>
        <p:guide orient="horz" pos="11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18lev1ok5leia.cloudfront.net/chesapeakebay/documents/impact_of_marine_heatwaves_on_subsurface_hydrography_and.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18lev1ok5leia.cloudfront.net/chesapeakebay/documents/marine_heatwaves_in_the_chesapeake_bay_-_piero_mazzini_vims_and.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frontiersin.org/articles/10.3389/fmars.2021.750265/full#B24" TargetMode="External"/><Relationship Id="rId4" Type="http://schemas.openxmlformats.org/officeDocument/2006/relationships/hyperlink" Target="https://www.frontiersin.org/articles/10.3389/fmars.2021.750265/ful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hesapeake.org/stac/document-library/rising-watershed-and-bay-water-temperatures-ecological-implications-and-management-respons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Hello all! My name is Jamileh Soueidan. I am an environmental management staffer </a:t>
            </a:r>
            <a:r>
              <a:rPr lang="en" sz="1154">
                <a:solidFill>
                  <a:schemeClr val="dk1"/>
                </a:solidFill>
                <a:latin typeface="Calibri"/>
                <a:ea typeface="Calibri"/>
                <a:cs typeface="Calibri"/>
                <a:sym typeface="Calibri"/>
              </a:rPr>
              <a:t>with the Chesapeake Research Consortium and I support the Climate Resiliency Workgroup at the Chesapeake Bay Program. Today I will be sharing with you recent efforts by our team at the NOAA Chesapeake Bay Office, which have focused on how we can integrate fisheries and fish habitat considerations into marine heatwave analyses to better understand how these extreme events are impacting fisheries in the Bay. These efforts have included interviews with marine heatwave and fisheries researchers and scoping out a methodology for detecting marine heatwaves in the data from our Chesapeake Bay Interpretive Buoy System (or CBIBS for short). I do want to acknowledge Julie Reichert-Nguyen with NCBO and Emily O’Keefe who was our summer intern; both have been integral to moving this effort forward.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c74155c1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7c74155c1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 now I will just touch on a few key points we have heard through these interviews and through other conversations we have had with experts and the Climate Resiliency workgroup. Ideally, we would like ~30 to 100 years to establish a climatological trend. The CBIBS data that I mentioned earlier only has around 13 years of data. We heard from the interviews that both marine heatwave definitions have value in informing fisheries management depending on the question; the fixed baseline analysis could indicate long-term shifts in community structure, while the shifting baseline analysis could indicate acute stress on species present in the Bay. When considering indicator development, we discussed meeting with stakeholders to solicit input and insights (like this meeting today), to ensure they are relatable to target audiences and provide management utility. We heard at the Climate Resiliency Workgroup meeting that communicating geographic information about the marine heatwave events would have greater utility as communications directed at species specific fishing behavior is difficult in habitats where multiple species exist. Furthermore, it would be helpful to integrate information on future climatology from climate change scenarios to inform tipping points where Chesapeake Bay habitats will likely not be tolerable for a species of fish.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Ron: Warming climate, warming temps - living resources adapting or not being there - what do we hope to do from a management perspective. How will they use it? </a:t>
            </a:r>
            <a:r>
              <a:rPr lang="en">
                <a:solidFill>
                  <a:schemeClr val="dk1"/>
                </a:solidFill>
              </a:rPr>
              <a:t>Example of Management - catch and release of striped bass; what other questions? - use intern; get input from stakeholders who use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Build information into seasonal summaries - retrospectively - what we know about marine heat waves this year; how good are the projections? - look at historical record to see what happened to the fisheries (review for different species)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DO monitoring - connections here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c74155c1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7c74155c1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Continuing from the last slide, here are some more highlights from the discussions we have had over the past few months. First, we heard that we need to engage with physiologists to increase our understanding of the species specific response to these warming temperatures and extreme events; an example of this being the potential for cumulative stress on fish species caused by back-to-back MHW events. These conversations we had with these experts and during the CRWG meeting also highlighted the point that thresholds can be based on specific species physiology or habitat condition or even both and we can decide based on what would have the best management utility for decision-makers, an example of these thresholds could be the ones that Tom Parham presented on earlier for striped bass habitat condition. We should also re-evaluate whether the common definition of 90th percentile for 5 days captures the actual fish impacts. Other points we heard from these discussion include the fact that we need to be aware of these extreme events throughout the year (not just in the summer). Heatwaves or cold snaps during other seasons has the potential to impact these key species depending on their life stage. We also heard a word of caution from these discussions to consider the unintended consequences; how we communicate information on habitat condition and preferences of these key species has the potential to influence where anglers or fishing, potentially resulting in a more targeted fishing efforts. And lastly, there were robust discussions around how this work can inform resilience-building efforts, especially in how we can target multi-tiered nature-based strategies to provide thermal refugia.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Potentially not use 90th percentile method; use tercile method (below average, average, above average); use same script method (66th %tile or 33rd %tile)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SzPts val="1100"/>
              <a:buNone/>
            </a:pPr>
            <a:r>
              <a:rPr lang="en" sz="1200">
                <a:solidFill>
                  <a:srgbClr val="31394D"/>
                </a:solidFill>
                <a:latin typeface="Gill Sans"/>
                <a:ea typeface="Gill Sans"/>
                <a:cs typeface="Gill Sans"/>
                <a:sym typeface="Gill Sans"/>
              </a:rPr>
              <a:t>So how are we connecting this to our work at the NOAA Chesapeake Bay Office? Currently, the office has been producing quarterly reports, in partnership with the NOAA satellite office, using our existing environmental observational data from our buoys and the satellite data to assess trends and craft narratives about how these trends could have affected key fisheries. These analyses incorporate information on water temperature, including sea surface anomalies, salinity, and flow. We are planning to expand this product to include more observational data from fisheries research, including new studies that result from the 2023 funding opportunity. We are also looking into incorporating species-specific risk assessments to increase the utility of these reports for Bay and regional managers. Structuring the environmental condition data in formats that relate to fish impacts will help support ecosystem-based fisheries management.        </a:t>
            </a:r>
            <a:endParaRPr sz="1200">
              <a:solidFill>
                <a:srgbClr val="31394D"/>
              </a:solidFill>
              <a:latin typeface="Gill Sans"/>
              <a:ea typeface="Gill Sans"/>
              <a:cs typeface="Gill Sans"/>
              <a:sym typeface="Gill Sans"/>
            </a:endParaRPr>
          </a:p>
          <a:p>
            <a:pPr marL="457200" lvl="0" indent="0" algn="l" rtl="0">
              <a:lnSpc>
                <a:spcPct val="100000"/>
              </a:lnSpc>
              <a:spcBef>
                <a:spcPts val="800"/>
              </a:spcBef>
              <a:spcAft>
                <a:spcPts val="0"/>
              </a:spcAft>
              <a:buSzPts val="1100"/>
              <a:buNone/>
            </a:pPr>
            <a:endParaRPr sz="1200">
              <a:solidFill>
                <a:srgbClr val="31394D"/>
              </a:solidFill>
              <a:latin typeface="Gill Sans"/>
              <a:ea typeface="Gill Sans"/>
              <a:cs typeface="Gill Sans"/>
              <a:sym typeface="Gill Sans"/>
            </a:endParaRPr>
          </a:p>
          <a:p>
            <a:pPr marL="457200" lvl="0" indent="0" algn="l" rtl="0">
              <a:lnSpc>
                <a:spcPct val="100000"/>
              </a:lnSpc>
              <a:spcBef>
                <a:spcPts val="800"/>
              </a:spcBef>
              <a:spcAft>
                <a:spcPts val="0"/>
              </a:spcAft>
              <a:buSzPts val="1100"/>
              <a:buNone/>
            </a:pPr>
            <a:endParaRPr sz="1200">
              <a:solidFill>
                <a:srgbClr val="31394D"/>
              </a:solidFill>
              <a:latin typeface="Gill Sans"/>
              <a:ea typeface="Gill Sans"/>
              <a:cs typeface="Gill Sans"/>
              <a:sym typeface="Gill Sans"/>
            </a:endParaRPr>
          </a:p>
          <a:p>
            <a:pPr marL="342900" lvl="0" indent="-222250" algn="l" rtl="0">
              <a:lnSpc>
                <a:spcPct val="100000"/>
              </a:lnSpc>
              <a:spcBef>
                <a:spcPts val="800"/>
              </a:spcBef>
              <a:spcAft>
                <a:spcPts val="0"/>
              </a:spcAft>
              <a:buClr>
                <a:srgbClr val="31394D"/>
              </a:buClr>
              <a:buSzPts val="900"/>
              <a:buFont typeface="Gill Sans"/>
              <a:buChar char="●"/>
            </a:pPr>
            <a:r>
              <a:rPr lang="en" sz="1200">
                <a:solidFill>
                  <a:srgbClr val="31394D"/>
                </a:solidFill>
                <a:latin typeface="Gill Sans"/>
                <a:ea typeface="Gill Sans"/>
                <a:cs typeface="Gill Sans"/>
                <a:sym typeface="Gill Sans"/>
              </a:rPr>
              <a:t>NCBO is planning to expand this product to include:</a:t>
            </a:r>
            <a:endParaRPr sz="1200">
              <a:solidFill>
                <a:srgbClr val="31394D"/>
              </a:solidFill>
              <a:latin typeface="Gill Sans"/>
              <a:ea typeface="Gill Sans"/>
              <a:cs typeface="Gill Sans"/>
              <a:sym typeface="Gill Sans"/>
            </a:endParaRPr>
          </a:p>
          <a:p>
            <a:pPr marL="685800" lvl="1" indent="-222250" algn="l" rtl="0">
              <a:lnSpc>
                <a:spcPct val="100000"/>
              </a:lnSpc>
              <a:spcBef>
                <a:spcPts val="800"/>
              </a:spcBef>
              <a:spcAft>
                <a:spcPts val="0"/>
              </a:spcAft>
              <a:buClr>
                <a:srgbClr val="31394D"/>
              </a:buClr>
              <a:buSzPts val="900"/>
              <a:buFont typeface="Gill Sans"/>
              <a:buChar char="○"/>
            </a:pPr>
            <a:r>
              <a:rPr lang="en" sz="1200">
                <a:solidFill>
                  <a:srgbClr val="31394D"/>
                </a:solidFill>
                <a:latin typeface="Gill Sans"/>
                <a:ea typeface="Gill Sans"/>
                <a:cs typeface="Gill Sans"/>
                <a:sym typeface="Gill Sans"/>
              </a:rPr>
              <a:t>More observational data and insights from fisheries research</a:t>
            </a:r>
            <a:endParaRPr sz="1200">
              <a:solidFill>
                <a:srgbClr val="31394D"/>
              </a:solidFill>
              <a:latin typeface="Gill Sans"/>
              <a:ea typeface="Gill Sans"/>
              <a:cs typeface="Gill Sans"/>
              <a:sym typeface="Gill Sans"/>
            </a:endParaRPr>
          </a:p>
          <a:p>
            <a:pPr marL="685800" lvl="1" indent="-222250" algn="l" rtl="0">
              <a:lnSpc>
                <a:spcPct val="100000"/>
              </a:lnSpc>
              <a:spcBef>
                <a:spcPts val="800"/>
              </a:spcBef>
              <a:spcAft>
                <a:spcPts val="0"/>
              </a:spcAft>
              <a:buClr>
                <a:srgbClr val="31394D"/>
              </a:buClr>
              <a:buSzPts val="900"/>
              <a:buFont typeface="Gill Sans"/>
              <a:buChar char="○"/>
            </a:pPr>
            <a:r>
              <a:rPr lang="en" sz="1200">
                <a:solidFill>
                  <a:srgbClr val="31394D"/>
                </a:solidFill>
                <a:latin typeface="Gill Sans"/>
                <a:ea typeface="Gill Sans"/>
                <a:cs typeface="Gill Sans"/>
                <a:sym typeface="Gill Sans"/>
              </a:rPr>
              <a:t>New research from 2023 funding opportunity </a:t>
            </a:r>
            <a:endParaRPr sz="1200">
              <a:solidFill>
                <a:srgbClr val="31394D"/>
              </a:solidFill>
              <a:latin typeface="Gill Sans"/>
              <a:ea typeface="Gill Sans"/>
              <a:cs typeface="Gill Sans"/>
              <a:sym typeface="Gill Sans"/>
            </a:endParaRPr>
          </a:p>
          <a:p>
            <a:pPr marL="685800" lvl="1" indent="-222250" algn="l" rtl="0">
              <a:lnSpc>
                <a:spcPct val="100000"/>
              </a:lnSpc>
              <a:spcBef>
                <a:spcPts val="800"/>
              </a:spcBef>
              <a:spcAft>
                <a:spcPts val="0"/>
              </a:spcAft>
              <a:buClr>
                <a:srgbClr val="31394D"/>
              </a:buClr>
              <a:buSzPts val="900"/>
              <a:buFont typeface="Gill Sans"/>
              <a:buChar char="○"/>
            </a:pPr>
            <a:r>
              <a:rPr lang="en" sz="1200">
                <a:solidFill>
                  <a:srgbClr val="31394D"/>
                </a:solidFill>
                <a:latin typeface="Gill Sans"/>
                <a:ea typeface="Gill Sans"/>
                <a:cs typeface="Gill Sans"/>
                <a:sym typeface="Gill Sans"/>
              </a:rPr>
              <a:t>Species-specific risk assessment to increase utility for Bay/regional managers</a:t>
            </a:r>
            <a:endParaRPr sz="500"/>
          </a:p>
          <a:p>
            <a:pPr marL="0" lvl="0" indent="0" algn="l" rtl="0">
              <a:lnSpc>
                <a:spcPct val="100000"/>
              </a:lnSpc>
              <a:spcBef>
                <a:spcPts val="800"/>
              </a:spcBef>
              <a:spcAft>
                <a:spcPts val="0"/>
              </a:spcAft>
              <a:buSzPts val="1100"/>
              <a:buNone/>
            </a:pPr>
            <a:endParaRPr sz="500"/>
          </a:p>
          <a:p>
            <a:pPr marL="0" lvl="0" indent="0" algn="l" rtl="0">
              <a:lnSpc>
                <a:spcPct val="100000"/>
              </a:lnSpc>
              <a:spcBef>
                <a:spcPts val="0"/>
              </a:spcBef>
              <a:spcAft>
                <a:spcPts val="0"/>
              </a:spcAft>
              <a:buSzPts val="1100"/>
              <a:buNone/>
            </a:pPr>
            <a:endParaRPr sz="500"/>
          </a:p>
          <a:p>
            <a:pPr marL="0" lvl="0" indent="0" algn="l" rtl="0">
              <a:lnSpc>
                <a:spcPct val="100000"/>
              </a:lnSpc>
              <a:spcBef>
                <a:spcPts val="0"/>
              </a:spcBef>
              <a:spcAft>
                <a:spcPts val="0"/>
              </a:spcAft>
              <a:buSzPts val="1100"/>
              <a:buNone/>
            </a:pPr>
            <a:endParaRPr sz="500"/>
          </a:p>
          <a:p>
            <a:pPr marL="0" lvl="0" indent="0" algn="l" rtl="0">
              <a:lnSpc>
                <a:spcPct val="100000"/>
              </a:lnSpc>
              <a:spcBef>
                <a:spcPts val="0"/>
              </a:spcBef>
              <a:spcAft>
                <a:spcPts val="0"/>
              </a:spcAft>
              <a:buSzPts val="1100"/>
              <a:buNone/>
            </a:pPr>
            <a:endParaRPr sz="5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 we are thinking about how to we integrate our MHW analyses into these seasonal summaries and relate the information to living resource impacts for specific species. Right now we are starting with a simple approach, which includes visualizing a species or habitat threshold along with a figure depicting the marine heatwave information. The figure on the right shows the SST in black, the 90th percentile threshold in green, and the climatology in blue; the red shaded peaks are marine heatwave events, while the shaded background depicts habitat condition thresholds for striped bass, based on the research we heard earlier from Tom Parham. Suitable habitat, in blue, is below 28C, the yellow shade from 28-29C indicates tolerable habitat, the orange shade from 29-30C indicates marginal suitability, while the grey/black shading above 30C indicates unsuitable habitat for adult striped bass. As we can see, we have marine heatwave events exceeding what would be considered either suitable or tolerable for habitat conditions. We do want to refine this and make it more robust as more data and research finding become available.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Multi-stressor index</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Mention Fish GIT meeting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So first I would like to start with “what is a marine heatwave.” The common definition states that it is a discrete prolonged anomalously warm water event in a particular location. More specifically, the Hobday et al. definition, which is defines anomalously warm as at or above the 90th percentile for the climatology of the region, prolonged as at last 5 days, and discrete meaning there must be more than two days between the events to count as separate heatwaves.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Shunk Presentation: </a:t>
            </a:r>
            <a:r>
              <a:rPr lang="en" u="sng">
                <a:solidFill>
                  <a:schemeClr val="hlink"/>
                </a:solidFill>
                <a:hlinkClick r:id="rId3"/>
              </a:rPr>
              <a:t>https://d18lev1ok5leia.cloudfront.net/chesapeakebay/documents/impact_of_marine_heatwaves_on_subsurface_hydrography_and.pdf</a:t>
            </a:r>
            <a:r>
              <a:rPr lang="en">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rPr>
              <a:t>There are four main characteristics of marine heatwaves that we look at when examining these events. Frequency, or the number of marine heatwave events that occur every year, duration, or the length of individual events, intensity, or how hot it is during the event, and cumulative intensity, which is an integral of marine heatwave intensities over a period of time and combines the magnitude and duration of heat anomalies. </a:t>
            </a:r>
            <a:endParaRPr sz="1200">
              <a:solidFill>
                <a:schemeClr val="dk1"/>
              </a:solidFill>
            </a:endParaRPr>
          </a:p>
          <a:p>
            <a:pPr marL="0" lvl="0" indent="0" algn="l" rtl="0">
              <a:lnSpc>
                <a:spcPct val="100000"/>
              </a:lnSpc>
              <a:spcBef>
                <a:spcPts val="0"/>
              </a:spcBef>
              <a:spcAft>
                <a:spcPts val="0"/>
              </a:spcAft>
              <a:buSzPts val="1100"/>
              <a:buNone/>
            </a:pPr>
            <a:endParaRPr sz="1200">
              <a:solidFill>
                <a:srgbClr val="282828"/>
              </a:solidFill>
              <a:highlight>
                <a:srgbClr val="F7F7F7"/>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200">
                <a:solidFill>
                  <a:srgbClr val="282828"/>
                </a:solidFill>
                <a:highlight>
                  <a:srgbClr val="F7F7F7"/>
                </a:highlight>
                <a:latin typeface="Georgia"/>
                <a:ea typeface="Georgia"/>
                <a:cs typeface="Georgia"/>
                <a:sym typeface="Georgia"/>
              </a:rPr>
              <a:t>(integral of MHW intensities over a year, in °C × days), which is an index that combines both magnitude and duration of heat anomalies and perhaps one of the best indicators for thermal stress on many ecosystems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there has been some really great research conducted recently in the Bay to characterize surface heatwaves in the Bay using the common definition that I reviewed earlier. This study, published in 2022, found that there are significant increasing trends from 1986 to 2020 for marine heatwave frequency, number of days, and yearly cumulative intensity. They concluded in the paper that if these trends persist, that the Bay will reach a semi permanent marine heatwave state, with extreme temperatures present for over half of the year.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Mazzini presentation:</a:t>
            </a:r>
            <a:r>
              <a:rPr lang="en" u="sng">
                <a:solidFill>
                  <a:schemeClr val="hlink"/>
                </a:solidFill>
                <a:hlinkClick r:id="rId3"/>
              </a:rPr>
              <a:t>https://d18lev1ok5leia.cloudfront.net/chesapeakebay/documents/marine_heatwaves_in_the_chesapeake_bay_-_piero_mazzini_vims_and.pdf</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Mazzini &amp; Pianca 2022: Marine Heatwaves in Chesapeake Bay </a:t>
            </a:r>
            <a:r>
              <a:rPr lang="en" u="sng">
                <a:solidFill>
                  <a:schemeClr val="hlink"/>
                </a:solidFill>
                <a:hlinkClick r:id="rId4"/>
              </a:rPr>
              <a:t>https://www.frontiersin.org/articles/10.3389/fmars.2021.750265/full</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sz="1200">
                <a:solidFill>
                  <a:srgbClr val="282828"/>
                </a:solidFill>
                <a:highlight>
                  <a:srgbClr val="F7F7F7"/>
                </a:highlight>
                <a:latin typeface="Georgia"/>
                <a:ea typeface="Georgia"/>
                <a:cs typeface="Georgia"/>
                <a:sym typeface="Georgia"/>
              </a:rPr>
              <a:t>According to </a:t>
            </a:r>
            <a:r>
              <a:rPr lang="en" sz="1200">
                <a:solidFill>
                  <a:schemeClr val="hlink"/>
                </a:solidFill>
                <a:highlight>
                  <a:srgbClr val="F7F7F7"/>
                </a:highlight>
                <a:uFill>
                  <a:noFill/>
                </a:uFill>
                <a:latin typeface="Georgia"/>
                <a:ea typeface="Georgia"/>
                <a:cs typeface="Georgia"/>
                <a:sym typeface="Georgia"/>
                <a:hlinkClick r:id="rId5"/>
              </a:rPr>
              <a:t>Hobday et al. (2018)</a:t>
            </a:r>
            <a:r>
              <a:rPr lang="en" sz="1200">
                <a:solidFill>
                  <a:srgbClr val="282828"/>
                </a:solidFill>
                <a:highlight>
                  <a:srgbClr val="F7F7F7"/>
                </a:highlight>
                <a:latin typeface="Georgia"/>
                <a:ea typeface="Georgia"/>
                <a:cs typeface="Georgia"/>
                <a:sym typeface="Georgia"/>
              </a:rPr>
              <a:t>, multiples of the 90th percentile difference from the mean climatology define each of the following categories: 1-2x: Moderate; 2-3x: Strong; 3-4x: Severe, and &gt;4x: Extreme. In the present work no Extreme MHW days were detected, and only a single Severe day was found at CHL and DEB, thus when referring to categories, we will only report the Moderate and Strong days.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next study was conducted by Rachel Wegener as a part of her graduate research. This study identified marine heatwaves in the Bay using satellite data and found similar results as Mazzini and Pianca, where the Bay has experienced significant increases in the number of annual heatwave events over the past 20 years or so. She found that marine heatwave cumulative intensity was driven by increases in duration and maximum intensity. She also found that these characteristics maps of the events, show significant spatial variation throughout the Bay. Lastly, she found that the satellite analysis was consistent with the buoy-wide analysis.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 I wanted to touch quickly on the main driver behind this work. I presented on the STAC Rising Water Temperature Workshop at the last Fisheries GIT meeting; in this effort, participants developed five recommendations addressing four main themes, including Extreme Stressors. The recommendation that focused on extreme stressors stated that stakeholders were interested in convening an interdisciplinary team of scientists, resource managers, meteorologists, and communicators to design and create a publicly available marine heatwave alert system. They were interested in connecting this alert system with the habitat preferences and environmental thresholds of key species to inform fishing behavior, or when there might be tipping points for key species.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STAC Report: </a:t>
            </a:r>
            <a:r>
              <a:rPr lang="en" u="sng">
                <a:solidFill>
                  <a:schemeClr val="hlink"/>
                </a:solidFill>
                <a:hlinkClick r:id="rId3"/>
              </a:rPr>
              <a:t>https://www.chesapeake.org/stac/document-library/rising-watershed-and-bay-water-temperatures-ecological-implications-and-management-responses/</a:t>
            </a:r>
            <a:r>
              <a:rPr lang="en"/>
              <a: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7a9f8f9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7a9f8f9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what have we been focusing on… our team has been creating building blocks or steps towards running marine heatwave analyses using our CBIBS data and determining how best to relate these analyses to fisheries impacts. This summer we have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And recently, we have been testing different marine heatwave analyses using the data from our CBIBS buoys as well as connecting with our satellite office to potentially tap into their data sources as well.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Finish script here</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Over the summer at NCBO, we conducted an in depth review of the different definitions of marine heatwaves (one of which was the common definition I reviewed earlier), and then we held interviews with marine heatwave, environmental condition, and fish habitat researchers to understand how best to characterize marine heatwaves in connection with fish impacts. </a:t>
            </a:r>
            <a:r>
              <a:rPr lang="en">
                <a:solidFill>
                  <a:schemeClr val="dk1"/>
                </a:solidFill>
              </a:rPr>
              <a:t>The folks we met with (listed on the right) work at different NOAA line offices, our NCBO satellite folks, as well as researchers from VIMS, Virginia Tech, University of Maryland and MD DNR. These conversations gave important insights and perspectives into how these different definitions could be used and how to connect this marine heatwave information to fishery impacts, either through utilizing environmental thresholds or habitat condition.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Ron: Warming climate, warming temps - living resources adapting or not being there - what do we hope to do from a management perspective. How will they use it? </a:t>
            </a:r>
            <a:r>
              <a:rPr lang="en">
                <a:solidFill>
                  <a:schemeClr val="dk1"/>
                </a:solidFill>
              </a:rPr>
              <a:t>Example of Management - catch and release of striped bass; what other questions? - use intern; get input from stakeholders who use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Build information into seasonal summaries - retrospectively - what we know about marine heat waves this year; how good are the projections? - look at historical record to see what happened to the fisheries (review for different species)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DO monitoring - connections here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 as I mentioned on the last slide, there is more than one definition for marine heatwaves. The common definition I reviewed previously is this fixed baseline definition, which defined heatwaves relative to historical temperatures and it includes the long-term warming trend. Typically the fixed baseline threshold is set to include at least 30 years of data. As these trends continue, this is where we will see those constant or semi permanent marine heatwave conditions.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next definition was developed by folks at NOAA’s Physical Sciences Laboratory and Northeast fishery science center. This definition utilizes a shifting baseline to define heatwaves relative to increasing average temperatures. They remove the long-term warming trend in the data, to truly examine the extremes of the extremes. They posit that this definition might provide management utility when trying to make short term decisions about certain species.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18"/>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18"/>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18"/>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27"/>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6" name="Google Shape;56;p27"/>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57" name="Google Shape;5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unning footer">
  <p:cSld name="Running footer">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202941" y="274320"/>
            <a:ext cx="8312400" cy="677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08998"/>
              </a:buClr>
              <a:buSzPts val="1400"/>
              <a:buFont typeface="Gill San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29"/>
          <p:cNvSpPr txBox="1">
            <a:spLocks noGrp="1"/>
          </p:cNvSpPr>
          <p:nvPr>
            <p:ph type="body" idx="1"/>
          </p:nvPr>
        </p:nvSpPr>
        <p:spPr>
          <a:xfrm>
            <a:off x="202942" y="1223320"/>
            <a:ext cx="7342200" cy="3315600"/>
          </a:xfrm>
          <a:prstGeom prst="rect">
            <a:avLst/>
          </a:prstGeom>
          <a:noFill/>
          <a:ln>
            <a:noFill/>
          </a:ln>
        </p:spPr>
        <p:txBody>
          <a:bodyPr spcFirstLastPara="1" wrap="square" lIns="68575" tIns="34275" rIns="68575" bIns="34275" anchor="t" anchorCtr="0">
            <a:normAutofit/>
          </a:bodyPr>
          <a:lstStyle>
            <a:lvl1pPr marL="457200" lvl="0" indent="-298450" algn="l">
              <a:lnSpc>
                <a:spcPct val="95000"/>
              </a:lnSpc>
              <a:spcBef>
                <a:spcPts val="1100"/>
              </a:spcBef>
              <a:spcAft>
                <a:spcPts val="0"/>
              </a:spcAft>
              <a:buSzPts val="1100"/>
              <a:buChar char="•"/>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200"/>
              </a:spcBef>
              <a:spcAft>
                <a:spcPts val="0"/>
              </a:spcAft>
              <a:buSzPts val="1400"/>
              <a:buChar char="●"/>
              <a:defRPr/>
            </a:lvl3pPr>
            <a:lvl4pPr marL="1828800" lvl="3" indent="-317500" algn="l">
              <a:lnSpc>
                <a:spcPct val="90000"/>
              </a:lnSpc>
              <a:spcBef>
                <a:spcPts val="200"/>
              </a:spcBef>
              <a:spcAft>
                <a:spcPts val="0"/>
              </a:spcAft>
              <a:buSzPts val="1400"/>
              <a:buChar char="●"/>
              <a:defRPr/>
            </a:lvl4pPr>
            <a:lvl5pPr marL="2286000" lvl="4" indent="-317500" algn="l">
              <a:lnSpc>
                <a:spcPct val="90000"/>
              </a:lnSpc>
              <a:spcBef>
                <a:spcPts val="200"/>
              </a:spcBef>
              <a:spcAft>
                <a:spcPts val="0"/>
              </a:spcAft>
              <a:buSzPts val="1400"/>
              <a:buChar char="●"/>
              <a:defRPr/>
            </a:lvl5pPr>
            <a:lvl6pPr marL="2743200" lvl="5" indent="-317500" algn="l">
              <a:lnSpc>
                <a:spcPct val="90000"/>
              </a:lnSpc>
              <a:spcBef>
                <a:spcPts val="200"/>
              </a:spcBef>
              <a:spcAft>
                <a:spcPts val="0"/>
              </a:spcAft>
              <a:buSzPts val="1400"/>
              <a:buChar char="●"/>
              <a:defRPr/>
            </a:lvl6pPr>
            <a:lvl7pPr marL="3200400" lvl="6" indent="-317500" algn="l">
              <a:lnSpc>
                <a:spcPct val="90000"/>
              </a:lnSpc>
              <a:spcBef>
                <a:spcPts val="200"/>
              </a:spcBef>
              <a:spcAft>
                <a:spcPts val="0"/>
              </a:spcAft>
              <a:buSzPts val="1400"/>
              <a:buChar char="●"/>
              <a:defRPr/>
            </a:lvl7pPr>
            <a:lvl8pPr marL="3657600" lvl="7" indent="-317500" algn="l">
              <a:lnSpc>
                <a:spcPct val="90000"/>
              </a:lnSpc>
              <a:spcBef>
                <a:spcPts val="200"/>
              </a:spcBef>
              <a:spcAft>
                <a:spcPts val="0"/>
              </a:spcAft>
              <a:buSzPts val="1400"/>
              <a:buChar char="●"/>
              <a:defRPr/>
            </a:lvl8pPr>
            <a:lvl9pPr marL="4114800" lvl="8" indent="-317500" algn="l">
              <a:lnSpc>
                <a:spcPct val="90000"/>
              </a:lnSpc>
              <a:spcBef>
                <a:spcPts val="200"/>
              </a:spcBef>
              <a:spcAft>
                <a:spcPts val="2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19"/>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7" name="Google Shape;1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1"/>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1"/>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1" name="Google Shape;21;p21"/>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2" name="Google Shape;22;p21"/>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3" name="Google Shape;23;p21"/>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5"/>
        <p:cNvGrpSpPr/>
        <p:nvPr/>
      </p:nvGrpSpPr>
      <p:grpSpPr>
        <a:xfrm>
          <a:off x="0" y="0"/>
          <a:ext cx="0" cy="0"/>
          <a:chOff x="0" y="0"/>
          <a:chExt cx="0" cy="0"/>
        </a:xfrm>
      </p:grpSpPr>
      <p:sp>
        <p:nvSpPr>
          <p:cNvPr id="26" name="Google Shape;26;p20"/>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7" name="Google Shape;27;p20"/>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8" name="Google Shape;28;p20"/>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9" name="Google Shape;2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22"/>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2"/>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3" name="Google Shape;33;p22"/>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4" name="Google Shape;34;p22"/>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5" name="Google Shape;3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23"/>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3"/>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9" name="Google Shape;39;p23"/>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40" name="Google Shape;4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3" name="Google Shape;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2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5"/>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7" name="Google Shape;47;p25"/>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25"/>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26"/>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ileh.soueidan@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uoybay.noaa.gov/explore/seasonal-summa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sl.noaa.gov/marine-heatwav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amileh.Soueidan@noaa.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ture.com/articles/d41586-023-00924-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isheries.noaa.gov/new-england-mid-atlantic/ecosystems/state-ecosystem-reports-northeast-us-shelf"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11700" y="539725"/>
            <a:ext cx="8520600" cy="1661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Integrating Marine Heatwave Information to Indicate Potential Impacts to Fisheries</a:t>
            </a:r>
            <a:endParaRPr/>
          </a:p>
        </p:txBody>
      </p:sp>
      <p:sp>
        <p:nvSpPr>
          <p:cNvPr id="68" name="Google Shape;68;p1"/>
          <p:cNvSpPr txBox="1">
            <a:spLocks noGrp="1"/>
          </p:cNvSpPr>
          <p:nvPr>
            <p:ph type="subTitle" idx="1"/>
          </p:nvPr>
        </p:nvSpPr>
        <p:spPr>
          <a:xfrm>
            <a:off x="311700" y="2259550"/>
            <a:ext cx="6208200" cy="11007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SzPct val="108107"/>
              <a:buNone/>
            </a:pPr>
            <a:r>
              <a:rPr lang="en"/>
              <a:t>Sustainable Fisheries Goal Implementation Team Summer Meeting September 18th, 2023</a:t>
            </a:r>
            <a:endParaRPr/>
          </a:p>
          <a:p>
            <a:pPr marL="0" lvl="0" indent="0" algn="l" rtl="0">
              <a:lnSpc>
                <a:spcPct val="100000"/>
              </a:lnSpc>
              <a:spcBef>
                <a:spcPts val="0"/>
              </a:spcBef>
              <a:spcAft>
                <a:spcPts val="0"/>
              </a:spcAft>
              <a:buSzPct val="108107"/>
              <a:buNone/>
            </a:pPr>
            <a:endParaRPr/>
          </a:p>
          <a:p>
            <a:pPr marL="0" lvl="0" indent="0" algn="l" rtl="0">
              <a:lnSpc>
                <a:spcPct val="100000"/>
              </a:lnSpc>
              <a:spcBef>
                <a:spcPts val="0"/>
              </a:spcBef>
              <a:spcAft>
                <a:spcPts val="0"/>
              </a:spcAft>
              <a:buSzPct val="108107"/>
              <a:buNone/>
            </a:pPr>
            <a:r>
              <a:rPr lang="en"/>
              <a:t>Jamileh Soueidan, CRC</a:t>
            </a:r>
            <a:endParaRPr/>
          </a:p>
          <a:p>
            <a:pPr marL="0" lvl="0" indent="0" algn="l" rtl="0">
              <a:lnSpc>
                <a:spcPct val="100000"/>
              </a:lnSpc>
              <a:spcBef>
                <a:spcPts val="0"/>
              </a:spcBef>
              <a:spcAft>
                <a:spcPts val="0"/>
              </a:spcAft>
              <a:buSzPct val="108107"/>
              <a:buNone/>
            </a:pPr>
            <a:r>
              <a:rPr lang="en" u="sng">
                <a:solidFill>
                  <a:schemeClr val="hlink"/>
                </a:solidFill>
                <a:hlinkClick r:id="rId3"/>
              </a:rPr>
              <a:t>jamileh.soueidan@noaa.gov</a:t>
            </a:r>
            <a:endParaRPr/>
          </a:p>
        </p:txBody>
      </p:sp>
      <p:sp>
        <p:nvSpPr>
          <p:cNvPr id="69" name="Google Shape;69;p1"/>
          <p:cNvSpPr txBox="1"/>
          <p:nvPr/>
        </p:nvSpPr>
        <p:spPr>
          <a:xfrm>
            <a:off x="311700" y="4576075"/>
            <a:ext cx="7133100" cy="3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a:ea typeface="Roboto"/>
                <a:cs typeface="Roboto"/>
                <a:sym typeface="Roboto"/>
              </a:rPr>
              <a:t>Acknowledgements: Julie Reichert-Nguyen, NOAA Chesapeake Bay Office, and Emily O’Keefe, CRC-NOAA Intern</a:t>
            </a:r>
            <a:endParaRPr sz="1400" b="0" i="0" u="none" strike="noStrike" cap="non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7c74155c12_0_1"/>
          <p:cNvSpPr txBox="1">
            <a:spLocks noGrp="1"/>
          </p:cNvSpPr>
          <p:nvPr>
            <p:ph type="title"/>
          </p:nvPr>
        </p:nvSpPr>
        <p:spPr>
          <a:xfrm>
            <a:off x="271900" y="3337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Feedback Highlights</a:t>
            </a:r>
            <a:endParaRPr/>
          </a:p>
        </p:txBody>
      </p:sp>
      <p:sp>
        <p:nvSpPr>
          <p:cNvPr id="152" name="Google Shape;152;g27c74155c12_0_1"/>
          <p:cNvSpPr txBox="1"/>
          <p:nvPr/>
        </p:nvSpPr>
        <p:spPr>
          <a:xfrm>
            <a:off x="0" y="1352100"/>
            <a:ext cx="9280500" cy="3548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Roboto"/>
              <a:buChar char="●"/>
            </a:pPr>
            <a:r>
              <a:rPr lang="en" sz="1500" b="0" i="0" u="none" strike="noStrike" cap="none">
                <a:solidFill>
                  <a:schemeClr val="dk1"/>
                </a:solidFill>
                <a:latin typeface="Roboto"/>
                <a:ea typeface="Roboto"/>
                <a:cs typeface="Roboto"/>
                <a:sym typeface="Roboto"/>
              </a:rPr>
              <a:t>Ideally, want 30-100 years to establish climatological trend</a:t>
            </a:r>
            <a:r>
              <a:rPr lang="en" sz="1500">
                <a:solidFill>
                  <a:schemeClr val="dk1"/>
                </a:solidFill>
                <a:latin typeface="Roboto"/>
                <a:ea typeface="Roboto"/>
                <a:cs typeface="Roboto"/>
                <a:sym typeface="Roboto"/>
              </a:rPr>
              <a:t>, but can potentially use 15 years. </a:t>
            </a:r>
            <a:endParaRPr sz="1500">
              <a:solidFill>
                <a:schemeClr val="dk1"/>
              </a:solidFill>
              <a:latin typeface="Roboto"/>
              <a:ea typeface="Roboto"/>
              <a:cs typeface="Roboto"/>
              <a:sym typeface="Roboto"/>
            </a:endParaRPr>
          </a:p>
          <a:p>
            <a:pPr marL="457200" marR="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marR="0" lvl="0" indent="-323850" algn="l" rtl="0">
              <a:lnSpc>
                <a:spcPct val="115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Both marine heatwave definitions have value depending on the fish impact question:</a:t>
            </a:r>
            <a:endParaRPr sz="1500" b="0" i="0" u="none" strike="noStrike" cap="none">
              <a:solidFill>
                <a:schemeClr val="dk1"/>
              </a:solidFill>
              <a:latin typeface="Roboto"/>
              <a:ea typeface="Roboto"/>
              <a:cs typeface="Roboto"/>
              <a:sym typeface="Roboto"/>
            </a:endParaRPr>
          </a:p>
          <a:p>
            <a:pPr marL="914400" marR="0" lvl="1" indent="-304800" algn="l" rtl="0">
              <a:lnSpc>
                <a:spcPct val="115000"/>
              </a:lnSpc>
              <a:spcBef>
                <a:spcPts val="0"/>
              </a:spcBef>
              <a:spcAft>
                <a:spcPts val="0"/>
              </a:spcAft>
              <a:buClr>
                <a:schemeClr val="dk1"/>
              </a:buClr>
              <a:buSzPts val="1200"/>
              <a:buFont typeface="Roboto"/>
              <a:buChar char="○"/>
            </a:pPr>
            <a:r>
              <a:rPr lang="en" sz="1300" b="0" i="0" u="none" strike="noStrike" cap="none">
                <a:solidFill>
                  <a:schemeClr val="dk1"/>
                </a:solidFill>
                <a:latin typeface="Roboto"/>
                <a:ea typeface="Roboto"/>
                <a:cs typeface="Roboto"/>
                <a:sym typeface="Roboto"/>
              </a:rPr>
              <a:t>Fixed baseline could indicate shifts in community structure – e.g., decrease in striped bass and increase in species from the south (e.g., red drum). </a:t>
            </a:r>
            <a:endParaRPr sz="1300" b="0" i="0" u="none" strike="noStrike" cap="none">
              <a:solidFill>
                <a:schemeClr val="dk1"/>
              </a:solidFill>
              <a:latin typeface="Roboto"/>
              <a:ea typeface="Roboto"/>
              <a:cs typeface="Roboto"/>
              <a:sym typeface="Roboto"/>
            </a:endParaRPr>
          </a:p>
          <a:p>
            <a:pPr marL="914400" marR="0" lvl="1" indent="-304800" algn="l" rtl="0">
              <a:lnSpc>
                <a:spcPct val="115000"/>
              </a:lnSpc>
              <a:spcBef>
                <a:spcPts val="0"/>
              </a:spcBef>
              <a:spcAft>
                <a:spcPts val="0"/>
              </a:spcAft>
              <a:buClr>
                <a:schemeClr val="dk1"/>
              </a:buClr>
              <a:buSzPts val="1200"/>
              <a:buFont typeface="Roboto"/>
              <a:buChar char="○"/>
            </a:pPr>
            <a:r>
              <a:rPr lang="en" sz="1300" b="0" i="0" u="none" strike="noStrike" cap="none">
                <a:solidFill>
                  <a:schemeClr val="dk1"/>
                </a:solidFill>
                <a:latin typeface="Roboto"/>
                <a:ea typeface="Roboto"/>
                <a:cs typeface="Roboto"/>
                <a:sym typeface="Roboto"/>
              </a:rPr>
              <a:t>Shifting baseline could indicate acute stress on present species in Bay (periods of higher vulnerability).</a:t>
            </a:r>
            <a:endParaRPr sz="1300" b="0" i="0" u="none" strike="noStrike" cap="none">
              <a:solidFill>
                <a:schemeClr val="dk1"/>
              </a:solidFill>
              <a:latin typeface="Roboto"/>
              <a:ea typeface="Roboto"/>
              <a:cs typeface="Roboto"/>
              <a:sym typeface="Roboto"/>
            </a:endParaRPr>
          </a:p>
          <a:p>
            <a:pPr marL="914400" marR="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marR="0" lvl="0" indent="-330200" algn="l" rtl="0">
              <a:lnSpc>
                <a:spcPct val="115000"/>
              </a:lnSpc>
              <a:spcBef>
                <a:spcPts val="0"/>
              </a:spcBef>
              <a:spcAft>
                <a:spcPts val="0"/>
              </a:spcAft>
              <a:buClr>
                <a:schemeClr val="dk1"/>
              </a:buClr>
              <a:buSzPts val="1600"/>
              <a:buFont typeface="Roboto"/>
              <a:buChar char="●"/>
            </a:pPr>
            <a:r>
              <a:rPr lang="en" sz="1500" b="0" i="0" u="none" strike="noStrike" cap="none">
                <a:solidFill>
                  <a:schemeClr val="dk1"/>
                </a:solidFill>
                <a:latin typeface="Roboto"/>
                <a:ea typeface="Roboto"/>
                <a:cs typeface="Roboto"/>
                <a:sym typeface="Roboto"/>
              </a:rPr>
              <a:t>Indicator needs to be relatable to audience – plan more meetings with stakeholders to review and provide input during development process. </a:t>
            </a:r>
            <a:endParaRPr sz="1500" b="0" i="0" u="none" strike="noStrike" cap="none">
              <a:solidFill>
                <a:schemeClr val="dk1"/>
              </a:solidFill>
              <a:latin typeface="Roboto"/>
              <a:ea typeface="Roboto"/>
              <a:cs typeface="Roboto"/>
              <a:sym typeface="Roboto"/>
            </a:endParaRPr>
          </a:p>
          <a:p>
            <a:pPr marL="914400" marR="0" lvl="1" indent="-317500" algn="l" rtl="0">
              <a:lnSpc>
                <a:spcPct val="115000"/>
              </a:lnSpc>
              <a:spcBef>
                <a:spcPts val="0"/>
              </a:spcBef>
              <a:spcAft>
                <a:spcPts val="0"/>
              </a:spcAft>
              <a:buClr>
                <a:schemeClr val="dk1"/>
              </a:buClr>
              <a:buSzPts val="1400"/>
              <a:buFont typeface="Roboto"/>
              <a:buChar char="○"/>
            </a:pPr>
            <a:r>
              <a:rPr lang="en" sz="1300" b="0" i="0" u="none" strike="noStrike" cap="none">
                <a:solidFill>
                  <a:schemeClr val="dk1"/>
                </a:solidFill>
                <a:latin typeface="Roboto"/>
                <a:ea typeface="Roboto"/>
                <a:cs typeface="Roboto"/>
                <a:sym typeface="Roboto"/>
              </a:rPr>
              <a:t>E.g., communicating geographic location for MHW events</a:t>
            </a:r>
            <a:endParaRPr sz="1500" b="0" i="0" u="none" strike="noStrike" cap="none">
              <a:solidFill>
                <a:schemeClr val="dk1"/>
              </a:solidFill>
              <a:latin typeface="Roboto"/>
              <a:ea typeface="Roboto"/>
              <a:cs typeface="Roboto"/>
              <a:sym typeface="Roboto"/>
            </a:endParaRPr>
          </a:p>
          <a:p>
            <a:pPr marL="457200" marR="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Marine heatwaves can happen throughout the year; this could have implications depending on the life stage of fish being evaluated.</a:t>
            </a:r>
            <a:endParaRPr sz="15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Consideration of other extremes (e.g., cold snaps), which could have species-level impacts</a:t>
            </a:r>
            <a:endParaRPr sz="15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7c74155c12_0_6"/>
          <p:cNvSpPr txBox="1">
            <a:spLocks noGrp="1"/>
          </p:cNvSpPr>
          <p:nvPr>
            <p:ph type="title"/>
          </p:nvPr>
        </p:nvSpPr>
        <p:spPr>
          <a:xfrm>
            <a:off x="92400" y="333725"/>
            <a:ext cx="89592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Feedback Highlights (continued)</a:t>
            </a:r>
            <a:endParaRPr/>
          </a:p>
        </p:txBody>
      </p:sp>
      <p:sp>
        <p:nvSpPr>
          <p:cNvPr id="158" name="Google Shape;158;g27c74155c12_0_6"/>
          <p:cNvSpPr txBox="1"/>
          <p:nvPr/>
        </p:nvSpPr>
        <p:spPr>
          <a:xfrm>
            <a:off x="-92400" y="1194400"/>
            <a:ext cx="9323100" cy="4044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Engage with physiologists to increase understanding of fish response to warming temperatures and extreme events; fill data gap on the adaptive response. </a:t>
            </a:r>
            <a:endParaRPr sz="1500" b="0" i="0" u="none" strike="noStrike" cap="none">
              <a:solidFill>
                <a:schemeClr val="dk1"/>
              </a:solidFill>
              <a:latin typeface="Roboto"/>
              <a:ea typeface="Roboto"/>
              <a:cs typeface="Roboto"/>
              <a:sym typeface="Roboto"/>
            </a:endParaRPr>
          </a:p>
          <a:p>
            <a:pPr marL="914400" marR="0" lvl="1" indent="-311150" algn="l" rtl="0">
              <a:lnSpc>
                <a:spcPct val="115000"/>
              </a:lnSpc>
              <a:spcBef>
                <a:spcPts val="0"/>
              </a:spcBef>
              <a:spcAft>
                <a:spcPts val="0"/>
              </a:spcAft>
              <a:buClr>
                <a:schemeClr val="dk1"/>
              </a:buClr>
              <a:buSzPts val="1300"/>
              <a:buFont typeface="Roboto"/>
              <a:buChar char="○"/>
            </a:pPr>
            <a:r>
              <a:rPr lang="en" sz="1300" b="0" i="0" u="none" strike="noStrike" cap="none">
                <a:solidFill>
                  <a:schemeClr val="dk1"/>
                </a:solidFill>
                <a:latin typeface="Roboto"/>
                <a:ea typeface="Roboto"/>
                <a:cs typeface="Roboto"/>
                <a:sym typeface="Roboto"/>
              </a:rPr>
              <a:t>E.g., understanding impacts of back to back MHW events above temperature threshold</a:t>
            </a:r>
            <a:endParaRPr sz="130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marR="0" lvl="0" indent="-330200" algn="l" rtl="0">
              <a:lnSpc>
                <a:spcPct val="115000"/>
              </a:lnSpc>
              <a:spcBef>
                <a:spcPts val="0"/>
              </a:spcBef>
              <a:spcAft>
                <a:spcPts val="0"/>
              </a:spcAft>
              <a:buClr>
                <a:schemeClr val="dk1"/>
              </a:buClr>
              <a:buSzPts val="1600"/>
              <a:buFont typeface="Roboto"/>
              <a:buChar char="●"/>
            </a:pPr>
            <a:r>
              <a:rPr lang="en" sz="1500" b="0" i="0" u="none" strike="noStrike" cap="none">
                <a:solidFill>
                  <a:schemeClr val="dk1"/>
                </a:solidFill>
                <a:latin typeface="Roboto"/>
                <a:ea typeface="Roboto"/>
                <a:cs typeface="Roboto"/>
                <a:sym typeface="Roboto"/>
              </a:rPr>
              <a:t>Consideration for different types of thresholds that can be utilized; can be based on species physiology or habitat condition or a combination:</a:t>
            </a:r>
            <a:endParaRPr sz="1500" b="0" i="0" u="none" strike="noStrike" cap="none">
              <a:solidFill>
                <a:schemeClr val="dk1"/>
              </a:solidFill>
              <a:latin typeface="Roboto"/>
              <a:ea typeface="Roboto"/>
              <a:cs typeface="Roboto"/>
              <a:sym typeface="Roboto"/>
            </a:endParaRPr>
          </a:p>
          <a:p>
            <a:pPr marL="914400" marR="0" lvl="1" indent="-311150" algn="l" rtl="0">
              <a:lnSpc>
                <a:spcPct val="115000"/>
              </a:lnSpc>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P</a:t>
            </a:r>
            <a:r>
              <a:rPr lang="en" sz="1300" b="0" i="0" u="none" strike="noStrike" cap="none">
                <a:solidFill>
                  <a:schemeClr val="dk1"/>
                </a:solidFill>
                <a:latin typeface="Roboto"/>
                <a:ea typeface="Roboto"/>
                <a:cs typeface="Roboto"/>
                <a:sym typeface="Roboto"/>
              </a:rPr>
              <a:t>otential refinement of marine heatwave definition to relate better to fish – will likely vary by species.</a:t>
            </a:r>
            <a:endParaRPr sz="1300" b="0" i="0" u="none" strike="noStrike" cap="none">
              <a:solidFill>
                <a:schemeClr val="dk1"/>
              </a:solidFill>
              <a:latin typeface="Roboto"/>
              <a:ea typeface="Roboto"/>
              <a:cs typeface="Roboto"/>
              <a:sym typeface="Roboto"/>
            </a:endParaRPr>
          </a:p>
          <a:p>
            <a:pPr marL="914400" marR="0" lvl="1" indent="-311150" algn="l" rtl="0">
              <a:lnSpc>
                <a:spcPct val="115000"/>
              </a:lnSpc>
              <a:spcBef>
                <a:spcPts val="0"/>
              </a:spcBef>
              <a:spcAft>
                <a:spcPts val="0"/>
              </a:spcAft>
              <a:buClr>
                <a:schemeClr val="dk1"/>
              </a:buClr>
              <a:buSzPts val="1300"/>
              <a:buFont typeface="Roboto"/>
              <a:buChar char="○"/>
            </a:pPr>
            <a:r>
              <a:rPr lang="en" sz="1300" b="0" i="0" u="none" strike="noStrike" cap="none">
                <a:solidFill>
                  <a:schemeClr val="dk1"/>
                </a:solidFill>
                <a:latin typeface="Roboto"/>
                <a:ea typeface="Roboto"/>
                <a:cs typeface="Roboto"/>
                <a:sym typeface="Roboto"/>
              </a:rPr>
              <a:t>E.g.,  MDNR’s habitat suitability categories as proxy thresholds indicating habitat condition for striped bass.</a:t>
            </a:r>
            <a:endParaRPr sz="130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marR="0" lvl="0" indent="-323850" algn="l" rtl="0">
              <a:lnSpc>
                <a:spcPct val="115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Consider unintended consequences of effort:</a:t>
            </a:r>
            <a:endParaRPr sz="1500" b="0" i="0" u="none" strike="noStrike" cap="none">
              <a:solidFill>
                <a:schemeClr val="dk1"/>
              </a:solidFill>
              <a:latin typeface="Roboto"/>
              <a:ea typeface="Roboto"/>
              <a:cs typeface="Roboto"/>
              <a:sym typeface="Roboto"/>
            </a:endParaRPr>
          </a:p>
          <a:p>
            <a:pPr marL="914400" marR="0" lvl="1" indent="-311150" algn="l" rtl="0">
              <a:lnSpc>
                <a:spcPct val="115000"/>
              </a:lnSpc>
              <a:spcBef>
                <a:spcPts val="0"/>
              </a:spcBef>
              <a:spcAft>
                <a:spcPts val="0"/>
              </a:spcAft>
              <a:buClr>
                <a:schemeClr val="dk1"/>
              </a:buClr>
              <a:buSzPts val="1300"/>
              <a:buFont typeface="Roboto"/>
              <a:buChar char="○"/>
            </a:pPr>
            <a:r>
              <a:rPr lang="en" sz="1300" b="0" i="0" u="none" strike="noStrike" cap="none">
                <a:solidFill>
                  <a:schemeClr val="dk1"/>
                </a:solidFill>
                <a:latin typeface="Roboto"/>
                <a:ea typeface="Roboto"/>
                <a:cs typeface="Roboto"/>
                <a:sym typeface="Roboto"/>
              </a:rPr>
              <a:t>E.g., sharing habitat suitability preferences during extreme events shifting fishing behavior</a:t>
            </a:r>
            <a:endParaRPr sz="130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Integrate information on future climatology from climate change scenarios to inform tipping points where Chesapeake Bay habitats will likely not be tolerable for a species of fish. </a:t>
            </a:r>
            <a:endParaRPr sz="15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80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Exploring how efforts can inform resilience work, especially in targeting multi-tiered nature-based strategies to provide thermal refugia</a:t>
            </a:r>
            <a:endParaRPr sz="1500" b="0" i="0" u="none" strike="noStrike" cap="non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title"/>
          </p:nvPr>
        </p:nvSpPr>
        <p:spPr>
          <a:xfrm>
            <a:off x="271900" y="33372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NOAA Chesapeake Bay Seasonal Summaries</a:t>
            </a:r>
            <a:endParaRPr/>
          </a:p>
        </p:txBody>
      </p:sp>
      <p:sp>
        <p:nvSpPr>
          <p:cNvPr id="164" name="Google Shape;164;p13"/>
          <p:cNvSpPr txBox="1"/>
          <p:nvPr/>
        </p:nvSpPr>
        <p:spPr>
          <a:xfrm>
            <a:off x="-38400" y="1208400"/>
            <a:ext cx="8991600" cy="738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Roboto"/>
              <a:buChar char="●"/>
            </a:pPr>
            <a:r>
              <a:rPr lang="en" sz="1800" b="0" i="0" u="sng" strike="noStrike" cap="none">
                <a:solidFill>
                  <a:schemeClr val="accent5"/>
                </a:solidFill>
                <a:latin typeface="Gill Sans"/>
                <a:ea typeface="Gill Sans"/>
                <a:cs typeface="Gill Sans"/>
                <a:sym typeface="Gill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Quarterly reports</a:t>
            </a:r>
            <a:r>
              <a:rPr lang="en" sz="1800" b="0" i="0" u="none" strike="noStrike" cap="none">
                <a:solidFill>
                  <a:schemeClr val="dk1"/>
                </a:solidFill>
                <a:latin typeface="Gill Sans"/>
                <a:ea typeface="Gill Sans"/>
                <a:cs typeface="Gill Sans"/>
                <a:sym typeface="Gill Sans"/>
              </a:rPr>
              <a:t> using existing environmental observational data to craft narratives about impacts on living resources (e.g., water temperature/SST anomalies, salinity, flow)</a:t>
            </a:r>
            <a:endParaRPr sz="1400" b="0" i="0" u="none" strike="noStrike" cap="none">
              <a:solidFill>
                <a:srgbClr val="000000"/>
              </a:solidFill>
              <a:latin typeface="Roboto"/>
              <a:ea typeface="Roboto"/>
              <a:cs typeface="Roboto"/>
              <a:sym typeface="Roboto"/>
            </a:endParaRPr>
          </a:p>
        </p:txBody>
      </p:sp>
      <p:pic>
        <p:nvPicPr>
          <p:cNvPr id="165" name="Google Shape;165;p13"/>
          <p:cNvPicPr preferRelativeResize="0"/>
          <p:nvPr/>
        </p:nvPicPr>
        <p:blipFill rotWithShape="1">
          <a:blip r:embed="rId4">
            <a:alphaModFix/>
          </a:blip>
          <a:srcRect/>
          <a:stretch/>
        </p:blipFill>
        <p:spPr>
          <a:xfrm>
            <a:off x="152400" y="2127605"/>
            <a:ext cx="4875901" cy="2863495"/>
          </a:xfrm>
          <a:prstGeom prst="rect">
            <a:avLst/>
          </a:prstGeom>
          <a:noFill/>
          <a:ln>
            <a:noFill/>
          </a:ln>
        </p:spPr>
      </p:pic>
      <p:pic>
        <p:nvPicPr>
          <p:cNvPr id="166" name="Google Shape;166;p13"/>
          <p:cNvPicPr preferRelativeResize="0"/>
          <p:nvPr/>
        </p:nvPicPr>
        <p:blipFill rotWithShape="1">
          <a:blip r:embed="rId5">
            <a:alphaModFix/>
          </a:blip>
          <a:srcRect t="39" b="27"/>
          <a:stretch/>
        </p:blipFill>
        <p:spPr>
          <a:xfrm>
            <a:off x="5285275" y="2085833"/>
            <a:ext cx="2999924" cy="29470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title"/>
          </p:nvPr>
        </p:nvSpPr>
        <p:spPr>
          <a:xfrm>
            <a:off x="271900" y="333725"/>
            <a:ext cx="8520600" cy="623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NOAA Chesapeake Bay Seasonal Summaries - Integration of Marine Heatwave Information</a:t>
            </a:r>
            <a:endParaRPr/>
          </a:p>
        </p:txBody>
      </p:sp>
      <p:sp>
        <p:nvSpPr>
          <p:cNvPr id="172" name="Google Shape;172;p14"/>
          <p:cNvSpPr txBox="1"/>
          <p:nvPr/>
        </p:nvSpPr>
        <p:spPr>
          <a:xfrm>
            <a:off x="-51358" y="1312105"/>
            <a:ext cx="3443100" cy="34626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oboto"/>
              <a:buChar char="●"/>
            </a:pPr>
            <a:r>
              <a:rPr lang="en" sz="1400" b="0" i="0" u="none" strike="noStrike" cap="none">
                <a:solidFill>
                  <a:schemeClr val="dk1"/>
                </a:solidFill>
                <a:latin typeface="Roboto"/>
                <a:ea typeface="Roboto"/>
                <a:cs typeface="Roboto"/>
                <a:sym typeface="Roboto"/>
              </a:rPr>
              <a:t>Goal: Characterize marine heat waves (e.g., intensity, duration, and frequency) related to living resource thresholds in seasonal summaries.</a:t>
            </a:r>
            <a:endParaRPr sz="1400" b="0" i="0" u="none" strike="noStrike" cap="none">
              <a:solidFill>
                <a:schemeClr val="dk1"/>
              </a:solidFill>
              <a:latin typeface="Roboto"/>
              <a:ea typeface="Roboto"/>
              <a:cs typeface="Roboto"/>
              <a:sym typeface="Roboto"/>
            </a:endParaRPr>
          </a:p>
          <a:p>
            <a:pPr marL="457200" marR="0" lvl="0" indent="0" algn="l" rtl="0">
              <a:lnSpc>
                <a:spcPct val="115000"/>
              </a:lnSpc>
              <a:spcBef>
                <a:spcPts val="0"/>
              </a:spcBef>
              <a:spcAft>
                <a:spcPts val="0"/>
              </a:spcAft>
              <a:buClr>
                <a:srgbClr val="000000"/>
              </a:buClr>
              <a:buSzPts val="800"/>
              <a:buFont typeface="Arial"/>
              <a:buNone/>
            </a:pPr>
            <a:endParaRPr sz="700" b="0" i="0" u="none" strike="noStrike" cap="none">
              <a:solidFill>
                <a:schemeClr val="dk1"/>
              </a:solidFill>
              <a:latin typeface="Roboto"/>
              <a:ea typeface="Roboto"/>
              <a:cs typeface="Roboto"/>
              <a:sym typeface="Roboto"/>
            </a:endParaRPr>
          </a:p>
          <a:p>
            <a:pPr marL="457200" marR="0" lvl="0" indent="-330200" algn="l" rtl="0">
              <a:lnSpc>
                <a:spcPct val="115000"/>
              </a:lnSpc>
              <a:spcBef>
                <a:spcPts val="0"/>
              </a:spcBef>
              <a:spcAft>
                <a:spcPts val="0"/>
              </a:spcAft>
              <a:buClr>
                <a:schemeClr val="dk1"/>
              </a:buClr>
              <a:buSzPts val="1600"/>
              <a:buFont typeface="Roboto"/>
              <a:buChar char="●"/>
            </a:pPr>
            <a:r>
              <a:rPr lang="en">
                <a:solidFill>
                  <a:schemeClr val="dk1"/>
                </a:solidFill>
                <a:latin typeface="Roboto"/>
                <a:ea typeface="Roboto"/>
                <a:cs typeface="Roboto"/>
                <a:sym typeface="Roboto"/>
              </a:rPr>
              <a:t>Feedback included that</a:t>
            </a:r>
            <a:r>
              <a:rPr lang="en" sz="1400" b="0" i="0" u="none" strike="noStrike" cap="none">
                <a:solidFill>
                  <a:schemeClr val="dk1"/>
                </a:solidFill>
                <a:latin typeface="Roboto"/>
                <a:ea typeface="Roboto"/>
                <a:cs typeface="Roboto"/>
                <a:sym typeface="Roboto"/>
              </a:rPr>
              <a:t> it would be beneficial to have marine heatwave information in communication</a:t>
            </a:r>
            <a:r>
              <a:rPr lang="en">
                <a:solidFill>
                  <a:schemeClr val="dk1"/>
                </a:solidFill>
                <a:latin typeface="Roboto"/>
                <a:ea typeface="Roboto"/>
                <a:cs typeface="Roboto"/>
                <a:sym typeface="Roboto"/>
              </a:rPr>
              <a:t>s</a:t>
            </a:r>
            <a:r>
              <a:rPr lang="en" sz="1400" b="0" i="0" u="none" strike="noStrike" cap="none">
                <a:solidFill>
                  <a:schemeClr val="dk1"/>
                </a:solidFill>
                <a:latin typeface="Roboto"/>
                <a:ea typeface="Roboto"/>
                <a:cs typeface="Roboto"/>
                <a:sym typeface="Roboto"/>
              </a:rPr>
              <a:t> to start raising awareness.</a:t>
            </a: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800"/>
              <a:buFont typeface="Arial"/>
              <a:buNone/>
            </a:pPr>
            <a:endParaRPr sz="700" b="0" i="0" u="none" strike="noStrike" cap="none">
              <a:solidFill>
                <a:schemeClr val="dk1"/>
              </a:solidFill>
              <a:latin typeface="Roboto"/>
              <a:ea typeface="Roboto"/>
              <a:cs typeface="Roboto"/>
              <a:sym typeface="Roboto"/>
            </a:endParaRPr>
          </a:p>
          <a:p>
            <a:pPr marL="457200" marR="0" lvl="0" indent="-330200" algn="l" rtl="0">
              <a:lnSpc>
                <a:spcPct val="115000"/>
              </a:lnSpc>
              <a:spcBef>
                <a:spcPts val="0"/>
              </a:spcBef>
              <a:spcAft>
                <a:spcPts val="0"/>
              </a:spcAft>
              <a:buClr>
                <a:schemeClr val="dk1"/>
              </a:buClr>
              <a:buSzPts val="1600"/>
              <a:buFont typeface="Roboto"/>
              <a:buChar char="●"/>
            </a:pPr>
            <a:r>
              <a:rPr lang="en" sz="1400" b="0" i="0" u="none" strike="noStrike" cap="none">
                <a:solidFill>
                  <a:schemeClr val="dk1"/>
                </a:solidFill>
                <a:latin typeface="Roboto"/>
                <a:ea typeface="Roboto"/>
                <a:cs typeface="Roboto"/>
                <a:sym typeface="Roboto"/>
              </a:rPr>
              <a:t>Can refine and make more robust as more data and research findings become available. </a:t>
            </a:r>
            <a:endParaRPr sz="1400" b="0" i="0" u="none" strike="noStrike" cap="none">
              <a:solidFill>
                <a:schemeClr val="dk1"/>
              </a:solidFill>
              <a:latin typeface="Roboto"/>
              <a:ea typeface="Roboto"/>
              <a:cs typeface="Roboto"/>
              <a:sym typeface="Roboto"/>
            </a:endParaRPr>
          </a:p>
        </p:txBody>
      </p:sp>
      <p:sp>
        <p:nvSpPr>
          <p:cNvPr id="173" name="Google Shape;173;p14"/>
          <p:cNvSpPr txBox="1"/>
          <p:nvPr/>
        </p:nvSpPr>
        <p:spPr>
          <a:xfrm>
            <a:off x="4542682" y="1533878"/>
            <a:ext cx="2467203" cy="22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Roboto"/>
                <a:ea typeface="Roboto"/>
                <a:cs typeface="Roboto"/>
                <a:sym typeface="Roboto"/>
              </a:rPr>
              <a:t>Adult Striped Bass Habitat Condition Threshold</a:t>
            </a:r>
            <a:endParaRPr sz="800" b="0" i="0" u="none" strike="noStrike" cap="none">
              <a:solidFill>
                <a:srgbClr val="000000"/>
              </a:solidFill>
              <a:latin typeface="Roboto"/>
              <a:ea typeface="Roboto"/>
              <a:cs typeface="Roboto"/>
              <a:sym typeface="Roboto"/>
            </a:endParaRPr>
          </a:p>
        </p:txBody>
      </p:sp>
      <p:sp>
        <p:nvSpPr>
          <p:cNvPr id="174" name="Google Shape;174;p14"/>
          <p:cNvSpPr txBox="1"/>
          <p:nvPr/>
        </p:nvSpPr>
        <p:spPr>
          <a:xfrm>
            <a:off x="5345211" y="1290483"/>
            <a:ext cx="1208700" cy="29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Example</a:t>
            </a:r>
            <a:endParaRPr sz="1400" b="0" i="0" u="none" strike="noStrike" cap="none">
              <a:solidFill>
                <a:srgbClr val="000000"/>
              </a:solidFill>
              <a:latin typeface="Roboto"/>
              <a:ea typeface="Roboto"/>
              <a:cs typeface="Roboto"/>
              <a:sym typeface="Roboto"/>
            </a:endParaRPr>
          </a:p>
        </p:txBody>
      </p:sp>
      <p:sp>
        <p:nvSpPr>
          <p:cNvPr id="175" name="Google Shape;175;p14"/>
          <p:cNvSpPr txBox="1"/>
          <p:nvPr/>
        </p:nvSpPr>
        <p:spPr>
          <a:xfrm rot="-5400000">
            <a:off x="2226264" y="3101312"/>
            <a:ext cx="2724201" cy="39330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Roboto"/>
                <a:ea typeface="Roboto"/>
                <a:cs typeface="Roboto"/>
                <a:sym typeface="Roboto"/>
              </a:rPr>
              <a:t>Surface Sea Temperature</a:t>
            </a:r>
            <a:endParaRPr sz="1100" b="0" i="0" u="none" strike="noStrike" cap="none">
              <a:solidFill>
                <a:srgbClr val="000000"/>
              </a:solidFill>
              <a:latin typeface="Roboto"/>
              <a:ea typeface="Roboto"/>
              <a:cs typeface="Roboto"/>
              <a:sym typeface="Roboto"/>
            </a:endParaRPr>
          </a:p>
        </p:txBody>
      </p:sp>
      <p:sp>
        <p:nvSpPr>
          <p:cNvPr id="176" name="Google Shape;176;p14" descr="data:image/png;base64,iVBORw0KGgoAAAANSUhEUgAAA0cAAAJOCAYAAAB8wnz/AAAABHNCSVQICAgIfAhkiAAAAAlwSFlzAAALEgAACxIB0t1+/AAAADl0RVh0U29mdHdhcmUAbWF0cGxvdGxpYiB2ZXJzaW9uIDIuMS4yLCBodHRwOi8vbWF0cGxvdGxpYi5vcmcvNQv5yAAAIABJREFUeJzs3XdYFcf+x/H30AQBsWCjWFHssUVN1SRqEk3xppib3jU3vf3Si7np1WuKiem9aGKaaWqMGhNL7LGLWFFsgIiCIMzvj1nwiHRBJX5ez3MeOFtmZ3fn7O53Z3bWWGsRERERERE52vkd7gyIiIiIiIgcCRQciYiIiIiIoOBIREREREQEUHAkIiIiIiICKDgSEREREREBFByJiIiIiIgACo7kCGWM6W+M+cbnuzXGxBUz7VXGmGmVsMwil2GMqWGMWWaMaXCwy6hujDGTjTHXVWC+gm1pjHnDGPNw5eeu/EoqR1W83KHGmP95/zfz8hFQzLTDjDEfV8IyGxpjlhpjahxsWkeiyvrdl3FZFSo3B7uvvWPPEmNMo/Iuu6oZY14yxtxwEPOXuG2OVIey3B2NCp/7S5jufWPME5W0zD7GmA0+3xcbY/pUQrqdjDF/Hmw6cugpOJIyM8acaIz50xizwxiTYoz5wxhzrDcuyBjzojFmgzEmwxiz2hgz3BuX4fPJM8Zk+ny/tJjFPQU8c6jWrSTW2j3Au8C9hzsv1ZG19gZr7eNVkfbhCnbKwxgTBDwEPH8ol2ut3Qz8Bgw5lMutCtX1QroSDAGmWmuTD3dGivA88KBXvqtUZQYkFb3hU8a088vp3ELDI40x2caYNT7D1hhj+haarmA9jTH3G2N+LDR+ZTHD/l3pK1NBlRC0HPZzv7W2vbV2ciWksxBIM8acffC5kkNJwZGUiTGmFjAOeAWoC0QDjwF7vEnuB7oDPYBw4BRgHoC1Niz/A6wDzvYZ9kkRyzoWiLDWzqji1SqPT4Er/6l34aVKnQsss9YmHYZlfwIMPQzLPaIYpzqe74YCH1VkxqoOJK21m4BlwDlVuZxqKtQY08Hn+yXA6nKmMRU4wRjjD+DVHgYCXQsNi/OmrfaO0HP/wdIxuBqqjicLOTxaA1hrP7PW5lprM6214707IwDHAl9bazdaZ4219sMKLutMYEoRwwcYYxKNMduMMc8Xd7FjjBlhjFlvjEk3xswxxpzkM87fGPOAMWaVMWanNz62iDRO9NI4xVvvDUAq0KssK+DdAUz0lrHat4bMGHON19wp1RjzizGmaRnz3sMYM9sbt9kY85LPuHO8pgBp3p3Rtj7j1hhj7jbGLPRq/b4wxgR74+oYY8YZY7Z6+RlnjIkp4zqWdVsW3Ek0XvMFY8w9xpgtxphNxphBxpgBxpgVxtVIPlBonad767XJGPNq/p1qY0z+BcECrxbyIm/49caYBC+t74wxUcXkP8IY86G37muNMQ/llylv3V70ytpqY8zNxqu5MMZcaIyZUyitu0zxTUGKK8/XGGM2eut1VzF53K+5hzes4I6zMcbPGHOftw+2G2NGG2Pq+kw+E2jhW8aqqfx9nebt6+PyRxhjXvDK7mpjzJk+wycbY540xvwB7MZthwhjzDveNk8yxjxh9l1oxhljpni/kW3GmC8K5aGvcXfpU40xrxljjDefn1d21npl+kNjTERRK2GMae4tY6cxZgIQWdwKG2OaAC1x+zB/WD1jzPfeMeAvL//TfMZbY8xNxpiVwEpvWBtjzATv97DcGDPYZ/oa3vZbZ9wx5Q1jTIg3Lv+3epfPb/XqQtmcDAwsbh0KrY+/t6xtxpjEwvMVt2+MO5a9ARzn7fu00vLujT/XGDPf21arjDFnGGOeBE4CXvXSerUM26iecceRdGPMLG+flOYj4Eqf71cA5T0f/oULhjp730/G1QQvLzRslbV2Y1EJGGN6GdfaI80Ys8B4TcWMMf82xswuNO0dxpjvvP8rVC6MMUOAS4F7vO37vTf8Xm+f7vS272nFrPN+x0rjDPeWs8O4c5hv0FnHGPODl+5MY0xLn3lLOpeGGHdeSjXGLMFdv/huC99j7DDjjqsfestZbIzp7jNtV2PMPG/cGOPOr741Z5OB04xurFYv1lp99Cn1A9QCtgMf4A5gdQqNfwhXK3Qj0BEwxaSzBuhbyrLGAP9XaJjFnRjqAk2AFcB13rirgGk+014G1AMCgLuAZCDYG/d/wN9APGCAY4B6PsuIA04H1gM9CuXhO+DWMmyrUCAdiPe+Nwbae/8PAhKAtl7+HgL+LGPepwOXe/+HAb28/1sDu4B+uJPpPd4ygny2+Swgytt+S4EbvHH1gPOBmrgavzHANz75mZy/nYtYz1K3pff/+8AT3v99gL3AI15erwe24mrmwoH2QBbQwpu+Gy4gDQCaeXm/vVC5iPP5fiqwDegK1MDVdE4tanrcxcq33nKb4crUtd64G4AlQAxQB5jozRvgpZsCtPVJdx5wfjHb6S/gQp/vzby0PsOVlY7eNujrjR8GfOyzvTYU9xsCbgdmePmsAYwCPis0/ULgnMN9DDnI40/+NgvwGXYVkOOVIX/gP8BGvGOPV3bXeWUqwCtv33jbKBRogPtdDPWm/wx4EHfTMBg4sVC5GQfUxh1/tgJneOOuwf3eWuB+l2OBj4rKN+43/JK3r04Gdubv6yLWeSCwuNCwz71PTaAd7jg1rVA+J+B+5yHeeq4Hrva2QVfc7yP/ePQ/3HGtLu538D3wdKHf6n+9bTcAF2TW8VneecDcMu7DG3A1TbHe8n4rtG1K2jdX+a5nGfLeA9iBOyb64Vo6tCnqmFaGbfQ5MNqbrgOQVDgvRZTTZl6a/rhj/XKgL7CmqN9xoTLtuz9/A+7w/n8VV9aeLDTs3WLyEo07Zw/wtkE/73t9r/zsBFoVOk79+2DLBT7He+97vLctony2Ucti8rzfuR93Lp6D+90Zb1s29llOirevA3A1NJ/7zFvSufQZ4Hdv/WKBRfgcZ9n/GDsMd04a4O3Pp4EZ3rggYC1wm7ctzgOyfdffmy4d6HS4j6P6lP1z2DOgT/X5eAem94EN3sHxO6ChN84fuAn4A9fUbiNwZRFpFBx0SljOBLyLd59hFu9ixPt+I/Cr9/9VFHOy8sanAsd4/y8Hzi1mOotrHrgW6FjE+E+AR8qwnUKBNFzQEVJo3E94F+Dedz/vxNK0DHmfimvKGFlomoeB0YXSTAL6+Gzzy3zGPwe8UczyOgOpPt8nU3xwVNq2LC44ygT8ve/h3rQ9feadAwwqJt3bcTWUByzH+/4O8JzP9zDcBXQz3+m98roHaOcz7VBgsvf/JLwLM+97X/a/kHsdeNL7v723n2oUk+eVhcpuMy+tNoX2yTve/8Moe3C0FDjNZ1xjb319g4g/gCtKK7dH8ofig6MEn+81vWka+ZTd//qMb+jt8xCfYRcDv3n/fwi8CcQUU559g6XRwH3e/78CN/qMi8/fB775xgVVe4FQn2k/pfjg6FK8izDvu7+XbrzPsCc4MDg61ef7RcDvhdIdBTyKu9jchc+FKnAcsNqn7GUW2uZb8G7KeN/7AYll3IeT8DmuA/19tk1p++aqQutZWt5HAcOLycdk9g+OStpG+dvc97f6FKUHRwG4Gyqn4y7EH6To4CgDd67I/+wutJ7D8I53wAKgFXBGoWFXFpOXe/GCdJ9hv+RPD3yMdz7z0t2J+w0dVLngwOAozhvfFwgspYzsd+7H3exagbtB5ldo2veBt32+D8A1Xy4ubd9zaSL7H5OHUHJwNNFnXDsg0/v/ZNy51viMn8aBwVEScHJZfif6HBkfNauTMrPWLrXWXmWtjcHdQYvC3WHCuqZ2r1lrT8Dd5XkSeNf4NO8qh1TcRXNh633+X+st/wBedf9Srxo+DYhgX/OVWGBVCcu+HRdo/F3EuHDcCaxE1tpduBPuDcAmr9q/jTe6KTDCa+aQhrvzZXB3+UrL+7W4WqJlxjWpOcsbHoXbHvnLz8Ntq2ifbPk+0L0bFzRgjKlpjBllXJOgdFwAVtt4TY1KUdq2LM52a22u93+m93ezz/hMn/y1Nq6pX7KXv6cooSkSB26LDNzd0uhC00Wy765fvrU+00Wxf3nz/R9cDeolxhgDXI4rM3so2kGV51I0Bb72KU9LgVzcxWa+MpXbaqqgXFtrd3v/hvmM993GTXF3dzf5bK9RuFoKcDWuBpjlNZ25prhl4fMbolCZ8/7Pv+D3FYW78bCr0LTFKVxu6nvpllQuCw9rCvTMX19vnS8FGrGvBmGOz7ifveH5tltr9/p8911vKF/ZKvyb8l330vZNYaXlvTzHptK2UeFtXtI+8/UhLqi7GBeIFGWQtbZ2/gd308/XVOBEY0wdoL61diXwJ3C8N6wDxT9v1BS4sNB6nYi7gQIuML/Y+/8SXIuB3VROuShgrU3AnVeHAVuMMZ+bYpo6U6jMW2sn4WrHXgM2G2PeNO7553zF/SZLO5eWVBaLUng5wcY90xcFJFnrIiBPUb/Jf/Ix+B9JwZFUiLV2Ge7OTYcixmVaa1/DHejaVSD5hXjPOBXi+zxLE1zt1H68dsX3AoNx1fy1cc0rjDfJekpuM34hMMgYc3sR49ri7tSVylr7i7W2H+5EtAx4y2f5Q31PiNbaEGvtn6Xl3Vq70lp7Me6C4VngS2NMqLcdmvpsA4PbVmXpAOAu3J3untbaWrg7YbBve5WktG1ZGV7Hbb9WXv4eoOS8Fd4WobimFYW3xTbcHeGmPsOa+Ey3CddULd9+z1JZ98BwNu75hUso+aH5Cpdn3B3cmvlfvKDV9yJlPXBmofIUbL3OH7wTeBxlLLdHMFv6JKXOtx5XOxHps61qWWvbA1hrk62111tro3C1iCNN2XpC3K/Msa+GaHOh6TbhnpEILTRtcRbinpPK71hhq5duseXSU3idpxQqH2HW2v/gfgOZuOZj+eMirOs4p6zKfEzErX/hMu+bz2L3DQfu/9LyXtKxqXBaJW2j/G1eXL5L8hWuaWSitbasAVVh03EX9UNwNcBYa9NxZW4IsNFau7qYedfjao581yvUWpvfE9x4INIY0xkXJH3qDT/YcnHAb9Va+6m19kTc78Tizl9FOeBYaa192VrbDVdD3xrXnLtEZbgOKKkslscmINo75+bb7zfpBYJBuJYWUk0oOJIyMe6B1buM97C+cQ/eX4x73gFjzO3GPagZYtxD61fi7pbMq8DifgR6FzH8/4zrQCAW18a38APTeMvcizupBRhjHsE9L5XvbeBxY0wr72HPTsaYej7jNwKnAbcaYwru4hljonHtk/PXN7/L1maFM2Dc+2XO8S6C9uCaTuTXlLwB3G+Mae9NG2GMubAseTfGXGaMqe/VDOXfhcrFNfEZaIw5zRgTiAt49uDuMJYmHHciTDPuQf5HyzBPvtK2ZWUIx7XXzvBq3/5TaPxm3LMe+T4FrjbGdPYegH0KmGmtXeM7k1dzNRp40hgTblyHBXey7w7vaOA2Y0y0MaY2RXfj/iHuruZea21J3QwXV54f9mru2uOedyiqPK/A3aUc6O3bh3DPq+R7w1uHpgDGmPrGmHN9xvfANeVZ643vY4ypaKBxOG0F8th/X5eLdb2rjQdeNMbUMq4jhZbGmN4AxnW0kR94pOIu4nKLSc7XZ8AdxnW2EIYrc18UurOOtw9mA48Z9+qDE4Fiu/i1rhOYlbh9mF9mxwLDvHLTBvegf0nGAa2NMZcbYwK9z7HGmLbeceQtYLjx3uHmlffTy7DO+XrjmgrjzT/ZGDOsmGlH446rMV6tx30+61rivsH9zmOM1xlLGfL+Du44cJqXVrTZV3tf+JhR0jYqvM3bsX9HC8XyaghPBSrcbbi1NhNXZu7EPSOTb5o3rKRe6j4GzjbGnG5cxxbB3u8/xkt7L/Alrkv2urgmbWXZtqXZb/saY+KNMad6x+Ms3PmmuN/VfsdKbz/09I59u7z5y/KbLO06YDTuPFzH2x63lHHdCpvu5edm77rnXLzfq48+wKQSWhbIEUjBkZTVTqAnMNMYswsXJCzCXYiDO+C9iKt+3oZ7/uh8a21ieRdkrZ0L7DDG9Cw06lvc8yjzgR9wJ8DCfsGdrFfgqsqz2L+a+yXcgXE87qL7HdyDy77LX4cLkO41+96HcQnwgc8BLtZLv6jaGT/cdtmIazbXG6+5hLX2a9xds8+Naya2CNfBRVnyfgaw2BiTAYzAPTybZa1djnv49BXctj8b1116dhF5K+x/3vpvw+3Tn8swT75St2UluBu37XfiTtiFA4hhwAfGNf8YbK39FfcM1le4u3otgeLeAXIL7oSbiLvY+BT3Piu8ZY3H3cmchztp72X/E/NHuJrT0rpa/h5oYw5sSjIF9yD/r8AL1trxhWe01u7AlZ23cWVtF+6Zv3wjcM/+jTfG7MTtQ9/fzaW4ACpfLO6EXq14zX2eBP7w9nWZeo0swhW4u7hLcAHQl+xrZnQs7viWgdumt5VwV97Xu7gyMBXXXXMWxV9sXYLbPym4GxGl9WA2CtdsM9/NuJqEZG+Zn7HvdQoHsNbuxD3b82/c8SgZd/zJD7DvxZXBGd7xaCKuJrlUxpjGuJYBvr00xuLVcBThLdwxbgEwFxd0+Cpp30wCFgPJxphtpeXdWjsLd8NhOK7GYAr7avdGABcY11PZy2XYRjfjmmsl41pLvFfyltnHWjvbWluRpse+puBaC/jegPndG1ZscGStXY97jcADuCBhPa7Wxfe671Pcs0BjCgXzFS4XuPNAO+93+g1uOz6DO8cke/l+oKgZizj318KVm1TcOXE78EIZ8lDaufQxb/hq3HG+Qt3le+fY83BN3tNw5+Fx7P+bLHwMlmogv1cfkSOKMaY/7iHnQUdAXmrgTugnW2u3eMMeArZaa0cd1szJIWFcF9FvWGt9m+yF4B407uo9C1DS/ENwnT8U1VyzSnh3facAXay1Wd6wt3EXQr8cqnxIxXnHnnm4Tjc2FTH+WVwHFGWqzajkvL2I60Z6pPc9Ble2jit5TpHiHUnn/oowxszEnSveM8Z0BN7Ub6L6UXAkIlKIF/icgrur2BBXEzXDN7gxxtwJnGWtPfXw5FKONl7TsCBcF/rH4mo0r7PWFveOLRGpQl7Tz+W4mrH8WqIWRd3MkOqjSt+gLSJSTRlc04svcE1Gf8C9m8mNNGaNN021vLsp1VY4rildFK7W8kVcc2MROTzicc3Lw3A9JF6gwKj6U82RiIiIiIgI6pBBREREREQEqKbN6urWrWtjYmJKn1BERERERI5Kf//99zZrbf3Sp9ynWgZHMTExfPfdd4c7GyIiIiIicoRq3rx5uV/CrGZ1IiIiIiIiKDgSEREREREBFByJiIiIiIgACo5EREREREQABUciIiIiIiKAgiMRERERERFAwZGIiIiIiAig4EhERERERARQcCQiIiIiIgIoOBIREREREQEUHImIiIiIiAAKjkRERERERAAFRyIiIiIiIoCCIxEREREREUDBkYiIiIiICKDgSEREREREBFBwJCIiIiIiAig4EhERERERARQciYiIiIiIAAqOREREREREAAVHIiIiIiIigIIjERERERERQMGRiIiIiIgIoOBIREREREQEUHAkIiIiIiICKDgSEREREREBFByJiIiIiIgACo5EREREREQABUciIiIiIiKAgiMRERERERFAwZGIiIiIiAig4EhERERERARQcCQiIiIiIgIoOBIREREREQEUHImIiIiIiAAKjkRERERERAAFRyIiIiIiIoCCIxEREREREUDBkYiIiIiICKDgSEREREREBFBwJCIiIiIiAig4EhERERERARQciYiIiIiIAAqOREREREREAAVHIiIiIiIigIIjERERERERQMGRiIiIiIgIoOBIREREREQEUHAkIiIiIiICKDgSEREREREBFByJiIiIiIgACo5EREREREQABUciIiIiIiKAgiMRERERERFAwZGIiIiIiAig4EhERERERARQcCQiIiIiIgIoOBIREREREQEUHImIiIiIiAAKjkRERERERAAFRyIiIiIiIoCCIxEREREREUDBkYiIiIiICKDgSEREREREBFBwJCIiIiIiAig4EhERERERARQciYiIiIiIAAqOREREREREAAVHIiIiIiIigIIjERERERERQMGRiIiIiIgIoOBIREREREQEUHAkIiIiIiICKDgSEREREREBFByJiIiIiIgACo5EREREREQABUciIiIiIiKAgiMRERERERFAwZGIiIiIiAhwCIMjY0ywMWaWMWaBMWaxMeYxb3hzY8xMY8xKY8wXxpigQ5UnERERERGRfIey5mgPcKq19higM3CGMaYX8Cww3FrbCkgFrj2EeRIREREREQEOYXBknQzva6D3scCpwJfe8A+AQYcqTyIiIiJy5MrJySE3N/dwZ0OOIgGHcmHGGH9gDhAHvAasAtKstXu9STYA0cXMOwQYAtCkcR2aZX5V9RkWERERkcNix85M2p71PMcdE8tXL199uLMjR4lD2iGDtTbXWtsZiAF6AG2LmqyYed+01na31navXze0KrMpIiIiIofZ7EUb2LQ1nR+mLCU3N+9wZ0eOEoeltzprbRowGegF1DbG5NdgxQAbD0eeREREROTIsWTVZgD25OSxet2Ww5wbOVocyt7q6htjanv/hwB9gaXAb8AF3mRXAt8eqjyJiIiIyJEpPzgCWLJ03WHMiRxNDmXNUWPgN2PMQuAvYIK1dhxwL3CnMSYBqAe8cwjzJCIiIiJHoMUJyQX/L1mRdBhzIkeTQ9Yhg7V2IdCliOGJuOePRERERESw1rI4wafmyOd/kap0WJ45EhEREREpztaUDFJ27C74vmTN9sOYGzmaKDgSERERkSNKfq1R60auh+JlSenk5anHOql6Co5ERERE5IiS3xnDSa3r0LBWELv25LI+SbVHUvUUHImIiIjIESU/OGrXuCbtolztkXqsk0NBwZGIiIiIHFHye6prHx1Gu6gwoPJ7rHtv7Cyi+/yXur0ept5xj/DWmBmVmr5UTwqOREREROSIUlBzFBW2r+aoEnuss9by39cnsHFLOqnpmaTs2M3I9ydVWvpSfSk4EhEREZEjxtaUDLam7CI82J+YOjX21Ryt2VZpy5izeANrklJpXLsGG148maAAw4I1KaSm7aq0ZUj1pOBIRERERI4YvrVGxhjaNvZqjtbvwFpbKcsY/fMCAM7v3ojoOsH0aB6BtfD7jKWVkr5UXwqOREREROSIURAcRYcD0KBWEHVDA0nP3EvSptSDTt9ay5hfXHA0uHsDAPrE1wVgyvTlB52+VG8KjkRERETkiLEscQsAbRuFAGCMoWtTFyhNnLrooNP3bVJ3QlxtAPq0qQPA5DlrDjp9qd4UHImIiIjIEWP5mq0AxHsvgAUYfGwjAD7+bs5Bp+/bpM7PzwBwXMvaBPob5q9OJW3H7oNehlRfAYc7AxUSDLQ93JkQERERkcq2IskLjo4PhaZu2AVRDbn506VMWpDExlppREXXrlDa1lq+/G0hAIPPawBt3PCa+NOjfQR/LExjWtIyzurV9aDXQ6on1RyJiIiIyBEhKyuHNWtS8fc3NI8KKRhep1YgA4+vj7Xw+QcVfx/RmjUprF6dQmTtQE7otH+A1buza1o35ddlFU5fqj8FRyIiIiJyRFi1ajvWWlpEhRAUuP9l6mWnNwbg40/mVjj9GTPWAXBcxzoFTery9enqOmWY/PuaCqdfFaZPX8MZZ7zFwIFvc/31Y5gwYcXhztI/WvVsViciIiIi/zjLl7smda2bhB4wbsBxkUSEBTBvSQpLFm2iXYfG5U5/xoy1APRsF3HAuOM7RuDvb5i7JIWszGyCQ4LKnX5h2bl72b57N1t3Z7B11y62Z+4iIzubjOw9WAsBfn6EBAYSWTOUyJqh1K8ZSv3QMCJqBGOMYdKklZx99rvs3p1TkOaXXy5k8+ZHCQrSZXxV0FYVERERkSPCihXFB0fBNfy58JSGvP19Em+PnMJLI/9d7vTzg6Ne7WsdMC40JICmDYNJ3JjJmtWptGnXsExpWmtZtyOVxVs3s3TrZpZt28rSbZtZvn0r23ZX7KWyoYFBRAaEsn5BGnknW7q3jOHsXu15/7m/WP13ClOmJNKvX+uC6XNycrn22tE0ahTOc8+dVaFliqPgSERERESOCMuXu26842NDihz/n/Niefv7JF5/dy53P3QmUVEH1gAVJysrh3nzNmIMHNu26PniYmqSuDGThIRtxQZH63ek8fu6ROZtSmJe8kbmJSeRkll0D3d+xuxXKxRZM5RaNYIJDQzCzxh+/HkZa5NTadu1AcF1A9i6exdbdmWwKyebXTnZ4MU/s9nA7FUb4HzgDLh68uect7cTHRs0okODRkwek8hHH7me/Pr0acmAAeq5rKIUHImIiIjIEWHFim0AtI49sOYIoGt8Lc7v04CvJm/hiUfGMfLtS8uc9rx5SeTk5NKhZRi1Qou+BG4Z7YKyVYnbC4alZu7mtzWr+DVxJRNXr2TF9q0HzBdZM5RODRvTNrIBbSMb0iayAfGR9YkKr4WfKfoR/2XLtvDyy9MAWDh6E+ed15EbzjqO7Tm7ufepH8irZRl4WRtOPrclq1K2s3hrMvM3bWRXaDZJpPPKrGn7J3g7sBkue+dT3oy9gL6tWlM7uOggU4qn4EhEREREjggFNUdNahY7zX+vj2PslC289cF87r7/dFq0jCxT2vmdMfTqUKfYaeJiakIA/LZ2FckTM5i4egVzNyWRZ23BNOFBNTi5aQuOjYqla+NoujSOJjo8AmNMsekW5a23XK97PXrEsnTpFsaO/ZuxY/8uGP/AbafxxBNn7JduXl4eMe2fYFNuOjf/9wTSamTyw19LSfXPhNpAbUglkwvHfoS/8aNnTBP6t2hN/5atOTY6lgA//3Ll8Wik4EhEREREDrvt23exfftuwmr60ziyRrHTtWsexuVnNObDnzbxyH3f8fGYa8qUfsHzRu3C9xturWVOejoTU1L4rP4muA++DVjMt38sBiDQz5+TmjSlb4vWnNY8rsQgY+fOLL7/fgn9+8cTGVl07Re4Jn4ffDAbgNdeO4969WryxhvTSU7eyY7IVSQPAAAgAElEQVQdWQwc2Jbrr+91wHx+fn5c0K8Tr7wyjfCFNejVvikfPz2XoGB/vv/zGqYuS+TJd37Fr5nBNIE/16/hz/VrGDZlPLWDQzi9ZTxnxsVzavNWxEZU7F1R/3QKjkRERETksCvojCE2tNRamGHXtuTzicl88uUSzvl8HoP/3aXU9Pd1xlCbPGuZsWMHX27ezJebN7M+K2vfhAFQI8WfWwaeSN8WrTmxSTNCg4oP1nw99NDPvPzyNMLDa3DXXb3p1681eXmW5s3rEh297zmnr79exPbtu+nSJZpu3WIwxvDss2XrSGHQoPa88so0Roz4vaAXu0cf7k//LvH07xLP4tGb+eadRQy9vRdn3NCG8auW88uqFSSkbOOLxfP5YvF8AFrUqUefpi3p08x9FCw5xvpUE1YX3bvH2tmzbz/c2RARERGRSvLBB39x1VVf8O9+jfnssY6lTv/KmHXcOnwZ4aGBzJl3J61a1S922o0bdxAd/TihUX4MeSKW0ZuTSdqzp2B8dI0aDIyK5qSYFlx+9kQCc/zZvfspAgLK1wwtPv7ZgiDPV0CAH+++exGXX94NgFNOeZ3Jk1fx+uvnccMNx5drGTk5uTRsOIzU1EwCAvwYPvwcbrrphIKAcsGCjXTu/BIhIYGsWfMADRq4mrKElG38tHIZ4xOX8/va1ezYk7Vfui3q1KN30xZ0axxDl8bRdGscQ42A6l2PYszdc6y13cszT/VeYxERERH5R8h/x1FJzxv5uvmCWKbOT+XL3zZz1plvMuDsDkRGhnLNNT1o3HhfV915No//jZsKl8CuVnkMX+dqkGKDg7mgSTMu7NiVnm064Bfg3mt0X52/SErawfr1aTRvXq/M+d+wIY0VK7YSHl6Db7+9muHDp7J16y5ycnKZM2cDV1zxGXPnbmDJks1MnryKmjUDueSSrmVOP19goD/33Xcqn346j5Ejz+P445vtN/6YY6I455z2fPfdYoYP/52nnx4AQFzdSG7peSK39DyR3Lw8FmzeyG+rE5i8dhVT164mMXU7ianbeW/+X4DrTvzU5nGcGdeGM1u1oVntuuXOa3WkmiMREREROSx27syib99RZGXtZefOPaxencInwzpySf+yveB1R0YO3a6ewaqkzIJhA/rH8cMvN5CTm8t78//i+T9+IyHV9T4XYA2XNW3CkG696NWuMyYg8IA0e/ceydSpiUyYMIS+fVsfML44H300hyuu+IyBA9sybty1+417+eXfuf3278i/7q5ZM5CXXjqHoUOPK3P65TFr1jp69nyZsLAarF37IHXrlhxw5ublMT95I3+sX8285CRmJa1nydbN+03TNrJBQaB0UpMW1aJWSTVHIiIiIlJt/PbbKmbNWr/fsLZNi+/IoLCIsEBmvdOLb6duISU9h0ffWcWPExJ45Muf+WTjPBK9oIg0aJQYxLxXh9AotlmJacbFRTJ1aiIJCdvKFRxNmrQSgFNPjTtg3K23nkSTJnV44YXJnHVWO4YM6VVqwHIwevRoQv/+rRk/fgUjRvzOY4+dXuL0/n5+dIuKoVtUTMGwDelp/JywnJ8SljFh1QqWbtvC0m1beGnGVEIDgzitRSvOatWWf7XtSGTNsu+zI52CIxERERE5LKZPd03cLurbiFYxNQkN8adz6/BS5tpf3VqBXH1WNNZa/tybxli/LTy+eCIALWuEsO6LLHIWWj77/MxSAyOAli1dU7pVq7aXMuU+1lomTUoAig6OAAYN6sCgQR3KnObBevjhfowfv4Lhw6dy660nUq9eyQHMli07mTIlkYED21KzZhAxtWpzXdeeXNe1Jzm5ufy5fg0/JSzjp4RlLNy8ie+WL+a75Yu58cex9G3Rin+378ygNh2IqObvVlJwJCIiIiKHRX4Pcpf0a8Q5JzWocDqLMzK4aelSpjRKdQPS4F+2AYu/2UnOWsvgflH0Of+EMqUVF+eCo4SEsgdHiYnbWbcujXr1atKpU9maBFa1E09szhlnxPPzz8t59tnfeO654nvDW7lyK337jmLdujQaNgznwQdPY+jQXgQFuVAh0N+f3s1a0rtZS57pO5Ck9B38lLCMr5YuZMKqlfycsJyfE5YTNO5Lzo1vz5BuvTi1eVyxL8A9klW/HIuIiIhItbd3by5//eWa1PVqH1HK1EXL2LuXe1asoPP06UxJTSUyMJAzM6LgFfh6xBZWrM2kZUxNXhw+CPzKdtnb0nupbHlqjvJrjU45JQ6/Mi7nUHjiiTMBeOWVaWzcuOOA8dnZe/njj9WcdNJI1q1LIzy8Bps37+TWW7/hllu+KTbd6FoRXNe1Jz9dej3Jdz/KGwPP55RmLcnJzWPMkoX0++hNWr3yLM9Mm0RyRnqVrV9VqJYdMsTHd7ejRs0+3NkQERERkQpKSJjP9dd3ISqiAZ9c+2y55rVYpgbM4bXgT9nql4qxhrNMf67r8Cp+Neoz9LrO7MlI47LTr2LglQ8TWKvsPa1lZKRx9tl1CA6uyY8/ZhR0kT1nzkQyMnbQu/f5B8zz+OMXM2nS59x++0jOPfc/5VqXqvbooxcwdepXdOlyKu3a9SIraxdJSQmsX7+cTZtWk5eXC0C3bn15/PGvmTXrFx577EICAoL46qtNhIfXKfOytu7ZwE/J7/HjprfZvGcdAP4mgJMiz+NfUTfTMeLEUt9hVZlOOcWoQwYREREROfItWTIDgLZRRT+jU5wNfsm8HPwJfwUsAqBVXjPuiH2Rti3/Bd6F94efrMTPgqlAj2phYbWpVase6enbSUlJpl69xmzatJr77hvA3r053HnnKM4+e0jB9Hv2ZDJ79ngAunQ5pdzLq2pXX/1fpk37mnnzJjFv3qT9xhljaNSoGT17DuDGG18iKKgGvXufT7du/Zg9ezwTJ37Cv/51c5mXVb9GDFc0fZhLmzzA7JTxjNv0Jn9u/57JW0czeeto2oQfy7XNnqRbnb6HNEgqDwVHIiIiInLI5QdH7Ru3KNP0e8jm0xo/8FnQj+SYvYTZmlxb8z+c3flx/IP27wTA3//gLnGjo+NIT99OUlIC9eo15t13H2bv3hwA/ve/G2nQIJaePV2TtfHjPyI9PYXWrbsRGxt/UMutCs2atePpp39kxYo5gCUgIIjo6DhiYloTHd2SoKDgA+YZMOBaZs8ez48/vlOu4Cifv/GnZ70z6VnvTLbu2cD3G0cxbtObLNv5F//3d386R/Th2uZP0iGifC/APRQUHImIiIjIIZcfHLVrVHpwND1gAa8Ef8ImP/ei2NM5haEdXqdOZNUEI82bd2Dp0pmMGnUPQ4c+x8SJnxAYGET//lfwww9vM2zYhYwYMZW4uM6MGfMiAIMH31VQG5KZCcuXw7p1sGEDbNkCO3dCRgZY6x5/yq84CQyE0NB9n7AwiIyE6Gj3adQI/P0Pbn169DidHj1K7s7b1wknnEutWnVJSJjPihVzad26/C+rzVe/RgzXNH+ci5vcxzdJr/LZ+meZv2Myt8w/gV51BzKkxTM0Dz10vfiVRsGRiIiIiBxS6ekprF+/nKCAQFrUjy12umSzjVeDP+WPwHkANM+L4fbGz9Ap/pJ90UUVuPLKR5kzZyJLlszgjjtcU7lzz72JG298kezsLCZM+Jj77x/IZZc9yPr1K2jQoAlNmlzAu+/CjBmwahXk5VVOXvz9oXFjaNoUmjd3n2bNIDbWBVZVISioBn37XsbYsS/z44/vHFRwlC/EP5SLm9zL2VFDGb3+JcZseIkZKT8wK+Vnzom6gauaPUZEYL1KyP3BUYcMIiIiInJIzZz5E/fdN4CO0a15+aL7DxhvsfwYOJVXgz8jy+whxAZzVeBVnNflWQJq1jokedy4MZHbbjuZbduSCA2txSefrCIiIpKcnGzuued05s+fCnQAzqN27ZtJS9t3Ye/nBy1buk9sLDRsCBERrmbIz8/VHuUHT9nZsGvXvk9GBmzeDBs3ulqnrVuLzl9gILRtC8cc4z7t2kFIJb5iaNWqhVx33TGEhkYwZkwSISGV+6LXtOytvL92GN9vfIM88ggPqMOVTYdxbtR/CPArX9SXnp7C2rVL6NjxxP2GV6RDBgVHIiIiInJIZGZm8O23rzN69Iukpm7momMHcMNJF+43TZpJ54Xg9wtqi3rn9eSm+NeoH9XtkOd3/foVvPHG3fTrdyXNmp3P0qWwciUsXbqX5cuzsbZmwbS1asHJJ0Pv3tChAwQf+ChPhezZA0lJsGYNrF7tPmvWuGG+/P1dgNSzp/u0bHnwlWs33XQcS5bM4LbbXmPQoBsPLrFirN61iNcS7mBOmntxb9Oabbmx5Uv0qHtGmebfvn0Tt956Ehs3ruLl4ZPp2Ll3wTgFRyIiIiJyxLr//rOYMeMHAFo3bMbTg26nbui+dxzNDFjIs8HvkOqXTqitye1h99K3ywNwkB0slFdeHqxdC/Pnw4IF7pOWduB0QUHJxMenccUVbejcGSrQOV6FpafD33+7vC1c6II236Z8kZHQo4f7dO0K4eHlX8bkyWN47LHBREfH8eGHy6vsHU7WWv7c/j0jV93JxqxVAPSqO5CbWg4npmarYudLT0/h9tt7s3q167nwojOu4YZ73ykYr+BIRERERI5I2dlZnHlmGNg8nhp0Oz2adSzowCCLPYwKHs03Qa6r6U55bbm/7Uc0anRoaot8g6H8gGhHoXem1qvnaoTi46FVK/eJqNi7a6tERgbMnQuzZsHMmbBt275xfn7Qpg107+4+8fEQFFR6mrm5e7nsslYkJ6/h8ce/4cQTz626FQCy8/YwNullPlr7OLtzdxJoghgcezeXNnmAEP/9m/Xl5u7l1ltPYsmSGdQKCSM9M4MWjZrzzmeJBdMoOBIRERGRI9LKlfMYMqQrsXWj+PCqJ/cN91vLkyFvstZ/IwHWn2uCr2dwt+H4B1ZSu7RibNoEc+a4z7x5BwZDkZHuWZ7Ond3fmJgq7QOiUlnrOoWYORNmz4ZFi2Dv3n3jAwIgLs49s9S2LXTs6HrFK8qXX/6P1167g06dTmbEiCklLNMyZ85EmjZtS/36MQeV/5Tszby1+n5+Tn4PgAY1Yrmx5UucHHl+QUA9YcLHPPXU5dQPr8uIwfdxzQcPkbU3mzFfrCeygVu+XgIrIiIiIkekVasWANCyQRMAcsljdNBPvFvja/aaXJrmRfFg87do1WxAFeYBfvjB9Si3adP+4yIjXSCU/4mKqj7BUGHGuOAnLg4uvdR1LT5/Pvz1l/u7Zg0sW+Y+X3/t5omNdbVKxx7r1j+/c4czz7yG999/lIULp7J8+Rzi4w+szcvM3MULL1zHpEmfEx5eh8cf/4Zjjjm5wvmvG9SQe+Pf5axG1zMi4WZWZsxl2JIL6Va7L7fEvUxMcGs++ugJAK4+/jwaR9TnmNg2zFy9kNlTv+aMC26p8LIVHImIiIhIlVu1aiHggqNks42nQ95mYcByAP7ldzZDur9HcGjld+W8dy9MnQpjx8LixfuGh4VBly7QrZt7Jqc61QyVV0gIHHec+4DrFW/5cli6FJYscc0I1693n6+/djVL8fGuGWGHDrU45ZSbGTfuKX777YsDgqOtWzdw330DSUxciDGGnTtT+b//68c997xH376XHFS+m/q34/yU21gYMIUpgWOZkzaRa+d0okfuGazfvJxGDZvSr517kWyPZh2ZuXohf838QcGRiIiIiBzZEhNdcLQzbhfXhT3CLpNJnbwI7m30PD3bXFfpkUlGBowb5y72t2xxw0JDoV8/6N8fWrc++JerVlehoS4g7Oq9vig31wVKs2e72qVly1wguXgxfPEFwJPA5fzwwyKaNnXzNWzo5h016l4SExcSG9uaxx77inHj3mLs2Jd55pkr6dr1VOrWLaa9XgnS0rYycuRdTJ36JXv2ZLqBNSH0nAh2xe9gut84uBGO9x9IgAmAvFyObeZeJDt78Z/k5ubiX8Gdq+BIRERERKqUtZaEDfPgfBjdxPVWd4Ltwd2dP6V2nZaVuqyEBPjxR/jpJ8jKcsNiY+GCC1xgVJnvAvqn8PfPryWCq65ygeWSJa43vEWLYOlSy549bcjIaMNzz7l5WrSArl33MGXKZsCfZ5/9mcaNm3PLLSNYtWoBCxZMYenSWZxwwjnlyou1lmefvbqgV8POnfsQFBTM339PY9fnOyAKOAuIgrGMZGfOfG7K+jcxtRvSqFYkyenbWLF4Om07nVjicoqj4EhEREREqtTUdWNJvzQFIiCYGtwc/n8MOOZRTCV10W0tTJsGn3zimovl69rVBUU9e7oe26RswsL2dQMOsHev4b77HmTOnEyaN7+J5OSWJCZCYmINYCL+/jv49NMI+vVzAVabNj1YsGAKK1bMKXdw9Ntvo5kx4wdCQyMYOXImTZrEA653uvnzJzNp0ucs+GkK7a87nslmNBMC/2SW/0JuzrqE7s3aM27hFKZPHq3gSERERESOLNl5e3h39cOM3vACREBISjhvnj6nxHfXlNe8eTBq1L6gKCwM+vaFgQNdhwRy8AIC4PTT2zJnzuXUrfs3b7wxgb//hmeeGc22bZ3JzW3NuHGuGWOjRhAXdyXwDStXzi3XcnbuTOXVV28FYOjQ5woCIwB//wC6detLt259C4ZdkfkwLy66gnm7p/NkzTfpdGprWAljfniLAYPvrNi6VmguEREREZESrNm1hCeXXUpCxnyMNTAF+te5rNICo+RkeP1119kCQJ06cPnlMGAA1KhRKYsQHz16nIGfnx8LFkwhJyedqKjtbNt2ETVqhPDii1v4448wJk50+yU5uT2wgtmzpzJtmusIorhHgKy1/PjjO/z113hWrpxLauoWOnU6iYEDrys1T9EhcbzY/Q9+3DCK1xLvZGHtFQTdEkjWmCxefOqKCq2ngiMRERERqTTWWr7e+CqjEu8hOy+LqOAWRM2MY/bk8bS6u+tBp5+VBZ99Bp9/DtnZEBwMl1zims/peaKqExERSbt2x7Fo0R9Mnz6ONWtc138nnXQe7duH0b49XHed6/lu/HjLzz/vJifnZB5+2HXecPbZcNZZB744d9Kkz3nhhesLvteuXZ+77noTvzK2gzTGMDD2BjpH9uPphYNZzFy4Emb/+Tv+i/3K3SuDgiMRERERqRTb92ziueXXMCv1ZwDOaHQ1t7Qcwc2jXHfLLVp0qnDa1sKUKa62KL/3uVNPhRtugPr1DzrrUgbHHXcWixb9wZNPXlowrH//fTU0fn6ue/QuXQzr1g1myZLW1Kv3BJs3h/L22/Dxx6654+DB0KABZGZm8MYb/wfAJZfcz4knDqJZs3aEhISVO2/RIS0Z0WMmHycO44P1T2GPt3RY0qBDedNRcCQiIiJylMvOzmLz5nXExraucBrTtn3D88uvI33vdmoF1OXO1m/Su/75ZGfvYd26ZRhjaNasfYXSXrUKXnnF1UqAe5bollugU8VjLamAU0+9mC++eIHdu9OpXbs+7dufQNeupxU5bbt28SxZMpxzzqlHmzYPMXYszJwJX30F337rulP38xvFtm1JxMd359prnyhzbVFx/E0AV7Z8gu71BvDArAEE+JlyxzoKjkRERESOciNH3sW3347ktdem065dr3LNm5OXzeuJd/N10isAdK/Tj3vj3ycwK4iXX76FadO+ITd3LzExrQgJCS1X2jt2wHvvwfffQ14e1Krlmm4NGHD0vqPocGrUqClff70FYwymlPdStW7tmlAmJMzliitcz3cJCa5J5OTJrrt1uANowMUXdzzowMhX+9rH88mpa7j4pYZLyzuvgiMRERGRo1heXh5TpowBYNGiP8sVHG3OWsdjSwazdOdMAkwgQ1s8x3nRt+Jn/Ljv0YHMnPkjAJGRUVx++cPlytfkyTB8OKSnu+Za553n3sETHl6uZKSSlTWIadXKBUcrVuzrsS4uDu65J5Pw8FF891041l4OXM7jj8OcOa5DjcpqIhkWUJuMPdm7yzufgiMRERGRo9jq1YtIS9sKQFLSyjLPNyvlZ55ceinpe1NoWKMJj7QbTbtaPQFYsGAqM2f+SEhIGC+8MIG2bXuWWtOQLz0dRoyASZPc986d4dZboXnz8q2XHF6xsfEEB9dk8+a17NixnYiIegA89thgpk8fB0Dv3ssJDHySSZMC+f57+PlnGDTIBUmHKwhWcCQiIiJyFJs799eC/zdsKD04yrW5fLBmGB+vexKLpWfdM7m/zUdEBLqLX2stb755LwAXXfR/5aqJmjULnn8etm1zvdDdcAOccw6UMa6SI4i/vz8tW3Zm8eI/SUiYR7dufdm0aTXTp48jOLgmzz33Cx07uhe1XnaZaz45ZQqMGQO//AJXX+16uDvUzSf1rmARERGRo9icORML/k9KSihx2tTsLdyz8HQ+WvcEBsO1zZ7gqQ7jCgIjgD/++JYlS2ZQp04DBpfxRZzZ2fC//8G997rAqH17ePttOPdcBUbVWevW3QCYPXsC4LrtBjj++HMLAiOApk1h2DB44w045ph9tYfXX++a2x1KCo5EREREjlJ79+awcKF7i6oxhi1b1pGdnVXktIt2/MmQOV2Ym/YrdQIb8HynCVzW9EH8zL7Lyby8PN5++0EALr/8kTJ1ybxhA9x0k+vBLDAQhgxxF8bR0ZWwgnJY9e17CQDff/8GGRk7mDTps/2GFxYf754zGzYMGjeG1avh7rvh4Yfdy2UPBQVHIiIiIkeppUtnkZmZQdOmbWncuAXWWjZtWr3fNNZavkkayR0L+rAteyOdIk7izW7z6Frn1APS++OPb1m7dgkNGzbhrLOuP2B8YZMmwdChrhezqCh49VW4+GL1RPdP0a5dLzp37sOuXemMGHETiYl/U6tWXbp371/sPMZA797w/vsuUA4JgWnTXDO7zz6DnJyqzbOCIxEREZGj1Ny5rkld166nER0dB+z/3NGe3EwenX8BIxJuYq/N4YLoO3ix069E1og6IC1rLZ9++jQAgwffTWBgULHLzc52NQSPPw67d7uL4TffhNYVf82SHKEuvvg+ACZO/ASAk0++oMSykS8oyAXKH34Ip5wCWVmujFx/PcyfX3X5VXAkIiIicpTK74yha9e+xMS0Avb1WJectYYb/urB7+ljIRvOy7uVm+JeIsAvsMi05s37jWXL/iIiIpIBA64tdplJSa4Z3XffuWZ0t98Ojz4KoeV7BZJUE8ce259WrboUfD/ttKKb1BUnMhIeecR11BETA2vXwh13wHPPQUZGZedWwZGIiIjIUSknJ5vFi6djjKFz595ERbmao6SkBP5KGc+Q2V1Zs2cRpABvQ4MtsSWml19rdP75txEcXLPIaSZNck2lfJvRqdOFfzZjDJdccj8A9evH0KnTSRVKp3t3eOcd17wuMBB++sn9P316ZeZWXXmLiIiIHJVSUpLJzd1LZGQUYWG1C2qOZgdP4Pu/R2GxsAIYC2RBauqWYtNavXoxc+ZMJCQkjEGDbjpgfHY2vPaaqy0C14zu7rshrPT+GuQfoHfvC7jjjteJi+tc5pfIFiUoCK64Avr0gWefhSVL4IEHoF8/uPlmqFXr4POqmiMRERGRo9D27ZsAqFfPPT9Ut3EjuAg2tlvlAqPfIHxcHa769zAA0tKKD46WLZsFQK9eAwkPr7PfuMLN6G67zTWjU2B09DDGcM45N5TrnVcladIEXn4ZbrwRatSACRPgqqvce7IOloIjERERkaPQ9u0bAahXrzGrdy3iv8kXQVsgEzov6QNTYMCZ19K6dXcAUlM3F5vW2rVLAWjWrP1+w3/77cBmdIMGqRmdHDx/f7jwQvc+rE6dIDXVvSdr5EhXU1lRalYnIiIichTats0FR1lxu7lxbk+y8nYTsC2IvZ9ksyBtCgADBlzL7t07gZKb1a1duwSApk3bAe7i9PXX4Ztv3Hg1o5OqEhMDL70En38O774LY8a43uweeqhi6Sk4EhERETkKbUvZAKfD3Ba/Qh70a3g523/axNzUiVgsHTueSJMmbUhOXguU3KwuPzhq1qwdycnuJZ7Ll7tmdP/5j2qLpGr5+8Oll0KXLvDEE7BypXt/VkWoWZ2IiIjIUWb7nk381OA9OA78rD+3xb3G/fEf0DSqTcE0AwZcB0Dt2vUBFxxZaw9IKzNzF8nJa/D3D2D9+lYMGeICo0aN4JVX4F//UmAkh0a7dvDWW9C3r3svUkUoOBIRERE5ivy9YxpD5nYltdZmSIchgc8wKPpGjDFER7se60JDa9G79wUABAfXJCQkjJycbHbtSj8gvfXrl2OtH6GhI3n44QB27oTjj3cv7IyPP6SrJkJoKDz4INx/f8XmV3AkIiIichSw1vLlhhHcseAUUrKTCU4OhVHQtcFpBdN069aXwMAgLrjgDkJC9r2VtU6dhkDRnTIsXrwa+JX09Ovx83MdMDz+OISHV/kqiRSrf/+KzadnjkRERET+4TJzd/HCiuuZtOUzAC6KuZuf/vceWbt2FXTlDe6ZoZ9+2oWfn/9+89ep04CNG1eRlraF2NjWBcPnzIE33+wPhBMSks7TT9fimGMOySqJVAkFRyIiIiL/YOt3r+DRJeezetciQvzDuDf+PY6LOJsv0l7Az8+/4JmifP7+B14e1q7dANjXY112tusZ7IsvAMKBXxk6NJ1jjvlXFa+NSNVScCQiIiLyDzVt27c8s+wKduWm06RmG/7bbixNQ9sW9EBXt24j/PxKf8oiPzhKS9vC2rXw5JOuRzA/PwgLG0F6+p20bz+3StdF5FDQM0ciIiIipfj88+f54IPHDnc2yizX7uWtxAd4ePEgduWmc3Lk+bzeZRZNQ9sCkJKyCYDIyKiSkilQp44LjqZPj2XoUBcYRUXBSy9lk5FxF35+7NfcTqS6Us2RiIiISAn27s3hrbfuIy8vjwGnX0X9Rk0Pd5ZKtClzNU/9P3v3HR1VtfZx/HtmJo2EJJSEFEIJoUtTFBAs8IoNy7Vcu2JBLPQAT/cAACAASURBVCh6QVSagqAIUgTFjoJexIb1qtiwAoKAVBNICIFAIEAIpLeZ8/5xSCgJySRkEgK/z1qzPHPO2fs8x7WAPNl7PzvudjZkLMGGjcHRk7mh6XCMI+ppF28Ae+R6o/LYbK2B7/nzz/6Atdh96FDYs2czLpeTyMgYfHz8qv1dRGqakiMRERGRchw4sBeXywXAxlU/cuGAe2o5orKZpsmPe+bzYvyD5DgzaeQdzuh28+nWoG+pe9PSipOj8HL7dDrhs89gwYJbAQcORwYjRwbSr591PSnJ2vy1efP21fouIrVF0+pEREREyrF//+6S441rfq3FSI4vq+gAE2Nv4bm428lxZnJe42uZ0319mYkRQFqaNa2uvJGjrVvh4Ydh9mwoLHQAC2jT5vaSxAhg27bi5KhDtb2LSG3SyJGIiIhIOY7c22fjpr9qMZLSTNPk132f8MqWYezN34GvzZ+HY2ZxWdhdR02jO9bhkaOyk6Nff4VJkyA/Hxo3hltu2casWbeQldXuqPu2bt0AKDmSU4eSIxEREZFyHDlyFL8znvz83JNifU1S9j/MSniYvw8sBqB9/R6MavceTeu1rrBt8ZqjYwsymCbMnw9z5ljf+/e31hYVFdVj1iyrWt2REhLWABAT0/VEX0fkpKDkSERERKQcR44cFbmcbF7/B52696+1eLKLMpi3bTyf7pyF0ywi0NGQe1o+x4DwQdgNe8UdUPaao4ICmDoVfvgBDAMGD4Ybb7SOXa5G2Gw2MjL2U1RUiMPhRU5OJikpW3A4vGjWrN3xHiVSp9TYmiPDMKIMw/jZMIxYwzA2GobxyKHz4wzD2GkYxppDn8trKiYRERGRihSPHNltVuKxcfXiWonDNE2+T32PO/5qy8c7puMynVwVfj/vnrOZqyLuczsxgtJrjtLTYdgwKzHy9YUJE+Cmm6zECMBmsxEUZG0We+DAXgC2bFkHQIsWHfHy8q6u1xSpVTU5clQEDDdNc7VhGPWBVYZh/HDo2gzTNKfWYCwiIiIibilOjrpFtWPlto1s3Li0xmPYmZvAlE13s+7g7wB0qN+TR1rPpk39MyvdV0FBPhkZadjtDoKCGpOYCKNGQWoqhIZaG7zGxJRu16BBKOnpqRw4sIfGjSPYsmUtAK1adTmhdxM5mdRYcmSa5i5g16HjTMMwYoHImnq+iIiISFUUT6s7L+YsKznasg7TNMsteFBdTNPkq12v8+qW4eS5cmjgFcrg6Clc3OR2bEbVJgAVbwDbqFE4y5fbmDABcnOhfXuYOBEaNiy7XXCwtRFserq17kjrjeRUVCulvA3DaAF0A5YfOvWQYRjrDMN42zCMBsdpM9gwjJWGYaw8eHBvDUUqIiIip7vikaMzImII8gsgPfsAu3YkePy5TrOIKZvuZkb8A+S5cugXejPzzo7j0rCBVU6M4PCUOsN4iDFjrMSoXz+YMeP4iREcTo6KizJo5EhORTWeHBmGEQAsBB41TTMDeBVoBXTFGlmaVlY70zTfME2zu2ma3YvnvIqIiIh4WvHIUaOAYDqGW/PN4v727LqjPGcOYzdcw6LUufja6jG2/QLGtn+f+l5l/g65UvbsSQEmk5r6OC4XDBwIY8aAj0/57Ro2bAJY/z+cTidbt64HlBzJqaVGq9UZhuGFlRjNN03zUwDTNFOPuP4m8L+ajElERETkeAoK8snMTMdm2Kjv609Uw3BIXMOu7Zs89szMwnRGbbiSDRlLqO9oyFUZ99EzYEC19F1QAO+/fwZwHYbh5PHH7Vx6qXttj5xWt/NQSfPQ0CgCA8sZbhKpY2qyWp0BzAFiTdOcfsT58CNuuwbYUFMxiYiIiJSneNSooX8QNsNGk/pWIrAndbtHnrc3fydD15zHhowlhPpEcV78NcyfMon585874b4zMuCxxyAhoS2QwYABn7mdGMHR0+oSEqwpdVpvJKeampxW1xu4Heh3TNnuKYZhrDcMYx3QF/hPDcYkIiIiclzFyVED/yAAQgMbAZC6L7nan7U7bxsP/92bpJyNNK/XgRc7/8by/30DwKpVP55Q37t2wUMPwfr14O29D+jD2WdX7sfAJk2aAbB06ZcsXrwA0JQ6OfXUZLW6P4Cyyrp8U1MxiIiIiFRGcTGGhoeSoyb1DyVHabur9TnpBXsYsa4/qfnb6FC/J5M6fc2mNStLiifEx68mOzsDf//ASvcdF2eV6k5Ph+hoKCy8ieTk9YSHt6xUP9269aNXrytYtux/LFnyBQCtWmnkSE4ttVKtTkRERKQuOHbkqEnxyNHBPZimWS3PyCo6yOPrL2FHbjwxAV2Z3HkRgV4N+f77d0vucblcrF//R6X7XrEC/vMfKzE66yx48UWTvXv/BKh0cmS32xk37hN69bqi5FxMjEaO5NSi5EhERETkOEpGjupZyVGATz38vHzJLcgjOzP9hPvPc+YwesOVJGStoalfa6Z0+o4ARxA5OZn88cdnAPTteyMAa9f+Wqm+f/jBGjHKy4OLL4bnnweXK428vGz8/YMICAiudLze3j6MG/cJl19+D/37305ERKtK9yFyMqvRanUiIiIidUlxctTALwAAwzAIDWzItrQUUndsJqBDzyr3XeQqZNw//2bdwd9p7B3JC51/oIG3VfTgt98+JS8vh86dz+PSS+/i558/ZM2aX9zu++OP4ZVXrOObboLBg8EwYNeurUDlR42O5O3tw4gRb1W5vcjJTCNHIiIiIsdxZLW6YiXrjpLjq9yvy3QxadNAlu//hkBHI6Z2/oEw3+Yl13/6aT4A/fvfTqdOvbHZ7GzevIqcnMxy+zVNeP31w4nRAw/AffdZiREcTo7CwlpUOXaRU5mSIxEREZHjOHZaHRyx7ihlS5X6NE2TWQkPs3jPAvzsAUzpvIjm/u2Pumfz5lUA9OhxOX5+AbRt2x2Xy8mGDUuO26/TCVOmwAcfgN0OI0fCDTccfc/u3UkAhIVVfeRI5FSm5EhERETkOMoaOQo9NHK0J3Vblfp8J+kpvkh5BS/Dh2c7fknb+t2Pun7wYBoZGfvx8wugceMIALp2vRA4/rqjvDwYOxYWLQJfX3j2WWud0bF27z7xaXUipzIlRyIiIiLHUebI0aGNYFMPbQQ7b94zzJo11K3qdV+mvMZ72ydiw85THT6kW4O+pe7ZsWMzAE2btsY4NB+uS5cLAMpcd5SRASNGwLJlEBgI06ZBjx5lP//wyFGLCmMVOR0pORIREREpQ15eDjk5mXjZHfj7+JWcL94Idk9aCgcO7GXevHF89tlL7NqRUG5/K/YvYmb8QwA81vZN+jS+usz7duyw1jI1bdqm5NwZZ1jrjjZtWklublbJ+b174ZFHYMMGCAmBWbOgQ4fjx1AdBRlETmVKjkRERETKUDKlrl5QyQgOHLHm6MAeVq78oWTEKDFx7XH7Ssxaz/h/bsCFk9uajeaysLuOe+/hkaPDyZG/fyBt2pyF01nEhg1LAdi+HR5+GJKSoHlzePll67/H43K5NHIkUgElRyIiIiJlKCnjfcR6I4DG/sHYDIO0zHSWLv2y5Hxi4oYy+0nL38XIDQPIcWbSN+RG7mrxTLnPTU62kqOoqDZHnS+eWrd27a/884+VGKWmWiNFM2dCaGj575OenkphYT5BQY3xO1SaXESOpuRIREREpAxpabsAaHjMZqkOu4NG/sGYmCUbtQIkJpVOjnKd2YzacCV78pPpGHguT7abi80o/8evskaO4HBRhj/+yGH4cGutUY8eMHUqBAUd20tpmlInUjElRyIiIiJl2LnTWvsTHhRS6lrxuqPCwgK87A4AEhPXH3WP03TybOytbM5aRYRvNBM7fo63zbfcZ7pcrpLnNm3a+qhrnTr1wTCuYtu258nLg/79YeJE8PMrq6fSiqfUNWnSwr0GIqchJUciIiIiZdi+fRMAzYKblLpWvBEsQN92vbAZNnamJJCfn1ty/vXEx1mS9gUBjmAmdfqaYO/SSdax0tJSyMvLITg4hPr1Gxx1bfXqQEzzE8CH3r2TefJJcDjcfx+V8RapmJIjERERkTIkJ1vJUVSDsFLXiosyAPSJ7kJUgzBcLhdJSf8A8EXKq3y8YzoOw4sJHT+jWb12bj6z7Cl1v/wC48YBeAHTaNnyDWyV/CmueFqdijGIHJ+SIxEREZEyJCfHARDVsHRyVLwRrN1mp1uz9kSHRAGwdet6lqd9y6xDJbuHt3mTrsEXuv3Mw2W8D0+p+/FHmDABXC44//wE4DHWrv2l0u8TH78agMjImEq3FTldKDkSEREROcbBg/vIyNiPn5cvjfyDS10vTpg6R7YhwKdeSXK0asdPjI+9ARcubm82hkvDBlbquccWY1i8GCZNshKj22+Hxx5rjGEYxMWtIC8vx+1+k5M3Ex//N/7+gXTufF6lYhI5nSg5EhERETlGyXqjRuFH7XFU7Myo9jxxyT2MuNjar6hl46YQAL82/ZhcZxb9Qm6qsGR3WY5MjlasgOeesxKjO++Eu++G+vWDiYnpRmFhAevX/+F2vz///CEAvXv/C2/v8otCiJzOlByJiIiIHGP79uIpdRFlXjcMg0s79impZNc8JBxuhEK/fDoGnssT7d4pM6kqy99//8xdd53Bl1++VrLOKT+/K089BU4n3Hgj3HHH4fvPPvsSAFasWORW/6ZpsnjxAgD69bvJrTYipyslRyIiIiLHOFyMoXSlurJ8EvI9RAEHYXjkGxWW7D7St9++TVLSRmbMeODQmqMzeOmlaPLz4dJL4b774Mg8q0ePywBYseJbt/rfunUD27bFEhjYkLPOusjtuEROR5UoACkiIiJyeihJjsoo432s77yW8IX3TxhOA/NDk/2Ru2gZ2tHtZ23cuBQALy8fCgvDsdl+JCvLoHdveOyxoxMjgA4deuLvH8j27XHs3p1UZvW5TZtWMm3aYM44ozcFBfkAnH/+9TgcXm7HJXI60siRiIiIyDGKK9U1axhe7n0Jtu1M950HQOfkPpACW7asdfs5+/fvJiUlET+/AF58MRZf32W4XE3o0gWeegrs9tJtHA4vzjqrPwDLl5cePcrOzmD8+BuIj/+bzz57ma+/fhPQlDoRdyg5EhERETlCUVEhKSmJGBg0LWfkKJNsnq73MgVGIZe5+tE32Eo+4uP/dvtZGzcuA6BNm37MmNGSvLwwWreGiRPB2/v47c455/hT6156aSi7dm2lVasu9O17I4ZhEBXVhs6dz3c7LpHTlabViYiIiBwhJSURp7OIJoGN8fEqO0Nx4eJZvzdIse2ltbMFj3SfT+LO7UBVkiNfdu2ayZ490LQpTJ4MAQHltzvnHKsow+rViykoyMfb2weAxYs/5Lvv5uHj48dTT31As2btePDB6Xh7+2IvaxhKRI6ikSMRERGRIxyuVHf8KXXve3/Dcq91BJr+PBPzX3wCw4iO7oTNZic5Oc7tPYg2bFgGzGPPnhY0bgwvvAANGlTcLiSkKdHRncjLy2b9+t8BSE3dzowZ9wPw4IPTadasHQCNG0cQGNjQrXhETndKjkRERESOUFyM4XjrjdbZN/OOz6cAjAqcSFiz3gD4+PjRrFk7XC4XiYnrK3xOQUE+sbGXATfg52cyZQqEhbkfZ/HUutdff4K9e3cyadIdZGUd4Nxzr+TKK+9zvyMRKaHkSEREROQI5VWqO2BkMMHvVVyGyS1cR4+uQ4+63rp1NwASEiqeWrdgwXZcrlGAk3HjDFq2rFyc1147lIiIaOLjV3PHHW1Zu/ZXGjRowogRc9zeY0lEjqbkSEREROQICQlrAGjR6OgNYF24mOT3FvtsBzjD2Ya7z34bbEf/KBUTYyVHFa072rgR3nvPyoY6dPiIc86pfJwhIZG8/PIy2rfvQV5eNgBPPjmX4OCQyncmIoAKMoiIiIiUKCjIZ+tWa0pc69DmR137wPtbVjjWE2gGMLbtf7HXCyzV3p2Ro927YexYcDodwKtcfrlPleNt0CCU6dMX8957EwgPj+accy6tcl8iouRIREREpMTWrRsoKiokqkEY/j5+JefX2zcz59A6o5FBEwiNPLvM9jExXQFITFyP01mE3X70j1o5OTB6NKSng8PxG0VFQ+nUqeL1SeXx9a3HvfdOOqE+RMSiaXUiIiIih2zevAqA1mGHFwAdNDJ5xu81XIaLm7iWnl2GHq859es3ICysBQUFeSVV74o5nfDss5CYCKGhuRQVXU14eBRRUW098zIiUmlKjkREREQOiY9fDUDb0GbAoXVGvm+xz5ZOR2dr7un+Vql1RscqnloXH/83cXF/sX79EgDefBOWLoX69aF795eAA/TufbWKJ4icRDStTkREROSQ4pGjNqEtAPjQe1HJfkZjW8/D4V/xJkQxMd34/ffPmDXrIbKzMwDo1+87Fi++GLsdxo83mT79LQB69/6XZ15ERKpEI0ciIiIiQGFhAYmJ6wCICW3GBns8b/ksBODJ+uNpEtXLrX7atu0OQHZ2BgEBwcA5LF58AQCPPGLSsGEcO3bEExjYkE6delf/i4hIlWnkSERERARIStpIYWEBTRs0wenr4hm/V3EZLm40/0Wvbo+63c/ZZ1/CPfc8S3BwCGeeeSv33WeSleUDvMyOHUkcPNgQgJ49ryhVsEFEapf+RIqIiIhwRDGGJi2Z7PsWe23pdHDGMKjH22Czu92PzWbjtttGUVAAw4ZBVhY0b76XHTse56OPcvHyskp39+mjKXUiJxtNqxMRERHhcHKUd1Yuy7zWUr8S64yOZZowa5a12WtoKMyYEcLEiZ/g7e1LYWE+3t6+dO9+cXW/goicICVHIiIiIhxKjprC8hhr36EnAscRFnVulfr68kv4+mvw9oZnnoEGDaBnz8uZPHkRQUGNufTSu/Dz86/O8EWkGtTJaXUFrrzaDkFEREROIdnZGSTsXAv3gMtwcT1X0bvrf6rU17p18NJL1vFjj0HbI7Yx6tr1Aj79NBVbBeXARaR21Mk/mSm5W8h1Ztd2GCIiInKK+ObbORQNKIBgaOdsxeDu71RqnVGxPXtg3Dhrw9cbboD+/Uvfo8RI5ORVJ/90FrjymBH/AKZp1nYoIiIiUsc5nU7ei58A7cC3yIenW8/Dy79hpfvJz4exYyE9Hbp3h8GDPRCsiHhUnUyODMPgh9T3+Gb327UdioiIiNRxH/wxhcwe6QCMbPsOYVGV33vINOHFF2HzZoiIsJIke+UHnkSkltXJ5KiJT3MAZiU8xNbsDbUcjYiIiNRVmYXpzMseD3boknsB5ze9uUr9fPMNLFoEPj5WAYbAwGoOVERqRJ1MjgK9GnFp2F0UuPKYEHsz+c7c2g5JRERE6qAJq2+m0D8f2y47z5z3aZX6SEiAmTOt42HDoFWragxQRGpUnUyOAIbGzCLKrw1bszfwWuKI2g5HRERE6pif9izgr7zvoAD6pd9EYBXWGWVlwdNPQ2EhDBgAF2vrIpE6rc4mR372AEa3fx+H4cXnKbNZsu/L2g5JRERE6og9ecm8GP+g9WURnH/GdZXuwzRhyhRISYHWrWHo0GoOUkRqXJ1NjgDa1j+LQS2fA2DKprvZl59SyxGJiIjIyc5lupi86S6yig5gxNtgNXTq1KfS/Xz8Mfz+O/j7W6NH3t4eCFZEalSdTo4A/t10GN0bXExGURqT4u7AZbpqOyQRERE5iX268yVWH/iJACMY83MXzZt3IDg4pFJ9bNwIr79uHT/5JERGeiBQEalxdT45shk2RrabR7BXCKsP/MSHyS/UdkgiIiJykkrK/oc3Ep8AoNe+KyAbunQ5v1J9ZGXBxIngclkbvfap/KCTiJyk6nxyBNDQO4wn2s4FYE7SGGIzVtRuQCIiInLSKXQV8FzcbRSa+VwWdjcHl+8DoHPnyiVHM2fC7t3WOqNBgzwRqYjUllMiOQLo2ehyrot8BKdZxMTYW8gpyqztkEREROQkMm/beOKz/ibctyUPtJjKhg1LgMolRz/8AD/+CL6+MGYMeHl5KloRqQ2nTHIEMDh6Mq38u5CSt4WZCQ/VdjgiIiJyklh/cAkLtj+PgcHIdu+SkpRITk4mERGtCAlxb8FQSgq8+KJ1/NBD0KyZBwMWkVpxSiVH3jYfxrZfgI/Nj+9T3+XH1PdrOyQRERGpZTlFmUyKux0XLm6OeoJOQX1Yt+43wP1Ro6Iia51RTg5ccAFcfrknIxaR2nJKJUcAzf3bM6SV9WudGfH3k5KbWMsRiYiISG2aveU/7MrbSiv/LtzZYjwAK1d+D0Dnzue51ce770JsLISGwvDhYBgeC1dEatEplxwBXBF+L+c1vpYcZyYTY2+hyFVY2yGJiIhILfhj3xd8s3sOXoYPo9vPx8vmzZ49yaxc+T0Ohxc9ew6osI+1a2H+fCshGjkS6tevgcBFpFacksmRYRg81uZNQnyaEpu5nLnbxtV2SCIiIlLD9hekMm3zvQAMjn6elv4dAfj227dxuVz06XMNDRqElttHZiY895xVtvvWW6FrV4+HLSK16JRMjgACvRoyut18DAze3z6JNQd+qe2QREREpIaYpsnUTYM4ULiXbsH9uDZyKABOp5Ovv34LgCuuGFxBHzBtGuzZA+3bw8CBHg9bRGrZKZscAXQJPp/bmo3GxOTZ2Ns4WJhW2yGJiIhIDfhq1+ss2/8//O1BPNl2LjbD+pFnxYpF7N27g4iIVnTr1rfcPr77Dn79FerVs8p2Oxw1EbmI1KZTOjkCGNjiaToG9mJfwU6mbhqEaZq1HZKIiIh40PacOF7ZMgyAYW1eI9Q3quTa//73BgBXXHEvNtvxfwzavRteesk6fvhhiIjwXLwicvI45ZMju+FgTPv38bcH8kfa53y16/XaDklEREQ8pNBVwMTYW8l35dI/9Db6hd5Uci0jYz9//vk/7HYHl1xy53H7cLlg8mSrbPd558Ell9RA4CJyUjjlkyOAMN8WDGtjJUWzt/yHrdkbazkiERER8YS5SeOIz1pNE5/mDG398lHX1q//A5fLRceOvWjYsMlx+1i4ENasgQYNYNgwle0WOZ2cFskRQL/Qm7i0yZ0UuPKYGHszBa682g5JREREqtHaA7+xIPl5bNgY3f6/BDiCjrruzsavSUnw5pvW8WOPQXCwp6IVkZNRnUyOqrpsaGjrl2jq15rE7PW8nvhE9QYlIiIitSar6ACT4m7HxOSWZiPpFNSn1D0VJUeFhVbZ7sJCuPxyOPdcj4YsIiehOpkc7dtXtXZ+9gDGtH8fu+Hg052zWJb2dfUGJiIiIrXipYRHSM3fTtv63RnY/OlS13NyMtm8eTU2m50zzig763nvPYiPh7AwePBBT0csIiejOpkcpafDihVVa9u2fnfuafEsAFM23cX+gt3VGJmIiIjUtCX7vuT71Hfxtvkyqt17OGxepe7ZuHEZLpeTNm3Ows8voNT1f/6B+fOt9UVPPgn+/jURuYicbOpkcgTw/PNWklQVN0Y9Rrfgfhwo3MukuIG4TFf1BiciIiI14mBhGtM2W5u5Dmr5HM3qtSvzvuIpdV26lJ5Sl5cHkyZZVepuuAG6dPFcvCJycquTyZGfn5UYTZ5s/UVWWTbDxsh27xLoaMTK9O9ZuHNm9QcpIiIiHjczfgjphal0Djqf6yIfOe595a03ev112LEDWraEu+/2WKgiUgfUyeQoPBwCA2H5cvj006r1EeITyYi2cwB4M/FJErLWVGOEIiIi4mm/7P2Yn/d+iK/NnyfavoPNKPvHmoKCPGJjl2MYBp06HV2o4a+/4PPPweGAUaPA27smIheRk1WdTI4cDhgxwjp+4w1r8WRV9Gl8NVdFPEChWcDE2FvId+ZWX5AiIiLiMfsLUpmx+QEA7m/1AhF+0ce9NzZ2BYWFBbRs2Yn69RuUnM/MhClTrOOBAyEmxqMhi0gdUCeTI4A+feCqq6xymxMmQG4V85oHoqfSrF47tuXE8nbS2OoNUkRERKqdaZpM33wfGUVpdG/Qn6vC7y/3/o0blwLQufN5R51/8UWrAm7HjnDzzR4LV0TqkDqbHAE88AA0bw7JyTB7dtX68LXX48m287Bh5+Md01l34PfqDVJERESq1Q97/suStC/wtwcyos0cDMMo9/64uL8AaNfunJJzP/8MixeDry+MHAl2u0dDFpE6ok4nR76+MHYseHnB11/D71XMa9oHnsOtzUZiYjJ5053kOrOqN1ARERE5YatW/Uj/63yYEWeNFA2JeZFQ36gK28XFWft/tGt3NgD791ujRgD33w+RkZ6JV0TqnjqZHLmOKFHXqhUMtip4MnVq1TeIvb35WGICupKSl8g7SaU3jxMREZHa9etvCym6rIA8cujV8AoubXJnhW3279/N3r07qFevPlFRbTFNmD4dMjKge3drir6ISLE6mRzt27fzqO/XXgtnn239RVe8T0Fledm8GdFmDjZsLNzxIpszV1dTtCIiIlId1pg/Q2uw5dsZ3uaNCqfTweEpdW3bdsdms/Hjj7BkibXJ64gR1qavIiLF6mRydODAHubNG1/y3WazdrMOCoLVq+GTT6rWb5v6Z3Jt5CO4cDFt82CcprOaIhYREZETkVG4nx3tNwNgLDIIdoS41e5wcnQ2+/bBSy9Z5x98EEJDPRKqiNRhdTI5Apg7dxzvvPM0TmcRAA0bwhNPWNdee62I8eOfL7lWGXe3fIZQnyg2Z63is50vV2fIIiIiUkWvbBqGWc+EreD8u4idO7e41W7TpsPJ0fTpVvnuHj3gsss8Ga2I1FV1MjkKC2uJzWbj3Xef4Z57OvP113OYO3cc8+efC8zGNB388svVLF/+a6X79rMH8EiMVfru7aQx7MlLruboRUREpDLiMv7i+7R3wQl8Y53bunVDhe1M0ywZOUpNvZBlyyAgAIYP13Q6ESlbjSVHhmFEGYbxs2EYsYZhbDQM45FD5xsahvGDYRjxh/7boKK+AgMbMnHiF0RERLNtWyxTpw5i3rzxO4jN1gAAIABJREFUbNy4DF/f8Xh5bQHa89ZbvlWK9dzGV3J+4+vIdWYxM+EhTNOsUj8iIiJyYlymi5kJQzAx4U9gr3U+KWljhW13704iIyONwMDOvPdeIwAefhhC3JuRJyKnoQqTo0PJS0WfYDeeVQQMN02zPdATGGIYRgfgSeAn0zRbAz8d+l6hXr2uYO7cWIYOfZnu3S/m+usfZcKEz1m4cAv/+U8GkM/Wrb1ZssSd3kp7OGYW/vZAlqZ9ye/7PqtaJyIiInJCftqzgLjMv/At9IdfITq6E+DeyJE1amQAc8nONjj3XOjf37Pxikjd5s7IUQqwElhVzmddRZ2YprnLNM3Vh44zgVggErgamHfotnnAv9wN3svLm2uuGcILL3zHkCEz6NPnaurVq8/FF3fCx2cCAJMnF5GW5m6PhzX2iWBQy0kAvJTwMFlFByvfiYiIiFRZvjOXt7aOBKDJxmZQABdeeAMASUkVJ0fWeqMHycjoRmCgptOJSMXcSY5iTdOMNk2z5fE+QKXSD8MwWgDdgOVAE9M0d4GVQAFl1o4xDGOwYRgrDcNYefDg3nL7t9sdnHvuVuB7MjMdPP981cp7XxVxPx3q92RfQQpzto6ufAciIiJSZR/vmMGe/GRa+Xcha8kBAM4771psNhvJyZspKMgvt/3ff+8CpgBWYtSwoacjFpG6zp3kqFc13QOAYRgBwELgUdM0M9xtZ5rmG6ZpdjdNs3tQUMWThXv1uhy4E7v9ICtXwsKF7j7pMJthY3ibN7AbDr5IeYV/Mv6sfCciIiJSafsLUnk/2ZrBcVfEeNL27sLHx4+oqLZERLTC5XKSnLzpuO3z84uIj38UqEffvnmcf34NBS4idZo7yVFTwzB6H3vSMIzzDMNoBWCaZp47DzMMwwsrMZpvmuanh06nGoYRfuh6OLDHrcgrcM45l2KzpWKadwPw5puQkFD5fqIDOnFj08cwMZm2eTBFrsLqCE9ERETKMTfpaXKdWfRsOIDgdGtSSbNm7bDb7bRseQZQflGG2bP3Yprdsdt3MmxY1Qo0icjpx53k6EUgs4zzuYeuucWwtrGegzVNb/oRl74EBh46Hgh84W6f5QkKakT79j1xuT6le/dECgth4kTIL38Evkx3NH+KCN9oErPX8+nOWdURnoiIiBzH1uwNfL3rTWzYuT/6BZKS/gGgefMOALRoYSVHxyvKEBcH//tfEwC6dn2XgIAaCFpETgnuJEctTNMsVXDBNM2VQItKPKs3cDvQzzCMNYc+lwPPA/0Nw4gH+h/6Xi169hwAQMOGLxAVBdu2wWuvVb4fH7sfQ2OsDWHnbhvH3vyd1RWiiIiIHOO1LSNw4eLKiPto7t+ebduOTo6KR47KSo7y8uC558A0bcB0+vQJqrG4RaTucyc5Km8s2s/dB5mm+YdpmoZpmp1N0+x66PONaZpppmn+n2marQ/9d7+7fVakV68rAFi58nNGj3bhcMDnn8OyZZXvq0ejyziv8TXkOrN4dcvw6gpRREREjvDX/u9Zkb4If3sgdzYfB1CSHLVocXRylJDwd6m9CN94A5KTweGIB0bRoUPPGotdROo+d5KjvwzDuPfYk4Zh3INVxvukFR3diZCQpuzfvxv4m0GDrPNTpsD+KqRgD7aagY/Nj5/3fsiq9J+qNVYREZHTndMs4pUtwwC4tdkogr1DyM3NZsMGa9PCVq26ABAV1ZbAwIbs2ZNMSkpiSfuVK+Gzz8BuNykqugEfH1vJvkgiIu5wJzl6FLjLMIxfDMOYdujzKzAIeMSz4Z0YwzBKptb9+efX/PvfcOaZcOCAlSCZJpimyaJF81i37vcK+wvzbc7tzccCMDN+CIWuAo/GLyIicjr53643ScrZSLhvS65r+igAf/zxGTk5mXTo0JPw8JYA2O12unXrB8CqVT8CkJkJkydb/fTrtxlYQ9u2Z+NweNX4e4hI3VVhcmSaZqppmucC44GkQ5/xpmn2Mk1zt2fDO3FHJkc2Gzz5JNSvD8uXwxdfwDffvM3kyXcyatSV5OZmV9jfDU2HE+XXluTcTXy8Y3qF94uIiEjFsooO8PZW6xeQ90W/gLfNB4DvvrP2ib/kkoFH3X/mmf8HwOrVVnI0c6aLffugTZtCQkLmA2hKnYhUmjsjRwCYpvmzaZovHfos9mRQ1albt354efmwadNfpKfvISTE2ggO4JVXXMyaNRuA7OyDLF68oML+vGzePNLaKs7w3rYJpOZt91jsIiIip4t3t00goyiNzkHnc37jawFITd3O6tU/4eXlQ9++Nx51/1lnXQTA338v5uefXfz0kw3IZvfu8/jttw8AJUciUnluJ0d1lZ+fP9269cU0TZYv/xaACy6A/v2dFBbaKCh4i7CwNgB88cUrpRZ2luWsBhdxYcgN5LlymL3lPx6NX0RE5FSXnLOZT3fOwsBgSKsZWLt/wA8/vIdpmvTp8y/q129wVJuIiFY0adKcjAxvpk51Hjr7GBkZy9mxIx5QciQilVdhcmQYRi/DMIJrIhhPKZ5at2TJ5yXngoMnAInAmfTsuZrAwEbEx/9NbOwKt/p8sNU0fG3+/L7vU1bsX+SBqEVERE4PryWOwGkWcUnYnbSpfyZQvCZ4LgCXXnpnqTaGYXDmmRcBc8jJ8QK+pVOnfxg8+HnsdgfR0Z1o1Ci8xt5BRE4N5SZHhmFMAEKA12smHM8499yrsNsd/PHH53z33busWfMLn3zyDIYxEMMw+eILf7p3nwhYo0fuCPFpyp0txgEwK+FhClx5ngpfRETklLUq/SeWpn2Jr82fQS2eLTkfG7ucnTsTaNQonLPO6n+c1vcBlwNpwD3ccccYbr75CRYsSGLmzN88H7yInHIqGjlaAvQENtdALB7TpEkzhg59CYBp0+7lmWduwjRNbrutL7fdZmCasHbtICCYn3/+kIMH09zq97rIR2herwM7cxP4IPkFD76BiIjIqcdpOnnl0PT0W5uNopHP4ZGen3/+CIC+fW/CbreXartjByxe3P3Qtwdo2zayZB1SSEgkAQF1etKLiNSScpMj0zQXmaY5yjTNsTUVkKdcddX9XHPNwxQWFpCenkqHDj0ZOPAp7rgD2rWDtDQHQUEfUViYz6ZNK93q02Hz4tHWVkGH+dufY1fuVk++goiIyCnl4x3TScxeTxOfZvy76eE1vC6Xi19+KU6ObijVzumESZMgP9+gfv1vgY+57bbRJWuVRESq6pQvyHCkIUOm06/fTURERDNq1H+x2x04HDB6NPj6wsGD/YGbSU3d5nafXYMv5P9Cb6HAlcfLW07qbZ9EREROGttz4kpKdz/a+lV87H4l1zZuXMa+fTtp0qQZ7dv3KNV2wQL45x9o3BgmT45h3LhP6N376hqLXUROXadVcmS3Oxg7dgH//W8CkZGtSs43bQpDhhR/e5XExAOV6veB6Kn42wNZmvYVS/d9VX0Bi4iInIKcppPJcXdRaOZzaZM76dno8qOu//zzhwBceOENpUaD4uNh7lzr+IknoH371lxwwXUaNRKRanFaJUfFyvoLdMAAaN16OxDEb79dghsVvUs08gnnzhbPAPDylkfId+ZWU6QiIiKnnk92zOCfzD9p7B3BkJgZR11zOp389tsngJUcHamgAJ591ppWd8010L07IiLVyp1S3qur456TnWHAbbftANLYv78L33xTufbXRA4h2r8zu/K2Mn/7JI/EKCIiUtdtz4ljztYxAAxv8yYBjqMLJ6xf/wdpabsID29J27ZHZz/vvAPbtkFUFAweXGMhi8hpxJ2Ro/aGYawr57MeaOzpQGtC69bhwMMAvPIKpKa639ZuOEqKM3yQPJmduQkeiFBERKTuqmg6HcCff34NwPnnX3/UTI9Nm+Cjj8BmgyeftNYKi4hUN3eSo3bAleV8rgDO9VSANSkkpCmG8SHwGTk5MG0alZpe1ymoD5c0GUihWcCs+IcxK9NYRETkFFfedLpimzevAqBTpz4l5woLYcoUcLnguuugQ4caCVdETkMVJkemaW5z47OjJoL1NIfDi5CQSOABAgKc/PUXlZ5ed1/0FPztQaxIX8QfaZ97JE4REZG6ZkvWOuZsHQ2UPZ0OwDRN4uOtmfpt2pxZcv6DDyAxESIi4O67ayZeETk9nZYFGcoTFtYCSOXqq+MAePVV2LPH/fYNvEO5p6W1w/fLCY+Q58yp/iBFRETqkDxnDhNib6LQLOCK8MFlTqcD2L07iaysAwQHh9C4cSQASUnw3nvW9cce03Q6EfEsdwoyOGoikJNFkybNAQgPX07v3pCdDVOnVm563VUR9xMT0JU9+cl8tGOahyIVERGpG17ZMoxtObE0q9eOIa3Knk4HsHlz8ajRWRiGgdMJL7xgTasbMAC6daupiEXkdOXOyNEKj0dxErFGjmDPnm0MGwaBgVR6ep3dsDOk1YsALNj+PHvzd3ogUhERkZPfb3s/5atdr+NleDO2/Qf42usd996EhL8BaN3amlL32WeHN3u9//4aCVdETnPuJEen1a5qxSNHu3cn0bAhPGwVr6v09LquwRdwfuPryHPl8NbWUR6IVERE5OS2Oy+JFzbfA8Dg6Clkxu/np58WHPf+4vVGrVufya5dMGeOdf7RRyEgwOPhiojgzpS5EMMwhh3vomma06sxnlpXPHKUmroNgP/7P/jlF1iyxJpeN3mytSeSO+6LnsKytK/4PvVdrol4iHaBZ3smaBERkZNMkauQibG3kFV0gHMbXUW/ejdxy8iW5Ofn0r59DyIioo+63zTNkkp1rVufybRpkJcHF14IvXvXwguIyGnJnZEjOxAA1D/O55Ry5MgRWInQsGFQv741ve6779zvK8Ivmuub/geAl7c8qtLeIiJy2ngn6Wk2ZiwjxKcpj7d9m48/nk5+fi4AGzcuLXV/Wtou0tP3EBAQzNq1LVi1ypraPnRoTUcuIqczd5KjXaZpPmOa5viyPh6PsIaFhjYDYO/eHTidRRQWFtCggcmQIdb1V1+F9HT3+7u12SgaeIWyMWMpP+/9yAMRi4iInFxW7v+BBcnPY8PGmHbvQ47J55/PLrm+ceOyUm2Kp9S1aPF/vPqqNUVjyBBo0KBmYhYRAa05KsXb24dGjcJxuZzExq7g9tvbMGhQFzp12kr37pCRAbNnV9xPMX9HYElp7zcSHyffmeuhyEVERGrf/oLdPBd3GyYmA1uMo3PweXz00XTy8rIJCWkKwD//lE6OiivVHTgwlsxMOPts6N+/RkMXEXErObrPMIyw4i+GYdxhGMYXhmHMMgyjoQdjqzXF647Gj7+B1NRtJCau56GHevGvf23Axwd++glWVKKG36Vhd9HKvwup+dtV2ltERE5ZLtPFpLg7SC/cQ4y9K0snf8mgQV355BOrfPfIke9is9nZsmUdubnZR7W1Ro6uZseOLvj6WlPa3V3jKyJSXdxJjl4DCgAMwzgfeB54FzgIvOG50GpP8bqjfft2EhwcQteuF5Kensqzz/biiitSAJgxA3LdHASySntb/zC8v30S+/JTPBK3iIhIbfogeQor038gyKsx3v/zZVPsSrZsWUtBQR7nnnsl3br1pVWrzrhcTjZtWlnSzul0sn79BuAVAO69F8LCjvMQEREPcqsgg2ma+w8d3wi8YZrmQtM0xwIxngut9hSPHAE8/vg7TJnyHRdeeAO5uVksXdqX6Ggnu3fD3Lnu99mtQV/Oa3yNSnuLiMgpaePBZczZOgaAIREziF2xHC8vb2bP/pM33/ybp5/+GIAOHXoBR0+tW7/+DzIyHgci6NDB5Oqrazx8ERHAzeTIMIzikt//Byw+4po7pcDrnDPOsGqG/vvfw+jVawBeXt6MHDmPmJiu7Nq1mcDAkdhsJp98Aps2ud/vfdEv4DC8+C51HpsyV1bcQEREpA7ILExnQuzNuHByQ9PhZP19ANM0Oeecy+jQoQcxMV3x9vYBoGNHKzk6sijDwoVrgcHYbEWMGGFgt9fGW4iIuJccLQB+NQzjCyAX+B3AMIwYrKl1p5xeva5g4cLdPPDA1JJz3t6+jBv3Mf7+gaxZ8wLR0b/icsG0aeB0utdvpF8rrot8FICXE1TaW0RE6j7TNJm6+V5S87fRrv7ZDGr5HL/8YlVn7dv3xlL3HzlyZJomOTkuli69EoABA1Jp0aLGQhcRKaXC5Mg0zWeB4cBcoI95+Cd6A3jYc6HVroYNm2AcsxI0MjKGJ56Yi81mIyHhChyOFOLj4ZNP3O/39uZjaOAVyoaMJfyy9+NqjlpERKRmfbnrNX7btxB/eyBj23/AgbS9rF//B97evvTqdUWp+yMiogkKasyBA3tJSUlk+vQUXK6WOBxxPPRQRC28gYjIYRUmR4ZhnA0kmab5mWma2cXV6rASoyRPB3iyOe+8a5g583fCw0MpKroHgLfeKiLFzRoL/o5A7m45EYDXVdpbRETqsC1Z65idYG12PqzNG0T4RfPbbwsxTZMePS6nXr3Se8UbhlEyte7tt7/ip58iACcXXPAd3t4qTycitcudaXWvc5pVq6vIGWecy5tvruGiixoB71NU5GDo0A18++08Vq36icLCgnLbXxZ2N9H+nUnN38bHO2bUTNAiIiLVKNeZzTOxN1Jo5jMg/F76hd5Ibm42ixa9A8CFF95w3LYXXXQb4MfixZdh/SgynWuuOadG4hYRKY+q1VWRv38go0a9x333FQD7SUs7gylTfuCxxy7itddGlNvWbth5qNWLAMzf/pxKe4uISJ0zK+FhtufE0bxeBx5q9SK7dm3loYfOJSFhDcHBIfTqNeC4bfv2vYFevWKBtsB6GjV6jfbte9RY7CIix6NqdSfAMAxuuulO7rwzCwCHYzbQiKVLv6ywbbcGfenT6F/kubKZs3W0hyMVERGpPj+kzmfR7nfwtvnyVPsP+H3xp9x//9kkJq4jKqoNM2f+hp9fwHHb//UXLFvWHIfD5MorlzJ27DvYbO78SCIi4lmqVlcN7rijGd26QVFREA7HS+zenURKSmKF7e5vZZX2XpQ6l02Zq2ogUhERkROzMzeBGfH3A3BXk2d4aexQnnvudjIy0ujR4zJeeWU5zZq1O277jAyYMsU6vvNOg2HD7qNLl/NrInQRkQqdSLU6G6dwtbrKMAwYPhy8vaGo6GbgIlav/qnCdpF+MVwX+QgAs1XaW0RETnIFrnzG/3Mjuc4sLgy5geQvN7FmzS8EBTXmiSfeYdKkrwkICC63j5kzYd8+6NgRbrqphgIXEXGTW2PYpmn+WVyt7ohzm03TXO250OqWyEi4447ib6/y11+/udXutuZjCPYKYX3GH/y6rxI1wUVERGrYm4lPEp+1mjDfFgxv8wZbEtYCMH78Qi699M5SW2Aca/Fi6+PrCyNHos1eReSkowm+1ejGGyEyMh+IYfnyLrhcrgrbBDiCuKvFBABe2zKCAleeh6MUERGpvN/3fcYnO1/Ebjh4qv2H+NsD2b49DoAWLTpW2H7vXphxqEDrgw9av1QUETnZKDmqRg4HPP64NwD5+Q+zbFm8W+0GhA9SaW8RETlpJWX/w6Q4a3rE4JaTaR94Dmlpu8jNzSIoqDFBQY3KbW+a1jqjrCzo2ROuKL03rIjISUHJUTXr3NkgMvJXwIdXX/XDnWVEdsPOkFZWUjR/+3Ok5e/ybJAiIiJuyio6wJiNV5PrzKJf6M38u6m16WvxqFFUVNsK+/j8c1i5EgIDYcQIa62uiMjJSMmRB1x//W5gHzt3NuPHH91rc2aDfvRuZP3jMydpjEfjExERcYfTdDIx9hZ25iYQE9CVEW3eKllXVJwclVeZzroPXn/dOh42DBo29GjIIiInRMmRB/Tu3Qd4DIBXXjHJzHSv3f3Rh0p7736HzZmqdSEiIrXrnaSnWL7/WwIdjZjQ8TN87fVKriUnbwLKHzkqKoJJkyA/H/r3hwsu8HjIIiInRMmRB4SERBIcvAj4lQMHDN56y712Teu15trIoZiYzN6i0t4iIlJ7ft37CfO3P4cNG091+JAw3xZHXXdn5Gj+fIiLg9BQGDrUk9GKiFQPJUce0qxZG+ABbDYXX30F//zjXrvbm48hyKsx6w7+zm/7Fno0RhEROTUsXfoVmzZV32biW7M38HzcnQDc32oqZzX4v1L3JCeXnxzFxcG771rHTzwBAQHVFp6IiMcoOfKQpk3bALGceebfmCZMnw5OZ8XtAhzB3F1c2jtRpb1FRKR8O3cmMGbM1Tz77C3V0l9mYTpjNvyLPFc2F4XeyvWRj5a6Jy8vh9TU7TgcXoSHtyzjOjz3HLhccP31cOaZ1RKaiIjHKTnyECs5gsjIDwgLgy1bYKGbA0EDwgfR0v8Mducl8cmOFz0YpYiI1HUbNizFNE127kzA6Sw6ob6cppMJsTeTkreF1gHdGN7mjTI3dt2xYzMAkZEx2O2OUtffeAOSk6F5cxg06IRCEhGpUUqOPCQqykqOdu/eyCOPWOfeeQf27Km4rd1wlJT2/u/2Z9lfsNtTYYqISB0XF7cCAJfLRVraiW0FMWfraP5K/44gr8Y8c0wBhiOVV8Z75Ur47DOw22HUKPDxOaGQRERqlJIjDykeOUpO3kzPnnD++dY0g5dfdq/9WQ0u4txGV1mlvbeqtLeIiJQtNnZ5yfGePclV7ufnPR+xIHkyNuyM6/AxYb7Nj3vv8YoxZGTA5MnW8cCB0KZNlcMREakVSo48JCKiFYZhsHv3VgoLC3joIfD1hd9/hxUr3OvjgeipOAwvvt39NvGZf3s2YBERqXMKCvLYsmVtyfeqJkdbstYxZdNdADzQahpdgy8s9/6yynibJkydCvv2QceOcEv1LIESEalRSo48xNvbh7CwFrhcLnbtSiQkxPotGsBLL0FBQcV9NK3XmmsiH8bE5GWV9hYRkWMkJKyhqKiw5PvevZVPjrKKDvDUxmvJc+VwcZM7uC6y4prbZY0cffON9QtAf38YPdqaViciUtcoOfKgI6fWAVx3HTRrBjt2wMcfu9fHHc3HEuhoxLqDv/Hbvk89FaqIiNRBsbHWVASbzfrnvLIjRy7TxaS4O0oKMAxr/VqZBRiKmabJF1+8SmLieuDwyNH27YenjT/yCISHV/ZNRERODkqOPKg4OSqu6uPldXgTvPfeg9TUivsIcARzd0urtPfrKu0tIiJHKF5v1KXLBUDlR47e3/48S9O+IsARzPgOC/Gx+x33XqfTyZQpd/Piiw/icjm57bbR1K/fgMJCmDjRWlfbv7/1ERGpq5QceVBxxbrikSOAs86Cvn0hPx9mz3avnyvC76VFvY7sytvKwh0zPRGqiIjUQcWV6s4//3qgciNHq9J/5J2ksQCMavdfwv1K71d0pCVLvmDRorn4+PgxevR87rlnIgBz5kB8vDVaVFydVUSkrlJy5EHHjhwVe+CByhVnOLK093vbJ7K/wI0hJxEROaUdPJjGzp0J+Pj40aPHZYD7ydGevGQmxN6MCxe3NxtLr0YDKmyzceNSAG666XEuusiqtrBqFXz4Idhs1jojf/8qvoyIyElCyZEHFY8cHZscVaU4Q/eG/enZcAC5zizmbRtf3aGKiEgds2nTXwC0bn0moaFR2Gx20tNTKSjIL7ddgSufcf/8m4OF++je4GIGtnjarefFxVnPa9fuHAAOHoRJk6xrAwdaFepEROo6JUceFBIShZeXD2lpu8jJyTzqWlWKM9wXPQUbNv6X8gbbc+I8ELGIiNQVmzevAqBdu7Ox2x00bhwBwL59O8tt9+qW4cRmLqeJTzPGtJ+P3ai4rJzT6TzqeaYJL7wAaWnQqRPceusJvoyIyElCyZEH2e12IiNjANixI/6oa1UpztDCvwOXhd+DCydvJo6s7nBFRKQO2blzCwBRUVY57ZCQKKD8qXU/pM7n85TZeBnejOvwCUFejd161vbtceTlZdOkSXOCg0P46itYssSaRjdqlMp2i8ipQ8mRhxWXOT12ah1YxRkuvLByxRnuaj4eX5s/f6R9zroDv1djpCIiUpekpFjJUURENAChoVZydLyKdYlZ65m2+V4AHoqZRbvAs91+VvEUvrZtu7NtG7zyinV+2DAIC6tS+CIiJyUlRx5WVsW6Iz34YOWKM/w/e3ceHtPZPnD8e2Yy2XeJECGWBLFLqNKittavRXVT3VWrllZRlKquWlRtpa1WW6UbbVWXt0pbpZbWLggJSUSIyEpkIevM+f1xZFAik8lkdX+uq1cmc865z33e63oz7nme537qONTnwYaTAPgobrJsDCuEEDeopKQ4APz9mwGXiqNrjRzlFGXyauS95JtyucPvCQbWf6ZM9ypebxQcfDMzZmhf6t1xB/TuXZ4nEEKI6keKowpWUse6Yr6+8Pjj2mtLmzM82HAS3vb1iMreyd9pFi5YEkIIUWsUFOSRnp6ITqc3F0UlTatTVZV3jgwjMTeWZi7tGR/84XU3er2W4pGj2NghHDsG/v6XpoYLIURtIsVRBSutOAK4//6yNWdw0rsyLFDrWPfp8ZcoMF2/M5EQQoiaR1VV/vnnF2bPHmZeX1QsOTkeVVWpVy8QOzsDUPK0ulUJ77LtzE+46D14o/UPOOqdy5RHYWEBx44dAPqxeXMj9HqYPh2cyxZGCCFqBCmOKtjl0+pKmgJnTXOGO+sPJ9A5hNN5cfxyeomt0hVCCFENxMdHMn58T6ZPv5vff1/B+vWfX3G8uFiqX7+p+b3i4igl5aT5vfCMTXx6XGvgM63llzRwalbmXOLiDlJY6I5O9xUAw4ZBSEiZwwghRI0gxVEF8/DwwdXVk/PnMzl3Lq3E8y5vzlC80PV69IodI5vOAWDFiTfIKEi1UcZCCCGq2qxZj3Pw4FZ0Ou1jOiXlxBXH/7veCC5NqyseOUrLT2RG1FBMmHik0TS6+Qy0KpeoqN3AMkymurRvDw89ZFUYIYSoEaQ4qmCKolg0tQ4uNWfYssWy5gw3e9/FTV79ySl7Ws31AAAgAElEQVQ6x9K4KbZIVwghRBUzmUzExR0EYPr0lcDVxVFxp7rLR448PX0xGOzJzs4g63wGb0QOIaMwlVDPPjzZ+E2r8/njD3dgIA4OedK2WwhR60lxVAmKp9adPHn0uueVtTmDoig8H7wYg2LP+pTlRGT+Y4t0hRBCVKEzZ05TVFSIl1ddmjcPBa6cKgfXHjnS6XT4+gYA8H70OA5n/YuvQwCvhKy0aKPXa9m/H6KihgDw8MPx1K1rVRghhKgxpDiqBJaOHEHZmzM0cApiaENt1GhhzBiMalG5chVCCFG1kpKOA1CvXhNzsZOWdgqj0Wg+p3jNUfEeR8Xq128KbeDPrC+xUwy83mo1nva+VuWRnAyvv64CBmAuDzzQ0Ko4QghRk0hxVAnKUhxZ05zhkUYvUc+xMXHnD/JjooW7yQohhKiWkpPjAahfvwn29o54eflhMhk5ezYJ0LrYFY8cXT6tDsC7ZX0YpL1+ttlCWrl3sSqH3Fx45RXIzFSA32nUaDlOTi5WxRJCiJpEiqNKUNpGsP9V1uYMDnonxjZbBMDn8a9wJj/J2lSFEEJUsctHjgD8/AKBS1PrzpxJoqAgD3f3Ori6epivO1+Uxd5mf4I9+KUEcrf/aKvur6owZw7ExoKnZyYwlObNO5TjiYQQouaQ4qgSBAQEA3D6dOwV0yKup6zNGbr5DKRbnYFcMGbzUdzk8qQrhBCiCiUnFxdHjQHw82sEQGqqVhxda72RqqrMOTqcs7pkSAH7PxzLvNFrsW++gb//1vYx6tBhIXCO4OBQ6x5GCCFqGCmOKoGTkys+Pv4UFhaYP9xKU9bmDADPNXsPe50jG1K/JjxjUzkyFkIIUVWKR47q19dGjurW1Yqj4o5111pv9P2pBWxJ/wFnvTvK9wqJx2MoKMgr87137IDPPtNeT5sGyclrAcyNIYQQoraT4qiSFK87snRqHZS9OUN9pyY80mgaAPNjRlJgKvsHoxBCiKp1+ZojuLw4uvbIUWTWDj6OexGAl1quoKFzC0wmE/HxkWW6b2IivP22Nq3uySehS5dCjh3TWooHBcm0OiHEjUGKo0pSlqYMxaxpzjC04YsEOrfiVG4MX5yYYU2qQgghqkhRUSFpaQkoimIuiv47re7yPY7OF2XxdtQjmDDyQMAL3OozmKZN2wEQFxdh8X1zc+HVVyEnB265BR59FE6ciKKwMB9//2a4unra8jGFEKLakuKoklxqynD9vY7+q6zNGex1Dkxu/ikKCqsS5hCbc8CKbIUQQlSF1NQETCYTPj4NMBjsgatHjhITYwFt5GhR7FhO58UR5NqBp5vMBKBZs+Li6KBF91RVmDsX4uKgYUOYOhV0OoiJ2Qcg642EEDcUKY4qSVBQRwD++usbzp61YAjoMpc3Z9i9u/TzW3t0ZbD/sxjVIuZGP41RtawJhBBCiKr13/VGcOXI0YUL2URH70Wn03HKK4Y/Ur7AQefEKyErsdc5ANCkSVvA8uLohx9g40ZwcoI33wRXV+396GitOJL1RkKIG4kUR5WkY8dedO58B9nZGSxe/HyZrrWmOcPTTWbi6xDA0ew9rElcZEXGQgghKlvxeqPiNt4AHh4+ODg4kZNzjm3bfsJoLKJZWAc+SpgEwJhmC2jk3NJ8/qWRo9Kn1e3fD0uWaK+nTIHGjS8dk5EjIcSNSIqjSqIoCi+88DGOji78/fd3bNv2U5muL27OkJBgWXMGZzs3JgRrn3jLjk8nOS/eiqyFEEJUpv+28QauWH/0669LQQdZfdI5b8zkljp3M7D+M1fE8PMLxNnZjYyMlOvOVEhP10aKTCZ4+GHo2fPSsYyMVGJjwwEIDu5oo6cTQojqr9KKI0VRlimKkqooyqHL3ntdUZRERVH2X/zvzsrKpyrUqxfIiBGzAFiwYDRpaYkWX2tNc4audQbQy/dB8kwXmB89ClVVrUlbCCGqrQsXss2jLbXBtabVwaWpdRER2+BWSHE8SR37+kxu8elV+xkpimJuynD8+LVHj4xGeOstyMiA0FAYPvzSMZPJxDvvDCMv7wJhYX3x9PS11eMJIUS1V5kjR8uB/td4f4Gqqh0u/vdbJeZTJQYPfpYOHW7j7Nlkpk+/m7y8CxZfGxamfbNnaXMGgOeC3sPNzovdGb+zIfVrK7MWQojqR1VVXnzxDh5/rAUpSfFVnY5NXGtaHVxqyoAvcHGEZ2qLFXgYfK4Zp2lTbd1RcSvu/1q+HA4cgDp1YPp00OsvHVuzZhE7d67D3d2bKVM+t/ZRhBCiRqq04khV1S3A2cq6X3Wl0+l4/fXv8fdvSnT0Xt5++xHCwzcRHb0Po7Go1OuffbZszRm87f0Y02w+AO/HjudcQVp5H0EIIaqFPXv+5PDh7RQWFRD184qqTscmiqfV/XfkqG7dRqAAAwE9DKj/DJ28+5UY53ojR7t2wddfax3ppk8HL69Lx+LiIli6dAoAkyd/hq9vQPkeSAghapjqsOboOUVRDl6cdudV0kmKojyjKMoeRVH2ZGbW7H/ge3j4MHPmr7i4uLNt20+88EJvRo4MY8SIjqVu2mdNc4Y7/J4g1LMPWUVn+ODYBBs8gRBCVL1vvpllfn080oJvi6q5/PxczpxJQq+3w8enwRXH/PwaQRjQCFxUD0Y2fee6sYqLo/+OHKWlwcyZlzZ67XDZ3q4mk4m5c0dQWFjAwIEjufXWwTZ5LiGEqEmqujhaAjQDOgBJwLySTlRVdamqqp1UVe3k4VHz5z8HBoYwZ87vdO9+L+3b98THx5/jxw8xalQn1q9fft1ry9qcQVEUXmj+MQ46Jzakfs3OM+ts8xBCCFFFIiN3sH//3+bf48uwwXZ1lZJyAtAKIf3l89wABx8n6Ku9Hh04D1e762/K2qRJGwDi4w+bZyUYjTBjBmRmQkDAcbp1u/LLuP/972Oionbi4+PPyJFzbPFIQghR41RpcaSqaoqqqkZVVU3AJ8BNVZlPZWvV6mbefPMHFi78mxUrjnD77Y+Tn5/LO+88ya5d60u8zprmDA2cmjGs8RsALIgZTa4xxxaPIIQQVWLlSm3k5CalDgDHs5KrMh2bKGm9EcAfdl+CI3im+HJn4+FXHf8vV1cP/PwCKSzM59SpGACWLYOICDAY0jl16iaefbYzf/21EoAzZ5L45JOXAHjuufdwcXG30VMJIUTNUqXFkaIo9S/79R7gUEnn1nbOzm689NIKhg3TCpjZs5+4bgtWa5ozPBAwgWDXjqTkn2DZ8VdskbYQQlS6xMRjbNv2EwZ0TFCD0AGJxhwKytDgpjoqqVPdtvSf2JG5FiedK4vu2HZVd7qSXL7f0Y4d8M03oChGCgvvwWDIIi/vAm+99TCPPhrMgw824vz5TLp0uZMePe6z7YMJIUQNUpmtvFcC24EWiqKcUhTlKWCOoigRiqIcBHoBN/yCmEcffZmOHXuTkZHK7NlPYDKZSjy3rM0Z9Iodk5p/ig49PyS+R2TWThtmLoQQlWPjRm204zalLvVwpAFOmFA5uf+fKs6sfIqLo8v3ODpflMV7Mc8C8HTTmTT0aG5xvOJ1RxERJ5h1cXmWqr6MXr+DuXM3MH78h9jZGUhMjMVkMtKy5U1MmLDE4uJLCCFqo8rsVveQqqr1VVU1qKoaoKrqZ6qqPqaqaltVVdupqjpIVdWkysqnutLr9Uyb9iXu7nXYvft385SHa7GmOUNzt1CGNJyIisq86BEUmiy4SAghqglVVdmwQduWoK+qrT9tjAsA8Tv/qrK8bOFa0+o+PT6N9ILThLh14W7/MWWKpxVHejZsuIusLHBw+BuYw9ixi2jXrjt33z2ab745zscf7+W333JYsmSneT8lIYS4UVV1QwZxDT4+/ubpdcXfkJbk/vuhYUPLmzMAPBH4Gv6OzYg7H8G3Ce+WN10hhKg0x44d4OTJI3hgIBStKUFjnAE4fnRfhd03Pz+X/PzcCosPV7fxPpy5nZ9Pf3hx1P8T9Ir+epdfRdvr6FWys1vh6VlAfv79eHn5MmDAM+ZzfH0b0Lx5KI6OzjZ7DiGEqMmkOKqmeva8H0VR2Lv3T3JyMks8z2CAceO0119+CckWrEl21DszsflSAL448SYnLxyxRcpCCFHhikfTb9P5YXfxI8w8cnQ6tkLuaTKZGDkyjFEjQlFVtULuAVeuOSo0FTA3egQqKkMbvkhT17ZljpeREQy8DJho0+ZD4Azdu997VSc8IYQQl0hxVE15e/vRtm13CgsL2L791+ueGxYGt92mNWdYvNiy+KFevelf70kK1QLmRT+DSS15bZMQQlQHJpPJPJrex+Rjfr9JcXGUnVoh901NTeDEiSjiE46QnlAxBdiFC9lkZZ3B3t4RLy8/ViXMIf7CYRo4BfFYo+lljpeTA7Nn2wF6YDY7d2obu/bs+YBtExdCiFpGiqNqrGfP+wHYuvWHUs8dMwacneHff2HbNsvij246Fy9DXQ5mbmVt0qflSVUIISrcoUP/kJqagB+OtOZSq+kAnNCjkGQ6T94F229TkJBw1Pz61O6/bR4fLl9v1JiE3Gi+PDEDgInBS3HQO5UplqrC/PnaNg8eHnHAaxQWFuDh4UP79j1snLkQQtQuUhxVY9273wvAzp3ryM29/ge+ry8Mv7j1xfvvQ64FU+PdDd6MDdKGmj6Om0x6/uly5SuEEBVp69YfAeil80PHpY5qBnQ0xAkVOFEBxcvlxVFC5B6bx4fLOtXVb8z86JEUqgX0r/ckHb16lTnW77/Dpk1aN9O77vob0DaB1abU2dkwayGEqH2kOKrGfH0b0Lp1VwoK8ti5c12p5w8eDMHB2reFX3xh2T1u832AbnUGct6YxaLY58qZsRBCVJx9+zYA0MXkedWx4nVHx3dvtPl9rxg5OlExazSLi6OCVnkcyNyMp8GX0U3nljlOYiIsWqS9fv55CA291H3utttkSp0QQpRGiqNqrkcPbWrd5s2rr3k8Li6CzMwzAOj1MGECKIrWue748dLjK4rC+OAPcda7sTX9R7akrbFZ7kIIYStnzyYTFxeBIzpaXTalrljTi8VRVNQum9/7iuIo9YTN48PFTnWuENlQ23/uuaD3cDd4lymG0QgzZ2ozB3r2hP79ISioI/b2jvj4+NOhw20VkLkQQtQuUhxVcz16aFPrdu1aR0FB/hXH/vnnF556qh1PPtma2NgDAISEwMCB2ofkggVwnT1kzXwdAhjRZDYA78U+S07ROds+hBBClNO+fdqIUDvFC/trfHR1QSsktsbvwWgssum9r5hWd/6MTWMXS0o+DndDgS6XLt530tt3aJljrFoFkZHg4wMTJ2pflHl41GHx4n9YuHCzTKkTQggLSHFUzdWr15imTdtx4UI2+/f/bX4/MzOdefO0vSoyMlIYP74nBw5sAWDECPDygogIWL/esvsM8h9Fa/dunC1I5qO4F239GEIIUS5792pT6sLwuubxYFwJwIkMUz77N5bexMZSubnnSU1NQI+CApw2naeoqNBm8YtFu+2FYHBRPJjU/BMURSn9osvExsLy5drrF18EN7dLx5o3D6VBgyDbJSuEELWYFEc1wC233A3AP//8DGg7xC9YMIaMjBTat+9Jz573c/58JuPH9+S5527hjz8W88wzBQB8/DFklrxNkplO0TGp+SfYKQbWJn3C/nObK+x5hBCiLFRVNa83ClU9rnmOgkIvfAH469tFNrt3YmIMAA1woi4OmFBJitxrs/gAJ88fJT0sEYBnAxfg4+BfpusLC2HWLCgqgkGDoHNnm6YnhBA3FCmOaoDi4ujff39BVVU2bfqWzZu/x8nJlSlTPueVV1YxZMhEHBycOHz4XxYvfp709HmEhkJWllYgWaKxSysebfQyAHOjnybXeL6iHkkIISx26lQMqakJeGIwry26lt7UBWBr3O6rpiFb6+RJbUpdQ8WFhjhr+ezdYpPYAIWmAt48/CAYQH/Ijv6NhpU5xooVEBcH/v4wapTNUhNCiBuSFEc1QPPmofj4NCA9PZHt239l4cIxAIwZM5/69Zug1+sZPXouP/6YylNPvQXA7t3rGDcODAZYt06bYmeJhxpNpYlLGxJzY1kaN6WiHkkIISxWPKUuVPG+ooX3fzXGhaa4kKMWsmfdVza5d/F6o4Y4EYC231BC9H6bxAb47PjLHMs9ABnQMKJFmafTRUbCypXa+qKpU8GpbFsiCSGE+A8pjmoARVHo1m0QAG+++SDZ2RncdFN/7rrr6SvOc3JyZfDgZ9HpdBw+vB1f3xyGXlzTO3++NuWiNPY6B6a1/BI7xcBPpz9gz9k/bf04QghRJvv2/QWUPKXucsWjR3/98KFN7m0ujlTHSyNHCTE2ib3r7O98e2ouCjr4ARr4lG1dUF4ezJ6tNd4ZMgTatrVJWkIIcUOT4qiGKJ5al5+fi6urJ5MmfXrNbxhdXT1p0aIzRmMR+/dv5pFHtKkW8fFae29LBLl24InA1wB45+iTZBdm2OoxhBCiTIxGI+HhWqe6kpoxXK543dHOUwcxWdKusxSXRo6czSNHp86eKnfcjIJUZh95AoBO2f3glNaApyw+/xwSEqBx40ubgAshhCgfKY5qiI4de+Hion1r+vzz7+Pr26DEczt16gdoGyY6OMC4cdr7X3wBycmW3e+hRlMIcetCekEii2OfL1fuQghhrZiYfeTknMMfJ+rhWOr5/hcbJ5xXi4iP+Ldc91ZV1VwcNcKZhsXT6vLKt92BSTXxztFhZBSm0MHjNupE1gcoU0e5o0dh9WrQ6bTpdPb25UpJCCHERVIc1RAGgz1vvPEDL764jL59H77uuaGhfQHYs0ebEnfTTXDbbdoUjMWLLbufXrHjpZZf4KBz4s/Ur9icZrvWuEIIYSlzC2+d5RuitkH7IunQ+lXluveZM0nk5ubgjh0eGKiLIwYU0tU8cnMsaANagjWJi9h5dh3udt5MC/mSmOhwQNuw1RJGI8ybp02nu+8+aNHC6lSEEEL8hxRHNUhYWB/+7/+eLHXBbuvWXXF0dCY+/jBnziQB8Oyz4OwM//4L27ZZdr+Gzs0Z2XQOAPOjR3K2IKVc+QshRFmZiyNT6euNirXBHYBDByz8Y1cC85Q6ReuQp0fBv3hqXfhWq2LGZIebm91MbvEZHooP8fGH0el0BAV1sCjG999DTAz4+cGTT1qVhhBCiBJIcVQLGQz2tG/fE7j0DwsfH3jqKe34e+/BeQu7dN/tP4Ywz75kFZ1hztHhqKpaESkLIcRV8vIucOjQNhSgA54WX9f24shRRGpsue4fEaEVV00UV/N7jS42ZTi+p+ztvHON55kR9RCFagGD6o/iVp/BHDt2EKOxiIYNW+LkVHKb8mKnT1/a7PWFF6Q7nRBC2JoUR7VUWJi27qi4OAK4+25o2RLS0+HTTy2Lo1N0TGn5OW52Xuw8+xs/JNpuc0UhhLieQ4f+obCwgGDc8MBg8XVNcMEZPcnG86QnxVt9/82bVwPQzXSpEUTxqFT4/k1ljvdB7HgSco8S6NyK0c3mARAdrW0o27x5WKnXq6rWeTQ/H/r00aZMCyGEsC0pjmqp0NA+AOy/7ANcr4dJk7SfP/8Mhw9bFsvXIYDJLT4DYGnci8Rkh9s8XyGE+C/zlDrF8vVGoE1/a1U8te63b6y6d2JiLHFxB3FBf0WXvI4XR7DCEyNLHUk3Go0sXjyOWbOeYFPKd6xN/hSD4sCrIatw1GsjUMXFUYsWnUrN6Y8/YO9ecHfXpkoLIYSwPSmOaqnGjVvj7OxGamoC6emnze83awYPPqh9Azl3LhQWWhavu889DPIfTaFawIyooeQacyoocyGE0JiLIwv2N/qv4hGeiF1/WHXvLVu0JjRdFV/sL/uobIYr7tiRYrzA6eORJV6vqirz549kzZpF/LHzC+ZEaYuDRjebS1PXSxsSWTpydO4cfHhx66bRo8Gr9K7mQgghrCDFUS2l1+tp2VKbcxEVtfOKY48/Dg0aaHsfrVxpecwxTefR2Lk1CbnRLI4dZ8NshRDiSpmZZ4iNDceAzlzolEXxuqNDJw5d83hRUSFbt/7I668P4d57/Zg+fTAHD241jwYVT6nrqda54jodinn9U/hPy64Z22g08uGHE/ntt8+0T9l7IU+5QFfvAQz2vzTkU1CQx/HjhyxqxvDBB5CVBWFhcMcdpT+/EEII60hxVIu1anUzcHVx5OAAEydqr7/6Ck6etCyeg96JV1utwl7nyLrkZWxM/daW6QohhNn+/ZtQVZU2igcO6Mt8fQju6IDY/LMsWDCaBQvGcPToHgBycs4xfnxPXn31XjZv/p6MjFT++ednxo3rwbjnbmHr1h85enQPjujpfI2NZ0Mvvrdv95WjUkVFhaxd+xnDhoWwevUC7FDo08MPAoFs6Jo64Ipuo3FxERY1Y9i1CzZs0P52T5gApTQsFUIIUQ5SHNVixcVRZOSOq4517Ah33qlNqyveLyMnp/SNDZu4tGFMs/kAzI9+hqTc47ZNWgghuGxK3TWKE0s4oaclbphQ+eWXj/jllyU8O7oLX335NhMn9uXw4e344sBIpRmfEMZjNMIdOyIit/Pqq/cCcLPic83CzLzuKCUGk8kEaNPoZs16nLlzn+bUqRjq4chTjZqyqUcKqMAaWP3FQoxGozlOcbF2vSl1ubmwYIH2+okntFF/IYQQFUeKo1osJKQLAEeP7sZoLLrq+KhR2rz1gwdhzpx/GTjQiy+/fKvUuIPqj+LWOoM5b8ziraiHKTJZuHBJCCEsVJ71RsWm0pLRNOV5ghiEP0bVxGfLphMdvRd/nFhMB4aqAQThynCa8DVdGEIAerShmd6qzzXjNsQJH+w5p+YTH6F9+bR27ads3LgKJ/RMU0L4yDGUn+49hUkHQ/Y3p15uY06ePMLWrWvMcSxZb/T555CcDEFBMGSI1f9TCCGEsJAUR7WYp6cv/v5Nycu7wPHjV8+7d3ODsWO117//3gqox4oVbxAXF3HduIqiMLnFZ/g6BBCZvYMVJ96ogOyFEDeqpKTjnD59DFfsCMbN6jgNcWYIDbmHBkwgmLdpjQcGmuDCe7THD8crznfFjtE0YzmdeJvW3Eqda8ZVUOh4cURr3VdzCA/fxPvva+swJygt6Kv6suiuWFI882me5MbT9/zKkCHaXOZ16y6tUzpyZDcALVpcuzg6ehR++AF0ukudRoUQQlQsKY5quZCQ4ql1O695vGdPFU/PnYAnev0SjMYi5s4dccXUj2txN3gzreVX6NDx9cmZhGeUfc8PIYS4ln37/gKgo+JtHsWxhW74sJqb+YQwfHAo8bwAnOmGD8p17h12cWrd6j0/88ILvcnPz+V2pR79VF/+bJfKxrapOBbome4+G0NgML17P4TBYM+ePX+QlpZIVNQurVW4izvBwaFXxS8q0jqKmkxw333QokX5n18IIUTppDiq5S41Zbh63RHAn39+yblz9wPZGI2DcXMbTlTUTn7++cNSY3fw7MmjgdNRUZl55FEyC9NtmboQ4gZliyl1JbFDZ5OCqxd1eZiGdFS88MKeENwZrwaR6JXLwrtiABgb04+Gd44BwMOjDl27DsRkMrFhw1d8++27AAwcOApHR+er4n//PcTGQr168OST5U5XCCGEhaQ4quWu15ShqKiQzz57GThF377ajrCq+gHgzVdfvV3qBocAjwe+Qhv3W0gvOM2co09ZdI0QQpTEZDKZR46KR2eqI3t0jKAp89V2rKErH9IRg07h7fuiyHUw0jPan/8b9sMV1/TvPwyANWsWs2XLD9jZGbjvvqu3RUhMhOXLtdcTJoCTUwU/jBBCCDMpjmq5Zs3aYzA4cPLkETIzz1xxbMuWNaSlnaJRo5ZMndqFdu0gJ8cRO7uPyMhIIS3tVKnx9YodL4d8jYveg3/P/MJPp0sfcRJCiJLExR0kMzMdPxxoQM2qClbcdoKogGzqZjow8ebvUJyvHBHq3PkOvLzqkp6eiKqq9O37KD4+/leco6paB9GCAujXD266qTKfQAghhBRHtZzBYE/btrcC8P338684tmbNewDcd9849HqFF18ER0coKnoAuIeYmHCL7lHPMZBJLT4BYMmxicTm7LfdAwghbijFU+pClTrXXfNT3RwIPMfX3U+iqPBS5ijc2t5y1Tl2dgb69n3U/PuDD0666pzffoPwcPDwgGefveqwEEKICibF0Q1g+PAZAHz33TySk08AEBW1i8OHt+Pq6km/fo8B2v4ZzzxTfNVHREQcsfget/k+wID6z1Co5vNG5BAuFGXb8hGEEDeIilxvVFGyHQuZee8RVAUeiWhDh0fml3jugAHP4OjoTN++j9C4casrjqWnw5Il2uuxY7UCSQghROWS4ugG0Lp1V3r3fojCwnyWLp2CqqqsXq3tKjhgwDNX7Mx+990QGJgC1GXDhq5lus9zzRbS1KUtp3JjmB8zStYfCSHKpKAgn4iIrcCljVarOxWVeQNjSPXIJyTRgyfu+1XrvV2CRo1asGZNClOnLr/q2KJFcP483Hwz9O5dgUkLIYQokRRHN4hnnpmNvb0jmzZ9y+DBPmzcuAqdTs/gwVfO29Dp4PnnzwM5nDnTnU1l6NDtoHfitVbf4ahz4a/Ub/gteVnpFwkhxEWRkTvIy7tAU1zwxr6q07HI+g4pbG6dhlO+npc9Z2PnH1jqNU5Oruj1dle8t3kzbN0Kzs5aEwal5swoFEKIWkWKoxuEn18jHn54KgBZWWfx9PRl2LDX8fNrdNW5HTo0xmB4GYAFC0ycPWv5fRo5t2RCc21eyOLYsRw/f/Xms0IIcS379l1cb6S79uar1c0p7wssulNr2z0uqi8N7hxlVZysLHhPWwLKiBFQt66tMhRCCFFWdqWfImqLxx57hdDQPvj5BeLrG4BSwleTOp2OFi32cejQn2Rn92PhQnjjjdK/ydyw4RscHJy4vftjhGdsZH3Kct6IHMKS0N046V1KvO7AgRUH4MEAACAASURBVC0oikK7dt3L83hCiBrOvN7I5F7FmZSuUG/irfuOkGdvoneUP7c/9b3VsZYsgYwMaNsWBg2yYZJCCCHKTEaObiA6nY62bW+lbt2GJRZGxZo3DwWexmDIZ+tW2Ljx+rHXrfuct99+hNdfv5+UlJM8H/w+gc4hnLgQxaKY5655TWZmOjNmPMT48T2ZOLEPZ88mW/lkQoiaLicnkyNHdqFHoX0NWG+0/LZ4jjbIxu+cIxM6fYni6mZVnL17Yf16MBhg0qTrLlcSQghRCeTPsLim4OCOwEmaNPkc0BYKlzS9LiJiG/PnjwS0DRz/97+PcdK78Fqr73DQObE+ZTm/J39xxTXp6acZPrwtGzeuArQNafftK6UCE0LUWvv3/43JZKI1Hjihr+p0riu8cQYrb01AZ4KX04bj2sm67gm5udqeRgCPPw6Nrp7lLIQQopJJcSSuKTg4FIDs7Ll07qzNiZ8/X9ug8HJJScd59dV7KSoqpFOnfgD8+utSCgryaOLShrFBiwFYGDOGkxcutQbfsOFrzp5NpnnzMHNTiH37/qqEJxNCVEfm9UaKVxVncn2ZTpfadj92oC1tn1xkdazPP4ekJGjWDIYOtWGSQgghrCbFkbimwMAQDAYHkpKOMXp0Fi4u8M8/sGHDpXMyMlKZPPl2zp1Lo1Onfsye/RtBQR3IzExn06bvALiz3nD61H2YPNN53ogcQr4xF4AdO9YCMHToi/Tv/ySgFUfS/luIG1NN2N9IRWXeoGjS3QtofcqTxx5cC3rrRrkiImD1am0a3eTJYCcrgIUQolqQ4khck52dgWbN2gGQnr7DvFP7okXaRoUXLmQzdeqdJCbGEhTUgddfX41eb8c994wF4Kef3gdAURReCP6IAKdg4s5H8P6x8eTknCMiYhs6nZ7OnW8nKKgD7u7epKSc4PTpuCp5XiFE1UlLO8XJk0dwRk9LrFu7Uxl+DUtia0g6Lnl6ptd/D339hlbFuXABZs3SRuIffhhatLBxokIIIawmxZEoUWhoXwD+/fcX+veHLl0gJwfmzoVFi8YRHb0Xf/+mvPPOOlxctO5Sffo8hLu7N0eO7CY8XNskydnOjddafYdBceDXpKUs3/M6JpORtm1vxdXVE71eT4cOvQCZWifEjWjvXu3/9x0UL+yq6cfSSZ8LfND/GAATYu6iXu/HrY61ZIk2nS4oSFtrJIQQovqonp9Colro3v0eALZt+wlVNTFpEri6ws6dsGGDE4qiMHPmr3h71zNf4+DgxL33Pg/AO+8MIzs7A4Ag1w48G7QAgJ+MH0Id6NLlTvN1oaF9ACmOhLgRFf//vmM17VJXYGdixn1R5BtM9IsMoM9Tq6yOtWMH/Pqr1p3upZe0n0IIIaoPKY5EiVq06ISvbwDp6YkcPboHHx9t53YAo3EOISGPEhgYctV1jzwyjZYtbyIl5SRz544wryMaVH8UPX3ux2hXCEOh/U09zdcUF0fh4RsxmUwV/3BCiGpBVVVzM4YwtXoWRx/cEUts/Rz8zzoyrus34ORkVZzMTG3kHWD4cGja1IZJCiGEsAkpjkSJFEXh1lsHA7Bt248A9O4N7u6/Ay6cOzcfo/Hq6+zsDEyf/g3Ozm5s2fID06cPZuXKd9i9+w96ZT0IqYAvfHXhbUyqVggFBATj6xtAZmY6cXERlfSEQoiqduJEFGfOJOGNPY1xrup0rrKhbQq/dE7CUKTjtezxuHSwfrPq996DM2e0zV4feMCGSQohhLAZKY7Edd16qza1butWrTiKj48kK2soinKK06d9+Prra1/XoEEzJk5ciqIo/PvvLyxdOpUpU/rz+rQHYCUYihzYfvZ/LI9/DdAKsbAwbY1T8bfIQojaz9ylTqmDwvU3p65sCXUuMG9gNADP7e9G80fftjrWxo2waRM4OsKUKVY3uRNCCFHBpDgS19W+fQ/c3b1JSDjKiRNRrF+/HDjHTTdprbpXrIAjR659be/eQ1m+PIoXX1zGPfeMpV277jg7u6HPsmNknTno0PHlybfYnLYakHVHQtyIzPsbqe5VnMmVTIrKnLuPkmdvoneUPwOf+p/Wd9sK6emwcKH2eswYaNDAhokKIYSwKdlZQVyXXm9Ht26DWL9+OSNGdMBoLALgsce60rChtk/HzJmwdKn2jeh/NWrUgkaNWvB//6ftZWQymSgqKsDe3hFjQhFL4iYy+8gTBDg1p2NHbZf5Awe2UFhYgMFgX2nPKYSofEVFhezf/zcAYVSvzV9/6nyaQ42y8M62Z3zHZSie1q2HUlV4913IztY6fg4YYONEhRBC2JSMHIlS3XXXCOztHSksLMBkMtGuXQ9atbqZESMgMBASErTWtJbQ6XTY22tV1AMBE+jn9xh5pgtMP3w3enc7AgNDyMs7z5Eju8qcZ3Z2BuPH38YXX8wo87VCiMp35MhuLlzIphHO+OJQ1emYJXnm8klfbc+1CfEDcetyh9Wx/vc/2LUL3Nxg0iRQqtfMQSGEEP8hxZEoVZs23Vi7Novffsvht9+yWbjwbxRFwd4epk/XWtH+8gts3ly2uIqiMDH4Y1q6dSY5L55XDg+mfZjWwc6aqXVffDGDAwc2s3rVu+YOeUKI6su83khXp4ozuURFZe6gaPLsTfQ6Up9bh6+wOlZi4qUvjsaPBx8fGyUphBCiwkhxJCxiZ2fAyckFJydXlMu++gwKglGjtNfvvqttbFgWDnon3mr9M3UdGnI4azvH2x8GpezFUWLiMX766X0AsnOzSU6MLVsiQohKZ15vZKo+641+65jMvqbncL9gYGyrD8DZxao4RiPMng15edCrl9bpUwghRPUnxZEot3vugVtvhfPnYcYMKCoq2/V1HOozq81anPVuRKhboRdERu4gNzfH4hiffDKVoqJC8+/RB7eWLQkhRKXKzc3h8OHt6IAO1WTz13S3fJbccQyAsUd643VxI2xrfPcdHDoEderAuHG2ylAIIURFk+JIlJuiwOTJULcuREXBZ5+VPUZT17a81uo7dOigBxS1LuSghQXO4cPb2bx5NQ529tzR6hYAoiN3lj0JIUSlOXhwK0ZjES1wx7Ua9AZSUVlwVwznHY10jfGhz7AS9imwwLFj8Pnn2uvJk8HDw0ZJCiGEqHBSHAmbcHfX1h/pdLBqlbYAuaxu8u7P2KDF2i+DYP2R5RZdt3btpwDcF3Y73Zp1ACAmNrzsCQghKs2l/Y28qzgTzabWafzb8gwueXom+L6F4mXdOqiCAnj7bSgs1DrTdeli40SFEEJUKCmOhM20bQtPah27mTVL29ujrAY3GEMP+/tBD3/7fc+BU9cfPVJVld27fwegV3BnmtdtDEB0whFpyiBENWYujtSqH1bJdC5k8Z3aOsWRB7rgO3CE1bGWLoXjxyEgQNvTSAghRM0ixZGwqYcfhrAwOHdO2//IaCx7jFe6rMQzpS44qUw5eAcZ+aklnnviRBTp6Yl4ObvT1DcAP/c6uDu6kHkhm7TkE+V4EiFERTl7NoW4uIM4oKMVVd+M4f3+sZxzKaRjvBcDHv3O6s1ed++GH34AvR5efhmcnGycqBBCiAonxZGwKZ0Opk0DLy8ID4evrZi2b6ez4/1e/6JL0ZPvksuzW7tSYMq/5rl79vwBQFjjtugUHYqi0NyvMQDRB7dY+xhCiAoUHr4RgHaKF/ZV/DG0I/gMG9ql4lCoY6LbKyj+DayKk5kJ77yjvR42DFq2tF2OQgghKo8UR8LmvL3hpZe01ytWwMGDZY/RwLcZE+t/DFmQZIjj5Z2DrjlNrrg46tyolfm94LqBAEQf3lH2GwshKpx5Sh1eVZpHrsHIwrtiABh+MJQGg61rK6eqMG8enDmjTS9+6CFbZimEEKIySXEkKkTnztoUO5MJ3npL+1a1rO7s/hS3JQ2BAthT8AeLDoy94nhBQR779/8NQNhlxZF55EiaMghR7aiqyt69fwJVv95oea94UjzzCU5y474h1k+nW7cOtm4FZ2dt5Fyvt3GiQgghKo0UR6LCPPkktG4NaWnadBNr+iNMf+obQg53ARP8lPkBq2MXmo9FRPxDfn4uTX0bUsf10j4p5pGjk9KUQYjqJjExltTUBDww0BTrNli1hZh62ay++RQ6E0wseBZ9QBOr4pw+De9r+08zbhzUq2fDJIUQQlQ6KY5EhbGz09p7u7rC9u3aQuWy0uv1LBi9iXoHtH+4fHBqAlvS1gCXTalr3PaKa/w9fHF1cCbj/DnSU06W7yGEEDZVPKUuVOeNDqVKcijUm3j37mhMOrj3YBAtHnnLqjhGo/bFT24u9OwJ/frZOFEhhBCVToojUaHq1dM2QQT4+GOIjCx7DAcHJxY9sgX9NgMo8Gbkg2w6+R2bNq0CrlxvBKAoCiH1mgJwYOe6cuUvhLAtc3FkqropdV/2OEFM/RzqZzjyZK/lVs+DW71aW1Pp7Q0TJmgbYgshhKjZpDgSFa5HD7j3Xigqgtdf19p8l5WvbwBPNXsLdoCRImZEDyXF/iTN6gbSLqDFVeeHXiyY9l3cA0kIUfWMRiP7928CIAzPUs6uGFENsvi6+0kUFaakPoFzu1usinP8OHz2mfZ68mTwqPrtmoQQQtiAFEeiUowadWn90YwZ1u1/9MD9E2gUFQLhoBpUlEd1jH74EQx6u6vODQvUiqO9h7bJuiMhqonY2HCyszPwx5H6VP4mQLkGI7PuOYJJBw8cCKb98PetilNYqO3jVlgIAwbAzTfbOFEhhBBVRoojUSkMBnjtNfD0hH374PPPyx7Dzs7AhPFL0K3V4xjngupg4i2P9zmpS7rq3Ga+DXF3dCU1M53Ek0dt8ARCiPK6tN6oTpXc/8M7jpHgk0tgmgtP9f9OWxhphS++gNhYqF8fRo+2cZJCCCGqlBRHotL4+sIrr2jdcr/+Gv79t+wxOnToyddfxvLd0FN08rqdc0oWk5zfJVlJv+I8naKjY6MQAPZt+9kW6Qshysm8v1EVrDfaEpLGr52SMBTpeCV3AvYtOlgVJzISvvlGW180darWvlsIIUTtIcWRqFShofD009rrmTO1NrhlVa9eY9ycPHmz9RraON9Emi6DSc7vcla5cjOl0IvF0d6LXe2EEFUnPz+XiIhtKEDHSl5vlOqex9xB0QCM2htGs0fesCpOXh7MmqXt3zZkCLRrZ8sshRBCVAdSHIlKN3Qo3HILnD+vTbXLz7cujpPehVkdfyfIsQ2J+lQmO88lm/Pm42GNWgOw/+gujNYschJC2MyhQ/9QWJhPEG54YKi0+xoVlZn3HiHbqYibY3y459Efrd7sdelSOHUKmjSB4cNtnKgQQohqQYojUemKp6M0aKDN21+40LoNYgFc7TyZ0/EvGto3I05/iqnOC8glD9D2O/Jzr0NWbg6LFozm+ee7s3LlOzZ8EiGEpcxT6nTelXrflbee5EDjTLyz7ZlSfx6KfwOr4uzZAz/+qC1TmjYN7O1tnKgQQohqQYojUSVcXeGNN8DBAdavh7VrrY/lZV+XeaF/42fXgEi7Y7zsvIgCClEUhdCGWte6X9Z+QkTENr5a8aZ0rxOiClxab+Reafc8HJDJ573iAZgafTeedz1uVZzsbG2zV4AnnoCgIBslKIQQotqR4khUmWbN4IUXtNeLFsHRcjSV83UIYG7HTXjp6hBuF8WbTksoooj7QvvRxj+YAe174ebgwoX8C6SknLDNAwghLJKZeYaYmH0Y0NGWymnGkONQxFv3aW27H9wbROcxK6yOtXgxpKdDq1bw0EM2TFIIIUS1I8WRqFK33w6DBmn7hbz2GmRmln5NSQKcg5nbcRNuijv/GMJ5x/Ezmvg2YPHQaUzs8zjN/QIBOHbsoI2yF0JYYv/+TaiqShvFAwf0FX4/FZWFd8WQ7JVHcJIbT921Ghyt21dp82b4809tlHvqVNBXfPpCCCGqkBRHoso9+yy0bAkpKVoHO5PJ+lhNXdsyu8PvOCpObLDfwXzHFZjQAjbxCQDg+PEIW6QthLDQvn1/ARCKV6Xc7892qfzVLhXHAh3TddMwtGhvVZyzZ2H+fO31yJHQsKENkxRCCFEtSXEkqpy9Pbz+Ori7w65dsGxZ+eK1cr+ZmW3XYo8Da+238L7jN6ioNPPV/mUjI0dCVC7zeiO14qfUxfueZ+FdMQCMPdiDRkOmWhVHVWHePMjKgk6d4O67bZmlEEKI6kqKI1Et+PnBq69e2iB2w4byxevo1YsZbX7CgIEf7f/iI4dvaeyjdamSkSMhKk9ycjyJibG4YEdz3Cr0XllOhbz80CFyHYz0jqrP/z31o9Wx1q3TNqp2cYEXX7S6+7cQQogaRv7ci2ojLEybYgcwZw5ERZUv3k11+vN669Xo0fOdw+9sabAHnaKQkHCUgoK88icshCjV3r0Xp9Qp3uhRKuw+Rp3Km/dHcto7j+BkNybd+iOKp3WbzSYlwfvva6/HjQNfXxsmKoQQolqrtOJIUZRliqKkKopy6LL3vBVF+VNRlJiLPytnQrqotu65BwYM0Bo0vPIKpKWVL143n0G8ErIKHXpWOv+G2x2umEwm4uMjbZOwEOK69u3ThoFDVesKFUt91O8Ye5udwyvHwAy3+Ti16WJVHJMJZs+G3Fzo0QP69rVxokIIIaq1yhw5Wg70/897U4G/VFUNBv66+Lu4gSkKPP88tG8PZ85oBVJeOQd5eta9n2ktv0CHjsybs6E7xMXJ1DohKprJZDI3YwirwBbe6zsks7prInZGhTdOPYXfnU9bHWv1ajh4ELy8YMIE7W+SEEKIG0elFUeqqm4Bzv7n7buB4s0nVgCDKysfUX0ZDNoGsfXra3sfzZmjLY4ujz5+DzOl+TJQgT7wW9anNslVCFGyuLgIzp1Loy4OBGBdK+3SRAZkMX9ANADj9t1K2xEfWB3r+HH49OKfhkmTwMpZeUIIIWqwql5z5KeqahLAxZ91SzpRUZRnFEXZoyjKnszMcs61EtWehwe8/TY4O8OmTfDVV+WPeXv9J7hXPw5UiPDbxqqEd8sfVAhRIvOUOl0dlApYb5Tkmcv0oYcotFO550ATBoz+zerOCUVFMGuWNqX3zjuhWzcbJyuEEKJGqOriyGKqqi5VVbWTqqqdPDxkdeyNoEkTmD5dm9aybBls2VL+mPcHjYOfARU+jnuR7xLmlT+oEOKazC28Te42j53tWMhLjxwiw7WQsOPejBm0HlxcrY739dcQE6N1zhwzxoaJCiGEqFGqujhKURSlPsDFn6lVnI+oZrp21TZfBO1b3ZiY8sXz8wvEOdoNftF+XxI3iW8T5pYvqBDiKgUF+Rw8qH2jYevNXwv1Jl598DAnfC/QJNWF10NWYde4udXxoqPhyy+111OmaO27hRBC3Jiqujj6BXji4usn0L7TF+IKQ4bAHXdojRleeglSUqyPpdPpCArqAOEwkFEAfBQ3mRXxb6KWd2GTEMIsMnIHeXkXaIIL3tjbLK6KyruDotnfJJM62fbMtnsH1y79rI5XUKB1pzMatW6ZHTvaLFUhhBA1UGW28l4JbAdaKIpySlGUp4DZQD9FUWKAfhd/F+IKigIvvAAdOmgd7KZOhZwc6+N17qw1TSzaWcCUFsvRoWP5iddYenyqFEhC2Ii5S53O26Zxl992gj/bp+BYoGdWwijq3vNsueKtWKE1YmjQAEaMsFGSQgghaqzK7Fb3kKqq9VVVNaiqGqCq6meqqp5RVbWPqqrBF3/+t5udEADY28Obb0JgIMTHw6uvagunrdG16wAAduxYy+11H2N6yEr0ih2rEuawOPZ5TKrJdokLcYMyN2Mw2a6F95qbEvnithPoTPDawUEEj1xQrnhRUbBqlfYFzJQp4FQxDfWEEELUIFU9rU4Ii7m5adNfvLwgPBzefde6Ft9Nm7albt2GZGSkEB29l151h/BmqzUYFHt+PP0+c6NHYFSNtn8AIW4QOTmZREXtQo9Cexvsb6SisqzXcRbfGQvAuD1duXncd1Z3pgPIz9f+nphM8MAD0LZtudMUQghRC0hxJGqUevW0xgyOjvDnn/D552WPoSgKXbsOBGD79l8B6OYzkJltfsVB58S65GXMPPIYRSYrh6aEuMEdOLAZk8lIK9xxxq5csYyKyvwBMXzZ8yQ6E0ze3YNBz28Cu/LFXbYMTp6ERo1g+PByhRJCCFGLSHEkapwWLbRpdTqd1mHqZyvaeBRPrSsujgA6effjnbbrcdK7sjF1JW9EDqHAlM/Zsynk5JyzVfpC1HrmFt5K+dYbFdiZeOOBSH7tlIR9oY43D9zDnRM2goNDueJGRMD332t/Q6ZOLXc4IYQQtYgUR6JG6toVJkzQXr/3Hvz1V9mu79ixF46OzsTE7CMtLdH8fnvPHsxr9xeudp5sO/MTUw/cybBnWvH44y1ISIi2Ktfc3PMcPrxdmj2IG4Z5vZFq/ZS6HIcipjxykK2t0nHJs+PdY09zy/OrQa8vV265udp0OlWFhx6CkJByhRNCCFHLSHEkaqwBA7TuUqqqTbXbudPya+3tHQkN7QvAhx++wKFD/2IyaY0YQtxvYkH7TXgZ6hKetZHse86SkZfK5Mn9SEs7VaYcc3IyGTv2Fp57rhtrvi/f4nEhaoK0tEROnIjCCT0huFkV46xLAROGHTC3616UPo12Iz8u1xqjYp98AqdPQ9Om8Pjj5Q4nhBCilpHiSNRoDz0EDz6o7VHy2mvadBlL9e49FIC///6OsWNvYeTIMOLjIwEIcu3Aog7bcC3yhABgOKTknmTy5Nu5cCHbovgFBfm8+uq9HDt2AIDly18jMzO9TM8nRE1T3MK7veKFnRUfMae9chn7VDix9XMIOOPE++pCmj7yhk1y27sXfvxRG3x66SWtC6YQQghxOSmORI2mKDByJPzf/2ndp156CWJjLbu2T5+H+PDDnTzwwAv4+PgTG7ufUaM68b//LQUgwDmY4C0dIQXwBf0zdpzIiWLz5tUWxZ837xnCwzfi5eJBa/8gcnJzWLZkspVPKkTNYF5vhGeZr42tl8NzT4Vz2juP5kluLKrzJfUGjrZJXllZ2nQ6gCeegKAgm4QVQghRy0hxJGo8RYGJE6F7dzh/Hl58ERITS78OICTkJsaMmceKFUe4444nyM/PZf78kRw4sAWTyUTMvnBYDs2dwjC6FsFw2HhkValxk5Pj+eOPL7C3M/DOPROY1G8YOkXHr398Qdyxg+V7YCGqKVVVzeuNwtSyFUf7G59j/LD9ZLgWEnrcmwXNf8Wr5302ygvmz4f0dGjdGh5+2CZhhRBC1EJSHIlaQa+H6dMhNBQyMmDSJO0fQpZydnZj6tTlPPDACwCsX/85J08eISfnHD4uDVgQ+jftnHqAC+xp8we7z/xx3XhbtvwAwC1BYQTXDaRxnQbc3b4XJtXEZ+9PsPo5hajOTp48wpkzSXhhT2OcLb5uS0gaLz56kPOORm47Uo9Zt2zBObSHzfL680/YvFnb5HXatHL3dBBCCFGLSXEkag17e5gxA1q2hORkmDwZMjPLFmPQoFEAbN682jw9qE2bW3C2c2Vu2J84xriAPUw7NIDNaT+UGKe4OOoRFGp+7/GbB2HQ27F9/yYSrex8J0R1Zp5Sp/NGQbHoml9Dk3jjgUgK7VQGH2jC9IG7sA9ubbOckpO1jpYAY8eCv7/NQgshhKiFpDgStYqzs7auIDAQ4uO16XZZWZZfHxAQTEhIF3Jzc/j667cBaN26GwAGvT19Mh+GnVBEIW9GDuHXpE+uipGWdorDh7fjYGdPl8Ztze97OrvTp+XNqKj8+M075XpOIaojc3FkKr2Ft4rKV91PMG9QNCYdDNvThucf243ev6HN8jEatU6WFy5o027797dZaCGEELWUFEei1vHwgHnzoGFDOHZMm2KXbVmDOQBuv13r75uRkQpAmzbdzMdu6twf1oFfZCAmTMyLfoavT866Yg+jLVvWaOc2bY+TveMVse/r2A+AdZtWWtz1ToiawGgsYv/+TQCEltKMwaSoLP6/Y3zWJx5FhQm7uvHEmF0oXnVsmtO338LBg+DtrX1Rolg2mCXE/7d35/ExXe8Dxz9nZrKHCJIQO7Hvu1q/tZUqbW0tRe2tUmoppa1WLS3aqlZbe20tfqi1Re37ToglhKolsSQoIXvm/v44EVSQMJMMnvfrlVeTO/fec+4jap455zxHCPEck+RIPJOyZdMJUq5cEBKiE6SbN1N37YsvvoHF4gSAi4sbAQHlkl+rUKEuJpOZiEWhvJf3GxSKqaeH8NOp/lgNvU/S5s26ml2dgIr33TvANy9lchUlKjaa1Ut/fsKnFMJxBAfvISoqkjy444vrA8+LN1sZ2fwYi6uG4pSg+Gx/E5r1TVoQZEMnTsAvv+jvBw3SH5oIIYQQjyLJkXhm+fjAuHF6jcGJE3oNUmoSJC+vbFSt+jIARYtWTk6UADw9s1C8eFUSExPIGVqIT4vPw6KcWBg6jtHHO3Ep4ixBQVtxMjtRrUCZFO/fvLzefHbR7z8QFxf75A8qhAO4s97owaM/0c6JDGlzmPWlw3GPNfNVcAfqfLAMLBab9iU2FkaNgoQEeP11qFLFprcXQgjxDJPkSDzTfHx0Cd+cOSE4WH+CfOvWo69r1aofTk7O1Kt3f83fypUbArBz5wpe9G3NqFIrcDV58NelWXRbWx7DbFC1QBk8XFL+JLxmQHn8vXwJjTjPuLFd75mSJ8TT6s56o8wpvv6vexz93j7I3oBreN90YtyFAVToOQNMtv9naNIkOHMG8uaF7t1tfnshhBDPMEmOxDPPz08nSH5+cPSoTpCioh5+TdmytVm1Kppmzd6577XatVsCsGHDfKKjb1I5a0NGl/gTc5wTkTmvYunkxNv1mj/w3maTmc9e6YGLxZlVa+eweOF3T/R8QmS06OibHD26AxNQLoX1Rhe9YujdOZDgXJHkvObKD7GjKfL2V3bpy7p1sHixLtf98cfg+uAZN1/rFgAAIABJREFUfkIIIcR9JDkSz4UcOfQUO19fOHIEPvro0QmS6QGfaBcoUJJSpWoQFRXJunVzAVg59RcSp8SjIk0k5IpnhN+PhKpLD7x3Eb/8DGzYGYAfJw5g1qwviI5OxZCWEA7o0KEtJCTEU4TMeHLvFLnTPrd4v8sBzmWPpuAlT37wmEau5vbZ6+voURidVAiyRw8oUsQuzQghhHiGSXIknhs5c+oRJB8fCArS1avSug/Sbbf3Q1q27Gf27VvLqlUzcL7uyugiK8nvWowzpjB6eA5nn/noA+9Rt1hV2ldthtVq5ZdfPqN9uwB++KEPixdP4OTJwMfrmBAZIHlKncp6z/HDea7Tp3MgEZnjKHM2C+MLLCZbg/unqtrC5ct6I+j4eGjaFJo/ePBWCCGEeCD1NK53KFq0kjFp0t6M7oZ4SoWF6ep1Fy5A/vzw9de6ul1axMXF0KpVLm7cuEqWLD78+284XbuO4q23BhOVEMnIoNZsv7EKk2GiZ0wbXo+v98BNMQ+cPcakLQs4ful08jEnizO//noSH1/b7fkihL107VqOU6cO8i1lKI83ADsKX2FY66PEOlmpecKXT2qtxKVYhUfc6fFER+sNXk+dgvLlYcwYm9d4EEII8RR68UW1zzCMSmm5RkaOxHPH3x/Gj7+zUWzv3jpRSgtnZ1deeqkjAP/+G07+/CVp3bo/AO6WTAwv9wdv+X+IVVn5we1XvnGdQTwJKd6rfN7i/NT2E8Y078+7tVtT2Dcv8QlxrF7y0xM8pRD2s2DBOObP/xrQ+4GdOnUQF0yURNfLXlX2Ip+0OUysk5WXg/LyeeOddkuMrFZdme7UKcidGz7/XBIjIYQQj0+SI/Fc8vHRCVLRonokqXdvnSilRdOmd4o19O8/GScn5+SfTcpE18Jj+KToHJxx5g/nzfR3H8M1dSPFe5mUicr5S/FGpcZ0qdECgFVrZt9XyS4hIZ6jR3eydu1vLF78Ixcvnklbp4V4QuHhofz0Uz8mTvyQE4e3c+DAegBKK2+cMTGv+jlGv34cqwne2leMAW32Ys5dwG79mToVtm4FT08YORIyp1wsTwghhEgV+XxNPLe8vPRGsUOGwKFD0KePno5TtGjqrs+TpwhDhszGbLZQqlT1FM+pl+MtcrsX4ZODrxBkCaGHxxeMiOpNgDXvA+9bKV8psnt6ExoRStCBDZSpUBeAuLhY+vSpRXDwnuRzJ0zoQ506LenadRT+/gVT//BCALGx0SilcHZOfUm3vXv/Sv5+4fgPcSpSHIAKeDGxwSnm1zgPQM/dlWn53nrw8LRtp++yeDHMnaurgX/+uS7dLYQQQjwJGTkSzzUPD50QVa0KN25Av35w8GDqr2/QoB1167750HOKZq7MxCqBFHcpyyXTFd73GMkmy4PXzJlNJhqW0MnWyiU/Jh+fOfNzgoP3kMU9E3WKVqF24coodEnx4UNl9blIm+jom7RrV5hevWqQmJiY6uvuTo7Wn9zBju3LwQRBr/7L/BrnMScqPt7TgJYfbLNrYrRlC/zwg/7+ww+hYkW7NSWEEOI5IsmReO65uMDw4fDii7q898CBsH27bdvI5pKT76rspGGWVsSoOD53/5GZzkuwYk3x/EYlawKwceefREVFcvToTubNG4NJmRjerDefN+nBsKbv8Wvn0ZhNZo6fOkTUrZSn7AmRkv371xMREUpIyH62bl2SqmusVit7964BoCiZSMTg2q3LWN5U7Ch3Fdc4E6MOv0H9fqvAyclufQ8KghEjwDCgc2do1MhuTQkhhHjOSHIkBPp93McfQ5MmEBcHn34Kq1bZtg1nkysflZlPj9wjMRmKGa5LGeb2M9HE3nduHu8clM5VmJj4GJq/7segQY2xWq20qtSIUv4Byef5Zc5Gwey5MTA4EbTNth0Wz7Tdu1cmfz9//tj71relJCRkPzduXMEPV96nELgB7SGhiEHmKCe+OdOLKr2T5rnZyZkz+u9qXJwu2d2und2aEkII8RyS5EiIJGaz3vuoXTtdAWv0aJg3z7ZtKKVoXWgIo0oswQN3Njvt5X2PkVxUEfed2/GF1/D38iE2LpqbN/8lf7ZcdH7htfvOK55DrzU6fmiLbTsrnlmGYbB7t87+LRYnjh3bRVDQ1kdet2ePnlJXSWXDK6sTzl0U5IVM1y18HzmMEl3H27Xf4eEwaBBERkL16nqdoEq5Qr4QQgjxWCQ5EuIuSkGXLtCzp/550iSYOFFP37Glqr7N+KnSXnKb83LKfI4eHl8QZD5xzzkV8pbg1y5jWNLjB8a1GsR3rQfhbLl/qlKxHLoS2LFju2zbSfHMOnfuOBcv/oOXV3befHMgQHJp7ofZs2c1ANnzWXiv2wHishtkveTExGufk6/1YLv2+cIF+OADuHQJSpTQo7tms12bFEII8RyS5EiIFLRsqafumM0wf74eRUpIeZuix5bXozg/VQ2kknst/jVF0s99DMudNmJwbybm5eZJuTzF8HLLlOJ9bidHwaeDbNtB8cy6PWpUqVJDXn/9fZycXNi+fRnnz4c88JqoqEgOH9mGqgGzO5wh0i2BF076MLvwWvzf/tiu/T19Wm/yGhamq0mOGgWuqS+wJ4QQQqSaJEdCPED9+nfehK1eDUOHQkyMbdvI5OTNV5XW09L3PRJUIt+6zWSM63RiiUv1PfJm9cfVyYVL18O5duWibTsonkm7dun1RlWrNiZrVj9q1XodgH371j7wmm37l2JtnYjRAKwmaLO/KMMb7cW9fG279jU4WI8YXbkCZcvq8vteXnZtUgghxHNMkiMhHqJKFf1mLHNm2LFDlwyOjLRtG2ZloWfxH/mo8HSccWaV81Z6eozgjCksddebTBT1yw9AcOBG23ZOPHNiYqI4eHATSikqV34JgFKldHXEI0dSLtN44NoGvo1+F4qCc7SJUQdb0r3nIcy57LuxUGCgLq9/4wa88IIewfXwsGuTQgghnnOSHAnxCCVKwPffg48PHD6sF4GHh9u+nZf8O/FjhV34W/Q6pHc8hrHCadN90+xSUiypKENwKhbVi+fbvn1riY+PpUiRimTJ4gNAyZIvAHDkyI57zk2wxjP19Mf0P1SPGOdbcBY+vzmCF3ovAGdnu/Zzxw5dVj86GurWhS++0GX3hRBCCHuS5EiIVMiXDyZMgLx576x/OHfO9u0EZCrH5KpBNPBuTayK4xu3GXzm9iM3uPnQ65LXHR1/8OayQsTFxTB58iAAatdukXy8UKEyuLq6ExZ2imvXLgMQFv03vQNr8evZUYCCjZBteU6qtfjI7v1ct04XXIiPh2bNYMgQsFjs3qwQQgghyZEQqeXrq0eQihfXFbPefx+OH7d9Ox6WzAwpM58hRWbijjtbnPbRxXMogebgB16TnBydOZKq/WrE82nWrOGcPRtM3rzFaNnyg+TjZrOFYsWqAHr0aHP473TfV55jkbvwdclD40udYCNUq/IKys61s5ctg5EjITER2rbV642kKp0QQoj0IsmREGng5aXXIFWuDNevQ9++sG+ffdpqkLMDU6oEUcKtAhGma/RzH8NUl0UkcH/ZPL9M2fB2z8yN6JtcDD1pnw6Jp1pIyAHmzh2NUooPP5yGs/O95d5KlqwOJvg1fCSfHW3BrcQb1MrenKkVD3J642EAqlVrYtc+zp0L48bp0vnduukv2cdICCFEepLkSIg0cnPTn2zXq6fXQ3z0EWzYYJ+2/N0KMr7STtrnGoxSil9dVvC+x5eEqsv3nKeUIre3HwAXzzx4hEk8v6ZMGYzVmkjz5r0pVar6fa/nKVEE3obgrHt0kZBC4xhWYiEJN+MJDt6Nk5MLFSvWs0vfDAOmTIHJk3Uy1LevHjUSQggh0pskR0I8BicnvQ6iRQu9/9Hw4bBkiX3aspic6Bwwim/LrMfXnJNg89908/yMv5zurSzm45kVgIgrqatyJ54f8fFxHDy4CYB27e7fkyjw341MND6EfEAkfF1qLS1zf4BSil27VmIYBuXLv4ibm6fN+2a1wnffwW+/gcmk/141a2bzZoQQQohUkeRIiMdkMkHPntC1q/7ke/x4mDFDf28PZb3rMLXqEepkeZVoFcOXblMY6TqJm0QBkN0zCwDhEZIciXudOLGPuLgY8uUrnlyhDsBqWJl7djT9D9bj34RwXMLcYCK4het62VarlZUrpwFQrdorNu9XQoLeS2zZMv2Bw/Dhen8xIYQQIqNIciTEE1AK3noLBgzQydLMmfpT8MRE+7SXycmbz8os5sOAybjiylrnnXTz/Iwj5pP4ZEoaObp6wT6Ni6dWUFKJ99KlayUfuxxzjk8Ov8rk0x9hxcpbeYdQ50xLuAUHD24GYNGi8Rw6tIUsWXyoW/cNm/YpNlZvrLxunZ6qOmYMVL9/tp8QQgiRriQ5EsIGmjSBYcP0p9/LlulPwOPi7NOWUoqXc3VjUuVACjuX5KIpgt7uX3Kk8ClQMnL0rAsPD+XEif1puiYoaAsAZcrUIsEaz7xzY3l7T3F2XF2BpyULo0otp2uBkZQvVxeAqVMHM3nyR0yZMhiAAQOm4uWV3WbPEBWl1+rt2KE3WP72WyhXzma3F0IIIR6bJEdC2EjNmvrTbw8P2LQJBg/WbwLtJa97UX6sup83/HpjVVY25toNHeFCzBn7NSoyVGJiIv36vch771UlNPRUqq6xWq3JI0fmQha67ivHpL8HEmO9Re3sLZhW8RAvZNNT5ho0aEezZu8SHx/H3LmjiY+PpUmTrtSoYbtFQNevQ//+EBgI2bLpkdZixWx2eyGEEOKJSHIkhA2VK6ff7Hl7w/79eo+Wq1ft156TyZl3i41nbKlVZMEb8sHfjY+wMXyB/RoVGWbr1iWcPx9CYmICe/f+laprzpw5SqTrNVzauTH8XBvORB3F37UQo0uvZFjJhfi65kk+12y20Lfvz4wcuQxvb18KFizNe+99a7P+R0RAnz4QHAw5c+p9wwoUsNnthRBCiCcmyZEQNhYQAD/8AP7+EBKiizacPWvfNitle4kpVQ7DcTBcDYYdbc3o452JSoi0b8MiXS1YcCdROXBg/SPPP3PrGF+d7AjvQWxANE7KhY75hvFL5cNUydrogddVr96UBQvCmDRpH+7umWzRdcLCoHdvOHMG8ufXiZG/v01uLYQQQtiMJEdC2EGuXDBhgp4udPEi9OoFhw7Zt83sbv54r/aDP8BJubDq4i9021eeozd22bdhkS6OHt3JkSPbkzdvDQzciNVqTfHcs1HBDD/Wlk57S3LCeR8kQpmY2vxa9SRv5x+Ks8k1xevuZjabsVicbNL306d1YnThgv478d13kN12S5iEEEIIm5HkSAg78fbWC82rV4fISF3Rzl6bxd7m65MH9sDALNMp6FGGsJhTvH+gBrPODCfRSLBv48KuFiwYB0Dz5r3x8cnN9esRnD59+J5zzkWdYOSxdnTaU5L1l+diVhbcDnvA99Cn8AR8XHKne7+PHdPTS69c0dNOv/kGvLzSvRtCCCFEqkhyJIQdubnBF1/Aq69CfLz+fv58++2FlD17LgCcrjnzc4XdtM7dHyuJ/PLPUPoE1uFs1PE03W/16ll0716BQYMaM358Ly5cOG2PbotHuHjxHzZvXoTZbKF58/cpX15Xlbs9te58VAijgjvQcU9x1l7+FZMyUz/LW5TeUJPohbfITFby5y+Z7v0+cEAXX7hxQ39I8NVX4O6e7t0QQgghUs2S0R0Q4llnNutF6DlywKRJMHEiXLqk1yKZzbZty8dHjwyEh4fibHKhR6GvqZK1EV8Fv82RG9vpurcsHfIOxTvYj6W//0ihQmUZOHA6Sqn77mUYBjNmfMbFi/8kH9u/fx1TphxIntol0sfcuaOxWhNp0KA9Pj65KV++Ln/9NYsdwcs5GRzImktzsJKIWVlokqMLlaNeYvTgjkRH38TDw4v+/adgMqXvZ2Hbt8Pnn+sPBerV06W7LfIvjhBCCAcnI0dCpAOl4M034dNP9V5IixfDZ59BTIxt27k9chQRcT75WEXv+kyrFESjHJ2IN2KZduZjvo7sSkj8AVatmsG6dXNTvNfp04e5ePEfvL19GTFiKXnyFOXs2WBmzvzCtp0WDxUeHsrKlTqBbdduCAD+JQvBq7C/xnpWX5oJwMs5ujC78gn6BUxkzo8jiI6+SfXqzZg58xi1azdP1z6vXat/1+PjoVkzGDJEEiMhhBBPB0mOhEhHdevC2LHg6QnbtkG/fvDvv7a7/90jR3fL7JSVQUWnUyqwJlwFfIGOQEuYMKs3kZHX7rvX9u3LAahW7RVq1GiWPMI0b96YNG9CKh7f/PljiY+Po06dVmT1z8l3IT3p+/f/oLx+/QXXpsyucoIPi04lp1sB1q+fx8mTgfj45Gbo0Hlky5YzXfu7dCmMGgVWK7Rtq9cbpfOglRBCCPHY5J8sIdJZ2bK6kp2fn16s3rMnnD//6OtSI6WRo9tCQ09xZOk2zJMsvOk7EBeTG5SC6+2vMHBZI+Kssfecv2OHTo6qV28KQKlS1WnRog9WayKjR3ciPj7ONp0WD3T16iWWL58EQMkW1em0pwRLw34CIHdEEZgAxY5Xxt+tIADx8XFMn/4JAB07DsPFxS1d+/vbb7oSnWFAt276K4UZm0IIIYTDkuRIiAyQLx/8+CMULqz3f+nVC44cefL73h45iogIve+1hQvHYRgGDV5szzvFRzOj8jEquTcAZwjOvZtXV2Vl3r4xgH5TfuzYLpycXKhYsUHyPTp3HoG/f0H+/vsQc+eOfvIOi4f688+pxDnHkK2HPz9e+YCIuDCKZ6rK1EqBvJ/ne7gKK1dOJzExEYDlyydx4cJp8uUrzksvdUi3fhoGTJ4MU6boZKhvXz1qJIQQQjxtJDkSIoNkywbjx0PVqnD9up5it2XLk93z9shReHgoxl0l8a5fv8KqVb8A0Lp1PwByuOZjbOW/aH6rN0QoYjyimHRzEK2W5Gb59okYhkGFCvVwc/NIvo+bmwf9+08BYPbs4feVkha2YzWsbLm1GHrCFb8wXE0evB/wPT+U30YBj1JUqtSAnDkLcPHiP+zZs5rIyGvMnDkMgK5dR2E2p88in8REPVo0d64uMPLxx3qdkRBCCPE0kuRIiAzk5gYjR0KTJhAXp4s0LFr0JPfzwNMzC/Hxsdy4cSX5+PLlE4mJiaJKlUYUKFDqnmvef3k8C+qep2JEA4iBCO9QZrh/DvWhUvUG/FeFCnVp2vQdEhLiGTOmM4mJjrt/UnT0LaZMGcwbb+Rlx44/Mro7qfbPraN8EFiHE8X2gRuUcq7BjMpHaZ7rfcxKlzg0mUw0bfoOoP98Z84cxo0bVyhbtg41aryaLv1MSNDri5YtA2dnGD5cV6YTQgghnlaSHAmRwcxmvRdMly56etKECXrKXdJMqTS7M3qk1x0lJiaybNlEAFq37p/yNd7+fN3iL8bm/QuXo25gBmrCb9m+ZM2lOfeMQgG8884YfHxyExy8J3lzUkdz8OBmOnYszm+/fcXly+eYO+3jjO7SI8VZY5h++lO67StH0I2tcBNYAKNKrcDPNe995zdq1AmLxYmdO/9g8eIJmEwmevX6LsXS7LZ2/ToMGgTr1+skf/RoeOEFuzcrhBBC2JUkR0I4AKWgXbs7JY8XLoTBg/XmmWn134p1gYEbCA8/T86cBZI3D32QSsUbMLtlCMW2VCbLLV+uJVxmVHB73g+syYnIOxXqPDwy07//ZAB++WUo586dSHtH7SgxMYERI9py+fI5Cvvmw8ls4fCpQ0SE378WyxEYhsGOKyvovLc0s8+OIMGIp55XG5gA3mF+ZMqUJcXrvL19qV27BVarFas1kSZNuhEQUM7u/Q0JgXfegf37wdsbvv0Wytm/WSGEEMLuJDkSwoE0aKBLfXt5wZ490KMHnD6dtnv8d+Ro9epZADRs2CFVG4H6+OTi5092s6jxBQYWnY63ky9Hbmzn3f2VGBXcgXNROhGqWrUxDRt2IC4uhrFju2C1WtPWUTvavXsVERGh5Pb24+e2Q6mSvzQGBltWz3zktUFB25gyZQgxMVHp0FM4fesIA4MaMeRwU0KjT5LPvQTfl9tCo4ROEAN58hR96PXNmvUAwMPDi86dh9u9v3/9pQuIXLoExYrpjY2LFbN7s0IIIUS6kORICAdTrhxMnHinkt1778GmTam/3s8vHwA7d64gKiqSLVv0IqaGDdNWvcykTDTO0YlZVU7QKnc/TMrMmkuz6binOKOOteds1HF69hyHt7cfQUFbWbr0pzTd355WrNBFI14u/T/MJhN1ilQGYOPGBQ+9LjExka++6sBvv33J7Omf2rWP1+OvMD6kF133lmXvtb/wtGShZ6FxTKl4gNJeNTl37jjw6OSobNnafPLJb4wZs5osWXzs1t+EBPjhB/jyS70+7uWXdUERH/s1KYQQQqQ7SY6EcEA5csD330P9+hATA59/DtOm6Y01H+Wll97Gw8OLHTtW8MknrxITE0Xp0jXx9y/4WH3xtHjxXqFvmF35BE1ydEUpE2suz6HTnhJ8H/o+7T7Qa3kmT/6Iixf/eaw2bCkiIoydO//AbDLzUnG9CKZ6wXI4mS0EnTrI1SsX2Lp1KdOmfUJ09K17rt29exVhYX8DsOD37wk9H2Lz/sUkRvHr2S95a1chloT9CMBr/j2ZUyWElrk/wMnkDHBXclTkkfesV68NJUpUtXlfb7t6Va+L+/13Pe2zb18YMEAXYRBCCCGeJZIcCeGgXF31GqQePcBkgjlzdJnkmzcffl2OHPn48MOpABw4sAHQCdOTyulWgAFFpzCnSghNcnZDKRPrLv/GBKMPvj3yEuN5i6+/7nZf8Yb0tmrVDKzWRKoXqkBWDy8APFzcqJyvFAYGH/avz6efvsacOSP5eFDje6bPLV2qk5UsbpmIT0zgp3Hv2axfCdZ4loVNot3uAKaeHsKtxOtU9n6JqZUO0qfwBLycst9zfmpHjuztyBF49104dEiXn//uO12qWzZ3FUII8SyS5EgIB6YUtG4NY8ZA5sywc6eeZnfmzMOvq1OnZfJaFGdnV+rUaWWzPuVwzc+AIpOZU+UkTXO+g1lZuOx3FnrCvvxrmbVyhM3aSiur1crKldMAeKVUrXteuz217u8zR3EyO5HFLRMHgrYwJClBCg09ya5dK3G2OPFtq0G4O7uyff9atm1Z/ER9MgyDTeEL6by3FONC3uVK3AWKZqrEN2XWMabMKgp4lEzxuttFLjIqOYqN1dM7e/eG8HAoWVKvLyqZcneFEEKIZ4IkR0I8BSpW1G9UCxaEc+d0grRt28Ov6dnzW155pTs9e47D09PL5n3K4ZqPfkUmMqfKSZrlfBcTZigNM9yH8vGBVzl964jN27ztxo2rxMXF3Hd8yZIfCQv7G79M2aiY79538dULlcPfy5cC2XPzU9tPGP/GYLzdM3Pg0Gbatwvgm2+6A1C3WDUKZM9Fh2p6J9NhX7zJhg3z09xHwzDYd20t7x2oxudHW3Eu+gS53QrzWYn/44vcizn6xw4mTvyQQ4e23FfMIjY2msuXz2I2W8iZs0Ca235Shw5Bt24wP+mx33wTxo3TI0dCCCHEs0xl9BSYx1G0aCVj0qS9Gd0NIdJddLSuZrdBz5ajY0do315Pu8toF6PP8MGiOlzKeQYsoFDU8WlFh3xDHzg6klaGYbBo0fdMnjwQZydXatdpSePGnShVqgbnz4fQrVs5YmOjGf5qH2oWur+2dKLVivmuYJ25EsaIPydxMvxs8rGJbYdSNEcBEq1Wftz4G4sD1wHwRut+1G/QnixZfFmxYjLbty/nrbcGU6dOy3vbMBLZGrGEuee+4nik/v9UVuccvJ3vM+pkasX4cT3ZtGkhVuudjax8ffMwYsRSChcuD8CpU4fo2rUsefIUYdas4zaJXWrcugVTpsDSpfrnfPn0XkbFi6dbF4QQQgibefFFtc8wjEppuUaSIyGeMoYB8+bpN7GGATVq6D2RPDwyumd6b6W3excnukIk5soWElUCCkVtn5a8nW8oBTxKPfa9b968zqhR7dixY8V9r5UuVYOY2ChCQg7QoEQNhjTqmur7Wg0rm0P2MX/vSvJnz82ghp2TXzMMgwX7VvPz5pRHjsoElGf8FL3/U5w1ljWXZjP/3FjORespcVmcfGiZuy/Nc/XGzezBqFHtWbNmDmazhZo1XydHjnxs2rSQixf/oXDh8vz88x7MZjMbNy5g2LDWVK/elJEjl6UlTI9t5049OnT5st6YuG1bvfeWFF0QQgjxtHqc5Mhir84IIexDKWjTBgoVguHD9fS6Hj1g2DAokP4zsO7h45OLXu2/Y+zYLrgFelLzo9dZd+1XNoUvYFP4Aupkb0mHfEMp6Fk6zfeeOnUIO3asIJOrBx++1IV83jlYfWQry4M2EXRYzzHM7ulN7/+1TdN9TcrE/4pU5n9Ja5LuppSidaVGFPHLz9pjO9j1TxBXb/1LlQJl2fl3IKfOHScy7l/+vDSVBee/5UrcBUCvy3oj94c0ztEJF7MbAGvW/MqaNXNwdXXnp592U6CAHk3r2HEYHTsWJyTkAMuXT+K1197j/HmdXOXO/ehKdU/q+nWYMAHWrtU/Fy0KH36of7+EEEKI542MHAnxFAsNhU8/1RvFurhAv37QsGHG9skwDAYOfIm9e9dQp04reg7+lrlnR7PiwhTijVgAamdvQYd8QynkWSZV94yOvknLlv5ERUUyud3nFPbNl/xaVFw0SwPXs+P0IbrVbEXpXAF2eS7QzxafmIDZYub11e8TWSQKl3LuxBq64l1BjzK0zfsR//NphVnd+ewpLOxvunUrR1RUJAMGTKFJk3tHtjZv/p3PPmuBp2cWZs8+wU8/9WfNmtn07z+ZV17pZqdngfXr9d5F16/r35/OnaFFCz1yJIQQQjztZFqdEM+hmBhdXnn1av1zkya6wlhGToe6ePEfOnVyGrUnAAAWmUlEQVQqRUzMLT7/fCF16rQgIjaMuedGszxsUnKSVCt7c1rn7k/JzC+gHlIbesWKKXzzTXdK5yrC928MTq/HuIcVKydM/7DBaTfrnHZxxfRv8mtlverQJs8gqmRtdN9zJCYm0KdPbY4c2UGtWs0ZNmzhfefohLIRe/f+RebMWYmLiyEmJorvvttE2bK1bf4s4eF6Ct2OHfrn8uX1Pka5ctm8KSGEECLDSHIkxHPKMODPP2H8eIiPh4AAvXFsRr7ZXbz4R77/vhfe3n7MmHGUzJmzAhARG8a8c2NYfmEScVZdcS6PWxFeytGRhn7t8XHJfc99DMPgnXcqEhJygCEvd6dBsRfS7RkSSOCg+ThbnPazzXKACNO15Ncy3fIgcvctmuXvQd+OPz3wHr/88hmzZn1B9uy5mDbtUHIc/uv8+RAGDKjPpUu6OISbmyfz558lUyZvmz2P1QorVuiS3FFRep1ajx7w8suyb5EQQohnjyRHQjznTp6Ezz6DsDD9xvejj6BmzYzpi9VqpW/f/3Ho0BYaNuzA4MEz73n9SuwFFoZ+x1+XZnE17iKgK9xV9K5PjWyvUS3by+RwzU9w8B569KhCZjdPFnT7FmeLk936HE8CR8wnOWg+zhHLSY6aT3FLRSe/7mPNSk1zdern6MDlcwkMG9GWqlUb89VXf6Z4v0OHttC37/8wDINvv11PuXL/e2j7CQnxXLt2iWvXLuPt7YePj+2y29On9QjjoUP655o1oU8fyJ794dcJIYQQTytJjoQQ3LypN43dskX/3KYNdOmSMetIzp8PoUuXMsTFxfDll39QrdrL952TaCSw5+pfrLo0g+0RS4k34pJf83PJB2Fw6cAZantWpn+JDmTG02b9MzA4a7rAHsth9pmPEmgJJkbF3nNOvsRc1HSuTa0crSiSpzHKxRWA0NBTtGsXQLZsOVm4MOz+exsG7dsXITT0JG3bDqZbt1E263dqGQYcOAD/93+wa5c+5u2tk6LatWW0SAghxLNNkiMhBKDfFC9YoKdPWa1Qrpwu3JA15RlddvV///cNP/88AB+f3EyffvihG9LeiL/K1ogl7Lr6J/uureFW4o37zsls9SSnkZ2cVh/8rT74WbPjZ2TD15oVH2tWPHFPPtfAIJ4EYokjRsURq2K5rK5yznSRYPNp9lqO3DNVDiC/NRcVLJUp5V2Lkj518c1eOsXM0mq10qyZN7du3WDRootkzep3z+shIQfo3r0C2bLlZN68M1jsOOJ1f9/0eqI5cyA4WB9zcYHGjaFTJ8icOd26IoQQQmQYKeUthAD0iEDr1ros8xdfQGAgdOsGQ4ZAxYrp25cWLT5gw4b/Izh4N5MmDaR//0kPPPfgzk388v2nFCpUjrp+b7J8x2Twh3J1qxCfJZJT1r+5YbrJDW5y3PxPivdwN1xxMizEqjhiicdQD/8AyNuamYqm8lT0qktF/9fwyV4qVbvqmkwmChUqx6FDmzl58gBVqjS65/Vdu/RUu2rVmqRbYpSYCBs3wm+/wd9/62NeXtC8Obz6qv5eCCGEEA8myZEQz7CyZfVmsV98AQcPwoAB8MYbepqdUzoNZJjNZgYOnE737uVZsWIyL774BhUq1E3x3IULxxEREUZExJ1pav3aT6Jp0+6Anqp2LSaUsGuHuRAZzIXoU1yIPk14QhiXrZcJNyKIUjFw13QxJ8OCM864Gs644Iw33uSx5KWAWwkqZG9MQf86mJxdH+vZAgJ0chQScn9ytHPnH4BOjuwtPh7++gvmztXl3UGvJXrjDV290M3N7l0QQgghngmSHAnxjMuaFb75Ro8mzJgB8+fD/v3wySeQN2/69KFAgZJ06DCU6dM/5euvuzJtWhBubh73nHP9egSHD2/DYnGiT58fCQraSuXKL1G//p1NXZVSZHXLTVa33JSi0X+bwTAMbsSFY42LwtWSCWenTJjNTnZbXFO4cHlAT6H777McPboTi8WJChXq2aVt0CNFa9boP9dLl/Qxf3+9zqxhw4wt5y6EEEI8jSQ5EuI5YDZD+/ZQoQKMHAkhIfDOO9CrV/qVcW7TZhCbNy/i5MlApk37mF69vrvn9Z07/8RqtVKhQn1eeaXbY21+qpTCy8UXXGzV64cLCNDJ0cmT9yZHu3evxjAMypatg7t7Jpu3axiwbZtOik6d0sfy54e33oIXX5RNXIUQQojH9eiJ9UKIZ0bJknqaXYMGevPYr7/Wpb9v3F/3wOYsFicGDpyOyWTm99+/Jyho2z2vb9++DIDq1ZvZvzM2kj9/CZydXQkNPcmVKxeSj9+93sjWduzQ68c+/VQnRr6+MHgwTJsG9etLYiSEEEI8CUmOhHjOeHjowgxDhoC7uy753aWLLtpgb4ULl6dNm0EYhsHYsV2Ii9ObwMbFxbB79yoAqldvav+O2Mjd0+ZurzFKTExkzx79LFWr3l+6/HFFROhEdsgQnRRlzw49e8KsWXoKXSpqSAghhBDiEeSfUyGeUw0a6FGkEiX0G+9+/fTPCQn2bbdDh0/Jl684584dZ+bMYQAEBm4kJuYWAQHl8PNLp4VQNnJ7pGv79uUAHDmynRs3rpIrVwB58hR54vtbrbBkCXTsCJs36+IKPXrAr79Cy5a6RLcQQgghbMMhkiOl1D9KqSClVKBSSjYwEiKd+PvD99/r9UhK6aIN779/p+KZPTg7uzJw4HSUUsybN5YVK6awfLku7/00Tam77YUXXgFg3741xMZG8/vvPwBQp06rJ77333/rP4/x4+HWLaheXa8zat1aii0IIYQQ9uAQyVGSFw3DKJfWjZqEEE/GbIbOnWHcOPDz05uGdu0Kq1bphf/2UKJENVq27IvVmsg333Rn69YlwNOZHGXP7k/RopWIjY3mjz+msmXLIiwWJ15/vddj3zMmRo/ide8OR4/qKXTDhsGIEXqNkRBCCCHsQ6rVCSEAKFMGpk6Fb7+FDRtg9GjYtQv69wdPT9u316XLCAzDyuXL54iLi6FAgVIUKVLB9g2lgxdeaMrx43uZOHEAVquVevXeInt2/zTfxzBg0yaYOFGX5lYKXntNrwmzx5+BEEIIIe6lDHt9NJyWTih1GrgGGMAkwzAmp3BOd6A7gJ9f3orz5p1J304K8ZwwDFi9Wk/lionRo0lDhujkSaQsJOQA3bvfSeymTAkkIKBsGu8BEybAoUP654IFdWJaooQteyqEEEI8P158Ue1L66w0Rxk5qmEYRphSyhdYo5QKNgxj890nJCVMkwGKFq2U8RmdEM8opaBRIyhdWk/jCg6Gvn31Hjpvvy2lolMSEFAOH5/chIefp0KFemlKjK5cgenTYeVKnZh6eelpjk2aSKyFEEKI9OYQa44MwwhL+u9lYDFQJWN7JITIlQt++AHattVv2mfP1muR9uzJ6J45HqUUTZp0xWJxokOHoam65vp1PX2ubVv4809dirtVK5gzB5o1k8RICCGEyAgZPq1OKeUBmAzDiEz6fg3whWEYqx50TdGilYxJk6SonRDpJTBQr0G6eFH/XK2aLied9+mqum1XhmEQGxuNq6v7Q8+7eRMWLICFCyEqSh+rVUtv7JonTzp0VAghhHhOPK3T6vyAxUop0P357WGJkRAi/ZUrBzNnwqJFemRj5049gvTqq3qqXebMGd3DjKeUemhiFB2t9yuaNw9u3NDHqlTRU+iKFk2nTgohhBDioTJ85OhxyMiREBnn6lW9RubPP/V0u0yZdIL06qtgcYSPWxxMdDQsX66TomvX9LEyZfQUxdKlM7ZvQgghxLPscUaOJDkSQjyWkyfhp5/gwAH9c548eqpdtWq6qMPz7vp1+P13WLwYIiP1saJFdVnuSpUkRkIIIYS9Pa3T6oQQT6GAAPjmG9i+XRcWOHdOl/yuVAneew8KFMjoHmaMy5fh//4P/vhDl0IHKFlSV/uTxFEIIYRwbJIcCSEem1JQo4ZeO7NkiV6XtHevnjL2yivQqRNkyZLRvUwfZ8/C3LmwZg0kJupjVavqpEimzwkhhBBPB0mOhBBPzMlJl6Fu2BBmzIBly/TXunXQvj28/jo4O2d0L+3j6FG9nmjrVr0Gy2SCunWhTRs9uiaEEEKIp4esORJC2Nw//8DPP8Pu3fpnf3+9HqlGjWdjWllcHGzcqNcTBQfrY05O0LgxtG6t94gSQgghRMaSNUdCCIeQP7/eF2nXLp0knTkDn36qS4L37Pn0jqhcuqTXEq1YcafyXKZMegphixaQLVvG9k8IIYQQT0aSIyGE3VStChUr6lLWM2bozWS7d9cjLF26QNasGd3DR7txAzZtgrVr4dChO8cLFoTmzaFePXB1zbj+CSGEEMJ2JDkSQtiVxaLXHNWvD7Nm6alof/4JGzboYgUtWjhWchETo6fKBQdDUJCeGpiQoF9zdoaaNaFZM71X0bMwRVAIIYQQd8iaIyFEujp3Tpf+3r5d/+zmphOOunX1KJOTU/r2x2rVezbt2wd79sDhwxAff+d1kwkqVNAjRLVqgYdH+vZPCCGEEI9H1hwJIRxenjwwcqRORqZP19Xe1qzRX5kz6wSkcmUoW9Y+ZcATEyE0FI4c0WXH9+3TG7beppReE1WihN60tWpVWUskhBBCPC8kORJCZIiKFfVXaKieYrd+PZw+rQse/PGHPsffX6/tyZsXfH11kuLurqfhGYYe4bl5E8LDdYEEs1lP44uPh6io+79u3YKwsDubs97m53enPxUrgpdX+sdDCCGEEBlPkiMhRIbKlQvatdNfp0/Dtm26cMPhwzqRCQuzfZt+flC4sJ4uV7GiHs2S9UNCCCGEkORICOEwChTQX+3a6SII587BqVN6dCk8HK5cgdhYiI7Wa4EsFj2S5OOjK99ZrXrUyMlJrw1yc9P/dXe/819fXz19TwghhBDivyQ5EkI4JIvlTrIkhBBCCJEeTBndASGEEEIIIYRwBJIcCSGEEEIIIQSSHAkhhBBCCCEEIMmREEIIIYQQQgCSHAkhhBBCCCEEIMmREEIIIYQQQgCSHAkhhBBCCCEEIMmREEIIIYQQQgCSHAkhhBBCCCEEIMmREEIIIYQQQgCSHAkhhBBCCCEEIMmREEIIIYQQQgCSHAkhhBBCCCEEIMmREEIIIYQQQgCSHAkhhBBCCCEEAMowjIzuQ5oppcKBMxndDxvJDkRkdCcclMTm4SQ+jyYxupfE49EkRimTuDyaxChlEpdHkxg92uPGKJ9hGD5pueCpTI6eJUqpvYZhVMrofjgiic3DSXweTWJ0L4nHo0mMUiZxeTSJUcokLo8mMXq09IyRTKsTQgghhBBCCCQ5EkIIIYQQQghAkiNHMDmjO+DAJDYPJ/F5NInRvSQejyYxSpnE5dEkRimTuDyaxOjR0i1GsuZICCGEEEIIIZCRIyGEEEIIIYQAJDkSQgghhBBCCECSozRTSuVRSm1QSh1TSh1RSvVJOp5VKbVGKRWS9F/vpOPFlFI7lFKxSqkB/7nXdKXUZaXU4Ue0meJ5SqlWSX2wKqUyvASkg8VmrFIqWCl1SCm1WCmVxdbPm1a2is+D7vOANhsppY4rpU4qpT6663ivpGOGUiq7PZ87LRwsRr8mHT+c9HvmZM9nf0DfHCke05RSB5P+Ti1USnna89lTy5FidNfrPyilbtrjeVPLkeKilJqhlDqtlApM+ipnz2dPLQeLkVJKjVRKnUi6T297PvvDOFhcttz1exOmlFpiz2dPLQeLUT2l1P6kGG1VSgXY89lTy8FiVDcpRoeVUjOVUpaHdt4wDPlKwxeQE6iQ9H0m4ARQAhgDfJR0/CNgdNL3vkBlYCQw4D/3qg1UAA4/os0UzwOKA0WBjUAlic09xxsClqTvR99u81mIz4Puk0J7ZuAUUBBwBg7ePg8oD+QH/gGyZ3RsHDRGLwMq6Wsu0OM5j0fmu8779nb7Gf3lSDFKer0SMBu4KXFJ/t2ZAbTM6N8VB49RJ2AWYLrdlsTlvvMWAR0y+vfG0WKUdE3xpO/fA2ZkdHwcKUbogaBzQJGk874Aujys7zJylEaGYVwwDGN/0veRwDEgF/AqMDPptJnAa0nnXDYMYw8Qn8K9NgNXU9FmiucZhnHMMIzjj/koNudgsfnLMIyEpB93ArnT/EA2Zqv4POQ+/1UFOGkYxt+GYcQB85LawjCMA4Zh/GPbJ3xyDhajP40kwG4y4HfIweJxA/Qn3IAb4BDVfBwpRkopMzAWGGjTh3wMjhQXR+VgMeoBfGEYhvV2WzZ70DRysLgAoJTKBNQFHGLkyMFiZACZk773AsJs8pBPyIFilA2INQzjRNJ5a4AWD+u7JEdPQCmVH/0J/C7AzzCMC6D/INEZ8HPLwWLTGViZzm0+lK3i85/7/Fcu9Kclt50n5f+hOCRHiZHS0+naA6tS26Y9OEI8lFK/ABeBYsAPaeh+unCAGPUClt1u11E4QFwARio9JXOcUsolDd1PFw4Qo0LAG0qpvUqplUqpwml7AvtwgLjc9jqw7vaHNI7EAWLUFfhTKXUe/W/VV2npf3rI4BhFAE7qzvKTlkCeh7UjydFjUnq+/SLgA0f8y5qRHCk2SqmPgQTg14zsx91sFZ9U3EelcMwhPu1/FAeL0U/AZsMwtjxuP56Uo8TDMIxOgD/6k7s3Hrcf9pDRMVJK+QOtcLCkMaPjkvTfweiEujKQFRj0uP2wBweJkQsQYxhGJWAKMP1x+2ErDhKX29qgpzc7FAeJUV/gZcMwcgO/oKc9O4yMjlHS7I83gXFKqd1AJPp94QNJcvQYkj5JXgT8ahjG70mHLymlcia9nhN4rCHxpIVntxcfvmubHqcfR4qNUupt4BXgraS/HBnOVvFJ6T4pxOc89346khsHGW5/GEeKkVLqM8AH6PfkT/Z4HCkeAIZhJALzecS0hPTkIDEqDwQAJ5VS/wDuSqmTNnnAx+Qgcbk9LcYwDCMW/eatim2e8Mk5SoySXluU9P1ioMyTPdmTcaC4oJTKhv6d+ePJn8x2HCFGSikfoKxhGLdHUuYD1W3weDbhCDECMAxjh2EYtQzDqAJsBkIe1t7DqzWI+yilFDANOGYYxt3Z+TLgbfRw5tvA0se5v2EY5wCHqOSTVo4UG6VUI/Snk3UMw4h6nPZszVbxedB9/hsfpauxFFZKFQBC0Z+ctLXN09iHI8VIKdUVeAmoZyStA0hvjhKPpOsLGYZxMun7pkCwDR7xiTlKjAzDOALkuOu8m4ZhZFjVKEeJS9JrOQ3DuJB0r9eAh1YhTS+OFCP0Wpq66BGjOuhF5xnCweICekR2hWEYMU/yXLbkQDG6BngppYokralpgB7Zz3AOFCOUUr6GYVxWekrvIHTRhwczHKCixdP0BdRED2UeAgKTvl5GL/hah85G1wFZk87Pgc5mbwD/Jn2fOem1ucAF9OKz8zygesaDzkPPwT0PxAKXgNUSm+TYnETPPb3dj4nPyu/Og+7zgDZfRv8jewr4+K7jvZPul4D+ZGVqRsfHAWOUkHTs9vVDn9d4oGcZbAOC0G9sf+Wu6nXyO5PiORldrc5h4gKsv+t3Zw7gmdG/Nw4YoyzokZEgYAd6NOC5j0vSaxuBRhn9++KoMUK/FwxCV2fbCBTM6Pg4YIzGopPG4+hpeQ/tu0q6SAghhBBCCCGea7LmSAghhBBCCCGQ5EgIIYQQQgghAEmOhBBCCCGEEAKQ5EgIIYQQQgghAEmOhBBCCCGEEAKQ5EgIIYQQQgghAEmOhBBCCCGEEAKA/weJdyMS0+nmkAAAAABJRU5ErkJgg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4"/>
          <p:cNvSpPr txBox="1"/>
          <p:nvPr/>
        </p:nvSpPr>
        <p:spPr>
          <a:xfrm>
            <a:off x="8166521" y="1872360"/>
            <a:ext cx="11406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a:solidFill>
                  <a:srgbClr val="242A39"/>
                </a:solidFill>
                <a:latin typeface="Roboto"/>
                <a:ea typeface="Roboto"/>
                <a:cs typeface="Roboto"/>
                <a:sym typeface="Roboto"/>
              </a:rPr>
              <a:t>Habitat Condition</a:t>
            </a:r>
            <a:endParaRPr sz="1200">
              <a:solidFill>
                <a:srgbClr val="242A39"/>
              </a:solidFill>
              <a:latin typeface="Roboto"/>
              <a:ea typeface="Roboto"/>
              <a:cs typeface="Roboto"/>
              <a:sym typeface="Roboto"/>
            </a:endParaRPr>
          </a:p>
          <a:p>
            <a:pPr marL="0" marR="0" lvl="0" indent="0" algn="l" rtl="0">
              <a:lnSpc>
                <a:spcPct val="100000"/>
              </a:lnSpc>
              <a:spcBef>
                <a:spcPts val="0"/>
              </a:spcBef>
              <a:spcAft>
                <a:spcPts val="0"/>
              </a:spcAft>
              <a:buNone/>
            </a:pPr>
            <a:endParaRPr sz="600">
              <a:solidFill>
                <a:srgbClr val="242A39"/>
              </a:solidFill>
              <a:latin typeface="Roboto"/>
              <a:ea typeface="Roboto"/>
              <a:cs typeface="Roboto"/>
              <a:sym typeface="Roboto"/>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Suitable</a:t>
            </a:r>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(&lt;28ºC)</a:t>
            </a:r>
            <a:endParaRPr sz="1200" b="0" i="0" u="none" strike="noStrike" cap="none">
              <a:solidFill>
                <a:srgbClr val="242A39"/>
              </a:solidFill>
              <a:latin typeface="Roboto"/>
              <a:ea typeface="Roboto"/>
              <a:cs typeface="Roboto"/>
              <a:sym typeface="Roboto"/>
            </a:endParaRPr>
          </a:p>
          <a:p>
            <a:pPr marL="0" marR="0" lvl="0" indent="0" algn="l" rtl="0">
              <a:lnSpc>
                <a:spcPct val="100000"/>
              </a:lnSpc>
              <a:spcBef>
                <a:spcPts val="0"/>
              </a:spcBef>
              <a:spcAft>
                <a:spcPts val="0"/>
              </a:spcAft>
              <a:buNone/>
            </a:pPr>
            <a:endParaRPr sz="1200" b="0" i="0" u="none" strike="noStrike" cap="none">
              <a:solidFill>
                <a:srgbClr val="242A39"/>
              </a:solidFill>
              <a:latin typeface="Roboto"/>
              <a:ea typeface="Roboto"/>
              <a:cs typeface="Roboto"/>
              <a:sym typeface="Roboto"/>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Tolerable</a:t>
            </a:r>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(28ºC- 29ºC)</a:t>
            </a:r>
            <a:endParaRPr/>
          </a:p>
          <a:p>
            <a:pPr marL="0" marR="0" lvl="0" indent="0" algn="l" rtl="0">
              <a:lnSpc>
                <a:spcPct val="100000"/>
              </a:lnSpc>
              <a:spcBef>
                <a:spcPts val="0"/>
              </a:spcBef>
              <a:spcAft>
                <a:spcPts val="0"/>
              </a:spcAft>
              <a:buNone/>
            </a:pPr>
            <a:endParaRPr sz="1200" b="0" i="0" u="none" strike="noStrike" cap="none">
              <a:solidFill>
                <a:srgbClr val="242A39"/>
              </a:solidFill>
              <a:latin typeface="Roboto"/>
              <a:ea typeface="Roboto"/>
              <a:cs typeface="Roboto"/>
              <a:sym typeface="Roboto"/>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Marginal</a:t>
            </a:r>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(29ºC- 30ºC)</a:t>
            </a:r>
            <a:endParaRPr/>
          </a:p>
          <a:p>
            <a:pPr marL="0" marR="0" lvl="0" indent="0" algn="l" rtl="0">
              <a:lnSpc>
                <a:spcPct val="100000"/>
              </a:lnSpc>
              <a:spcBef>
                <a:spcPts val="0"/>
              </a:spcBef>
              <a:spcAft>
                <a:spcPts val="0"/>
              </a:spcAft>
              <a:buNone/>
            </a:pPr>
            <a:endParaRPr sz="1200" b="0" i="0" u="none" strike="noStrike" cap="none">
              <a:solidFill>
                <a:srgbClr val="242A39"/>
              </a:solidFill>
              <a:latin typeface="Roboto"/>
              <a:ea typeface="Roboto"/>
              <a:cs typeface="Roboto"/>
              <a:sym typeface="Roboto"/>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Unsuitable</a:t>
            </a:r>
            <a:endParaRPr/>
          </a:p>
          <a:p>
            <a:pPr marL="0" marR="0" lvl="0" indent="0" algn="l" rtl="0">
              <a:lnSpc>
                <a:spcPct val="100000"/>
              </a:lnSpc>
              <a:spcBef>
                <a:spcPts val="0"/>
              </a:spcBef>
              <a:spcAft>
                <a:spcPts val="0"/>
              </a:spcAft>
              <a:buNone/>
            </a:pPr>
            <a:r>
              <a:rPr lang="en" sz="1200" b="0" i="0" u="none" strike="noStrike" cap="none">
                <a:solidFill>
                  <a:srgbClr val="242A39"/>
                </a:solidFill>
                <a:latin typeface="Roboto"/>
                <a:ea typeface="Roboto"/>
                <a:cs typeface="Roboto"/>
                <a:sym typeface="Roboto"/>
              </a:rPr>
              <a:t>(&gt; 30ºC)</a:t>
            </a:r>
            <a:endParaRPr sz="1200" b="0" i="0" u="none" strike="noStrike" cap="none">
              <a:solidFill>
                <a:srgbClr val="242A39"/>
              </a:solidFill>
              <a:latin typeface="Roboto"/>
              <a:ea typeface="Roboto"/>
              <a:cs typeface="Roboto"/>
              <a:sym typeface="Roboto"/>
            </a:endParaRPr>
          </a:p>
        </p:txBody>
      </p:sp>
      <p:sp>
        <p:nvSpPr>
          <p:cNvPr id="178" name="Google Shape;178;p14"/>
          <p:cNvSpPr/>
          <p:nvPr/>
        </p:nvSpPr>
        <p:spPr>
          <a:xfrm>
            <a:off x="8065030" y="2410902"/>
            <a:ext cx="142800" cy="146400"/>
          </a:xfrm>
          <a:prstGeom prst="ellipse">
            <a:avLst/>
          </a:prstGeom>
          <a:solidFill>
            <a:srgbClr val="BFB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p14"/>
          <p:cNvSpPr/>
          <p:nvPr/>
        </p:nvSpPr>
        <p:spPr>
          <a:xfrm>
            <a:off x="8065594" y="2941254"/>
            <a:ext cx="142800" cy="146400"/>
          </a:xfrm>
          <a:prstGeom prst="ellipse">
            <a:avLst/>
          </a:prstGeom>
          <a:solidFill>
            <a:srgbClr val="FFFF8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14"/>
          <p:cNvSpPr/>
          <p:nvPr/>
        </p:nvSpPr>
        <p:spPr>
          <a:xfrm>
            <a:off x="8065030" y="4039831"/>
            <a:ext cx="142800" cy="146400"/>
          </a:xfrm>
          <a:prstGeom prst="ellipse">
            <a:avLst/>
          </a:prstGeom>
          <a:solidFill>
            <a:srgbClr val="DFDFD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14"/>
          <p:cNvSpPr/>
          <p:nvPr/>
        </p:nvSpPr>
        <p:spPr>
          <a:xfrm>
            <a:off x="8065030" y="3502605"/>
            <a:ext cx="142800" cy="146400"/>
          </a:xfrm>
          <a:prstGeom prst="ellipse">
            <a:avLst/>
          </a:prstGeom>
          <a:solidFill>
            <a:srgbClr val="FFD68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2" name="Google Shape;182;p14"/>
          <p:cNvPicPr preferRelativeResize="0"/>
          <p:nvPr/>
        </p:nvPicPr>
        <p:blipFill>
          <a:blip r:embed="rId3">
            <a:alphaModFix/>
          </a:blip>
          <a:stretch>
            <a:fillRect/>
          </a:stretch>
        </p:blipFill>
        <p:spPr>
          <a:xfrm>
            <a:off x="3633500" y="1838025"/>
            <a:ext cx="4369426" cy="3072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a:spLocks noGrp="1"/>
          </p:cNvSpPr>
          <p:nvPr>
            <p:ph type="title"/>
          </p:nvPr>
        </p:nvSpPr>
        <p:spPr>
          <a:xfrm>
            <a:off x="232650" y="381275"/>
            <a:ext cx="8520600" cy="623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11111"/>
              <a:buNone/>
            </a:pPr>
            <a:r>
              <a:rPr lang="en"/>
              <a:t>Next Steps </a:t>
            </a:r>
            <a:endParaRPr/>
          </a:p>
          <a:p>
            <a:pPr marL="0" lvl="0" indent="0" algn="ctr" rtl="0">
              <a:lnSpc>
                <a:spcPct val="100000"/>
              </a:lnSpc>
              <a:spcBef>
                <a:spcPts val="0"/>
              </a:spcBef>
              <a:spcAft>
                <a:spcPts val="0"/>
              </a:spcAft>
              <a:buSzPct val="111111"/>
              <a:buNone/>
            </a:pPr>
            <a:endParaRPr/>
          </a:p>
        </p:txBody>
      </p:sp>
      <p:sp>
        <p:nvSpPr>
          <p:cNvPr id="188" name="Google Shape;188;p16"/>
          <p:cNvSpPr txBox="1"/>
          <p:nvPr/>
        </p:nvSpPr>
        <p:spPr>
          <a:xfrm>
            <a:off x="183150" y="1296900"/>
            <a:ext cx="8743800" cy="38790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Marine Heatwave Analyses</a:t>
            </a:r>
            <a:r>
              <a:rPr lang="en" sz="1500" b="0" i="0" u="none" strike="noStrike" cap="none">
                <a:solidFill>
                  <a:schemeClr val="dk1"/>
                </a:solidFill>
                <a:latin typeface="Roboto"/>
                <a:ea typeface="Roboto"/>
                <a:cs typeface="Roboto"/>
                <a:sym typeface="Roboto"/>
              </a:rPr>
              <a:t> – testing </a:t>
            </a:r>
            <a:r>
              <a:rPr lang="en" sz="1500">
                <a:solidFill>
                  <a:schemeClr val="dk1"/>
                </a:solidFill>
                <a:latin typeface="Roboto"/>
                <a:ea typeface="Roboto"/>
                <a:cs typeface="Roboto"/>
                <a:sym typeface="Roboto"/>
              </a:rPr>
              <a:t>with</a:t>
            </a:r>
            <a:r>
              <a:rPr lang="en" sz="1500" b="0" i="0" u="none" strike="noStrike" cap="none">
                <a:solidFill>
                  <a:schemeClr val="dk1"/>
                </a:solidFill>
                <a:latin typeface="Roboto"/>
                <a:ea typeface="Roboto"/>
                <a:cs typeface="Roboto"/>
                <a:sym typeface="Roboto"/>
              </a:rPr>
              <a:t> NOAA Chesapeake Bay Interpretive Buoy System and satellite data: </a:t>
            </a:r>
            <a:endParaRPr sz="1500">
              <a:solidFill>
                <a:schemeClr val="dk1"/>
              </a:solidFill>
              <a:latin typeface="Roboto"/>
              <a:ea typeface="Roboto"/>
              <a:cs typeface="Roboto"/>
              <a:sym typeface="Roboto"/>
            </a:endParaRPr>
          </a:p>
          <a:p>
            <a:pPr marL="914400" marR="0" lvl="1"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NOAA could potentially become the data provider for an indicator and run analyses</a:t>
            </a:r>
            <a:r>
              <a:rPr lang="en" sz="1500">
                <a:solidFill>
                  <a:schemeClr val="dk1"/>
                </a:solidFill>
                <a:latin typeface="Roboto"/>
                <a:ea typeface="Roboto"/>
                <a:cs typeface="Roboto"/>
                <a:sym typeface="Roboto"/>
              </a:rPr>
              <a:t>; staff available</a:t>
            </a:r>
            <a:r>
              <a:rPr lang="en" sz="1500" b="0" i="0" u="none" strike="noStrike" cap="none">
                <a:solidFill>
                  <a:schemeClr val="dk1"/>
                </a:solidFill>
                <a:latin typeface="Roboto"/>
                <a:ea typeface="Roboto"/>
                <a:cs typeface="Roboto"/>
                <a:sym typeface="Roboto"/>
              </a:rPr>
              <a:t>.</a:t>
            </a:r>
            <a:endParaRPr sz="1500" b="0" i="0" u="none" strike="noStrike" cap="none">
              <a:solidFill>
                <a:schemeClr val="dk1"/>
              </a:solidFill>
              <a:latin typeface="Roboto"/>
              <a:ea typeface="Roboto"/>
              <a:cs typeface="Roboto"/>
              <a:sym typeface="Roboto"/>
            </a:endParaRPr>
          </a:p>
          <a:p>
            <a:pPr marL="914400" lvl="1"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Build in fish habitat considerations and relevant thresholds.</a:t>
            </a:r>
            <a:endParaRPr sz="150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Communication Products –c</a:t>
            </a:r>
            <a:r>
              <a:rPr lang="en" sz="1500" b="0" i="0" u="none" strike="noStrike" cap="none">
                <a:solidFill>
                  <a:schemeClr val="dk1"/>
                </a:solidFill>
                <a:latin typeface="Roboto"/>
                <a:ea typeface="Roboto"/>
                <a:cs typeface="Roboto"/>
                <a:sym typeface="Roboto"/>
              </a:rPr>
              <a:t>reate conceptual data visualizations using both marine heatwave definitions and get stakeholder feedback on what would be most valuable for fish impacts: </a:t>
            </a:r>
            <a:endParaRPr sz="1500" b="0" i="0" u="none" strike="noStrike" cap="none">
              <a:solidFill>
                <a:schemeClr val="dk1"/>
              </a:solidFill>
              <a:latin typeface="Roboto"/>
              <a:ea typeface="Roboto"/>
              <a:cs typeface="Roboto"/>
              <a:sym typeface="Roboto"/>
            </a:endParaRPr>
          </a:p>
          <a:p>
            <a:pPr marL="91440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Roboto"/>
                <a:ea typeface="Roboto"/>
                <a:cs typeface="Roboto"/>
                <a:sym typeface="Roboto"/>
              </a:rPr>
              <a:t>  </a:t>
            </a:r>
            <a:endParaRPr sz="15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Future Considerations: </a:t>
            </a:r>
            <a:endParaRPr sz="1500" b="0" i="0" u="none" strike="noStrike" cap="none">
              <a:solidFill>
                <a:schemeClr val="dk1"/>
              </a:solidFill>
              <a:latin typeface="Roboto"/>
              <a:ea typeface="Roboto"/>
              <a:cs typeface="Roboto"/>
              <a:sym typeface="Roboto"/>
            </a:endParaRPr>
          </a:p>
          <a:p>
            <a:pPr marL="914400" lvl="1"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Consider new descriptive characteristics: spatial (e.g., % of total habitat affected by extreme marine heat waves) and temporal (e.g., length in between consecutive marine heatwave events).</a:t>
            </a:r>
            <a:endParaRPr sz="1500">
              <a:solidFill>
                <a:schemeClr val="dk1"/>
              </a:solidFill>
              <a:latin typeface="Roboto"/>
              <a:ea typeface="Roboto"/>
              <a:cs typeface="Roboto"/>
              <a:sym typeface="Roboto"/>
            </a:endParaRPr>
          </a:p>
          <a:p>
            <a:pPr marL="914400" marR="0" lvl="1"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Integrate research on subsurface DO and temperature trends during marine heatwave events. </a:t>
            </a:r>
            <a:endParaRPr sz="1500" b="0" i="0" u="none" strike="noStrike" cap="none">
              <a:solidFill>
                <a:schemeClr val="dk1"/>
              </a:solidFill>
              <a:latin typeface="Roboto"/>
              <a:ea typeface="Roboto"/>
              <a:cs typeface="Roboto"/>
              <a:sym typeface="Roboto"/>
            </a:endParaRPr>
          </a:p>
          <a:p>
            <a:pPr marL="914400" marR="0" lvl="1"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Explore use of </a:t>
            </a:r>
            <a:r>
              <a:rPr lang="en" sz="1500" b="0" i="0" u="sng" strike="noStrike" cap="none">
                <a:solidFill>
                  <a:schemeClr val="dk1"/>
                </a:solid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marine heatwave forecasts</a:t>
            </a:r>
            <a:r>
              <a:rPr lang="en" sz="1500">
                <a:solidFill>
                  <a:schemeClr val="dk1"/>
                </a:solidFill>
                <a:latin typeface="Roboto"/>
                <a:ea typeface="Roboto"/>
                <a:cs typeface="Roboto"/>
                <a:sym typeface="Roboto"/>
              </a:rPr>
              <a:t>.</a:t>
            </a:r>
            <a:endParaRPr sz="1500" b="0" i="0" u="none" strike="noStrike" cap="none">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311725" y="2082017"/>
            <a:ext cx="3706500" cy="927807"/>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Thank you!</a:t>
            </a:r>
            <a:endParaRPr/>
          </a:p>
        </p:txBody>
      </p:sp>
      <p:sp>
        <p:nvSpPr>
          <p:cNvPr id="194" name="Google Shape;194;p7"/>
          <p:cNvSpPr txBox="1">
            <a:spLocks noGrp="1"/>
          </p:cNvSpPr>
          <p:nvPr>
            <p:ph type="body" idx="1"/>
          </p:nvPr>
        </p:nvSpPr>
        <p:spPr>
          <a:xfrm>
            <a:off x="4644675" y="1863636"/>
            <a:ext cx="4166400" cy="1364568"/>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 sz="1800"/>
              <a:t>Please feel free to reach out at:</a:t>
            </a:r>
            <a:endParaRPr/>
          </a:p>
          <a:p>
            <a:pPr marL="146050" lvl="0" indent="0" algn="l" rtl="0">
              <a:lnSpc>
                <a:spcPct val="115000"/>
              </a:lnSpc>
              <a:spcBef>
                <a:spcPts val="0"/>
              </a:spcBef>
              <a:spcAft>
                <a:spcPts val="0"/>
              </a:spcAft>
              <a:buSzPts val="1300"/>
              <a:buNone/>
            </a:pPr>
            <a:endParaRPr sz="1800"/>
          </a:p>
          <a:p>
            <a:pPr marL="146050" lvl="0" indent="0" algn="l" rtl="0">
              <a:lnSpc>
                <a:spcPct val="115000"/>
              </a:lnSpc>
              <a:spcBef>
                <a:spcPts val="0"/>
              </a:spcBef>
              <a:spcAft>
                <a:spcPts val="0"/>
              </a:spcAft>
              <a:buSzPts val="1300"/>
              <a:buNone/>
            </a:pPr>
            <a:r>
              <a:rPr lang="en" sz="1800" u="sng">
                <a:solidFill>
                  <a:schemeClr val="hlink"/>
                </a:solidFill>
                <a:hlinkClick r:id="rId3"/>
              </a:rPr>
              <a:t>Jamileh.Soueidan@noaa.gov</a:t>
            </a:r>
            <a:endParaRPr sz="1800"/>
          </a:p>
          <a:p>
            <a:pPr marL="146050" lvl="0" indent="0" algn="l" rtl="0">
              <a:lnSpc>
                <a:spcPct val="115000"/>
              </a:lnSpc>
              <a:spcBef>
                <a:spcPts val="0"/>
              </a:spcBef>
              <a:spcAft>
                <a:spcPts val="0"/>
              </a:spcAft>
              <a:buSzPts val="1300"/>
              <a:buNone/>
            </a:pPr>
            <a:endParaRPr sz="1800"/>
          </a:p>
          <a:p>
            <a:pPr marL="146050" lvl="0" indent="0" algn="l" rtl="0">
              <a:lnSpc>
                <a:spcPct val="115000"/>
              </a:lnSpc>
              <a:spcBef>
                <a:spcPts val="0"/>
              </a:spcBef>
              <a:spcAft>
                <a:spcPts val="0"/>
              </a:spcAft>
              <a:buSzPts val="1300"/>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311700" y="234900"/>
            <a:ext cx="8520600" cy="623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Common Definition in Scientific Literature</a:t>
            </a:r>
            <a:endParaRPr/>
          </a:p>
          <a:p>
            <a:pPr marL="0" lvl="0" indent="0" algn="ctr" rtl="0">
              <a:lnSpc>
                <a:spcPct val="100000"/>
              </a:lnSpc>
              <a:spcBef>
                <a:spcPts val="0"/>
              </a:spcBef>
              <a:spcAft>
                <a:spcPts val="0"/>
              </a:spcAft>
              <a:buSzPct val="111111"/>
              <a:buNone/>
            </a:pPr>
            <a:r>
              <a:rPr lang="en"/>
              <a:t>(slide from Shunk et al. presentation) </a:t>
            </a:r>
            <a:endParaRPr/>
          </a:p>
        </p:txBody>
      </p:sp>
      <p:pic>
        <p:nvPicPr>
          <p:cNvPr id="75" name="Google Shape;75;p2"/>
          <p:cNvPicPr preferRelativeResize="0"/>
          <p:nvPr/>
        </p:nvPicPr>
        <p:blipFill rotWithShape="1">
          <a:blip r:embed="rId3">
            <a:alphaModFix/>
          </a:blip>
          <a:srcRect/>
          <a:stretch/>
        </p:blipFill>
        <p:spPr>
          <a:xfrm>
            <a:off x="993000" y="1293175"/>
            <a:ext cx="6989767" cy="371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311725" y="500925"/>
            <a:ext cx="8832300" cy="62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 sz="2420"/>
              <a:t>Common Marine Heatwave Descriptive Characteristics </a:t>
            </a:r>
            <a:endParaRPr sz="2420"/>
          </a:p>
        </p:txBody>
      </p:sp>
      <p:sp>
        <p:nvSpPr>
          <p:cNvPr id="81" name="Google Shape;81;p3"/>
          <p:cNvSpPr txBox="1"/>
          <p:nvPr/>
        </p:nvSpPr>
        <p:spPr>
          <a:xfrm>
            <a:off x="311725" y="1701750"/>
            <a:ext cx="8420100" cy="29553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Frequency: the number of marine heatwave events that occur every year.</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Duration: the length of each individual marine heatwave, in days.</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Intensity: how hot it is during the marine heatwave event (expressed as the maximum or average) </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Cumulative Intensity: Integral of marine heatwave intensities over a time period (℃ x days) – combines magnitude and duration of heat anomalies</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Good indicator of thermal stress to ecosystem</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311700" y="287250"/>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320"/>
              <a:t>Chesapeake Bay Marine Heatwave Research: In situ data (Mazzini &amp; Pianca 2022)</a:t>
            </a:r>
            <a:endParaRPr sz="2320"/>
          </a:p>
        </p:txBody>
      </p:sp>
      <p:sp>
        <p:nvSpPr>
          <p:cNvPr id="87" name="Google Shape;87;p4"/>
          <p:cNvSpPr txBox="1"/>
          <p:nvPr/>
        </p:nvSpPr>
        <p:spPr>
          <a:xfrm>
            <a:off x="169300" y="1467275"/>
            <a:ext cx="3168900" cy="35094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Significant long-term trends (1986-2020) were detected for MHW frequency, MHW days, and yearly cumulative intensity</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If trends persist, by the end of the century the Chesapeake Bay will reach a semi-permanent MHW state, when extreme temperatures will be present over half of the year. </a:t>
            </a:r>
            <a:endParaRPr sz="1600" b="0" i="0" u="none" strike="noStrike" cap="none">
              <a:solidFill>
                <a:schemeClr val="dk1"/>
              </a:solidFill>
              <a:latin typeface="Arial"/>
              <a:ea typeface="Arial"/>
              <a:cs typeface="Arial"/>
              <a:sym typeface="Arial"/>
            </a:endParaRPr>
          </a:p>
        </p:txBody>
      </p:sp>
      <p:pic>
        <p:nvPicPr>
          <p:cNvPr id="88" name="Google Shape;88;p4"/>
          <p:cNvPicPr preferRelativeResize="0"/>
          <p:nvPr/>
        </p:nvPicPr>
        <p:blipFill rotWithShape="1">
          <a:blip r:embed="rId3">
            <a:alphaModFix/>
          </a:blip>
          <a:srcRect/>
          <a:stretch/>
        </p:blipFill>
        <p:spPr>
          <a:xfrm>
            <a:off x="3397475" y="1467275"/>
            <a:ext cx="5545751" cy="3305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11700" y="169325"/>
            <a:ext cx="8520600" cy="623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00000"/>
              </a:buClr>
              <a:buSzPct val="42672"/>
              <a:buFont typeface="Arial"/>
              <a:buNone/>
            </a:pPr>
            <a:r>
              <a:rPr lang="en" sz="2320"/>
              <a:t>Chesapeake Bay Marine Heatwave Research: Satellite data (Wegener 2022)</a:t>
            </a:r>
            <a:endParaRPr/>
          </a:p>
        </p:txBody>
      </p:sp>
      <p:pic>
        <p:nvPicPr>
          <p:cNvPr id="94" name="Google Shape;94;p5"/>
          <p:cNvPicPr preferRelativeResize="0"/>
          <p:nvPr/>
        </p:nvPicPr>
        <p:blipFill rotWithShape="1">
          <a:blip r:embed="rId3">
            <a:alphaModFix/>
          </a:blip>
          <a:srcRect/>
          <a:stretch/>
        </p:blipFill>
        <p:spPr>
          <a:xfrm>
            <a:off x="3901852" y="1815400"/>
            <a:ext cx="5041224" cy="2648925"/>
          </a:xfrm>
          <a:prstGeom prst="rect">
            <a:avLst/>
          </a:prstGeom>
          <a:noFill/>
          <a:ln>
            <a:noFill/>
          </a:ln>
        </p:spPr>
      </p:pic>
      <p:sp>
        <p:nvSpPr>
          <p:cNvPr id="95" name="Google Shape;95;p5"/>
          <p:cNvSpPr txBox="1"/>
          <p:nvPr/>
        </p:nvSpPr>
        <p:spPr>
          <a:xfrm>
            <a:off x="237975" y="1444375"/>
            <a:ext cx="3500100" cy="3663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Almost entire Bay has significant increases in the number of annual marine heatwave events (2002-2020).</a:t>
            </a:r>
            <a:endParaRPr sz="1500" b="0" i="0" u="none" strike="noStrike" cap="none">
              <a:solidFill>
                <a:schemeClr val="dk1"/>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Roboto"/>
                <a:ea typeface="Roboto"/>
                <a:cs typeface="Roboto"/>
                <a:sym typeface="Roboto"/>
              </a:rPr>
              <a:t> </a:t>
            </a:r>
            <a:endParaRPr sz="8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Spatial structure indicates marine heatwave cumulative intensity driven by increases in duration (not max intensity).</a:t>
            </a:r>
            <a:endParaRPr sz="1500" b="0" i="0" u="none" strike="noStrike" cap="none">
              <a:solidFill>
                <a:schemeClr val="dk1"/>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Marine heatwave characteristic maps show significant spatial variation.</a:t>
            </a:r>
            <a:endParaRPr sz="15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Satellite analysis consistent with buoy-wide analysis.</a:t>
            </a:r>
            <a:endParaRPr sz="1500" b="0" i="0" u="none" strike="noStrike" cap="none">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311700" y="210700"/>
            <a:ext cx="8520600" cy="623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Stakeholder Interest - Recommendation from Rising Water Temperature Workshop</a:t>
            </a:r>
            <a:endParaRPr/>
          </a:p>
        </p:txBody>
      </p:sp>
      <p:sp>
        <p:nvSpPr>
          <p:cNvPr id="101" name="Google Shape;101;p6"/>
          <p:cNvSpPr txBox="1">
            <a:spLocks noGrp="1"/>
          </p:cNvSpPr>
          <p:nvPr>
            <p:ph type="body" idx="4294967295"/>
          </p:nvPr>
        </p:nvSpPr>
        <p:spPr>
          <a:xfrm>
            <a:off x="197842" y="1266763"/>
            <a:ext cx="8748300" cy="3836400"/>
          </a:xfrm>
          <a:prstGeom prst="rect">
            <a:avLst/>
          </a:prstGeom>
          <a:noFill/>
          <a:ln>
            <a:noFill/>
          </a:ln>
        </p:spPr>
        <p:txBody>
          <a:bodyPr spcFirstLastPara="1" wrap="square" lIns="68575" tIns="34275" rIns="68575" bIns="34275" anchor="t" anchorCtr="0">
            <a:normAutofit/>
          </a:bodyPr>
          <a:lstStyle/>
          <a:p>
            <a:pPr marL="342900" lvl="0" indent="-241300" algn="l" rtl="0">
              <a:lnSpc>
                <a:spcPct val="95000"/>
              </a:lnSpc>
              <a:spcBef>
                <a:spcPts val="1100"/>
              </a:spcBef>
              <a:spcAft>
                <a:spcPts val="0"/>
              </a:spcAft>
              <a:buClr>
                <a:schemeClr val="dk1"/>
              </a:buClr>
              <a:buSzPts val="1800"/>
              <a:buChar char="●"/>
            </a:pPr>
            <a:r>
              <a:rPr lang="en" sz="1800">
                <a:solidFill>
                  <a:schemeClr val="dk1"/>
                </a:solidFill>
              </a:rPr>
              <a:t>Convene an interdisciplinary team of scientists, resource managers, meteorologists, and communicators to design and create a publicly available marine heat wavealert system.</a:t>
            </a:r>
            <a:endParaRPr>
              <a:solidFill>
                <a:schemeClr val="dk1"/>
              </a:solidFill>
            </a:endParaRPr>
          </a:p>
          <a:p>
            <a:pPr marL="342900" lvl="0" indent="-241300" algn="l" rtl="0">
              <a:lnSpc>
                <a:spcPct val="95000"/>
              </a:lnSpc>
              <a:spcBef>
                <a:spcPts val="1100"/>
              </a:spcBef>
              <a:spcAft>
                <a:spcPts val="0"/>
              </a:spcAft>
              <a:buClr>
                <a:schemeClr val="dk1"/>
              </a:buClr>
              <a:buSzPts val="1800"/>
              <a:buChar char="●"/>
            </a:pPr>
            <a:r>
              <a:rPr lang="en" sz="1800">
                <a:solidFill>
                  <a:schemeClr val="dk1"/>
                </a:solidFill>
              </a:rPr>
              <a:t>Connect alert system with habitat preferences of key species and guidance on fishing behavior. Consider incorporation of other key parameters (e.g., dissolved oxygen, salinity).</a:t>
            </a:r>
            <a:endParaRPr sz="1800">
              <a:solidFill>
                <a:schemeClr val="dk1"/>
              </a:solidFill>
            </a:endParaRPr>
          </a:p>
        </p:txBody>
      </p:sp>
      <p:pic>
        <p:nvPicPr>
          <p:cNvPr id="102" name="Google Shape;102;p6"/>
          <p:cNvPicPr preferRelativeResize="0"/>
          <p:nvPr/>
        </p:nvPicPr>
        <p:blipFill rotWithShape="1">
          <a:blip r:embed="rId3">
            <a:alphaModFix/>
          </a:blip>
          <a:srcRect/>
          <a:stretch/>
        </p:blipFill>
        <p:spPr>
          <a:xfrm>
            <a:off x="1929494" y="3079159"/>
            <a:ext cx="4939904" cy="1898414"/>
          </a:xfrm>
          <a:prstGeom prst="rect">
            <a:avLst/>
          </a:prstGeom>
          <a:noFill/>
          <a:ln>
            <a:noFill/>
          </a:ln>
        </p:spPr>
      </p:pic>
      <p:sp>
        <p:nvSpPr>
          <p:cNvPr id="103" name="Google Shape;103;p6"/>
          <p:cNvSpPr/>
          <p:nvPr/>
        </p:nvSpPr>
        <p:spPr>
          <a:xfrm>
            <a:off x="3010293" y="4977573"/>
            <a:ext cx="2778300" cy="1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Gill Sans"/>
                <a:ea typeface="Gill Sans"/>
                <a:cs typeface="Gill Sans"/>
                <a:sym typeface="Gill Sans"/>
              </a:rPr>
              <a:t>Example from Maryland Department of Natural Resources</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e7a9f8f900_0_0"/>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Marine Heatwave Products</a:t>
            </a:r>
            <a:endParaRPr/>
          </a:p>
        </p:txBody>
      </p:sp>
      <p:grpSp>
        <p:nvGrpSpPr>
          <p:cNvPr id="109" name="Google Shape;109;g1e7a9f8f900_0_0"/>
          <p:cNvGrpSpPr/>
          <p:nvPr/>
        </p:nvGrpSpPr>
        <p:grpSpPr>
          <a:xfrm>
            <a:off x="5281791" y="531367"/>
            <a:ext cx="529800" cy="998596"/>
            <a:chOff x="4318975" y="1083450"/>
            <a:chExt cx="529800" cy="591305"/>
          </a:xfrm>
        </p:grpSpPr>
        <p:sp>
          <p:nvSpPr>
            <p:cNvPr id="110" name="Google Shape;110;g1e7a9f8f900_0_0"/>
            <p:cNvSpPr/>
            <p:nvPr/>
          </p:nvSpPr>
          <p:spPr>
            <a:xfrm>
              <a:off x="4517129" y="1083455"/>
              <a:ext cx="133500" cy="5913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g1e7a9f8f900_0_0"/>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12" name="Google Shape;112;g1e7a9f8f900_0_0"/>
          <p:cNvSpPr txBox="1"/>
          <p:nvPr/>
        </p:nvSpPr>
        <p:spPr>
          <a:xfrm>
            <a:off x="5610378" y="484056"/>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solidFill>
                  <a:srgbClr val="840D35"/>
                </a:solidFill>
                <a:latin typeface="Roboto"/>
                <a:ea typeface="Roboto"/>
                <a:cs typeface="Roboto"/>
                <a:sym typeface="Roboto"/>
              </a:rPr>
              <a:t>Marine Heatwave Analyses</a:t>
            </a:r>
            <a:endParaRPr sz="1100" b="1" dirty="0">
              <a:solidFill>
                <a:srgbClr val="840D35"/>
              </a:solidFill>
              <a:latin typeface="Roboto"/>
              <a:ea typeface="Roboto"/>
              <a:cs typeface="Roboto"/>
              <a:sym typeface="Roboto"/>
            </a:endParaRPr>
          </a:p>
        </p:txBody>
      </p:sp>
      <p:sp>
        <p:nvSpPr>
          <p:cNvPr id="113" name="Google Shape;113;g1e7a9f8f900_0_0"/>
          <p:cNvSpPr txBox="1"/>
          <p:nvPr/>
        </p:nvSpPr>
        <p:spPr>
          <a:xfrm>
            <a:off x="5610378" y="690090"/>
            <a:ext cx="3584432" cy="724500"/>
          </a:xfrm>
          <a:prstGeom prst="rect">
            <a:avLst/>
          </a:prstGeom>
          <a:noFill/>
          <a:ln>
            <a:noFill/>
          </a:ln>
        </p:spPr>
        <p:txBody>
          <a:bodyPr spcFirstLastPara="1" wrap="square" lIns="91425" tIns="91425" rIns="91425" bIns="91425" anchor="t" anchorCtr="0">
            <a:noAutofit/>
          </a:bodyPr>
          <a:lstStyle/>
          <a:p>
            <a:pPr marL="457200" lvl="0" indent="-279400" algn="l" rtl="0">
              <a:lnSpc>
                <a:spcPct val="100000"/>
              </a:lnSpc>
              <a:spcBef>
                <a:spcPts val="0"/>
              </a:spcBef>
              <a:spcAft>
                <a:spcPts val="0"/>
              </a:spcAft>
              <a:buClr>
                <a:srgbClr val="840D35"/>
              </a:buClr>
              <a:buSzPts val="800"/>
              <a:buFont typeface="Roboto"/>
              <a:buChar char="●"/>
            </a:pPr>
            <a:r>
              <a:rPr lang="en" sz="1000" dirty="0">
                <a:solidFill>
                  <a:srgbClr val="840D35"/>
                </a:solidFill>
                <a:latin typeface="Roboto"/>
                <a:ea typeface="Roboto"/>
                <a:cs typeface="Roboto"/>
                <a:sym typeface="Roboto"/>
              </a:rPr>
              <a:t>Decide which Marine Heatwave Definition to utilize through meeting with experts</a:t>
            </a:r>
            <a:endParaRPr sz="1000" dirty="0">
              <a:solidFill>
                <a:srgbClr val="840D35"/>
              </a:solidFill>
              <a:latin typeface="Roboto"/>
              <a:ea typeface="Roboto"/>
              <a:cs typeface="Roboto"/>
              <a:sym typeface="Roboto"/>
            </a:endParaRPr>
          </a:p>
          <a:p>
            <a:pPr marL="457200" lvl="0" indent="-279400" algn="l" rtl="0">
              <a:lnSpc>
                <a:spcPct val="100000"/>
              </a:lnSpc>
              <a:spcBef>
                <a:spcPts val="0"/>
              </a:spcBef>
              <a:spcAft>
                <a:spcPts val="0"/>
              </a:spcAft>
              <a:buClr>
                <a:srgbClr val="840D35"/>
              </a:buClr>
              <a:buSzPts val="800"/>
              <a:buFont typeface="Roboto"/>
              <a:buChar char="●"/>
            </a:pPr>
            <a:r>
              <a:rPr lang="en" sz="1000" dirty="0">
                <a:solidFill>
                  <a:srgbClr val="840D35"/>
                </a:solidFill>
                <a:latin typeface="Roboto"/>
                <a:ea typeface="Roboto"/>
                <a:cs typeface="Roboto"/>
                <a:sym typeface="Roboto"/>
              </a:rPr>
              <a:t>Determine and conduct analysis with available data </a:t>
            </a:r>
            <a:endParaRPr sz="1000" dirty="0">
              <a:solidFill>
                <a:srgbClr val="840D35"/>
              </a:solidFill>
              <a:latin typeface="Roboto"/>
              <a:ea typeface="Roboto"/>
              <a:cs typeface="Roboto"/>
              <a:sym typeface="Roboto"/>
            </a:endParaRPr>
          </a:p>
          <a:p>
            <a:pPr marL="457200" lvl="0" indent="-279400" algn="l" rtl="0">
              <a:lnSpc>
                <a:spcPct val="100000"/>
              </a:lnSpc>
              <a:spcBef>
                <a:spcPts val="0"/>
              </a:spcBef>
              <a:spcAft>
                <a:spcPts val="0"/>
              </a:spcAft>
              <a:buClr>
                <a:srgbClr val="840D35"/>
              </a:buClr>
              <a:buSzPts val="800"/>
              <a:buFont typeface="Roboto"/>
              <a:buChar char="●"/>
            </a:pPr>
            <a:r>
              <a:rPr lang="en" sz="1000" dirty="0">
                <a:solidFill>
                  <a:srgbClr val="840D35"/>
                </a:solidFill>
                <a:latin typeface="Roboto"/>
                <a:ea typeface="Roboto"/>
                <a:cs typeface="Roboto"/>
                <a:sym typeface="Roboto"/>
              </a:rPr>
              <a:t>Address data limitations</a:t>
            </a:r>
            <a:endParaRPr sz="1000" dirty="0">
              <a:solidFill>
                <a:srgbClr val="840D35"/>
              </a:solidFill>
              <a:latin typeface="Roboto"/>
              <a:ea typeface="Roboto"/>
              <a:cs typeface="Roboto"/>
              <a:sym typeface="Roboto"/>
            </a:endParaRPr>
          </a:p>
        </p:txBody>
      </p:sp>
      <p:grpSp>
        <p:nvGrpSpPr>
          <p:cNvPr id="114" name="Google Shape;114;g1e7a9f8f900_0_0"/>
          <p:cNvGrpSpPr/>
          <p:nvPr/>
        </p:nvGrpSpPr>
        <p:grpSpPr>
          <a:xfrm>
            <a:off x="5281791" y="1532210"/>
            <a:ext cx="529800" cy="998503"/>
            <a:chOff x="4318975" y="1083450"/>
            <a:chExt cx="529800" cy="591250"/>
          </a:xfrm>
        </p:grpSpPr>
        <p:sp>
          <p:nvSpPr>
            <p:cNvPr id="115" name="Google Shape;115;g1e7a9f8f900_0_0"/>
            <p:cNvSpPr/>
            <p:nvPr/>
          </p:nvSpPr>
          <p:spPr>
            <a:xfrm>
              <a:off x="4517125" y="1086100"/>
              <a:ext cx="133500" cy="5886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g1e7a9f8f900_0_0"/>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17" name="Google Shape;117;g1e7a9f8f900_0_0"/>
          <p:cNvSpPr txBox="1"/>
          <p:nvPr/>
        </p:nvSpPr>
        <p:spPr>
          <a:xfrm>
            <a:off x="5610378" y="1515020"/>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40D35"/>
                </a:solidFill>
                <a:latin typeface="Roboto"/>
                <a:ea typeface="Roboto"/>
                <a:cs typeface="Roboto"/>
                <a:sym typeface="Roboto"/>
              </a:rPr>
              <a:t>Communication Products</a:t>
            </a:r>
            <a:endParaRPr sz="1100" b="1">
              <a:solidFill>
                <a:srgbClr val="840D35"/>
              </a:solidFill>
              <a:latin typeface="Roboto"/>
              <a:ea typeface="Roboto"/>
              <a:cs typeface="Roboto"/>
              <a:sym typeface="Roboto"/>
            </a:endParaRPr>
          </a:p>
        </p:txBody>
      </p:sp>
      <p:sp>
        <p:nvSpPr>
          <p:cNvPr id="118" name="Google Shape;118;g1e7a9f8f900_0_0"/>
          <p:cNvSpPr txBox="1"/>
          <p:nvPr/>
        </p:nvSpPr>
        <p:spPr>
          <a:xfrm>
            <a:off x="5610377" y="1710594"/>
            <a:ext cx="3385456" cy="6453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840D35"/>
              </a:buClr>
              <a:buSzPts val="800"/>
              <a:buFont typeface="Roboto"/>
              <a:buChar char="●"/>
            </a:pPr>
            <a:r>
              <a:rPr lang="en" sz="1000" dirty="0">
                <a:solidFill>
                  <a:srgbClr val="840D35"/>
                </a:solidFill>
                <a:latin typeface="Roboto"/>
                <a:ea typeface="Roboto"/>
                <a:cs typeface="Roboto"/>
                <a:sym typeface="Roboto"/>
              </a:rPr>
              <a:t>Incorporation into NCBO Seasonal Summaries</a:t>
            </a:r>
            <a:endParaRPr sz="1000" dirty="0">
              <a:solidFill>
                <a:srgbClr val="840D35"/>
              </a:solidFill>
              <a:latin typeface="Roboto"/>
              <a:ea typeface="Roboto"/>
              <a:cs typeface="Roboto"/>
              <a:sym typeface="Roboto"/>
            </a:endParaRPr>
          </a:p>
          <a:p>
            <a:pPr marL="457200" lvl="0" indent="-279400" algn="l" rtl="0">
              <a:lnSpc>
                <a:spcPct val="115000"/>
              </a:lnSpc>
              <a:spcBef>
                <a:spcPts val="0"/>
              </a:spcBef>
              <a:spcAft>
                <a:spcPts val="0"/>
              </a:spcAft>
              <a:buClr>
                <a:srgbClr val="840D35"/>
              </a:buClr>
              <a:buSzPts val="800"/>
              <a:buFont typeface="Roboto"/>
              <a:buChar char="●"/>
            </a:pPr>
            <a:r>
              <a:rPr lang="en" sz="1000" dirty="0">
                <a:solidFill>
                  <a:srgbClr val="840D35"/>
                </a:solidFill>
                <a:latin typeface="Roboto"/>
                <a:ea typeface="Roboto"/>
                <a:cs typeface="Roboto"/>
                <a:sym typeface="Roboto"/>
              </a:rPr>
              <a:t>Development of Marine Heatwave Fisheries Impact Indicator(s) - assess use on Chesapeake Progress </a:t>
            </a:r>
            <a:endParaRPr sz="1000" dirty="0">
              <a:solidFill>
                <a:srgbClr val="840D35"/>
              </a:solidFill>
              <a:latin typeface="Roboto"/>
              <a:ea typeface="Roboto"/>
              <a:cs typeface="Roboto"/>
              <a:sym typeface="Roboto"/>
            </a:endParaRPr>
          </a:p>
        </p:txBody>
      </p:sp>
      <p:grpSp>
        <p:nvGrpSpPr>
          <p:cNvPr id="119" name="Google Shape;119;g1e7a9f8f900_0_0"/>
          <p:cNvGrpSpPr/>
          <p:nvPr/>
        </p:nvGrpSpPr>
        <p:grpSpPr>
          <a:xfrm>
            <a:off x="5281791" y="3516894"/>
            <a:ext cx="529800" cy="1000063"/>
            <a:chOff x="4318975" y="1084322"/>
            <a:chExt cx="529800" cy="592174"/>
          </a:xfrm>
          <a:solidFill>
            <a:srgbClr val="31394D"/>
          </a:solidFill>
        </p:grpSpPr>
        <p:sp>
          <p:nvSpPr>
            <p:cNvPr id="120" name="Google Shape;120;g1e7a9f8f900_0_0"/>
            <p:cNvSpPr/>
            <p:nvPr/>
          </p:nvSpPr>
          <p:spPr>
            <a:xfrm>
              <a:off x="4517129" y="1086096"/>
              <a:ext cx="133500" cy="590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 name="Google Shape;121;g1e7a9f8f900_0_0"/>
            <p:cNvCxnSpPr/>
            <p:nvPr/>
          </p:nvCxnSpPr>
          <p:spPr>
            <a:xfrm rot="10800000">
              <a:off x="4318975" y="1084322"/>
              <a:ext cx="529800" cy="0"/>
            </a:xfrm>
            <a:prstGeom prst="straightConnector1">
              <a:avLst/>
            </a:prstGeom>
            <a:grpFill/>
            <a:ln w="9525" cap="flat" cmpd="sng">
              <a:solidFill>
                <a:schemeClr val="accent1"/>
              </a:solidFill>
              <a:prstDash val="solid"/>
              <a:round/>
              <a:headEnd type="none" w="sm" len="sm"/>
              <a:tailEnd type="none" w="sm" len="sm"/>
            </a:ln>
          </p:spPr>
        </p:cxnSp>
      </p:grpSp>
      <p:sp>
        <p:nvSpPr>
          <p:cNvPr id="122" name="Google Shape;122;g1e7a9f8f900_0_0"/>
          <p:cNvSpPr txBox="1"/>
          <p:nvPr/>
        </p:nvSpPr>
        <p:spPr>
          <a:xfrm>
            <a:off x="5610378" y="3527868"/>
            <a:ext cx="32385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solidFill>
                  <a:srgbClr val="31394D"/>
                </a:solidFill>
                <a:latin typeface="Roboto"/>
                <a:ea typeface="Roboto"/>
                <a:cs typeface="Roboto"/>
                <a:sym typeface="Roboto"/>
              </a:rPr>
              <a:t>Development of Marine Heatwave Alert System</a:t>
            </a:r>
            <a:endParaRPr sz="1100" b="1" dirty="0">
              <a:solidFill>
                <a:srgbClr val="31394D"/>
              </a:solidFill>
              <a:latin typeface="Roboto"/>
              <a:ea typeface="Roboto"/>
              <a:cs typeface="Roboto"/>
              <a:sym typeface="Roboto"/>
            </a:endParaRPr>
          </a:p>
        </p:txBody>
      </p:sp>
      <p:sp>
        <p:nvSpPr>
          <p:cNvPr id="123" name="Google Shape;123;g1e7a9f8f900_0_0"/>
          <p:cNvSpPr txBox="1"/>
          <p:nvPr/>
        </p:nvSpPr>
        <p:spPr>
          <a:xfrm>
            <a:off x="5610377" y="3774229"/>
            <a:ext cx="3131455" cy="4107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31394D"/>
              </a:buClr>
              <a:buSzPts val="800"/>
              <a:buFont typeface="Roboto"/>
              <a:buChar char="●"/>
            </a:pPr>
            <a:r>
              <a:rPr lang="en" sz="1000" dirty="0" smtClean="0">
                <a:solidFill>
                  <a:srgbClr val="31394D"/>
                </a:solidFill>
                <a:latin typeface="Roboto"/>
                <a:ea typeface="Roboto"/>
                <a:cs typeface="Roboto"/>
                <a:sym typeface="Roboto"/>
              </a:rPr>
              <a:t>Building from the analyses and products, create a publicly available marine heatwave alert system linked to fisheries impacts</a:t>
            </a:r>
            <a:endParaRPr sz="1000" dirty="0">
              <a:solidFill>
                <a:srgbClr val="31394D"/>
              </a:solidFill>
              <a:latin typeface="Roboto"/>
              <a:ea typeface="Roboto"/>
              <a:cs typeface="Roboto"/>
              <a:sym typeface="Roboto"/>
            </a:endParaRPr>
          </a:p>
        </p:txBody>
      </p:sp>
      <p:grpSp>
        <p:nvGrpSpPr>
          <p:cNvPr id="124" name="Google Shape;124;g1e7a9f8f900_0_0"/>
          <p:cNvGrpSpPr/>
          <p:nvPr/>
        </p:nvGrpSpPr>
        <p:grpSpPr>
          <a:xfrm>
            <a:off x="5281791" y="2517728"/>
            <a:ext cx="530330" cy="996676"/>
            <a:chOff x="4318975" y="1084322"/>
            <a:chExt cx="529800" cy="590378"/>
          </a:xfrm>
          <a:solidFill>
            <a:srgbClr val="31394D"/>
          </a:solidFill>
        </p:grpSpPr>
        <p:sp>
          <p:nvSpPr>
            <p:cNvPr id="125" name="Google Shape;125;g1e7a9f8f900_0_0"/>
            <p:cNvSpPr/>
            <p:nvPr/>
          </p:nvSpPr>
          <p:spPr>
            <a:xfrm>
              <a:off x="4517125" y="1086100"/>
              <a:ext cx="133500" cy="588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g1e7a9f8f900_0_0"/>
            <p:cNvCxnSpPr/>
            <p:nvPr/>
          </p:nvCxnSpPr>
          <p:spPr>
            <a:xfrm rot="10800000">
              <a:off x="4318975" y="1084322"/>
              <a:ext cx="529800" cy="0"/>
            </a:xfrm>
            <a:prstGeom prst="straightConnector1">
              <a:avLst/>
            </a:prstGeom>
            <a:grpFill/>
            <a:ln w="9525" cap="flat" cmpd="sng">
              <a:solidFill>
                <a:schemeClr val="accent1"/>
              </a:solidFill>
              <a:prstDash val="solid"/>
              <a:round/>
              <a:headEnd type="none" w="sm" len="sm"/>
              <a:tailEnd type="none" w="sm" len="sm"/>
            </a:ln>
          </p:spPr>
        </p:cxnSp>
      </p:grpSp>
      <p:sp>
        <p:nvSpPr>
          <p:cNvPr id="127" name="Google Shape;127;g1e7a9f8f900_0_0"/>
          <p:cNvSpPr txBox="1"/>
          <p:nvPr/>
        </p:nvSpPr>
        <p:spPr>
          <a:xfrm>
            <a:off x="5610378" y="2579792"/>
            <a:ext cx="3741000" cy="26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solidFill>
                  <a:srgbClr val="31394D"/>
                </a:solidFill>
                <a:latin typeface="Roboto"/>
                <a:ea typeface="Roboto"/>
                <a:cs typeface="Roboto"/>
                <a:sym typeface="Roboto"/>
              </a:rPr>
              <a:t>Incorporation of Marine Heatwave Forecasting </a:t>
            </a:r>
            <a:endParaRPr sz="1100" b="1" dirty="0">
              <a:solidFill>
                <a:srgbClr val="31394D"/>
              </a:solidFill>
              <a:latin typeface="Roboto"/>
              <a:ea typeface="Roboto"/>
              <a:cs typeface="Roboto"/>
              <a:sym typeface="Roboto"/>
            </a:endParaRPr>
          </a:p>
        </p:txBody>
      </p:sp>
      <p:sp>
        <p:nvSpPr>
          <p:cNvPr id="128" name="Google Shape;128;g1e7a9f8f900_0_0"/>
          <p:cNvSpPr txBox="1"/>
          <p:nvPr/>
        </p:nvSpPr>
        <p:spPr>
          <a:xfrm>
            <a:off x="5610378" y="2795205"/>
            <a:ext cx="2763900" cy="3897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31394D"/>
              </a:buClr>
              <a:buSzPts val="800"/>
              <a:buFont typeface="Roboto"/>
              <a:buChar char="●"/>
            </a:pPr>
            <a:r>
              <a:rPr lang="en" sz="1000" dirty="0">
                <a:solidFill>
                  <a:srgbClr val="31394D"/>
                </a:solidFill>
                <a:latin typeface="Roboto"/>
                <a:ea typeface="Roboto"/>
                <a:cs typeface="Roboto"/>
                <a:sym typeface="Roboto"/>
              </a:rPr>
              <a:t>Incorporation of marine heatwave forecasting data and modeling into analyses</a:t>
            </a:r>
            <a:endParaRPr sz="1000" dirty="0">
              <a:solidFill>
                <a:srgbClr val="31394D"/>
              </a:solidFill>
              <a:latin typeface="Roboto"/>
              <a:ea typeface="Roboto"/>
              <a:cs typeface="Roboto"/>
              <a:sym typeface="Roboto"/>
            </a:endParaRPr>
          </a:p>
        </p:txBody>
      </p:sp>
      <p:sp>
        <p:nvSpPr>
          <p:cNvPr id="129" name="Google Shape;129;g1e7a9f8f900_0_0"/>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Roadmap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271900" y="333725"/>
            <a:ext cx="8520600" cy="623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Marine Heatwave Analyses - Summer 2023 Efforts</a:t>
            </a:r>
            <a:endParaRPr/>
          </a:p>
        </p:txBody>
      </p:sp>
      <p:sp>
        <p:nvSpPr>
          <p:cNvPr id="135" name="Google Shape;135;p8"/>
          <p:cNvSpPr txBox="1"/>
          <p:nvPr/>
        </p:nvSpPr>
        <p:spPr>
          <a:xfrm>
            <a:off x="-111050" y="1454450"/>
            <a:ext cx="5153700" cy="34170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Reviewed different marine heatwave definitions to </a:t>
            </a:r>
            <a:r>
              <a:rPr lang="en" sz="1500">
                <a:solidFill>
                  <a:schemeClr val="dk1"/>
                </a:solidFill>
                <a:latin typeface="Roboto"/>
                <a:ea typeface="Roboto"/>
                <a:cs typeface="Roboto"/>
                <a:sym typeface="Roboto"/>
              </a:rPr>
              <a:t>inform</a:t>
            </a:r>
            <a:r>
              <a:rPr lang="en" sz="1500" b="0" i="0" u="none" strike="noStrike" cap="none">
                <a:solidFill>
                  <a:schemeClr val="dk1"/>
                </a:solidFill>
                <a:latin typeface="Roboto"/>
                <a:ea typeface="Roboto"/>
                <a:cs typeface="Roboto"/>
                <a:sym typeface="Roboto"/>
              </a:rPr>
              <a:t> analysis.</a:t>
            </a:r>
            <a:endParaRPr sz="1500" b="0" i="0" u="none" strike="noStrike" cap="none">
              <a:solidFill>
                <a:schemeClr val="dk1"/>
              </a:solidFill>
              <a:latin typeface="Roboto"/>
              <a:ea typeface="Roboto"/>
              <a:cs typeface="Roboto"/>
              <a:sym typeface="Roboto"/>
            </a:endParaRPr>
          </a:p>
          <a:p>
            <a:pPr marL="457200" marR="0" lvl="0" indent="0" algn="l" rtl="0">
              <a:lnSpc>
                <a:spcPct val="100000"/>
              </a:lnSpc>
              <a:spcBef>
                <a:spcPts val="0"/>
              </a:spcBef>
              <a:spcAft>
                <a:spcPts val="0"/>
              </a:spcAft>
              <a:buNone/>
            </a:pPr>
            <a:endParaRPr sz="1500">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Conducted interviews with researchers</a:t>
            </a:r>
            <a:r>
              <a:rPr lang="en" sz="1500">
                <a:solidFill>
                  <a:schemeClr val="dk1"/>
                </a:solidFill>
                <a:latin typeface="Roboto"/>
                <a:ea typeface="Roboto"/>
                <a:cs typeface="Roboto"/>
                <a:sym typeface="Roboto"/>
              </a:rPr>
              <a:t> to determine which marine heatwave</a:t>
            </a:r>
            <a:r>
              <a:rPr lang="en" sz="1500" b="0" i="0" u="none" strike="noStrike" cap="none">
                <a:solidFill>
                  <a:schemeClr val="dk1"/>
                </a:solidFill>
                <a:latin typeface="Roboto"/>
                <a:ea typeface="Roboto"/>
                <a:cs typeface="Roboto"/>
                <a:sym typeface="Roboto"/>
              </a:rPr>
              <a:t> characteristics would be most useful to connect with fish impacts.</a:t>
            </a:r>
            <a:endParaRPr sz="1500" b="0" i="0" u="none" strike="noStrike" cap="none">
              <a:solidFill>
                <a:schemeClr val="dk1"/>
              </a:solidFill>
              <a:latin typeface="Roboto"/>
              <a:ea typeface="Roboto"/>
              <a:cs typeface="Roboto"/>
              <a:sym typeface="Roboto"/>
            </a:endParaRPr>
          </a:p>
          <a:p>
            <a:pPr marL="457200" marR="0" lvl="0" indent="0" algn="l" rtl="0">
              <a:lnSpc>
                <a:spcPct val="100000"/>
              </a:lnSpc>
              <a:spcBef>
                <a:spcPts val="0"/>
              </a:spcBef>
              <a:spcAft>
                <a:spcPts val="0"/>
              </a:spcAft>
              <a:buNone/>
            </a:pPr>
            <a:endParaRPr sz="1500">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Presented current efforts </a:t>
            </a:r>
            <a:r>
              <a:rPr lang="en" sz="1500">
                <a:solidFill>
                  <a:schemeClr val="dk1"/>
                </a:solidFill>
                <a:latin typeface="Roboto"/>
                <a:ea typeface="Roboto"/>
                <a:cs typeface="Roboto"/>
                <a:sym typeface="Roboto"/>
              </a:rPr>
              <a:t>during </a:t>
            </a:r>
            <a:r>
              <a:rPr lang="en" sz="1500" b="0" i="0" u="none" strike="noStrike" cap="none">
                <a:solidFill>
                  <a:schemeClr val="dk1"/>
                </a:solidFill>
                <a:latin typeface="Roboto"/>
                <a:ea typeface="Roboto"/>
                <a:cs typeface="Roboto"/>
                <a:sym typeface="Roboto"/>
              </a:rPr>
              <a:t>Climate Resiliency Workgroup me</a:t>
            </a:r>
            <a:r>
              <a:rPr lang="en" sz="1500">
                <a:solidFill>
                  <a:schemeClr val="dk1"/>
                </a:solidFill>
                <a:latin typeface="Roboto"/>
                <a:ea typeface="Roboto"/>
                <a:cs typeface="Roboto"/>
                <a:sym typeface="Roboto"/>
              </a:rPr>
              <a:t>eting with Fish Habitat Action Team </a:t>
            </a:r>
            <a:r>
              <a:rPr lang="en" sz="1500" b="0" i="0" u="none" strike="noStrike" cap="none">
                <a:solidFill>
                  <a:schemeClr val="dk1"/>
                </a:solidFill>
                <a:latin typeface="Roboto"/>
                <a:ea typeface="Roboto"/>
                <a:cs typeface="Roboto"/>
                <a:sym typeface="Roboto"/>
              </a:rPr>
              <a:t>for feedback and discussion.</a:t>
            </a:r>
            <a:endParaRPr sz="1500" b="0" i="0" u="none" strike="noStrike" cap="none">
              <a:solidFill>
                <a:schemeClr val="dk1"/>
              </a:solidFill>
              <a:latin typeface="Roboto"/>
              <a:ea typeface="Roboto"/>
              <a:cs typeface="Roboto"/>
              <a:sym typeface="Roboto"/>
            </a:endParaRPr>
          </a:p>
          <a:p>
            <a:pPr marL="457200" marR="0" lvl="0" indent="0" algn="l" rtl="0">
              <a:lnSpc>
                <a:spcPct val="100000"/>
              </a:lnSpc>
              <a:spcBef>
                <a:spcPts val="0"/>
              </a:spcBef>
              <a:spcAft>
                <a:spcPts val="0"/>
              </a:spcAft>
              <a:buNone/>
            </a:pPr>
            <a:endParaRPr sz="1500">
              <a:solidFill>
                <a:schemeClr val="dk1"/>
              </a:solidFill>
              <a:latin typeface="Roboto"/>
              <a:ea typeface="Roboto"/>
              <a:cs typeface="Roboto"/>
              <a:sym typeface="Roboto"/>
            </a:endParaRPr>
          </a:p>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Testing marine heatwave analysis with available continuous data</a:t>
            </a:r>
            <a:endParaRPr sz="1500" b="0" i="0" u="none" strike="noStrike" cap="none">
              <a:solidFill>
                <a:schemeClr val="dk1"/>
              </a:solidFill>
              <a:latin typeface="Roboto"/>
              <a:ea typeface="Roboto"/>
              <a:cs typeface="Roboto"/>
              <a:sym typeface="Roboto"/>
            </a:endParaRPr>
          </a:p>
          <a:p>
            <a:pPr marL="914400" marR="0" lvl="1"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NOAA Chesapeake Bay buoy and satellite data    </a:t>
            </a:r>
            <a:endParaRPr sz="1500" b="0" i="0" u="none" strike="noStrike" cap="none">
              <a:solidFill>
                <a:schemeClr val="dk1"/>
              </a:solidFill>
              <a:latin typeface="Roboto"/>
              <a:ea typeface="Roboto"/>
              <a:cs typeface="Roboto"/>
              <a:sym typeface="Roboto"/>
            </a:endParaRPr>
          </a:p>
        </p:txBody>
      </p:sp>
      <p:graphicFrame>
        <p:nvGraphicFramePr>
          <p:cNvPr id="136" name="Google Shape;136;p8"/>
          <p:cNvGraphicFramePr/>
          <p:nvPr/>
        </p:nvGraphicFramePr>
        <p:xfrm>
          <a:off x="5186350" y="1312650"/>
          <a:ext cx="3000000" cy="3000000"/>
        </p:xfrm>
        <a:graphic>
          <a:graphicData uri="http://schemas.openxmlformats.org/drawingml/2006/table">
            <a:tbl>
              <a:tblPr>
                <a:noFill/>
                <a:tableStyleId>{BD836E4B-BA03-4A29-B4B7-EE550B7453F9}</a:tableStyleId>
              </a:tblPr>
              <a:tblGrid>
                <a:gridCol w="1929950">
                  <a:extLst>
                    <a:ext uri="{9D8B030D-6E8A-4147-A177-3AD203B41FA5}">
                      <a16:colId xmlns:a16="http://schemas.microsoft.com/office/drawing/2014/main" val="20000"/>
                    </a:ext>
                  </a:extLst>
                </a:gridCol>
                <a:gridCol w="1875300">
                  <a:extLst>
                    <a:ext uri="{9D8B030D-6E8A-4147-A177-3AD203B41FA5}">
                      <a16:colId xmlns:a16="http://schemas.microsoft.com/office/drawing/2014/main" val="20001"/>
                    </a:ext>
                  </a:extLst>
                </a:gridCol>
              </a:tblGrid>
              <a:tr h="777000">
                <a:tc>
                  <a:txBody>
                    <a:bodyPr/>
                    <a:lstStyle/>
                    <a:p>
                      <a:pPr marL="0" marR="0" lvl="0" indent="0" algn="ctr" rtl="0">
                        <a:lnSpc>
                          <a:spcPct val="100000"/>
                        </a:lnSpc>
                        <a:spcBef>
                          <a:spcPts val="0"/>
                        </a:spcBef>
                        <a:spcAft>
                          <a:spcPts val="0"/>
                        </a:spcAft>
                        <a:buClr>
                          <a:srgbClr val="000000"/>
                        </a:buClr>
                        <a:buSzPts val="1400"/>
                        <a:buFont typeface="Arial"/>
                        <a:buNone/>
                      </a:pPr>
                      <a:r>
                        <a:rPr lang="en" sz="1500" u="none" strike="noStrike" cap="none">
                          <a:solidFill>
                            <a:schemeClr val="lt1"/>
                          </a:solidFill>
                        </a:rPr>
                        <a:t>Marine Heatwave </a:t>
                      </a:r>
                      <a:endParaRPr sz="1500" u="none" strike="noStrike" cap="none">
                        <a:solidFill>
                          <a:schemeClr val="lt1"/>
                        </a:solidFill>
                      </a:endParaRPr>
                    </a:p>
                    <a:p>
                      <a:pPr marL="0" marR="0" lvl="0" indent="0" algn="ctr" rtl="0">
                        <a:lnSpc>
                          <a:spcPct val="100000"/>
                        </a:lnSpc>
                        <a:spcBef>
                          <a:spcPts val="0"/>
                        </a:spcBef>
                        <a:spcAft>
                          <a:spcPts val="0"/>
                        </a:spcAft>
                        <a:buClr>
                          <a:srgbClr val="000000"/>
                        </a:buClr>
                        <a:buSzPts val="1400"/>
                        <a:buFont typeface="Arial"/>
                        <a:buNone/>
                      </a:pPr>
                      <a:r>
                        <a:rPr lang="en" sz="1500" u="none" strike="noStrike" cap="none">
                          <a:solidFill>
                            <a:schemeClr val="lt1"/>
                          </a:solidFill>
                        </a:rPr>
                        <a:t>Researchers</a:t>
                      </a:r>
                      <a:endParaRPr sz="1500" u="none" strike="noStrike" cap="none">
                        <a:solidFill>
                          <a:schemeClr val="lt1"/>
                        </a:solidFill>
                      </a:endParaRPr>
                    </a:p>
                  </a:txBody>
                  <a:tcPr marL="91425" marR="91425" marT="91425" marB="91425">
                    <a:solidFill>
                      <a:srgbClr val="07376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500" u="none" strike="noStrike" cap="none">
                          <a:solidFill>
                            <a:schemeClr val="lt1"/>
                          </a:solidFill>
                        </a:rPr>
                        <a:t>Fish Habitat / Environmental Condition Researchers</a:t>
                      </a:r>
                      <a:endParaRPr sz="1500" u="none" strike="noStrike" cap="none">
                        <a:solidFill>
                          <a:schemeClr val="lt1"/>
                        </a:solidFill>
                      </a:endParaRPr>
                    </a:p>
                  </a:txBody>
                  <a:tcPr marL="91425" marR="91425" marT="91425" marB="91425">
                    <a:solidFill>
                      <a:srgbClr val="073763"/>
                    </a:solidFill>
                  </a:tcPr>
                </a:tc>
                <a:extLst>
                  <a:ext uri="{0D108BD9-81ED-4DB2-BD59-A6C34878D82A}">
                    <a16:rowId xmlns:a16="http://schemas.microsoft.com/office/drawing/2014/main" val="10000"/>
                  </a:ext>
                </a:extLst>
              </a:tr>
              <a:tr h="1048950">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Vince Saba, Ryan Rykaczewski, Dillion Amaya, and Andrew Ross (NOAA)</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Rachel Dixon, Mary Fabrizio, and Troy Tuckey (VIMS)</a:t>
                      </a:r>
                      <a:endParaRPr sz="1300" u="none" strike="noStrike" cap="none"/>
                    </a:p>
                  </a:txBody>
                  <a:tcPr marL="91425" marR="91425" marT="91425" marB="91425"/>
                </a:tc>
                <a:extLst>
                  <a:ext uri="{0D108BD9-81ED-4DB2-BD59-A6C34878D82A}">
                    <a16:rowId xmlns:a16="http://schemas.microsoft.com/office/drawing/2014/main" val="10001"/>
                  </a:ext>
                </a:extLst>
              </a:tr>
              <a:tr h="777200">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Ron Vogel (NOAA) and Rachel Wegener (UMD) – Satellite </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Tom Parham and Jim Uphoff (MDNR)</a:t>
                      </a:r>
                      <a:endParaRPr sz="1300" u="none" strike="noStrike" cap="none"/>
                    </a:p>
                  </a:txBody>
                  <a:tcPr marL="91425" marR="91425" marT="91425" marB="91425"/>
                </a:tc>
                <a:extLst>
                  <a:ext uri="{0D108BD9-81ED-4DB2-BD59-A6C34878D82A}">
                    <a16:rowId xmlns:a16="http://schemas.microsoft.com/office/drawing/2014/main" val="10002"/>
                  </a:ext>
                </a:extLst>
              </a:tr>
              <a:tr h="777200">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Piero Mazzini, Nathan Shunk, Cassia Pianca (VIMS)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Yang Jiao (Virginia Tech)</a:t>
                      </a:r>
                      <a:endParaRPr sz="13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311700" y="326550"/>
            <a:ext cx="8520600" cy="623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Marine Heatwave Definitions</a:t>
            </a:r>
            <a:endParaRPr/>
          </a:p>
          <a:p>
            <a:pPr marL="0" lvl="0" indent="0" algn="ctr" rtl="0">
              <a:lnSpc>
                <a:spcPct val="100000"/>
              </a:lnSpc>
              <a:spcBef>
                <a:spcPts val="0"/>
              </a:spcBef>
              <a:spcAft>
                <a:spcPts val="0"/>
              </a:spcAft>
              <a:buSzPct val="111111"/>
              <a:buNone/>
            </a:pPr>
            <a:r>
              <a:rPr lang="en"/>
              <a:t>(</a:t>
            </a:r>
            <a:r>
              <a:rPr lang="en" u="sng">
                <a:solidFill>
                  <a:schemeClr val="hlink"/>
                </a:solidFill>
                <a:hlinkClick r:id="rId3"/>
              </a:rPr>
              <a:t>Amaya et al. 2023</a:t>
            </a:r>
            <a:r>
              <a:rPr lang="en"/>
              <a:t>) </a:t>
            </a:r>
            <a:endParaRPr/>
          </a:p>
        </p:txBody>
      </p:sp>
      <p:sp>
        <p:nvSpPr>
          <p:cNvPr id="142" name="Google Shape;142;p9"/>
          <p:cNvSpPr txBox="1"/>
          <p:nvPr/>
        </p:nvSpPr>
        <p:spPr>
          <a:xfrm>
            <a:off x="367300" y="1629250"/>
            <a:ext cx="3683100" cy="15699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Fixed baseline - defining heat relative to historical temperature (includes long-term warming trend; currently used by climatology research community)</a:t>
            </a:r>
            <a:endParaRPr sz="15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p:txBody>
      </p:sp>
      <p:pic>
        <p:nvPicPr>
          <p:cNvPr id="143" name="Google Shape;143;p9"/>
          <p:cNvPicPr preferRelativeResize="0"/>
          <p:nvPr/>
        </p:nvPicPr>
        <p:blipFill rotWithShape="1">
          <a:blip r:embed="rId4">
            <a:alphaModFix/>
          </a:blip>
          <a:srcRect/>
          <a:stretch/>
        </p:blipFill>
        <p:spPr>
          <a:xfrm>
            <a:off x="480775" y="2910275"/>
            <a:ext cx="3855050" cy="2133300"/>
          </a:xfrm>
          <a:prstGeom prst="rect">
            <a:avLst/>
          </a:prstGeom>
          <a:noFill/>
          <a:ln>
            <a:noFill/>
          </a:ln>
        </p:spPr>
      </p:pic>
      <p:pic>
        <p:nvPicPr>
          <p:cNvPr id="144" name="Google Shape;144;p9"/>
          <p:cNvPicPr preferRelativeResize="0"/>
          <p:nvPr/>
        </p:nvPicPr>
        <p:blipFill rotWithShape="1">
          <a:blip r:embed="rId5">
            <a:alphaModFix/>
          </a:blip>
          <a:srcRect/>
          <a:stretch/>
        </p:blipFill>
        <p:spPr>
          <a:xfrm>
            <a:off x="4871000" y="2910275"/>
            <a:ext cx="3921500" cy="2233250"/>
          </a:xfrm>
          <a:prstGeom prst="rect">
            <a:avLst/>
          </a:prstGeom>
          <a:noFill/>
          <a:ln>
            <a:noFill/>
          </a:ln>
        </p:spPr>
      </p:pic>
      <p:sp>
        <p:nvSpPr>
          <p:cNvPr id="145" name="Google Shape;145;p9"/>
          <p:cNvSpPr/>
          <p:nvPr/>
        </p:nvSpPr>
        <p:spPr>
          <a:xfrm>
            <a:off x="4914550" y="2899900"/>
            <a:ext cx="2648100" cy="114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9"/>
          <p:cNvSpPr txBox="1"/>
          <p:nvPr/>
        </p:nvSpPr>
        <p:spPr>
          <a:xfrm>
            <a:off x="4572000" y="1629250"/>
            <a:ext cx="4210200" cy="15699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dk1"/>
              </a:buClr>
              <a:buSzPts val="1500"/>
              <a:buFont typeface="Roboto"/>
              <a:buChar char="●"/>
            </a:pPr>
            <a:r>
              <a:rPr lang="en" sz="1500" b="0" i="0" u="none" strike="noStrike" cap="none">
                <a:solidFill>
                  <a:schemeClr val="dk1"/>
                </a:solidFill>
                <a:latin typeface="Roboto"/>
                <a:ea typeface="Roboto"/>
                <a:cs typeface="Roboto"/>
                <a:sym typeface="Roboto"/>
              </a:rPr>
              <a:t>Shifting baseline - defining heat relative to increasing average temperatures (removes long-term warming trend; definition now being used in 2023 </a:t>
            </a:r>
            <a:r>
              <a:rPr lang="en" sz="1500" b="0" i="0" u="sng" strike="noStrike" cap="none">
                <a:solidFill>
                  <a:schemeClr val="dk1"/>
                </a:solidFill>
                <a:latin typeface="Roboto"/>
                <a:ea typeface="Roboto"/>
                <a:cs typeface="Roboto"/>
                <a:sym typeface="Roboto"/>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State of Ecosystem Report</a:t>
            </a:r>
            <a:r>
              <a:rPr lang="en" sz="1500" b="0" i="0" u="none" strike="noStrike" cap="none">
                <a:solidFill>
                  <a:schemeClr val="dk1"/>
                </a:solidFill>
                <a:latin typeface="Roboto"/>
                <a:ea typeface="Roboto"/>
                <a:cs typeface="Roboto"/>
                <a:sym typeface="Roboto"/>
              </a:rPr>
              <a:t>)</a:t>
            </a:r>
            <a:endParaRPr sz="15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3511</Words>
  <Application>Microsoft Office PowerPoint</Application>
  <PresentationFormat>On-screen Show (16:9)</PresentationFormat>
  <Paragraphs>204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Merriweather</vt:lpstr>
      <vt:lpstr>Roboto</vt:lpstr>
      <vt:lpstr>Georgia</vt:lpstr>
      <vt:lpstr>Gill Sans</vt:lpstr>
      <vt:lpstr>Arial</vt:lpstr>
      <vt:lpstr>Calibri</vt:lpstr>
      <vt:lpstr>Paradigm</vt:lpstr>
      <vt:lpstr>Integrating Marine Heatwave Information to Indicate Potential Impacts to Fisheries</vt:lpstr>
      <vt:lpstr>Common Definition in Scientific Literature (slide from Shunk et al. presentation) </vt:lpstr>
      <vt:lpstr>Common Marine Heatwave Descriptive Characteristics </vt:lpstr>
      <vt:lpstr>Chesapeake Bay Marine Heatwave Research: In situ data (Mazzini &amp; Pianca 2022)</vt:lpstr>
      <vt:lpstr>Chesapeake Bay Marine Heatwave Research: Satellite data (Wegener 2022)</vt:lpstr>
      <vt:lpstr>Stakeholder Interest - Recommendation from Rising Water Temperature Workshop</vt:lpstr>
      <vt:lpstr>Marine Heatwave Products</vt:lpstr>
      <vt:lpstr>Marine Heatwave Analyses - Summer 2023 Efforts</vt:lpstr>
      <vt:lpstr>Marine Heatwave Definitions (Amaya et al. 2023) </vt:lpstr>
      <vt:lpstr>Feedback Highlights</vt:lpstr>
      <vt:lpstr>Feedback Highlights (continued)</vt:lpstr>
      <vt:lpstr>NOAA Chesapeake Bay Seasonal Summaries</vt:lpstr>
      <vt:lpstr>NOAA Chesapeake Bay Seasonal Summaries - Integration of Marine Heatwave Information</vt:lpstr>
      <vt:lpstr>Next Steps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Marine Heatwave Information to Indicate Potential Impacts to Fisheries</dc:title>
  <dc:creator>Julie.Reichert-Nguyen</dc:creator>
  <cp:lastModifiedBy>Bailey.Robertory</cp:lastModifiedBy>
  <cp:revision>2</cp:revision>
  <dcterms:modified xsi:type="dcterms:W3CDTF">2023-09-14T18:28:47Z</dcterms:modified>
</cp:coreProperties>
</file>