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27"/>
  </p:notesMasterIdLst>
  <p:sldIdLst>
    <p:sldId id="256" r:id="rId4"/>
    <p:sldId id="321" r:id="rId5"/>
    <p:sldId id="331" r:id="rId6"/>
    <p:sldId id="322" r:id="rId7"/>
    <p:sldId id="273" r:id="rId8"/>
    <p:sldId id="324" r:id="rId9"/>
    <p:sldId id="325" r:id="rId10"/>
    <p:sldId id="326" r:id="rId11"/>
    <p:sldId id="341" r:id="rId12"/>
    <p:sldId id="328" r:id="rId13"/>
    <p:sldId id="329" r:id="rId14"/>
    <p:sldId id="330" r:id="rId15"/>
    <p:sldId id="343" r:id="rId16"/>
    <p:sldId id="318" r:id="rId17"/>
    <p:sldId id="333" r:id="rId18"/>
    <p:sldId id="338" r:id="rId19"/>
    <p:sldId id="334" r:id="rId20"/>
    <p:sldId id="335" r:id="rId21"/>
    <p:sldId id="337" r:id="rId22"/>
    <p:sldId id="336" r:id="rId23"/>
    <p:sldId id="339" r:id="rId24"/>
    <p:sldId id="340" r:id="rId25"/>
    <p:sldId id="34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F879C-8526-4AD1-8520-21BC513096B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947B0-5E6A-4EE5-A95E-96E6636DD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21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BFE1F-320A-4E1C-8BCB-44B2DAD5097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61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BFE1F-320A-4E1C-8BCB-44B2DAD5097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5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w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w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01C029-3B47-45CB-BAAE-DC4556999E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5A58D62-93C7-41FF-BFEE-8B3CD9C3F18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UpperWave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43000"/>
          </a:xfrm>
          <a:prstGeom prst="rect">
            <a:avLst/>
          </a:prstGeom>
        </p:spPr>
      </p:pic>
      <p:pic>
        <p:nvPicPr>
          <p:cNvPr id="9" name="Picture 8" descr="LowerWave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12192000" cy="762000"/>
          </a:xfrm>
          <a:prstGeom prst="rect">
            <a:avLst/>
          </a:prstGeom>
        </p:spPr>
      </p:pic>
      <p:pic>
        <p:nvPicPr>
          <p:cNvPr id="13" name="Picture 12" descr="OfficialASMFCLogo.eps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72800" y="50104"/>
            <a:ext cx="1117600" cy="838200"/>
          </a:xfrm>
          <a:prstGeom prst="ellipse">
            <a:avLst/>
          </a:prstGeom>
        </p:spPr>
      </p:pic>
      <p:pic>
        <p:nvPicPr>
          <p:cNvPr id="10" name="Picture 9" descr="UpperWave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43000"/>
          </a:xfrm>
          <a:prstGeom prst="rect">
            <a:avLst/>
          </a:prstGeom>
        </p:spPr>
      </p:pic>
      <p:pic>
        <p:nvPicPr>
          <p:cNvPr id="11" name="Picture 10" descr="LowerWave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12192000" cy="762000"/>
          </a:xfrm>
          <a:prstGeom prst="rect">
            <a:avLst/>
          </a:prstGeom>
        </p:spPr>
      </p:pic>
      <p:pic>
        <p:nvPicPr>
          <p:cNvPr id="12" name="Picture 11" descr="OfficialASMFCLogo.eps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1400" y="50104"/>
            <a:ext cx="889000" cy="838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0883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01C029-3B47-45CB-BAAE-DC4556999E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5A58D62-93C7-41FF-BFEE-8B3CD9C3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9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01C029-3B47-45CB-BAAE-DC4556999E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5A58D62-93C7-41FF-BFEE-8B3CD9C3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8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6861593-80FD-4721-93AF-A02EB022F5EF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EF2B50-872E-4DCC-809A-E2B07BF811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UpperWave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43000"/>
          </a:xfrm>
          <a:prstGeom prst="rect">
            <a:avLst/>
          </a:prstGeom>
        </p:spPr>
      </p:pic>
      <p:pic>
        <p:nvPicPr>
          <p:cNvPr id="9" name="Picture 8" descr="LowerWave.t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12192000" cy="762000"/>
          </a:xfrm>
          <a:prstGeom prst="rect">
            <a:avLst/>
          </a:prstGeom>
        </p:spPr>
      </p:pic>
      <p:pic>
        <p:nvPicPr>
          <p:cNvPr id="13" name="Picture 12" descr="OfficialASMFCLogo.eps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1400" y="50104"/>
            <a:ext cx="889000" cy="838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12876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6861593-80FD-4721-93AF-A02EB022F5EF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EF2B50-872E-4DCC-809A-E2B07BF81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2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6861593-80FD-4721-93AF-A02EB022F5EF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EF2B50-872E-4DCC-809A-E2B07BF81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6861593-80FD-4721-93AF-A02EB022F5EF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EF2B50-872E-4DCC-809A-E2B07BF81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50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6861593-80FD-4721-93AF-A02EB022F5EF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EF2B50-872E-4DCC-809A-E2B07BF81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8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6861593-80FD-4721-93AF-A02EB022F5EF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EF2B50-872E-4DCC-809A-E2B07BF81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12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6861593-80FD-4721-93AF-A02EB022F5EF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EF2B50-872E-4DCC-809A-E2B07BF81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71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6861593-80FD-4721-93AF-A02EB022F5EF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EF2B50-872E-4DCC-809A-E2B07BF81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4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01C029-3B47-45CB-BAAE-DC4556999E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5A58D62-93C7-41FF-BFEE-8B3CD9C3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75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6861593-80FD-4721-93AF-A02EB022F5EF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EF2B50-872E-4DCC-809A-E2B07BF81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62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6861593-80FD-4721-93AF-A02EB022F5EF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EF2B50-872E-4DCC-809A-E2B07BF81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83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6861593-80FD-4721-93AF-A02EB022F5EF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EF2B50-872E-4DCC-809A-E2B07BF81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32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01C029-3B47-45CB-BAAE-DC4556999E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5A58D62-93C7-41FF-BFEE-8B3CD9C3F18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UpperWave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43000"/>
          </a:xfrm>
          <a:prstGeom prst="rect">
            <a:avLst/>
          </a:prstGeom>
        </p:spPr>
      </p:pic>
      <p:pic>
        <p:nvPicPr>
          <p:cNvPr id="9" name="Picture 8" descr="LowerWave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12192000" cy="762000"/>
          </a:xfrm>
          <a:prstGeom prst="rect">
            <a:avLst/>
          </a:prstGeom>
        </p:spPr>
      </p:pic>
      <p:pic>
        <p:nvPicPr>
          <p:cNvPr id="13" name="Picture 12" descr="OfficialASMFCLogo.eps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72800" y="50104"/>
            <a:ext cx="1117600" cy="838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53472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01C029-3B47-45CB-BAAE-DC4556999E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5A58D62-93C7-41FF-BFEE-8B3CD9C3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16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01C029-3B47-45CB-BAAE-DC4556999E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5A58D62-93C7-41FF-BFEE-8B3CD9C3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78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01C029-3B47-45CB-BAAE-DC4556999E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5A58D62-93C7-41FF-BFEE-8B3CD9C3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65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64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28801"/>
            <a:ext cx="5386917" cy="42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264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28801"/>
            <a:ext cx="5389033" cy="42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01C029-3B47-45CB-BAAE-DC4556999E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5A58D62-93C7-41FF-BFEE-8B3CD9C3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13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01C029-3B47-45CB-BAAE-DC4556999E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5A58D62-93C7-41FF-BFEE-8B3CD9C3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73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01C029-3B47-45CB-BAAE-DC4556999E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5A58D62-93C7-41FF-BFEE-8B3CD9C3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4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01C029-3B47-45CB-BAAE-DC4556999E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5A58D62-93C7-41FF-BFEE-8B3CD9C3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02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01C029-3B47-45CB-BAAE-DC4556999E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5A58D62-93C7-41FF-BFEE-8B3CD9C3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80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01C029-3B47-45CB-BAAE-DC4556999E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5A58D62-93C7-41FF-BFEE-8B3CD9C3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14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01C029-3B47-45CB-BAAE-DC4556999E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5A58D62-93C7-41FF-BFEE-8B3CD9C3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08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01C029-3B47-45CB-BAAE-DC4556999E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5A58D62-93C7-41FF-BFEE-8B3CD9C3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5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01C029-3B47-45CB-BAAE-DC4556999E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5A58D62-93C7-41FF-BFEE-8B3CD9C3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3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64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28801"/>
            <a:ext cx="5386917" cy="42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264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28801"/>
            <a:ext cx="5389033" cy="42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01C029-3B47-45CB-BAAE-DC4556999E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5A58D62-93C7-41FF-BFEE-8B3CD9C3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01C029-3B47-45CB-BAAE-DC4556999E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5A58D62-93C7-41FF-BFEE-8B3CD9C3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4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01C029-3B47-45CB-BAAE-DC4556999E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5A58D62-93C7-41FF-BFEE-8B3CD9C3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01C029-3B47-45CB-BAAE-DC4556999E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5A58D62-93C7-41FF-BFEE-8B3CD9C3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6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01C029-3B47-45CB-BAAE-DC4556999E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5A58D62-93C7-41FF-BFEE-8B3CD9C3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2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perWave.t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1143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6716" y="88175"/>
            <a:ext cx="1097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3001"/>
            <a:ext cx="10972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OfficialASMFCLogo.eps"/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1400" y="76200"/>
            <a:ext cx="889000" cy="838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4872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5838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UpperWave.t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1143000"/>
          </a:xfrm>
          <a:prstGeom prst="rect">
            <a:avLst/>
          </a:prstGeom>
        </p:spPr>
      </p:pic>
      <p:pic>
        <p:nvPicPr>
          <p:cNvPr id="8" name="Picture 7" descr="OfficialASMFCLogo.eps"/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1400" y="50104"/>
            <a:ext cx="889000" cy="838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2451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perWave.t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1143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6716" y="88175"/>
            <a:ext cx="1097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3001"/>
            <a:ext cx="10972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OfficialASMFCLogo.eps"/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72800" y="50104"/>
            <a:ext cx="1117600" cy="838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4270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kdrew@asmfc.org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smfc.org/uploads/file/646d15d5AtlStripedBassAssessmentUpdate_Nov2022_SuppMay2023.pdf" TargetMode="External"/><Relationship Id="rId2" Type="http://schemas.openxmlformats.org/officeDocument/2006/relationships/hyperlink" Target="https://asmfc.org/uploads/file/63e6826bFIRST_PAGE_StripedBassBenchmarkStockAssessment_SAW66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9"/>
          <a:stretch/>
        </p:blipFill>
        <p:spPr>
          <a:xfrm>
            <a:off x="4343400" y="3859877"/>
            <a:ext cx="3683000" cy="2374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8700" y="1121901"/>
            <a:ext cx="7772400" cy="1470025"/>
          </a:xfrm>
        </p:spPr>
        <p:txBody>
          <a:bodyPr/>
          <a:lstStyle/>
          <a:p>
            <a:r>
              <a:rPr lang="en-US" dirty="0"/>
              <a:t>ASMFC Striped Bass Science and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4500" y="2794000"/>
            <a:ext cx="6400800" cy="1752600"/>
          </a:xfrm>
        </p:spPr>
        <p:txBody>
          <a:bodyPr/>
          <a:lstStyle/>
          <a:p>
            <a:r>
              <a:rPr lang="en-US" dirty="0"/>
              <a:t>Katie Drew, ASMFC</a:t>
            </a:r>
          </a:p>
          <a:p>
            <a:r>
              <a:rPr lang="en-US" dirty="0"/>
              <a:t>Sept. 18, 2023</a:t>
            </a:r>
          </a:p>
        </p:txBody>
      </p:sp>
    </p:spTree>
    <p:extLst>
      <p:ext uri="{BB962C8B-B14F-4D97-AF65-F5344CB8AC3E}">
        <p14:creationId xmlns:p14="http://schemas.microsoft.com/office/powerpoint/2010/main" val="3948678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3753F-46FD-49C1-859F-C961B4C7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FC752-9D31-4CB5-AE29-D0FC7C1DB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19745"/>
            <a:ext cx="4793673" cy="4662056"/>
          </a:xfrm>
        </p:spPr>
        <p:txBody>
          <a:bodyPr/>
          <a:lstStyle/>
          <a:p>
            <a:r>
              <a:rPr lang="en-US" dirty="0"/>
              <a:t>In 2021, the stock was overfished, but not experiencing overfishing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3D86CC-6794-47C9-8AB4-ADDE04806B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420" y="1035249"/>
            <a:ext cx="6307980" cy="582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8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4160-DFA5-4760-BD4C-932C9FF0D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 for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E3D06-5057-46A6-82C0-987CC9B88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to develop a spatial/stock-specific model</a:t>
            </a:r>
          </a:p>
          <a:p>
            <a:pPr lvl="1"/>
            <a:r>
              <a:rPr lang="en-US" dirty="0"/>
              <a:t>First attempt did not pass peer review</a:t>
            </a:r>
          </a:p>
          <a:p>
            <a:pPr lvl="1"/>
            <a:r>
              <a:rPr lang="en-US" dirty="0"/>
              <a:t>Collaborating with other researchers on alternative models</a:t>
            </a:r>
          </a:p>
          <a:p>
            <a:pPr lvl="1"/>
            <a:endParaRPr lang="en-US" dirty="0"/>
          </a:p>
          <a:p>
            <a:r>
              <a:rPr lang="en-US" dirty="0"/>
              <a:t>Continue to improve our understanding of striped bass productivity &amp; model it quantitatively</a:t>
            </a:r>
          </a:p>
          <a:p>
            <a:pPr lvl="1"/>
            <a:r>
              <a:rPr lang="en-US" dirty="0"/>
              <a:t>Environmental drivers of recruitment and climate change impacts</a:t>
            </a:r>
          </a:p>
          <a:p>
            <a:pPr lvl="1"/>
            <a:r>
              <a:rPr lang="en-US" dirty="0"/>
              <a:t>Natural mortality (ecosystem impacts, </a:t>
            </a:r>
            <a:r>
              <a:rPr lang="en-US" dirty="0" err="1"/>
              <a:t>myco</a:t>
            </a:r>
            <a:r>
              <a:rPr lang="en-US" dirty="0"/>
              <a:t>, etc.)</a:t>
            </a:r>
          </a:p>
        </p:txBody>
      </p:sp>
    </p:spTree>
    <p:extLst>
      <p:ext uri="{BB962C8B-B14F-4D97-AF65-F5344CB8AC3E}">
        <p14:creationId xmlns:p14="http://schemas.microsoft.com/office/powerpoint/2010/main" val="1330917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77A3E5-5654-495B-944E-A0074B0A1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Striped Bass Management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DAEFA-5465-4F10-AA8A-E351BEA1A7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9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9671"/>
            <a:ext cx="8229600" cy="808038"/>
          </a:xfrm>
        </p:spPr>
        <p:txBody>
          <a:bodyPr/>
          <a:lstStyle/>
          <a:p>
            <a:r>
              <a:rPr lang="en-US" dirty="0"/>
              <a:t>Striped Bass Management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Striped bass are managed by ASMFC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1981</a:t>
            </a:r>
            <a:r>
              <a:rPr lang="en-US" dirty="0"/>
              <a:t>: The first Fishery Management Plan for striped bass was implemented because of stock declines</a:t>
            </a:r>
          </a:p>
          <a:p>
            <a:endParaRPr lang="en-US" sz="1350" dirty="0"/>
          </a:p>
          <a:p>
            <a:pPr marL="0" indent="0">
              <a:buNone/>
            </a:pPr>
            <a:r>
              <a:rPr lang="en-US" u="sng" dirty="0"/>
              <a:t>1984</a:t>
            </a:r>
            <a:r>
              <a:rPr lang="en-US" dirty="0"/>
              <a:t>: compliance became mandatory with the Atlantic Striped Bass Conservation Act</a:t>
            </a:r>
          </a:p>
          <a:p>
            <a:pPr marL="0" indent="0">
              <a:buNone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773058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9671"/>
            <a:ext cx="8229600" cy="808038"/>
          </a:xfrm>
        </p:spPr>
        <p:txBody>
          <a:bodyPr/>
          <a:lstStyle/>
          <a:p>
            <a:r>
              <a:rPr lang="en-US" dirty="0"/>
              <a:t>Striped Bass Management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1985 – 1990</a:t>
            </a:r>
            <a:r>
              <a:rPr lang="en-US" dirty="0"/>
              <a:t>: series of management actions to protect the 1982 year class &amp; rebuild the resource: increased size limits, moratoria in several states, recreational trip limits</a:t>
            </a:r>
          </a:p>
          <a:p>
            <a:endParaRPr lang="en-US" sz="1350" dirty="0"/>
          </a:p>
          <a:p>
            <a:endParaRPr lang="en-US" sz="135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A92EA-BBF5-4ED0-AA4D-F407DBC40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4419" y="3207733"/>
            <a:ext cx="4495800" cy="3371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C649D8-EC7C-40D7-983D-22542D46D2B9}"/>
              </a:ext>
            </a:extLst>
          </p:cNvPr>
          <p:cNvSpPr txBox="1"/>
          <p:nvPr/>
        </p:nvSpPr>
        <p:spPr>
          <a:xfrm>
            <a:off x="609600" y="2901142"/>
            <a:ext cx="6477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u="sng" dirty="0"/>
              <a:t>1990</a:t>
            </a:r>
            <a:r>
              <a:rPr lang="en-US" sz="3200" dirty="0"/>
              <a:t>: NOAA prohibited fishing for or possessing striped bass in the EEZ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200" u="sng" dirty="0"/>
              <a:t>1995</a:t>
            </a:r>
            <a:r>
              <a:rPr lang="en-US" sz="3200" dirty="0"/>
              <a:t>: Stock was declared rebuilt; management was relaxed and the target </a:t>
            </a:r>
            <a:r>
              <a:rPr lang="en-US" sz="3200" i="1" dirty="0"/>
              <a:t>F</a:t>
            </a:r>
            <a:r>
              <a:rPr lang="en-US" sz="3200" dirty="0"/>
              <a:t> was increased; EEZ moratorium remains in place</a:t>
            </a:r>
          </a:p>
        </p:txBody>
      </p:sp>
    </p:spTree>
    <p:extLst>
      <p:ext uri="{BB962C8B-B14F-4D97-AF65-F5344CB8AC3E}">
        <p14:creationId xmlns:p14="http://schemas.microsoft.com/office/powerpoint/2010/main" val="818630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D085D-5B19-4EA1-8CF1-638C1265D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Striped Bass Management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B3D32-31B1-4C09-9D3B-1A27E0513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10" y="1097456"/>
            <a:ext cx="6040579" cy="5638800"/>
          </a:xfrm>
        </p:spPr>
        <p:txBody>
          <a:bodyPr>
            <a:normAutofit/>
          </a:bodyPr>
          <a:lstStyle/>
          <a:p>
            <a:r>
              <a:rPr lang="en-US" dirty="0"/>
              <a:t>Amendment 6 to the FMP (2003)</a:t>
            </a:r>
          </a:p>
          <a:p>
            <a:pPr lvl="1"/>
            <a:r>
              <a:rPr lang="en-US" dirty="0"/>
              <a:t>Addendum I (2007)</a:t>
            </a:r>
          </a:p>
          <a:p>
            <a:pPr lvl="1"/>
            <a:r>
              <a:rPr lang="en-US" dirty="0"/>
              <a:t>Addendum II (2010)</a:t>
            </a:r>
          </a:p>
          <a:p>
            <a:pPr lvl="1"/>
            <a:r>
              <a:rPr lang="en-US" dirty="0"/>
              <a:t>Addendum III (2012)</a:t>
            </a:r>
          </a:p>
          <a:p>
            <a:pPr lvl="1"/>
            <a:r>
              <a:rPr lang="en-US" dirty="0"/>
              <a:t>Addendum IV (2014) </a:t>
            </a:r>
          </a:p>
          <a:p>
            <a:pPr lvl="2"/>
            <a:r>
              <a:rPr lang="en-US" dirty="0"/>
              <a:t>Addressed overfishing: 1 fish bag limit, quota reductions</a:t>
            </a:r>
          </a:p>
          <a:p>
            <a:pPr lvl="1"/>
            <a:r>
              <a:rPr lang="en-US" dirty="0"/>
              <a:t>Addendum VI (2019)</a:t>
            </a:r>
          </a:p>
          <a:p>
            <a:pPr lvl="2"/>
            <a:r>
              <a:rPr lang="en-US" dirty="0"/>
              <a:t>Addressed overfishing &amp; overfished status: slot limit (28”-35” ocean fisheries), circle hook requirement, quota reduction</a:t>
            </a:r>
          </a:p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CB178FC-7C9F-4F08-80B9-68C7CE82CAA3}"/>
              </a:ext>
            </a:extLst>
          </p:cNvPr>
          <p:cNvGrpSpPr/>
          <p:nvPr/>
        </p:nvGrpSpPr>
        <p:grpSpPr>
          <a:xfrm>
            <a:off x="6350925" y="1770611"/>
            <a:ext cx="5763487" cy="3780778"/>
            <a:chOff x="6325986" y="1055716"/>
            <a:chExt cx="5763487" cy="378077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4DD8A50-AF80-41AF-9A8A-3068AD318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5986" y="1055716"/>
              <a:ext cx="5619404" cy="3780778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6BE00DD-7556-4259-98EF-5C786E9A9C0B}"/>
                </a:ext>
              </a:extLst>
            </p:cNvPr>
            <p:cNvCxnSpPr/>
            <p:nvPr/>
          </p:nvCxnSpPr>
          <p:spPr>
            <a:xfrm flipV="1">
              <a:off x="8520545" y="2394065"/>
              <a:ext cx="0" cy="64839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4902D4-A038-4CCF-9090-BBF33E9DBE44}"/>
                </a:ext>
              </a:extLst>
            </p:cNvPr>
            <p:cNvSpPr txBox="1"/>
            <p:nvPr/>
          </p:nvSpPr>
          <p:spPr>
            <a:xfrm>
              <a:off x="8262850" y="3017295"/>
              <a:ext cx="2261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1995: Stock rebuilt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C9024F7-7D93-47DE-98ED-6EA214CC6138}"/>
                </a:ext>
              </a:extLst>
            </p:cNvPr>
            <p:cNvCxnSpPr/>
            <p:nvPr/>
          </p:nvCxnSpPr>
          <p:spPr>
            <a:xfrm flipV="1">
              <a:off x="9529155" y="1745672"/>
              <a:ext cx="0" cy="64839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D303D4-1B91-40DB-8E5B-586C01A1E925}"/>
                </a:ext>
              </a:extLst>
            </p:cNvPr>
            <p:cNvSpPr txBox="1"/>
            <p:nvPr/>
          </p:nvSpPr>
          <p:spPr>
            <a:xfrm>
              <a:off x="8697883" y="2407286"/>
              <a:ext cx="2261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2003: Amendment 6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EC280DB-7BEC-4E9C-BF50-C19EA76D9466}"/>
                </a:ext>
              </a:extLst>
            </p:cNvPr>
            <p:cNvCxnSpPr>
              <a:cxnSpLocks/>
            </p:cNvCxnSpPr>
            <p:nvPr/>
          </p:nvCxnSpPr>
          <p:spPr>
            <a:xfrm>
              <a:off x="10958943" y="1902052"/>
              <a:ext cx="0" cy="5252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025263-984F-4F7F-B612-B8C9EAE63E9E}"/>
                </a:ext>
              </a:extLst>
            </p:cNvPr>
            <p:cNvSpPr txBox="1"/>
            <p:nvPr/>
          </p:nvSpPr>
          <p:spPr>
            <a:xfrm>
              <a:off x="10316095" y="1314868"/>
              <a:ext cx="17733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2014: Add IV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A7ADEB7-120D-43C8-A157-7EFE707AEDBF}"/>
                </a:ext>
              </a:extLst>
            </p:cNvPr>
            <p:cNvCxnSpPr/>
            <p:nvPr/>
          </p:nvCxnSpPr>
          <p:spPr>
            <a:xfrm flipV="1">
              <a:off x="11527224" y="3042458"/>
              <a:ext cx="0" cy="64839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580548-9013-44D4-9285-3E2FB27C7D7C}"/>
                </a:ext>
              </a:extLst>
            </p:cNvPr>
            <p:cNvSpPr txBox="1"/>
            <p:nvPr/>
          </p:nvSpPr>
          <p:spPr>
            <a:xfrm>
              <a:off x="10648604" y="3723481"/>
              <a:ext cx="1440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2019: Add. VI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3314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40D7AD1-427B-4763-BFB0-25B2C70581FE}"/>
              </a:ext>
            </a:extLst>
          </p:cNvPr>
          <p:cNvGrpSpPr/>
          <p:nvPr/>
        </p:nvGrpSpPr>
        <p:grpSpPr>
          <a:xfrm>
            <a:off x="5656522" y="1365044"/>
            <a:ext cx="6535478" cy="4724809"/>
            <a:chOff x="5656522" y="1024222"/>
            <a:chExt cx="6535478" cy="47248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9098378-CB81-4D62-88B6-8AA8F8B31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522" y="1024222"/>
              <a:ext cx="6535478" cy="4724809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6BE00DD-7556-4259-98EF-5C786E9A9C0B}"/>
                </a:ext>
              </a:extLst>
            </p:cNvPr>
            <p:cNvCxnSpPr/>
            <p:nvPr/>
          </p:nvCxnSpPr>
          <p:spPr>
            <a:xfrm flipV="1">
              <a:off x="8354291" y="3366654"/>
              <a:ext cx="0" cy="64839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4902D4-A038-4CCF-9090-BBF33E9DBE44}"/>
                </a:ext>
              </a:extLst>
            </p:cNvPr>
            <p:cNvSpPr txBox="1"/>
            <p:nvPr/>
          </p:nvSpPr>
          <p:spPr>
            <a:xfrm>
              <a:off x="8215746" y="4026632"/>
              <a:ext cx="2261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1995: Stock rebuilt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C9024F7-7D93-47DE-98ED-6EA214CC6138}"/>
                </a:ext>
              </a:extLst>
            </p:cNvPr>
            <p:cNvCxnSpPr>
              <a:cxnSpLocks/>
            </p:cNvCxnSpPr>
            <p:nvPr/>
          </p:nvCxnSpPr>
          <p:spPr>
            <a:xfrm>
              <a:off x="9437715" y="2319251"/>
              <a:ext cx="0" cy="60682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D303D4-1B91-40DB-8E5B-586C01A1E925}"/>
                </a:ext>
              </a:extLst>
            </p:cNvPr>
            <p:cNvSpPr txBox="1"/>
            <p:nvPr/>
          </p:nvSpPr>
          <p:spPr>
            <a:xfrm>
              <a:off x="8183882" y="1944127"/>
              <a:ext cx="2261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2003: Amendment 6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EC280DB-7BEC-4E9C-BF50-C19EA76D946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0506" y="1684200"/>
              <a:ext cx="0" cy="5252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025263-984F-4F7F-B612-B8C9EAE63E9E}"/>
                </a:ext>
              </a:extLst>
            </p:cNvPr>
            <p:cNvSpPr txBox="1"/>
            <p:nvPr/>
          </p:nvSpPr>
          <p:spPr>
            <a:xfrm>
              <a:off x="10316095" y="1314868"/>
              <a:ext cx="17733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2014: Add IV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A7ADEB7-120D-43C8-A157-7EFE707AED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26977" y="3225338"/>
              <a:ext cx="0" cy="98596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580548-9013-44D4-9285-3E2FB27C7D7C}"/>
                </a:ext>
              </a:extLst>
            </p:cNvPr>
            <p:cNvSpPr txBox="1"/>
            <p:nvPr/>
          </p:nvSpPr>
          <p:spPr>
            <a:xfrm>
              <a:off x="10591927" y="4154641"/>
              <a:ext cx="1440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2019: Add. VI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0D085D-5B19-4EA1-8CF1-638C1265D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Striped Bass Management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B3D32-31B1-4C09-9D3B-1A27E0513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04" y="1101046"/>
            <a:ext cx="6073829" cy="5638800"/>
          </a:xfrm>
        </p:spPr>
        <p:txBody>
          <a:bodyPr>
            <a:normAutofit/>
          </a:bodyPr>
          <a:lstStyle/>
          <a:p>
            <a:r>
              <a:rPr lang="en-US" dirty="0"/>
              <a:t>Amendment 6 to the FMP (2003)</a:t>
            </a:r>
          </a:p>
          <a:p>
            <a:pPr lvl="1"/>
            <a:r>
              <a:rPr lang="en-US" dirty="0"/>
              <a:t>Addendum I (2007)</a:t>
            </a:r>
          </a:p>
          <a:p>
            <a:pPr lvl="1"/>
            <a:r>
              <a:rPr lang="en-US" dirty="0"/>
              <a:t>Addendum II (2010)</a:t>
            </a:r>
          </a:p>
          <a:p>
            <a:pPr lvl="1"/>
            <a:r>
              <a:rPr lang="en-US" dirty="0"/>
              <a:t>Addendum III (2012)</a:t>
            </a:r>
          </a:p>
          <a:p>
            <a:pPr lvl="1"/>
            <a:r>
              <a:rPr lang="en-US" dirty="0"/>
              <a:t>Addendum IV (2014) </a:t>
            </a:r>
          </a:p>
          <a:p>
            <a:pPr lvl="2"/>
            <a:r>
              <a:rPr lang="en-US" dirty="0"/>
              <a:t>Addressed overfishing: 1 fish bag limit, quota reductions</a:t>
            </a:r>
          </a:p>
          <a:p>
            <a:pPr lvl="1"/>
            <a:r>
              <a:rPr lang="en-US" dirty="0"/>
              <a:t>Addendum VI (2019)</a:t>
            </a:r>
          </a:p>
          <a:p>
            <a:pPr lvl="2"/>
            <a:r>
              <a:rPr lang="en-US" dirty="0"/>
              <a:t>Addressed overfishing &amp; overfished status: slot limit (28”-35” ocean fisheries), circle hook requirement, quota reduction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38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D085D-5B19-4EA1-8CF1-638C1265D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Striped Bass Management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B3D32-31B1-4C09-9D3B-1A27E0513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Amendment 7 to the FMP (2022): Re-evaluated objectives and management triggers, further gear restrictions to reduce release mortality, conservation equivalency, etc.</a:t>
            </a:r>
          </a:p>
          <a:p>
            <a:pPr lvl="1"/>
            <a:r>
              <a:rPr lang="en-US" dirty="0"/>
              <a:t>Addendum I (2023) – commercial quota transfers</a:t>
            </a:r>
          </a:p>
          <a:p>
            <a:pPr lvl="1"/>
            <a:r>
              <a:rPr lang="en-US" dirty="0"/>
              <a:t>Emergency Action (2023)</a:t>
            </a:r>
          </a:p>
          <a:p>
            <a:pPr lvl="1"/>
            <a:r>
              <a:rPr lang="en-US" i="1" dirty="0"/>
              <a:t>Addendum II (in-progress)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64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2F4E75-072C-4264-8BE8-96E6D83CB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537" y="1192877"/>
            <a:ext cx="7474344" cy="53222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D1B11-56B3-4D14-8A5E-07380C63E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Emergency Action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609CB7-5FAF-4FDD-91D3-A7324F440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37" y="1242753"/>
            <a:ext cx="7474344" cy="53222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46D74-02F7-4ADF-AB33-8BB20454B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94" y="1143001"/>
            <a:ext cx="4685101" cy="5638800"/>
          </a:xfrm>
        </p:spPr>
        <p:txBody>
          <a:bodyPr>
            <a:normAutofit/>
          </a:bodyPr>
          <a:lstStyle/>
          <a:p>
            <a:r>
              <a:rPr lang="en-US" dirty="0"/>
              <a:t>Assessment: stock has a high probability of rebuilding if the 2021 F is maintained through 2029</a:t>
            </a:r>
          </a:p>
          <a:p>
            <a:endParaRPr lang="en-US" dirty="0"/>
          </a:p>
          <a:p>
            <a:r>
              <a:rPr lang="en-US" dirty="0"/>
              <a:t>2022 removals:</a:t>
            </a:r>
          </a:p>
          <a:p>
            <a:pPr lvl="1"/>
            <a:r>
              <a:rPr lang="en-US" dirty="0"/>
              <a:t>32% increase in total removals</a:t>
            </a:r>
          </a:p>
          <a:p>
            <a:pPr lvl="1"/>
            <a:r>
              <a:rPr lang="en-US" dirty="0"/>
              <a:t>88% increase in recreational harvest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205595-1E39-4A3D-97FF-B2FA1B4AE6CB}"/>
              </a:ext>
            </a:extLst>
          </p:cNvPr>
          <p:cNvCxnSpPr>
            <a:cxnSpLocks/>
          </p:cNvCxnSpPr>
          <p:nvPr/>
        </p:nvCxnSpPr>
        <p:spPr>
          <a:xfrm>
            <a:off x="11923220" y="2385753"/>
            <a:ext cx="0" cy="6068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22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1B11-56B3-4D14-8A5E-07380C63E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Emergency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46D74-02F7-4ADF-AB33-8BB20454B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94" y="1143001"/>
            <a:ext cx="4685101" cy="5638800"/>
          </a:xfrm>
        </p:spPr>
        <p:txBody>
          <a:bodyPr/>
          <a:lstStyle/>
          <a:p>
            <a:r>
              <a:rPr lang="en-US" dirty="0"/>
              <a:t>Probability of rebuilding by 2029 extremely small if 2022 F rates are maintained</a:t>
            </a:r>
          </a:p>
          <a:p>
            <a:endParaRPr lang="en-US" dirty="0"/>
          </a:p>
          <a:p>
            <a:r>
              <a:rPr lang="en-US" dirty="0"/>
              <a:t>Board took emergency action to reduce removals, narrowing the ocean slot limit from 28”-35” to 28”-31”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087C56-DB37-4E05-9039-9CEE31C126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003" y="896213"/>
            <a:ext cx="5888182" cy="58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6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6D85-B732-407B-8486-CA10D7DC7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9C985-C2B4-4A2C-85F0-D26A8FAB7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assessment and stock status</a:t>
            </a:r>
          </a:p>
          <a:p>
            <a:endParaRPr lang="en-US" dirty="0"/>
          </a:p>
          <a:p>
            <a:r>
              <a:rPr lang="en-US" dirty="0"/>
              <a:t>Striped bass management</a:t>
            </a:r>
          </a:p>
          <a:p>
            <a:pPr lvl="1"/>
            <a:r>
              <a:rPr lang="en-US" dirty="0"/>
              <a:t>Past and Present</a:t>
            </a:r>
          </a:p>
          <a:p>
            <a:pPr lvl="2"/>
            <a:r>
              <a:rPr lang="en-US" dirty="0"/>
              <a:t>History of management</a:t>
            </a:r>
          </a:p>
          <a:p>
            <a:pPr lvl="2"/>
            <a:r>
              <a:rPr lang="en-US" dirty="0"/>
              <a:t>2023 Emergency Action and Addendum II</a:t>
            </a:r>
          </a:p>
          <a:p>
            <a:pPr lvl="1"/>
            <a:r>
              <a:rPr lang="en-US" dirty="0"/>
              <a:t>The future of striped bass management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75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48314-CD16-4FC1-B944-067DD7730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Addendum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0BFA6-8ECB-4209-81E9-FB7720789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Initiated Addendum II to Am. 7 to bring F to the F target in 2024</a:t>
            </a:r>
          </a:p>
          <a:p>
            <a:pPr lvl="1"/>
            <a:r>
              <a:rPr lang="en-US" dirty="0"/>
              <a:t>Looking at options to reduce removals in the ocean and Bay commercial and rec fisheries</a:t>
            </a:r>
          </a:p>
          <a:p>
            <a:pPr lvl="1"/>
            <a:endParaRPr lang="en-US" dirty="0"/>
          </a:p>
          <a:p>
            <a:r>
              <a:rPr lang="en-US" dirty="0"/>
              <a:t>Send out for public comment in Oct. 2023, final approval in Feb. 2024</a:t>
            </a:r>
          </a:p>
          <a:p>
            <a:endParaRPr lang="en-US" dirty="0"/>
          </a:p>
          <a:p>
            <a:r>
              <a:rPr lang="en-US" dirty="0"/>
              <a:t>Stock assessment update in Oct. 2024: reevaluate progress towards rebuilding, consider additional changes to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83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47E0D-29EE-4416-A931-1BCF8600B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DB536-8D70-4A22-AC0C-00C6A495F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handle recreational release mortality/catch-and-release fishery</a:t>
            </a:r>
          </a:p>
          <a:p>
            <a:endParaRPr lang="en-US" dirty="0"/>
          </a:p>
          <a:p>
            <a:r>
              <a:rPr lang="en-US" dirty="0"/>
              <a:t>Better handle conflicting stakeholder needs (sector, region)</a:t>
            </a:r>
          </a:p>
          <a:p>
            <a:endParaRPr lang="en-US" dirty="0"/>
          </a:p>
          <a:p>
            <a:r>
              <a:rPr lang="en-US" dirty="0"/>
              <a:t>Be more adaptable/responsive to climate change and shifting stocks</a:t>
            </a:r>
          </a:p>
          <a:p>
            <a:endParaRPr lang="en-US" dirty="0"/>
          </a:p>
          <a:p>
            <a:r>
              <a:rPr lang="en-US" dirty="0"/>
              <a:t>More holistically incorporate ecosystem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686177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C737-208D-4B4A-81AF-F7B97677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Ecosystem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5FD98-002F-457C-85E3-0B6CF345B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Striped bass managed using single-species reference points</a:t>
            </a:r>
          </a:p>
          <a:p>
            <a:endParaRPr lang="en-US" dirty="0"/>
          </a:p>
          <a:p>
            <a:r>
              <a:rPr lang="en-US" dirty="0"/>
              <a:t>Key prey species use reference points or harvest control rules that take into account predator needs</a:t>
            </a:r>
          </a:p>
          <a:p>
            <a:pPr lvl="1"/>
            <a:r>
              <a:rPr lang="en-US" dirty="0"/>
              <a:t>NOAA: Atlantic herring harvest control rule</a:t>
            </a:r>
          </a:p>
          <a:p>
            <a:pPr lvl="1"/>
            <a:r>
              <a:rPr lang="en-US" dirty="0"/>
              <a:t>ASMFC: Atlantic menhaden ecological reference points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Manage striped bass and menhaden together instead of as separate Boards? Manage ecosystem as a whole?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1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D59ECD-EC7C-402B-B36E-924493DFD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FD6E81-27F3-4F24-A918-415B06869D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Katie Drew, </a:t>
            </a:r>
            <a:r>
              <a:rPr lang="en-US" dirty="0">
                <a:hlinkClick r:id="rId2"/>
              </a:rPr>
              <a:t>kdrew@asmfc.org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02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77A3E5-5654-495B-944E-A0074B0A1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Striped Bass Stock Assessment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DAEFA-5465-4F10-AA8A-E351BEA1A7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97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36931-B81A-4F50-9B3A-6B2972C9C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Striped Bass Stock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A9ED3-CF23-4511-B66C-4F39FB2AC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Conducted by the ASMFC Striped Bass Technical Committee and Stock Assessment Subcommittee</a:t>
            </a:r>
          </a:p>
          <a:p>
            <a:endParaRPr lang="en-US" dirty="0"/>
          </a:p>
          <a:p>
            <a:r>
              <a:rPr lang="en-US" dirty="0"/>
              <a:t>Peer reviewed through the NEFSC SAW/SARC process</a:t>
            </a:r>
          </a:p>
          <a:p>
            <a:pPr lvl="1"/>
            <a:r>
              <a:rPr lang="en-US" dirty="0"/>
              <a:t>Most recent benchmark: </a:t>
            </a:r>
            <a:r>
              <a:rPr lang="en-US" dirty="0">
                <a:hlinkClick r:id="rId2"/>
              </a:rPr>
              <a:t>2019</a:t>
            </a:r>
            <a:endParaRPr lang="en-US" dirty="0"/>
          </a:p>
          <a:p>
            <a:pPr lvl="1"/>
            <a:r>
              <a:rPr lang="en-US" dirty="0"/>
              <a:t>Most recent update: </a:t>
            </a:r>
            <a:r>
              <a:rPr lang="en-US" dirty="0">
                <a:hlinkClick r:id="rId3"/>
              </a:rPr>
              <a:t>2022</a:t>
            </a:r>
            <a:r>
              <a:rPr lang="en-US" dirty="0"/>
              <a:t> (terminal year 2021)</a:t>
            </a:r>
          </a:p>
          <a:p>
            <a:pPr lvl="1"/>
            <a:r>
              <a:rPr lang="en-US" dirty="0"/>
              <a:t>Next update: 2024 (terminal year 2023)</a:t>
            </a:r>
          </a:p>
        </p:txBody>
      </p:sp>
    </p:spTree>
    <p:extLst>
      <p:ext uri="{BB962C8B-B14F-4D97-AF65-F5344CB8AC3E}">
        <p14:creationId xmlns:p14="http://schemas.microsoft.com/office/powerpoint/2010/main" val="2427794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1812385" cy="6858000"/>
            <a:chOff x="0" y="0"/>
            <a:chExt cx="11812385" cy="6858000"/>
          </a:xfrm>
        </p:grpSpPr>
        <p:pic>
          <p:nvPicPr>
            <p:cNvPr id="1027" name="Picture 3" descr="C:\Users\katie_d\Desktop\Coas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6429376" cy="6858000"/>
            </a:xfrm>
            <a:prstGeom prst="rect">
              <a:avLst/>
            </a:prstGeom>
            <a:noFill/>
          </p:spPr>
        </p:pic>
        <p:pic>
          <p:nvPicPr>
            <p:cNvPr id="8" name="Picture 7" descr="STBASS_purple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0" y="2667000"/>
              <a:ext cx="690879" cy="304800"/>
            </a:xfrm>
            <a:prstGeom prst="rect">
              <a:avLst/>
            </a:prstGeom>
          </p:spPr>
        </p:pic>
        <p:pic>
          <p:nvPicPr>
            <p:cNvPr id="9" name="Picture 8" descr="STBASS_orange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8399" y="1752600"/>
              <a:ext cx="690879" cy="304800"/>
            </a:xfrm>
            <a:prstGeom prst="rect">
              <a:avLst/>
            </a:prstGeom>
          </p:spPr>
        </p:pic>
        <p:pic>
          <p:nvPicPr>
            <p:cNvPr id="10" name="Picture 9" descr="STBASS_green.GIF"/>
            <p:cNvPicPr>
              <a:picLocks noChangeAspect="1"/>
            </p:cNvPicPr>
            <p:nvPr/>
          </p:nvPicPr>
          <p:blipFill>
            <a:blip r:embed="rId5" cstate="print">
              <a:lum bright="-20000"/>
            </a:blip>
            <a:stretch>
              <a:fillRect/>
            </a:stretch>
          </p:blipFill>
          <p:spPr>
            <a:xfrm>
              <a:off x="1752600" y="2209800"/>
              <a:ext cx="690880" cy="3048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724996" y="1175141"/>
              <a:ext cx="50873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We know there are biologically distinct stocks in the major bays and estuaries along the coast. </a:t>
              </a:r>
            </a:p>
          </p:txBody>
        </p:sp>
        <p:pic>
          <p:nvPicPr>
            <p:cNvPr id="29" name="Picture 28" descr="STBASS_brwn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3000" y="3352801"/>
              <a:ext cx="863599" cy="381000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2248568" y="2515193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Delaware Bay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62248" y="293145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Chesapeake Bay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34542" y="349092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Albemarle Sound – Roanoke River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71E0DF-2F17-4117-90AD-B5421327258B}"/>
              </a:ext>
            </a:extLst>
          </p:cNvPr>
          <p:cNvSpPr txBox="1"/>
          <p:nvPr/>
        </p:nvSpPr>
        <p:spPr>
          <a:xfrm>
            <a:off x="6724996" y="282633"/>
            <a:ext cx="5087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Stock Assessment Model</a:t>
            </a:r>
          </a:p>
        </p:txBody>
      </p:sp>
      <p:pic>
        <p:nvPicPr>
          <p:cNvPr id="27" name="Picture 26" descr="STBASS_orange.GIF">
            <a:extLst>
              <a:ext uri="{FF2B5EF4-FFF2-40B4-BE49-F238E27FC236}">
                <a16:creationId xmlns:a16="http://schemas.microsoft.com/office/drawing/2014/main" id="{3BB675A9-45BF-4B2D-A471-2E836C9B23A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7912" y="2103608"/>
            <a:ext cx="914400" cy="403412"/>
          </a:xfrm>
          <a:prstGeom prst="rect">
            <a:avLst/>
          </a:prstGeom>
        </p:spPr>
      </p:pic>
      <p:pic>
        <p:nvPicPr>
          <p:cNvPr id="28" name="Picture 27" descr="STBASS_orange.GIF">
            <a:extLst>
              <a:ext uri="{FF2B5EF4-FFF2-40B4-BE49-F238E27FC236}">
                <a16:creationId xmlns:a16="http://schemas.microsoft.com/office/drawing/2014/main" id="{C35CC1CB-7AD4-40E1-8D15-C070B5F202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7912" y="3246608"/>
            <a:ext cx="914400" cy="403412"/>
          </a:xfrm>
          <a:prstGeom prst="rect">
            <a:avLst/>
          </a:prstGeom>
        </p:spPr>
      </p:pic>
      <p:pic>
        <p:nvPicPr>
          <p:cNvPr id="30" name="Picture 29" descr="STBASS_orange.GIF">
            <a:extLst>
              <a:ext uri="{FF2B5EF4-FFF2-40B4-BE49-F238E27FC236}">
                <a16:creationId xmlns:a16="http://schemas.microsoft.com/office/drawing/2014/main" id="{28A58239-6EE3-4DF8-B8FB-D4815BC774B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684739"/>
            <a:ext cx="914400" cy="403412"/>
          </a:xfrm>
          <a:prstGeom prst="rect">
            <a:avLst/>
          </a:prstGeom>
        </p:spPr>
      </p:pic>
      <p:pic>
        <p:nvPicPr>
          <p:cNvPr id="31" name="Picture 30" descr="STBASS_orange.GIF">
            <a:extLst>
              <a:ext uri="{FF2B5EF4-FFF2-40B4-BE49-F238E27FC236}">
                <a16:creationId xmlns:a16="http://schemas.microsoft.com/office/drawing/2014/main" id="{2C4A3B1B-C9D1-4DE2-9D52-4ABC05B8C55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9912" y="2560808"/>
            <a:ext cx="914400" cy="403412"/>
          </a:xfrm>
          <a:prstGeom prst="rect">
            <a:avLst/>
          </a:prstGeom>
        </p:spPr>
      </p:pic>
      <p:pic>
        <p:nvPicPr>
          <p:cNvPr id="32" name="Picture 31" descr="STBASS_green.GIF">
            <a:extLst>
              <a:ext uri="{FF2B5EF4-FFF2-40B4-BE49-F238E27FC236}">
                <a16:creationId xmlns:a16="http://schemas.microsoft.com/office/drawing/2014/main" id="{8F8F24D0-9A02-4B33-8848-6B2E28C970C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9312" y="2713208"/>
            <a:ext cx="914400" cy="403412"/>
          </a:xfrm>
          <a:prstGeom prst="rect">
            <a:avLst/>
          </a:prstGeom>
        </p:spPr>
      </p:pic>
      <p:pic>
        <p:nvPicPr>
          <p:cNvPr id="33" name="Picture 32" descr="STBASS_green.GIF">
            <a:extLst>
              <a:ext uri="{FF2B5EF4-FFF2-40B4-BE49-F238E27FC236}">
                <a16:creationId xmlns:a16="http://schemas.microsoft.com/office/drawing/2014/main" id="{98621A53-141E-4684-B292-D177C4EDA57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9912" y="2941808"/>
            <a:ext cx="914400" cy="403412"/>
          </a:xfrm>
          <a:prstGeom prst="rect">
            <a:avLst/>
          </a:prstGeom>
        </p:spPr>
      </p:pic>
      <p:pic>
        <p:nvPicPr>
          <p:cNvPr id="38" name="Picture 37" descr="STBASS_green.GIF">
            <a:extLst>
              <a:ext uri="{FF2B5EF4-FFF2-40B4-BE49-F238E27FC236}">
                <a16:creationId xmlns:a16="http://schemas.microsoft.com/office/drawing/2014/main" id="{09C694B8-8081-406B-AF05-C54E5D4A7C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3112" y="4275287"/>
            <a:ext cx="914400" cy="403412"/>
          </a:xfrm>
          <a:prstGeom prst="rect">
            <a:avLst/>
          </a:prstGeom>
        </p:spPr>
      </p:pic>
      <p:pic>
        <p:nvPicPr>
          <p:cNvPr id="39" name="Picture 38" descr="STBASS_green.GIF">
            <a:extLst>
              <a:ext uri="{FF2B5EF4-FFF2-40B4-BE49-F238E27FC236}">
                <a16:creationId xmlns:a16="http://schemas.microsoft.com/office/drawing/2014/main" id="{09FE107B-E626-44A1-AB5F-FF7A2DD14CC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87512" y="3551408"/>
            <a:ext cx="914400" cy="403412"/>
          </a:xfrm>
          <a:prstGeom prst="rect">
            <a:avLst/>
          </a:prstGeom>
        </p:spPr>
      </p:pic>
      <p:pic>
        <p:nvPicPr>
          <p:cNvPr id="40" name="Picture 39" descr="STBASS_purple.GIF">
            <a:extLst>
              <a:ext uri="{FF2B5EF4-FFF2-40B4-BE49-F238E27FC236}">
                <a16:creationId xmlns:a16="http://schemas.microsoft.com/office/drawing/2014/main" id="{2FBBA4F6-56C5-473F-96F9-33802943DF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206266"/>
            <a:ext cx="1066800" cy="470648"/>
          </a:xfrm>
          <a:prstGeom prst="rect">
            <a:avLst/>
          </a:prstGeom>
        </p:spPr>
      </p:pic>
      <p:pic>
        <p:nvPicPr>
          <p:cNvPr id="41" name="Picture 40" descr="STBASS_purple.GIF">
            <a:extLst>
              <a:ext uri="{FF2B5EF4-FFF2-40B4-BE49-F238E27FC236}">
                <a16:creationId xmlns:a16="http://schemas.microsoft.com/office/drawing/2014/main" id="{2FDCA290-98C4-41D0-89CF-35446E1C96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8029" y="3777535"/>
            <a:ext cx="1066800" cy="470648"/>
          </a:xfrm>
          <a:prstGeom prst="rect">
            <a:avLst/>
          </a:prstGeom>
        </p:spPr>
      </p:pic>
      <p:pic>
        <p:nvPicPr>
          <p:cNvPr id="42" name="Picture 41" descr="STBASS_purple.GIF">
            <a:extLst>
              <a:ext uri="{FF2B5EF4-FFF2-40B4-BE49-F238E27FC236}">
                <a16:creationId xmlns:a16="http://schemas.microsoft.com/office/drawing/2014/main" id="{EB56F7DD-9EEA-437F-8785-DA772D9CCC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112" y="2179808"/>
            <a:ext cx="1066800" cy="470648"/>
          </a:xfrm>
          <a:prstGeom prst="rect">
            <a:avLst/>
          </a:prstGeom>
        </p:spPr>
      </p:pic>
      <p:pic>
        <p:nvPicPr>
          <p:cNvPr id="43" name="Picture 42" descr="STBASS_purple.GIF">
            <a:extLst>
              <a:ext uri="{FF2B5EF4-FFF2-40B4-BE49-F238E27FC236}">
                <a16:creationId xmlns:a16="http://schemas.microsoft.com/office/drawing/2014/main" id="{A935C623-F745-4BF1-A802-8732372785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4112" y="1494008"/>
            <a:ext cx="1066800" cy="470648"/>
          </a:xfrm>
          <a:prstGeom prst="rect">
            <a:avLst/>
          </a:prstGeom>
        </p:spPr>
      </p:pic>
      <p:pic>
        <p:nvPicPr>
          <p:cNvPr id="44" name="Picture 43" descr="STBASS_brwn.GIF">
            <a:extLst>
              <a:ext uri="{FF2B5EF4-FFF2-40B4-BE49-F238E27FC236}">
                <a16:creationId xmlns:a16="http://schemas.microsoft.com/office/drawing/2014/main" id="{D0FB6D92-F113-477B-970E-8141F5A3748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88550" y="3995598"/>
            <a:ext cx="863599" cy="381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1E903C7-C42A-4DC5-9FBA-5FE533CA6C4A}"/>
              </a:ext>
            </a:extLst>
          </p:cNvPr>
          <p:cNvSpPr txBox="1"/>
          <p:nvPr/>
        </p:nvSpPr>
        <p:spPr>
          <a:xfrm>
            <a:off x="2482453" y="2045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Hudson River</a:t>
            </a:r>
          </a:p>
        </p:txBody>
      </p:sp>
      <p:pic>
        <p:nvPicPr>
          <p:cNvPr id="34" name="Picture 33" descr="STBASS_brwn.GIF">
            <a:extLst>
              <a:ext uri="{FF2B5EF4-FFF2-40B4-BE49-F238E27FC236}">
                <a16:creationId xmlns:a16="http://schemas.microsoft.com/office/drawing/2014/main" id="{1AC4EAA6-3D2B-435A-B48F-53490A209A0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45770" y="4248183"/>
            <a:ext cx="863599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0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1812385" cy="6858000"/>
            <a:chOff x="0" y="0"/>
            <a:chExt cx="11812385" cy="6858000"/>
          </a:xfrm>
        </p:grpSpPr>
        <p:pic>
          <p:nvPicPr>
            <p:cNvPr id="1027" name="Picture 3" descr="C:\Users\katie_d\Desktop\Coas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6429376" cy="68580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6724996" y="1175141"/>
              <a:ext cx="50873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We know there are biologically distinct stocks in the major bays and estuaries along the coast. </a:t>
              </a:r>
            </a:p>
          </p:txBody>
        </p:sp>
        <p:pic>
          <p:nvPicPr>
            <p:cNvPr id="29" name="Picture 28" descr="STBASS_brwn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0" y="3352801"/>
              <a:ext cx="863599" cy="3810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771E0DF-2F17-4117-90AD-B5421327258B}"/>
              </a:ext>
            </a:extLst>
          </p:cNvPr>
          <p:cNvSpPr txBox="1"/>
          <p:nvPr/>
        </p:nvSpPr>
        <p:spPr>
          <a:xfrm>
            <a:off x="6724996" y="282633"/>
            <a:ext cx="5087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Stock Assessment Model</a:t>
            </a:r>
          </a:p>
        </p:txBody>
      </p:sp>
      <p:pic>
        <p:nvPicPr>
          <p:cNvPr id="14" name="Picture 13" descr="STBASS_grey.GIF">
            <a:extLst>
              <a:ext uri="{FF2B5EF4-FFF2-40B4-BE49-F238E27FC236}">
                <a16:creationId xmlns:a16="http://schemas.microsoft.com/office/drawing/2014/main" id="{63003E53-FA29-4299-8FCF-F7BEA936DF5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1678" y="2783222"/>
            <a:ext cx="863599" cy="380999"/>
          </a:xfrm>
          <a:prstGeom prst="rect">
            <a:avLst/>
          </a:prstGeom>
        </p:spPr>
      </p:pic>
      <p:pic>
        <p:nvPicPr>
          <p:cNvPr id="15" name="Picture 14" descr="STBASS_grey.GIF">
            <a:extLst>
              <a:ext uri="{FF2B5EF4-FFF2-40B4-BE49-F238E27FC236}">
                <a16:creationId xmlns:a16="http://schemas.microsoft.com/office/drawing/2014/main" id="{D9B8B90C-4487-465D-92DC-32C0190A5D7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9290" y="2326022"/>
            <a:ext cx="762000" cy="336176"/>
          </a:xfrm>
          <a:prstGeom prst="rect">
            <a:avLst/>
          </a:prstGeom>
        </p:spPr>
      </p:pic>
      <p:pic>
        <p:nvPicPr>
          <p:cNvPr id="16" name="Picture 15" descr="STBASS_grey.GIF">
            <a:extLst>
              <a:ext uri="{FF2B5EF4-FFF2-40B4-BE49-F238E27FC236}">
                <a16:creationId xmlns:a16="http://schemas.microsoft.com/office/drawing/2014/main" id="{B112FB2D-9218-4C5D-BF29-BC433CA7677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6703" y="1835204"/>
            <a:ext cx="838200" cy="369794"/>
          </a:xfrm>
          <a:prstGeom prst="rect">
            <a:avLst/>
          </a:prstGeom>
        </p:spPr>
      </p:pic>
      <p:pic>
        <p:nvPicPr>
          <p:cNvPr id="17" name="Picture 16" descr="STBASS_grey.GIF">
            <a:extLst>
              <a:ext uri="{FF2B5EF4-FFF2-40B4-BE49-F238E27FC236}">
                <a16:creationId xmlns:a16="http://schemas.microsoft.com/office/drawing/2014/main" id="{97C13E64-BDAE-4C2A-AE88-062832E0001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2133600"/>
            <a:ext cx="990600" cy="437029"/>
          </a:xfrm>
          <a:prstGeom prst="rect">
            <a:avLst/>
          </a:prstGeom>
        </p:spPr>
      </p:pic>
      <p:pic>
        <p:nvPicPr>
          <p:cNvPr id="18" name="Picture 17" descr="STBASS_grey.GIF">
            <a:extLst>
              <a:ext uri="{FF2B5EF4-FFF2-40B4-BE49-F238E27FC236}">
                <a16:creationId xmlns:a16="http://schemas.microsoft.com/office/drawing/2014/main" id="{561E193E-6BAA-46AA-BF6C-4485FA9EBDE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2590800"/>
            <a:ext cx="990600" cy="437029"/>
          </a:xfrm>
          <a:prstGeom prst="rect">
            <a:avLst/>
          </a:prstGeom>
        </p:spPr>
      </p:pic>
      <p:pic>
        <p:nvPicPr>
          <p:cNvPr id="19" name="Picture 18" descr="STBASS_grey.GIF">
            <a:extLst>
              <a:ext uri="{FF2B5EF4-FFF2-40B4-BE49-F238E27FC236}">
                <a16:creationId xmlns:a16="http://schemas.microsoft.com/office/drawing/2014/main" id="{F8A76495-F5A9-4DE5-AFE4-74B02AB3D80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905000"/>
            <a:ext cx="990600" cy="437029"/>
          </a:xfrm>
          <a:prstGeom prst="rect">
            <a:avLst/>
          </a:prstGeom>
        </p:spPr>
      </p:pic>
      <p:pic>
        <p:nvPicPr>
          <p:cNvPr id="20" name="Picture 19" descr="STBASS_grey.GIF">
            <a:extLst>
              <a:ext uri="{FF2B5EF4-FFF2-40B4-BE49-F238E27FC236}">
                <a16:creationId xmlns:a16="http://schemas.microsoft.com/office/drawing/2014/main" id="{E9264360-52B5-4328-97CA-3546E12B443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2667000"/>
            <a:ext cx="990600" cy="437029"/>
          </a:xfrm>
          <a:prstGeom prst="rect">
            <a:avLst/>
          </a:prstGeom>
        </p:spPr>
      </p:pic>
      <p:pic>
        <p:nvPicPr>
          <p:cNvPr id="21" name="Picture 20" descr="STBASS_grey.GIF">
            <a:extLst>
              <a:ext uri="{FF2B5EF4-FFF2-40B4-BE49-F238E27FC236}">
                <a16:creationId xmlns:a16="http://schemas.microsoft.com/office/drawing/2014/main" id="{3BC2F92F-2078-4B63-AB30-2D10DF2BE27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3048000"/>
            <a:ext cx="990600" cy="437029"/>
          </a:xfrm>
          <a:prstGeom prst="rect">
            <a:avLst/>
          </a:prstGeom>
        </p:spPr>
      </p:pic>
      <p:pic>
        <p:nvPicPr>
          <p:cNvPr id="22" name="Picture 21" descr="STBASS_grey.GIF">
            <a:extLst>
              <a:ext uri="{FF2B5EF4-FFF2-40B4-BE49-F238E27FC236}">
                <a16:creationId xmlns:a16="http://schemas.microsoft.com/office/drawing/2014/main" id="{9954D16E-98E0-4FA6-A053-947149012F8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3200400"/>
            <a:ext cx="990600" cy="437029"/>
          </a:xfrm>
          <a:prstGeom prst="rect">
            <a:avLst/>
          </a:prstGeom>
        </p:spPr>
      </p:pic>
      <p:pic>
        <p:nvPicPr>
          <p:cNvPr id="23" name="Picture 22" descr="STBASS_grey.GIF">
            <a:extLst>
              <a:ext uri="{FF2B5EF4-FFF2-40B4-BE49-F238E27FC236}">
                <a16:creationId xmlns:a16="http://schemas.microsoft.com/office/drawing/2014/main" id="{84455543-B903-44E7-B46A-501F962C6E5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2286000"/>
            <a:ext cx="990600" cy="437029"/>
          </a:xfrm>
          <a:prstGeom prst="rect">
            <a:avLst/>
          </a:prstGeom>
        </p:spPr>
      </p:pic>
      <p:pic>
        <p:nvPicPr>
          <p:cNvPr id="24" name="Picture 23" descr="STBASS_grey.GIF">
            <a:extLst>
              <a:ext uri="{FF2B5EF4-FFF2-40B4-BE49-F238E27FC236}">
                <a16:creationId xmlns:a16="http://schemas.microsoft.com/office/drawing/2014/main" id="{12C47EA3-59DD-4141-9B2A-0144FC4E841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3581400"/>
            <a:ext cx="990600" cy="437029"/>
          </a:xfrm>
          <a:prstGeom prst="rect">
            <a:avLst/>
          </a:prstGeom>
        </p:spPr>
      </p:pic>
      <p:pic>
        <p:nvPicPr>
          <p:cNvPr id="25" name="Picture 24" descr="STBASS_grey.GIF">
            <a:extLst>
              <a:ext uri="{FF2B5EF4-FFF2-40B4-BE49-F238E27FC236}">
                <a16:creationId xmlns:a16="http://schemas.microsoft.com/office/drawing/2014/main" id="{CF96B488-D1FF-42D6-977B-A3D827DFDB0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657600"/>
            <a:ext cx="990600" cy="437029"/>
          </a:xfrm>
          <a:prstGeom prst="rect">
            <a:avLst/>
          </a:prstGeom>
        </p:spPr>
      </p:pic>
      <p:pic>
        <p:nvPicPr>
          <p:cNvPr id="26" name="Picture 25" descr="STBASS_grey.GIF">
            <a:extLst>
              <a:ext uri="{FF2B5EF4-FFF2-40B4-BE49-F238E27FC236}">
                <a16:creationId xmlns:a16="http://schemas.microsoft.com/office/drawing/2014/main" id="{DE9E7F08-2992-4598-9A91-B39B176620A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1371600"/>
            <a:ext cx="990600" cy="437029"/>
          </a:xfrm>
          <a:prstGeom prst="rect">
            <a:avLst/>
          </a:prstGeom>
        </p:spPr>
      </p:pic>
      <p:pic>
        <p:nvPicPr>
          <p:cNvPr id="27" name="Picture 26" descr="STBASS_brwn.GIF">
            <a:extLst>
              <a:ext uri="{FF2B5EF4-FFF2-40B4-BE49-F238E27FC236}">
                <a16:creationId xmlns:a16="http://schemas.microsoft.com/office/drawing/2014/main" id="{EAD276C6-5299-4EC3-B764-E23E302968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352801"/>
            <a:ext cx="863599" cy="381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50EF014-A776-46BA-8C3F-CF18F269BDFD}"/>
              </a:ext>
            </a:extLst>
          </p:cNvPr>
          <p:cNvSpPr txBox="1"/>
          <p:nvPr/>
        </p:nvSpPr>
        <p:spPr>
          <a:xfrm>
            <a:off x="1143000" y="45720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 Albemarle-Roanoke stock is treated separately and data from inland NC is not included in the coastwide assessment.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C9D9A4-FF5E-46DB-B4FE-6608419EAB6A}"/>
              </a:ext>
            </a:extLst>
          </p:cNvPr>
          <p:cNvSpPr txBox="1"/>
          <p:nvPr/>
        </p:nvSpPr>
        <p:spPr>
          <a:xfrm>
            <a:off x="6724996" y="2590800"/>
            <a:ext cx="4954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However, we can’t tell the fish apart when we catch them without genotyping them, so we don’t know how many from each stock we are removing each year.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B5F3FD-961A-44BC-A458-C68A75640A74}"/>
              </a:ext>
            </a:extLst>
          </p:cNvPr>
          <p:cNvSpPr txBox="1"/>
          <p:nvPr/>
        </p:nvSpPr>
        <p:spPr>
          <a:xfrm>
            <a:off x="6724996" y="4745122"/>
            <a:ext cx="4954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 we treat all the sub-stocks as a single mixed population in the assessment model.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14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55CD8-1655-4718-84E5-7220F849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02F4B-D682-4B4D-858A-25861E285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Spawning stock biomass reference points</a:t>
            </a:r>
          </a:p>
          <a:p>
            <a:pPr lvl="1"/>
            <a:r>
              <a:rPr lang="en-US" dirty="0"/>
              <a:t>SSB threshold: estimate of female SSB from 1995, when the stock was declared rebuilt </a:t>
            </a:r>
            <a:r>
              <a:rPr lang="en-US" i="1" dirty="0"/>
              <a:t>(188 million pounds)</a:t>
            </a:r>
          </a:p>
          <a:p>
            <a:pPr lvl="1"/>
            <a:r>
              <a:rPr lang="en-US" dirty="0"/>
              <a:t>SSB target: 125% SSB threshold </a:t>
            </a:r>
            <a:r>
              <a:rPr lang="en-US" i="1" dirty="0"/>
              <a:t>(235 million pounds)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Fishing mortality reference points</a:t>
            </a:r>
          </a:p>
          <a:p>
            <a:pPr lvl="1"/>
            <a:r>
              <a:rPr lang="en-US" b="1" dirty="0"/>
              <a:t>F threshold</a:t>
            </a:r>
            <a:r>
              <a:rPr lang="en-US" dirty="0"/>
              <a:t>: the F value that will allow median female SSB to stabilize at the </a:t>
            </a:r>
            <a:r>
              <a:rPr lang="en-US" b="1" dirty="0"/>
              <a:t>SSB threshold </a:t>
            </a:r>
            <a:r>
              <a:rPr lang="en-US" dirty="0"/>
              <a:t>in the long-term, under current recruitment conditions</a:t>
            </a:r>
          </a:p>
          <a:p>
            <a:pPr lvl="1"/>
            <a:r>
              <a:rPr lang="en-US" b="1" dirty="0"/>
              <a:t>F target</a:t>
            </a:r>
            <a:r>
              <a:rPr lang="en-US" dirty="0"/>
              <a:t>: the F value that will allow median female SSB to stabilize at the </a:t>
            </a:r>
            <a:r>
              <a:rPr lang="en-US" b="1" dirty="0"/>
              <a:t>SSB target </a:t>
            </a:r>
            <a:r>
              <a:rPr lang="en-US" dirty="0"/>
              <a:t>in the long-term, under current recruitment conditions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67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5391-0198-437D-A8FD-02FBFF120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A17E-3961-430F-A52F-2B28F4996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“current recruitment conditions”?</a:t>
            </a:r>
          </a:p>
          <a:p>
            <a:endParaRPr lang="en-US" dirty="0"/>
          </a:p>
          <a:p>
            <a:pPr lvl="1"/>
            <a:r>
              <a:rPr lang="en-US" dirty="0"/>
              <a:t>Prior to the 2022 assessment, it was observed recruitment from 1994 to the present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 2021, the recruitment trigger was tripped: the MD Juvenile Abundance Index was below the threshold for 3 consecutive years, so the “low recruitment regime” was used to calculate the F reference points and generate future stock size projections</a:t>
            </a:r>
          </a:p>
        </p:txBody>
      </p:sp>
    </p:spTree>
    <p:extLst>
      <p:ext uri="{BB962C8B-B14F-4D97-AF65-F5344CB8AC3E}">
        <p14:creationId xmlns:p14="http://schemas.microsoft.com/office/powerpoint/2010/main" val="1209764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5391-0198-437D-A8FD-02FBFF120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A17E-3961-430F-A52F-2B28F4996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1"/>
            <a:ext cx="10972800" cy="652548"/>
          </a:xfrm>
        </p:spPr>
        <p:txBody>
          <a:bodyPr/>
          <a:lstStyle/>
          <a:p>
            <a:r>
              <a:rPr lang="en-US" dirty="0"/>
              <a:t>What are “current recruitment conditions”?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F2068-3F2E-4A84-BA18-95AC28EB3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71" y="1587473"/>
            <a:ext cx="8282257" cy="527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55592"/>
      </p:ext>
    </p:extLst>
  </p:cSld>
  <p:clrMapOvr>
    <a:masterClrMapping/>
  </p:clrMapOvr>
</p:sld>
</file>

<file path=ppt/theme/theme1.xml><?xml version="1.0" encoding="utf-8"?>
<a:theme xmlns:a="http://schemas.openxmlformats.org/drawingml/2006/main" name="ASMFC_template_K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nhaden FIG - NY &amp; CT Surveys.pptx" id="{1948482A-AE4D-4FA2-B3A7-F0DEB4781055}" vid="{4391B5B6-9DDE-4F2B-B939-754305D08070}"/>
    </a:ext>
  </a:extLst>
</a:theme>
</file>

<file path=ppt/theme/theme2.xml><?xml version="1.0" encoding="utf-8"?>
<a:theme xmlns:a="http://schemas.openxmlformats.org/drawingml/2006/main" name="1_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nhaden FIG - NY &amp; CT Surveys.pptx" id="{1948482A-AE4D-4FA2-B3A7-F0DEB4781055}" vid="{967AD839-BABE-46AD-AB29-7DB44884342D}"/>
    </a:ext>
  </a:extLst>
</a:theme>
</file>

<file path=ppt/theme/theme3.xml><?xml version="1.0" encoding="utf-8"?>
<a:theme xmlns:a="http://schemas.openxmlformats.org/drawingml/2006/main" name="1_ASMFC_template_K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127F54-216F-40E4-91DC-DCCD4D262F8E}" vid="{E3163D1D-C5A1-4497-8EDC-A4098428DBA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ASMFC_template_KD_WS</Template>
  <TotalTime>1631</TotalTime>
  <Words>1024</Words>
  <Application>Microsoft Office PowerPoint</Application>
  <PresentationFormat>Widescreen</PresentationFormat>
  <Paragraphs>138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Wingdings</vt:lpstr>
      <vt:lpstr>ASMFC_template_KD</vt:lpstr>
      <vt:lpstr>1_Presentation1</vt:lpstr>
      <vt:lpstr>1_ASMFC_template_KD</vt:lpstr>
      <vt:lpstr>ASMFC Striped Bass Science and Management</vt:lpstr>
      <vt:lpstr>Outline</vt:lpstr>
      <vt:lpstr>Striped Bass Stock Assessment</vt:lpstr>
      <vt:lpstr>Striped Bass Stock Assessment</vt:lpstr>
      <vt:lpstr>PowerPoint Presentation</vt:lpstr>
      <vt:lpstr>PowerPoint Presentation</vt:lpstr>
      <vt:lpstr>Stock Status</vt:lpstr>
      <vt:lpstr>Stock Status</vt:lpstr>
      <vt:lpstr>Stock Status</vt:lpstr>
      <vt:lpstr>Stock Status</vt:lpstr>
      <vt:lpstr>Future Work for Assessments</vt:lpstr>
      <vt:lpstr>Striped Bass Management</vt:lpstr>
      <vt:lpstr>Striped Bass Management History</vt:lpstr>
      <vt:lpstr>Striped Bass Management History</vt:lpstr>
      <vt:lpstr>Striped Bass Management History</vt:lpstr>
      <vt:lpstr>Striped Bass Management History</vt:lpstr>
      <vt:lpstr>Striped Bass Management History</vt:lpstr>
      <vt:lpstr>2023 Emergency Action</vt:lpstr>
      <vt:lpstr>2023 Emergency Action</vt:lpstr>
      <vt:lpstr>Addendum II</vt:lpstr>
      <vt:lpstr>Future of Management</vt:lpstr>
      <vt:lpstr>Ecosystem Considerations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Striped Bass Management: Hooked on Science</dc:title>
  <dc:creator>Katie Drew</dc:creator>
  <cp:lastModifiedBy>Bailey.Robertory</cp:lastModifiedBy>
  <cp:revision>77</cp:revision>
  <dcterms:created xsi:type="dcterms:W3CDTF">2021-04-20T17:35:17Z</dcterms:created>
  <dcterms:modified xsi:type="dcterms:W3CDTF">2023-09-20T15:30:29Z</dcterms:modified>
</cp:coreProperties>
</file>